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8.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9.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20.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21.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33.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7.xml" ContentType="application/vnd.openxmlformats-officedocument.presentationml.notesSlid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38.xml" ContentType="application/vnd.openxmlformats-officedocument.presentationml.notesSl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notesSlides/notesSlide42.xml" ContentType="application/vnd.openxmlformats-officedocument.presentationml.notesSl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Lst>
  <p:notesMasterIdLst>
    <p:notesMasterId r:id="rId79"/>
  </p:notesMasterIdLst>
  <p:handoutMasterIdLst>
    <p:handoutMasterId r:id="rId80"/>
  </p:handoutMasterIdLst>
  <p:sldIdLst>
    <p:sldId id="258" r:id="rId3"/>
    <p:sldId id="300" r:id="rId4"/>
    <p:sldId id="301" r:id="rId5"/>
    <p:sldId id="259" r:id="rId6"/>
    <p:sldId id="325" r:id="rId7"/>
    <p:sldId id="326" r:id="rId8"/>
    <p:sldId id="327" r:id="rId9"/>
    <p:sldId id="328" r:id="rId10"/>
    <p:sldId id="265" r:id="rId11"/>
    <p:sldId id="329" r:id="rId12"/>
    <p:sldId id="345" r:id="rId13"/>
    <p:sldId id="330" r:id="rId14"/>
    <p:sldId id="336" r:id="rId15"/>
    <p:sldId id="337" r:id="rId16"/>
    <p:sldId id="331" r:id="rId17"/>
    <p:sldId id="332" r:id="rId18"/>
    <p:sldId id="260" r:id="rId19"/>
    <p:sldId id="322" r:id="rId20"/>
    <p:sldId id="320" r:id="rId21"/>
    <p:sldId id="350" r:id="rId22"/>
    <p:sldId id="351" r:id="rId23"/>
    <p:sldId id="352" r:id="rId24"/>
    <p:sldId id="353" r:id="rId25"/>
    <p:sldId id="324" r:id="rId26"/>
    <p:sldId id="312" r:id="rId27"/>
    <p:sldId id="309" r:id="rId28"/>
    <p:sldId id="338" r:id="rId29"/>
    <p:sldId id="339" r:id="rId30"/>
    <p:sldId id="340" r:id="rId31"/>
    <p:sldId id="341" r:id="rId32"/>
    <p:sldId id="342" r:id="rId33"/>
    <p:sldId id="306" r:id="rId34"/>
    <p:sldId id="288" r:id="rId35"/>
    <p:sldId id="270" r:id="rId36"/>
    <p:sldId id="273" r:id="rId37"/>
    <p:sldId id="274" r:id="rId38"/>
    <p:sldId id="275" r:id="rId39"/>
    <p:sldId id="297" r:id="rId40"/>
    <p:sldId id="298" r:id="rId41"/>
    <p:sldId id="290" r:id="rId42"/>
    <p:sldId id="276" r:id="rId43"/>
    <p:sldId id="277" r:id="rId44"/>
    <p:sldId id="278" r:id="rId45"/>
    <p:sldId id="305" r:id="rId46"/>
    <p:sldId id="279" r:id="rId47"/>
    <p:sldId id="303" r:id="rId48"/>
    <p:sldId id="354" r:id="rId49"/>
    <p:sldId id="315" r:id="rId50"/>
    <p:sldId id="316" r:id="rId51"/>
    <p:sldId id="313" r:id="rId52"/>
    <p:sldId id="292" r:id="rId53"/>
    <p:sldId id="280" r:id="rId54"/>
    <p:sldId id="281" r:id="rId55"/>
    <p:sldId id="282" r:id="rId56"/>
    <p:sldId id="283" r:id="rId57"/>
    <p:sldId id="284" r:id="rId58"/>
    <p:sldId id="356" r:id="rId59"/>
    <p:sldId id="357" r:id="rId60"/>
    <p:sldId id="361" r:id="rId61"/>
    <p:sldId id="362" r:id="rId62"/>
    <p:sldId id="358" r:id="rId63"/>
    <p:sldId id="285" r:id="rId64"/>
    <p:sldId id="295" r:id="rId65"/>
    <p:sldId id="343" r:id="rId66"/>
    <p:sldId id="355" r:id="rId67"/>
    <p:sldId id="286" r:id="rId68"/>
    <p:sldId id="294" r:id="rId69"/>
    <p:sldId id="359" r:id="rId70"/>
    <p:sldId id="360" r:id="rId71"/>
    <p:sldId id="344" r:id="rId72"/>
    <p:sldId id="299" r:id="rId73"/>
    <p:sldId id="311" r:id="rId74"/>
    <p:sldId id="307" r:id="rId75"/>
    <p:sldId id="263" r:id="rId76"/>
    <p:sldId id="262" r:id="rId77"/>
    <p:sldId id="293" r:id="rId78"/>
  </p:sldIdLst>
  <p:sldSz cx="12192000" cy="6858000"/>
  <p:notesSz cx="6669088" cy="9926638"/>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sa Wesp" initials="LW" lastIdx="66" clrIdx="0">
    <p:extLst>
      <p:ext uri="{19B8F6BF-5375-455C-9EA6-DF929625EA0E}">
        <p15:presenceInfo xmlns:p15="http://schemas.microsoft.com/office/powerpoint/2012/main" userId="S-1-5-21-2518422877-1314745675-1541441037-40884" providerId="AD"/>
      </p:ext>
    </p:extLst>
  </p:cmAuthor>
  <p:cmAuthor id="2" name="Stockhammer Verena" initials="SV" lastIdx="6" clrIdx="1">
    <p:extLst>
      <p:ext uri="{19B8F6BF-5375-455C-9EA6-DF929625EA0E}">
        <p15:presenceInfo xmlns:p15="http://schemas.microsoft.com/office/powerpoint/2012/main" userId="S-1-5-21-2518422877-1314745675-1541441037-48431" providerId="AD"/>
      </p:ext>
    </p:extLst>
  </p:cmAuthor>
  <p:cmAuthor id="3" name="Jürschik, Sabine" initials="JS" lastIdx="46" clrIdx="2">
    <p:extLst>
      <p:ext uri="{19B8F6BF-5375-455C-9EA6-DF929625EA0E}">
        <p15:presenceInfo xmlns:p15="http://schemas.microsoft.com/office/powerpoint/2012/main" userId="S-1-5-21-1241138491-2466180372-1702231031-4673" providerId="AD"/>
      </p:ext>
    </p:extLst>
  </p:cmAuthor>
  <p:cmAuthor id="4" name="Hoß, Susanne" initials="HS" lastIdx="2" clrIdx="3">
    <p:extLst>
      <p:ext uri="{19B8F6BF-5375-455C-9EA6-DF929625EA0E}">
        <p15:presenceInfo xmlns:p15="http://schemas.microsoft.com/office/powerpoint/2012/main" userId="S-1-5-21-1241138491-2466180372-1702231031-4044" providerId="AD"/>
      </p:ext>
    </p:extLst>
  </p:cmAuthor>
  <p:cmAuthor id="5" name="Kortenjann Dr. Ansgar" initials="KDA" lastIdx="9" clrIdx="4">
    <p:extLst>
      <p:ext uri="{19B8F6BF-5375-455C-9EA6-DF929625EA0E}">
        <p15:presenceInfo xmlns:p15="http://schemas.microsoft.com/office/powerpoint/2012/main" userId="S-1-5-21-1241138491-2466180372-1702231031-396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9BC4"/>
    <a:srgbClr val="396B9D"/>
    <a:srgbClr val="3C628F"/>
    <a:srgbClr val="FF8181"/>
    <a:srgbClr val="7DE269"/>
    <a:srgbClr val="002E60"/>
    <a:srgbClr val="2D9DD9"/>
    <a:srgbClr val="2D8FCD"/>
    <a:srgbClr val="3281BC"/>
    <a:srgbClr val="3675A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3296810-A885-4BE3-A3E7-6D5BEEA58F35}" styleName="Mittlere Formatvorlage 2 - Akz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ittlere Formatvorlage 2 - Akz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ittlere Formatvorlage 4 - Akz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306799F8-075E-4A3A-A7F6-7FBC6576F1A4}" styleName="Designformatvorlage 2 - Akz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FECB4D8-DB02-4DC6-A0A2-4F2EBAE1DC90}" styleName="Mittlere Formatvorlage 1 - Akz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8799B23B-EC83-4686-B30A-512413B5E67A}" styleName="Helle Formatvorlage 3 - Akz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72" autoAdjust="0"/>
    <p:restoredTop sz="78106" autoAdjust="0"/>
  </p:normalViewPr>
  <p:slideViewPr>
    <p:cSldViewPr snapToGrid="0">
      <p:cViewPr varScale="1">
        <p:scale>
          <a:sx n="99" d="100"/>
          <a:sy n="99" d="100"/>
        </p:scale>
        <p:origin x="810" y="72"/>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presProps" Target="presProps.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handoutMaster" Target="handoutMasters/handoutMaster1.xml"/><Relationship Id="rId85"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4.xml"/><Relationship Id="rId1" Type="http://schemas.microsoft.com/office/2011/relationships/chartStyle" Target="style1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AT" dirty="0"/>
              <a:t>Anteil beförderter </a:t>
            </a:r>
            <a:r>
              <a:rPr lang="de-AT" dirty="0" smtClean="0"/>
              <a:t>Güter </a:t>
            </a:r>
            <a:r>
              <a:rPr lang="de-AT" dirty="0"/>
              <a:t>am Rhein (2017)</a:t>
            </a:r>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Anteil beförderter Produkte am Rhein (2017)</c:v>
                </c:pt>
              </c:strCache>
            </c:strRef>
          </c:tx>
          <c:spPr>
            <a:ln>
              <a:solidFill>
                <a:schemeClr val="bg1"/>
              </a:solidFill>
            </a:ln>
          </c:spPr>
          <c:dPt>
            <c:idx val="0"/>
            <c:bubble3D val="0"/>
            <c:spPr>
              <a:solidFill>
                <a:srgbClr val="002060"/>
              </a:solidFill>
              <a:ln w="19050">
                <a:solidFill>
                  <a:schemeClr val="bg1"/>
                </a:solidFill>
              </a:ln>
              <a:effectLst/>
            </c:spPr>
            <c:extLst>
              <c:ext xmlns:c16="http://schemas.microsoft.com/office/drawing/2014/chart" uri="{C3380CC4-5D6E-409C-BE32-E72D297353CC}">
                <c16:uniqueId val="{00000001-5D94-488F-8F66-BC1BEBE3048A}"/>
              </c:ext>
            </c:extLst>
          </c:dPt>
          <c:dPt>
            <c:idx val="1"/>
            <c:bubble3D val="0"/>
            <c:spPr>
              <a:solidFill>
                <a:srgbClr val="C00000"/>
              </a:solidFill>
              <a:ln w="19050">
                <a:solidFill>
                  <a:schemeClr val="bg1"/>
                </a:solidFill>
              </a:ln>
              <a:effectLst/>
            </c:spPr>
            <c:extLst>
              <c:ext xmlns:c16="http://schemas.microsoft.com/office/drawing/2014/chart" uri="{C3380CC4-5D6E-409C-BE32-E72D297353CC}">
                <c16:uniqueId val="{00000003-5D94-488F-8F66-BC1BEBE3048A}"/>
              </c:ext>
            </c:extLst>
          </c:dPt>
          <c:dPt>
            <c:idx val="2"/>
            <c:bubble3D val="0"/>
            <c:spPr>
              <a:solidFill>
                <a:schemeClr val="accent5"/>
              </a:solidFill>
              <a:ln w="19050">
                <a:solidFill>
                  <a:schemeClr val="bg1"/>
                </a:solidFill>
              </a:ln>
              <a:effectLst/>
            </c:spPr>
            <c:extLst>
              <c:ext xmlns:c16="http://schemas.microsoft.com/office/drawing/2014/chart" uri="{C3380CC4-5D6E-409C-BE32-E72D297353CC}">
                <c16:uniqueId val="{00000005-5D94-488F-8F66-BC1BEBE3048A}"/>
              </c:ext>
            </c:extLst>
          </c:dPt>
          <c:dPt>
            <c:idx val="3"/>
            <c:bubble3D val="0"/>
            <c:spPr>
              <a:solidFill>
                <a:srgbClr val="00B050"/>
              </a:solidFill>
              <a:ln w="19050">
                <a:solidFill>
                  <a:schemeClr val="bg1"/>
                </a:solidFill>
              </a:ln>
              <a:effectLst/>
            </c:spPr>
            <c:extLst>
              <c:ext xmlns:c16="http://schemas.microsoft.com/office/drawing/2014/chart" uri="{C3380CC4-5D6E-409C-BE32-E72D297353CC}">
                <c16:uniqueId val="{00000007-5D94-488F-8F66-BC1BEBE3048A}"/>
              </c:ext>
            </c:extLst>
          </c:dPt>
          <c:dPt>
            <c:idx val="4"/>
            <c:bubble3D val="0"/>
            <c:spPr>
              <a:solidFill>
                <a:srgbClr val="FFC000"/>
              </a:solidFill>
              <a:ln w="19050">
                <a:solidFill>
                  <a:schemeClr val="bg1"/>
                </a:solidFill>
              </a:ln>
              <a:effectLst/>
            </c:spPr>
            <c:extLst>
              <c:ext xmlns:c16="http://schemas.microsoft.com/office/drawing/2014/chart" uri="{C3380CC4-5D6E-409C-BE32-E72D297353CC}">
                <c16:uniqueId val="{00000009-5D94-488F-8F66-BC1BEBE3048A}"/>
              </c:ext>
            </c:extLst>
          </c:dPt>
          <c:dPt>
            <c:idx val="5"/>
            <c:bubble3D val="0"/>
            <c:spPr>
              <a:solidFill>
                <a:schemeClr val="tx2">
                  <a:lumMod val="40000"/>
                  <a:lumOff val="60000"/>
                </a:schemeClr>
              </a:solidFill>
              <a:ln w="19050">
                <a:solidFill>
                  <a:schemeClr val="bg1"/>
                </a:solidFill>
              </a:ln>
              <a:effectLst/>
            </c:spPr>
            <c:extLst>
              <c:ext xmlns:c16="http://schemas.microsoft.com/office/drawing/2014/chart" uri="{C3380CC4-5D6E-409C-BE32-E72D297353CC}">
                <c16:uniqueId val="{0000000B-5D94-488F-8F66-BC1BEBE3048A}"/>
              </c:ext>
            </c:extLst>
          </c:dPt>
          <c:dPt>
            <c:idx val="6"/>
            <c:bubble3D val="0"/>
            <c:spPr>
              <a:solidFill>
                <a:srgbClr val="7030A0"/>
              </a:solidFill>
              <a:ln w="19050">
                <a:solidFill>
                  <a:schemeClr val="bg1"/>
                </a:solidFill>
              </a:ln>
              <a:effectLst/>
            </c:spPr>
            <c:extLst>
              <c:ext xmlns:c16="http://schemas.microsoft.com/office/drawing/2014/chart" uri="{C3380CC4-5D6E-409C-BE32-E72D297353CC}">
                <c16:uniqueId val="{0000000D-5D94-488F-8F66-BC1BEBE3048A}"/>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Tabelle1!$A$2:$A$8</c:f>
              <c:strCache>
                <c:ptCount val="7"/>
                <c:pt idx="0">
                  <c:v>Mineralölprodukte</c:v>
                </c:pt>
                <c:pt idx="1">
                  <c:v>Kohle</c:v>
                </c:pt>
                <c:pt idx="2">
                  <c:v>Erze und Schrott</c:v>
                </c:pt>
                <c:pt idx="3">
                  <c:v>Sand, Steine und Baustoffe</c:v>
                </c:pt>
                <c:pt idx="4">
                  <c:v>Container</c:v>
                </c:pt>
                <c:pt idx="5">
                  <c:v>Chemikalien</c:v>
                </c:pt>
                <c:pt idx="6">
                  <c:v>Sonstiges</c:v>
                </c:pt>
              </c:strCache>
            </c:strRef>
          </c:cat>
          <c:val>
            <c:numRef>
              <c:f>Tabelle1!$B$2:$B$8</c:f>
              <c:numCache>
                <c:formatCode>0%</c:formatCode>
                <c:ptCount val="7"/>
                <c:pt idx="0">
                  <c:v>0.16</c:v>
                </c:pt>
                <c:pt idx="1">
                  <c:v>0.15</c:v>
                </c:pt>
                <c:pt idx="2">
                  <c:v>0.14000000000000001</c:v>
                </c:pt>
                <c:pt idx="3">
                  <c:v>0.13</c:v>
                </c:pt>
                <c:pt idx="4">
                  <c:v>0.12</c:v>
                </c:pt>
                <c:pt idx="5">
                  <c:v>0.11</c:v>
                </c:pt>
                <c:pt idx="6">
                  <c:v>0.19</c:v>
                </c:pt>
              </c:numCache>
            </c:numRef>
          </c:val>
          <c:extLst>
            <c:ext xmlns:c16="http://schemas.microsoft.com/office/drawing/2014/chart" uri="{C3380CC4-5D6E-409C-BE32-E72D297353CC}">
              <c16:uniqueId val="{00000000-EB90-45F5-A930-5D469B82055B}"/>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2.1871577007504122E-2"/>
          <c:y val="0.82578316548898389"/>
          <c:w val="0.93208636489140262"/>
          <c:h val="0.15835293593504046"/>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AT" sz="1800" b="1" dirty="0" smtClean="0">
                <a:solidFill>
                  <a:schemeClr val="tx1"/>
                </a:solidFill>
                <a:latin typeface="Corbel" panose="020B0503020204020204" pitchFamily="34" charset="0"/>
              </a:rPr>
              <a:t>Unfallkosten in Cent/</a:t>
            </a:r>
            <a:r>
              <a:rPr lang="de-AT" sz="1800" b="1" baseline="0" dirty="0" smtClean="0">
                <a:solidFill>
                  <a:schemeClr val="tx1"/>
                </a:solidFill>
                <a:latin typeface="Corbel" panose="020B0503020204020204" pitchFamily="34" charset="0"/>
              </a:rPr>
              <a:t> 100 </a:t>
            </a:r>
            <a:r>
              <a:rPr lang="de-AT" sz="1800" b="1" baseline="0" dirty="0" err="1" smtClean="0">
                <a:solidFill>
                  <a:schemeClr val="tx1"/>
                </a:solidFill>
                <a:latin typeface="Corbel" panose="020B0503020204020204" pitchFamily="34" charset="0"/>
              </a:rPr>
              <a:t>tkm</a:t>
            </a:r>
            <a:endParaRPr lang="de-AT" sz="1800" b="1"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barChart>
        <c:barDir val="col"/>
        <c:grouping val="clustered"/>
        <c:varyColors val="0"/>
        <c:ser>
          <c:idx val="0"/>
          <c:order val="0"/>
          <c:tx>
            <c:strRef>
              <c:f>Tabelle1!$B$1</c:f>
              <c:strCache>
                <c:ptCount val="1"/>
                <c:pt idx="0">
                  <c:v>Bahn</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Unfallkosten in Cent/ 100 tkm</c:v>
                </c:pt>
              </c:strCache>
            </c:strRef>
          </c:cat>
          <c:val>
            <c:numRef>
              <c:f>Tabelle1!$B$2</c:f>
              <c:numCache>
                <c:formatCode>General</c:formatCode>
                <c:ptCount val="1"/>
                <c:pt idx="0">
                  <c:v>6</c:v>
                </c:pt>
              </c:numCache>
            </c:numRef>
          </c:val>
          <c:extLst>
            <c:ext xmlns:c16="http://schemas.microsoft.com/office/drawing/2014/chart" uri="{C3380CC4-5D6E-409C-BE32-E72D297353CC}">
              <c16:uniqueId val="{00000000-33CF-4A89-9AA5-382DB13946FA}"/>
            </c:ext>
          </c:extLst>
        </c:ser>
        <c:ser>
          <c:idx val="1"/>
          <c:order val="1"/>
          <c:tx>
            <c:strRef>
              <c:f>Tabelle1!$C$1</c:f>
              <c:strCache>
                <c:ptCount val="1"/>
                <c:pt idx="0">
                  <c:v>Binnenschiff</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Unfallkosten in Cent/ 100 tkm</c:v>
                </c:pt>
              </c:strCache>
            </c:strRef>
          </c:cat>
          <c:val>
            <c:numRef>
              <c:f>Tabelle1!$C$2</c:f>
              <c:numCache>
                <c:formatCode>General</c:formatCode>
                <c:ptCount val="1"/>
                <c:pt idx="0">
                  <c:v>3.3</c:v>
                </c:pt>
              </c:numCache>
            </c:numRef>
          </c:val>
          <c:extLst>
            <c:ext xmlns:c16="http://schemas.microsoft.com/office/drawing/2014/chart" uri="{C3380CC4-5D6E-409C-BE32-E72D297353CC}">
              <c16:uniqueId val="{00000001-33CF-4A89-9AA5-382DB13946FA}"/>
            </c:ext>
          </c:extLst>
        </c:ser>
        <c:ser>
          <c:idx val="2"/>
          <c:order val="2"/>
          <c:tx>
            <c:strRef>
              <c:f>Tabelle1!$D$1</c:f>
              <c:strCache>
                <c:ptCount val="1"/>
                <c:pt idx="0">
                  <c:v>LKW</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Unfallkosten in Cent/ 100 tkm</c:v>
                </c:pt>
              </c:strCache>
            </c:strRef>
          </c:cat>
          <c:val>
            <c:numRef>
              <c:f>Tabelle1!$D$2</c:f>
              <c:numCache>
                <c:formatCode>General</c:formatCode>
                <c:ptCount val="1"/>
                <c:pt idx="0">
                  <c:v>42.9</c:v>
                </c:pt>
              </c:numCache>
            </c:numRef>
          </c:val>
          <c:extLst>
            <c:ext xmlns:c16="http://schemas.microsoft.com/office/drawing/2014/chart" uri="{C3380CC4-5D6E-409C-BE32-E72D297353CC}">
              <c16:uniqueId val="{00000002-33CF-4A89-9AA5-382DB13946FA}"/>
            </c:ext>
          </c:extLst>
        </c:ser>
        <c:dLbls>
          <c:dLblPos val="outEnd"/>
          <c:showLegendKey val="0"/>
          <c:showVal val="1"/>
          <c:showCatName val="0"/>
          <c:showSerName val="0"/>
          <c:showPercent val="0"/>
          <c:showBubbleSize val="0"/>
        </c:dLbls>
        <c:gapWidth val="219"/>
        <c:overlap val="-27"/>
        <c:axId val="827631824"/>
        <c:axId val="827632152"/>
      </c:barChart>
      <c:catAx>
        <c:axId val="827631824"/>
        <c:scaling>
          <c:orientation val="minMax"/>
        </c:scaling>
        <c:delete val="1"/>
        <c:axPos val="b"/>
        <c:numFmt formatCode="General" sourceLinked="1"/>
        <c:majorTickMark val="none"/>
        <c:minorTickMark val="none"/>
        <c:tickLblPos val="nextTo"/>
        <c:crossAx val="827632152"/>
        <c:crosses val="autoZero"/>
        <c:auto val="1"/>
        <c:lblAlgn val="ctr"/>
        <c:lblOffset val="100"/>
        <c:noMultiLvlLbl val="0"/>
      </c:catAx>
      <c:valAx>
        <c:axId val="8276321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82763182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AT" sz="1800" b="1" dirty="0" smtClean="0">
                <a:solidFill>
                  <a:schemeClr val="tx1"/>
                </a:solidFill>
                <a:latin typeface="Corbel" panose="020B0503020204020204" pitchFamily="34" charset="0"/>
              </a:rPr>
              <a:t>Lärmkosten in Cent/</a:t>
            </a:r>
            <a:r>
              <a:rPr lang="de-AT" sz="1800" b="1" dirty="0" err="1" smtClean="0">
                <a:solidFill>
                  <a:schemeClr val="tx1"/>
                </a:solidFill>
                <a:latin typeface="Corbel" panose="020B0503020204020204" pitchFamily="34" charset="0"/>
              </a:rPr>
              <a:t>tkm</a:t>
            </a:r>
            <a:endParaRPr lang="de-AT" sz="1800" b="1"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barChart>
        <c:barDir val="col"/>
        <c:grouping val="clustered"/>
        <c:varyColors val="0"/>
        <c:ser>
          <c:idx val="0"/>
          <c:order val="0"/>
          <c:tx>
            <c:strRef>
              <c:f>Tabelle1!$B$1</c:f>
              <c:strCache>
                <c:ptCount val="1"/>
                <c:pt idx="0">
                  <c:v>Bahn</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Lärmkosten in Cent/tkm</c:v>
                </c:pt>
              </c:strCache>
            </c:strRef>
          </c:cat>
          <c:val>
            <c:numRef>
              <c:f>Tabelle1!$B$2</c:f>
              <c:numCache>
                <c:formatCode>General</c:formatCode>
                <c:ptCount val="1"/>
                <c:pt idx="0">
                  <c:v>0.84</c:v>
                </c:pt>
              </c:numCache>
            </c:numRef>
          </c:val>
          <c:extLst>
            <c:ext xmlns:c16="http://schemas.microsoft.com/office/drawing/2014/chart" uri="{C3380CC4-5D6E-409C-BE32-E72D297353CC}">
              <c16:uniqueId val="{00000000-33CF-4A89-9AA5-382DB13946FA}"/>
            </c:ext>
          </c:extLst>
        </c:ser>
        <c:ser>
          <c:idx val="1"/>
          <c:order val="1"/>
          <c:tx>
            <c:strRef>
              <c:f>Tabelle1!$C$1</c:f>
              <c:strCache>
                <c:ptCount val="1"/>
                <c:pt idx="0">
                  <c:v>Binnenschiff</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Lärmkosten in Cent/tkm</c:v>
                </c:pt>
              </c:strCache>
            </c:strRef>
          </c:cat>
          <c:val>
            <c:numRef>
              <c:f>Tabelle1!$C$2</c:f>
              <c:numCache>
                <c:formatCode>General</c:formatCode>
                <c:ptCount val="1"/>
                <c:pt idx="0">
                  <c:v>0</c:v>
                </c:pt>
              </c:numCache>
            </c:numRef>
          </c:val>
          <c:extLst>
            <c:ext xmlns:c16="http://schemas.microsoft.com/office/drawing/2014/chart" uri="{C3380CC4-5D6E-409C-BE32-E72D297353CC}">
              <c16:uniqueId val="{00000001-33CF-4A89-9AA5-382DB13946FA}"/>
            </c:ext>
          </c:extLst>
        </c:ser>
        <c:ser>
          <c:idx val="2"/>
          <c:order val="2"/>
          <c:tx>
            <c:strRef>
              <c:f>Tabelle1!$D$1</c:f>
              <c:strCache>
                <c:ptCount val="1"/>
                <c:pt idx="0">
                  <c:v>LKW</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Lärmkosten in Cent/tkm</c:v>
                </c:pt>
              </c:strCache>
            </c:strRef>
          </c:cat>
          <c:val>
            <c:numRef>
              <c:f>Tabelle1!$D$2</c:f>
              <c:numCache>
                <c:formatCode>General</c:formatCode>
                <c:ptCount val="1"/>
                <c:pt idx="0">
                  <c:v>0.79</c:v>
                </c:pt>
              </c:numCache>
            </c:numRef>
          </c:val>
          <c:extLst>
            <c:ext xmlns:c16="http://schemas.microsoft.com/office/drawing/2014/chart" uri="{C3380CC4-5D6E-409C-BE32-E72D297353CC}">
              <c16:uniqueId val="{00000002-33CF-4A89-9AA5-382DB13946FA}"/>
            </c:ext>
          </c:extLst>
        </c:ser>
        <c:dLbls>
          <c:dLblPos val="outEnd"/>
          <c:showLegendKey val="0"/>
          <c:showVal val="1"/>
          <c:showCatName val="0"/>
          <c:showSerName val="0"/>
          <c:showPercent val="0"/>
          <c:showBubbleSize val="0"/>
        </c:dLbls>
        <c:gapWidth val="219"/>
        <c:overlap val="-27"/>
        <c:axId val="827631824"/>
        <c:axId val="827632152"/>
      </c:barChart>
      <c:catAx>
        <c:axId val="827631824"/>
        <c:scaling>
          <c:orientation val="minMax"/>
        </c:scaling>
        <c:delete val="1"/>
        <c:axPos val="b"/>
        <c:numFmt formatCode="General" sourceLinked="1"/>
        <c:majorTickMark val="none"/>
        <c:minorTickMark val="none"/>
        <c:tickLblPos val="nextTo"/>
        <c:crossAx val="827632152"/>
        <c:crosses val="autoZero"/>
        <c:auto val="1"/>
        <c:lblAlgn val="ctr"/>
        <c:lblOffset val="100"/>
        <c:noMultiLvlLbl val="0"/>
      </c:catAx>
      <c:valAx>
        <c:axId val="8276321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82763182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spc="0" baseline="0">
                <a:solidFill>
                  <a:schemeClr val="tx1"/>
                </a:solidFill>
                <a:latin typeface="Corbel" panose="020B0503020204020204" pitchFamily="34" charset="0"/>
                <a:ea typeface="+mn-ea"/>
                <a:cs typeface="+mn-cs"/>
              </a:defRPr>
            </a:pPr>
            <a:r>
              <a:rPr lang="de-AT" b="1" dirty="0" smtClean="0">
                <a:solidFill>
                  <a:schemeClr val="tx1"/>
                </a:solidFill>
                <a:latin typeface="Corbel" panose="020B0503020204020204" pitchFamily="34" charset="0"/>
              </a:rPr>
              <a:t>Primärenergieverbrauch bei Massenguttransporten in Megajoule/</a:t>
            </a:r>
            <a:r>
              <a:rPr lang="de-AT" b="1" dirty="0" err="1" smtClean="0">
                <a:solidFill>
                  <a:schemeClr val="tx1"/>
                </a:solidFill>
                <a:latin typeface="Corbel" panose="020B0503020204020204" pitchFamily="34" charset="0"/>
              </a:rPr>
              <a:t>tkm</a:t>
            </a:r>
            <a:endParaRPr lang="de-AT" b="1"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sz="1862"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barChart>
        <c:barDir val="col"/>
        <c:grouping val="clustered"/>
        <c:varyColors val="0"/>
        <c:ser>
          <c:idx val="0"/>
          <c:order val="0"/>
          <c:tx>
            <c:strRef>
              <c:f>Tabelle1!$B$1</c:f>
              <c:strCache>
                <c:ptCount val="1"/>
                <c:pt idx="0">
                  <c:v>Bahn</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Primärenergieverbrauch bei Massenguttransporten in Megajoule/tkm</c:v>
                </c:pt>
              </c:strCache>
            </c:strRef>
          </c:cat>
          <c:val>
            <c:numRef>
              <c:f>Tabelle1!$B$2</c:f>
              <c:numCache>
                <c:formatCode>General</c:formatCode>
                <c:ptCount val="1"/>
                <c:pt idx="0">
                  <c:v>0.43</c:v>
                </c:pt>
              </c:numCache>
            </c:numRef>
          </c:val>
          <c:extLst>
            <c:ext xmlns:c16="http://schemas.microsoft.com/office/drawing/2014/chart" uri="{C3380CC4-5D6E-409C-BE32-E72D297353CC}">
              <c16:uniqueId val="{00000000-33CF-4A89-9AA5-382DB13946FA}"/>
            </c:ext>
          </c:extLst>
        </c:ser>
        <c:ser>
          <c:idx val="1"/>
          <c:order val="1"/>
          <c:tx>
            <c:strRef>
              <c:f>Tabelle1!$C$1</c:f>
              <c:strCache>
                <c:ptCount val="1"/>
                <c:pt idx="0">
                  <c:v>Binnenschiff</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Primärenergieverbrauch bei Massenguttransporten in Megajoule/tkm</c:v>
                </c:pt>
              </c:strCache>
            </c:strRef>
          </c:cat>
          <c:val>
            <c:numRef>
              <c:f>Tabelle1!$C$2</c:f>
              <c:numCache>
                <c:formatCode>General</c:formatCode>
                <c:ptCount val="1"/>
                <c:pt idx="0">
                  <c:v>0.23</c:v>
                </c:pt>
              </c:numCache>
            </c:numRef>
          </c:val>
          <c:extLst>
            <c:ext xmlns:c16="http://schemas.microsoft.com/office/drawing/2014/chart" uri="{C3380CC4-5D6E-409C-BE32-E72D297353CC}">
              <c16:uniqueId val="{00000001-33CF-4A89-9AA5-382DB13946FA}"/>
            </c:ext>
          </c:extLst>
        </c:ser>
        <c:ser>
          <c:idx val="2"/>
          <c:order val="2"/>
          <c:tx>
            <c:strRef>
              <c:f>Tabelle1!$D$1</c:f>
              <c:strCache>
                <c:ptCount val="1"/>
                <c:pt idx="0">
                  <c:v>LKW</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Primärenergieverbrauch bei Massenguttransporten in Megajoule/tkm</c:v>
                </c:pt>
              </c:strCache>
            </c:strRef>
          </c:cat>
          <c:val>
            <c:numRef>
              <c:f>Tabelle1!$D$2</c:f>
              <c:numCache>
                <c:formatCode>General</c:formatCode>
                <c:ptCount val="1"/>
                <c:pt idx="0">
                  <c:v>0.92</c:v>
                </c:pt>
              </c:numCache>
            </c:numRef>
          </c:val>
          <c:extLst>
            <c:ext xmlns:c16="http://schemas.microsoft.com/office/drawing/2014/chart" uri="{C3380CC4-5D6E-409C-BE32-E72D297353CC}">
              <c16:uniqueId val="{00000002-33CF-4A89-9AA5-382DB13946FA}"/>
            </c:ext>
          </c:extLst>
        </c:ser>
        <c:dLbls>
          <c:dLblPos val="outEnd"/>
          <c:showLegendKey val="0"/>
          <c:showVal val="1"/>
          <c:showCatName val="0"/>
          <c:showSerName val="0"/>
          <c:showPercent val="0"/>
          <c:showBubbleSize val="0"/>
        </c:dLbls>
        <c:gapWidth val="219"/>
        <c:overlap val="-27"/>
        <c:axId val="827631824"/>
        <c:axId val="827632152"/>
      </c:barChart>
      <c:catAx>
        <c:axId val="827631824"/>
        <c:scaling>
          <c:orientation val="minMax"/>
        </c:scaling>
        <c:delete val="1"/>
        <c:axPos val="b"/>
        <c:numFmt formatCode="General" sourceLinked="1"/>
        <c:majorTickMark val="none"/>
        <c:minorTickMark val="none"/>
        <c:tickLblPos val="nextTo"/>
        <c:crossAx val="827632152"/>
        <c:crosses val="autoZero"/>
        <c:auto val="1"/>
        <c:lblAlgn val="ctr"/>
        <c:lblOffset val="100"/>
        <c:noMultiLvlLbl val="0"/>
      </c:catAx>
      <c:valAx>
        <c:axId val="8276321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82763182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spc="0" baseline="0">
                <a:solidFill>
                  <a:schemeClr val="tx1"/>
                </a:solidFill>
                <a:latin typeface="Corbel" panose="020B0503020204020204" pitchFamily="34" charset="0"/>
                <a:ea typeface="+mn-ea"/>
                <a:cs typeface="+mn-cs"/>
              </a:defRPr>
            </a:pPr>
            <a:r>
              <a:rPr lang="de-AT" b="1" dirty="0" smtClean="0">
                <a:solidFill>
                  <a:schemeClr val="tx1"/>
                </a:solidFill>
                <a:latin typeface="Corbel" panose="020B0503020204020204" pitchFamily="34" charset="0"/>
              </a:rPr>
              <a:t>Kosten durch Klimagase (CO2) in Cent/</a:t>
            </a:r>
            <a:r>
              <a:rPr lang="de-AT" b="1" dirty="0" err="1" smtClean="0">
                <a:solidFill>
                  <a:schemeClr val="tx1"/>
                </a:solidFill>
                <a:latin typeface="Corbel" panose="020B0503020204020204" pitchFamily="34" charset="0"/>
              </a:rPr>
              <a:t>tkm</a:t>
            </a:r>
            <a:r>
              <a:rPr lang="de-AT" b="1" dirty="0" smtClean="0">
                <a:solidFill>
                  <a:schemeClr val="tx1"/>
                </a:solidFill>
                <a:latin typeface="Corbel" panose="020B0503020204020204" pitchFamily="34" charset="0"/>
              </a:rPr>
              <a:t> bei Massenguttransporten</a:t>
            </a:r>
            <a:endParaRPr lang="de-AT" b="1"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sz="1862"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barChart>
        <c:barDir val="col"/>
        <c:grouping val="clustered"/>
        <c:varyColors val="0"/>
        <c:ser>
          <c:idx val="0"/>
          <c:order val="0"/>
          <c:tx>
            <c:strRef>
              <c:f>Tabelle1!$B$1</c:f>
              <c:strCache>
                <c:ptCount val="1"/>
                <c:pt idx="0">
                  <c:v>Bahn</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Kosten durch Klimagase (CO2) in Cent/tkm bei Massenguttransporten</c:v>
                </c:pt>
              </c:strCache>
            </c:strRef>
          </c:cat>
          <c:val>
            <c:numRef>
              <c:f>Tabelle1!$B$2</c:f>
              <c:numCache>
                <c:formatCode>General</c:formatCode>
                <c:ptCount val="1"/>
                <c:pt idx="0">
                  <c:v>0.18</c:v>
                </c:pt>
              </c:numCache>
            </c:numRef>
          </c:val>
          <c:extLst>
            <c:ext xmlns:c16="http://schemas.microsoft.com/office/drawing/2014/chart" uri="{C3380CC4-5D6E-409C-BE32-E72D297353CC}">
              <c16:uniqueId val="{00000000-33CF-4A89-9AA5-382DB13946FA}"/>
            </c:ext>
          </c:extLst>
        </c:ser>
        <c:ser>
          <c:idx val="1"/>
          <c:order val="1"/>
          <c:tx>
            <c:strRef>
              <c:f>Tabelle1!$C$1</c:f>
              <c:strCache>
                <c:ptCount val="1"/>
                <c:pt idx="0">
                  <c:v>Binnenschiff</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Kosten durch Klimagase (CO2) in Cent/tkm bei Massenguttransporten</c:v>
                </c:pt>
              </c:strCache>
            </c:strRef>
          </c:cat>
          <c:val>
            <c:numRef>
              <c:f>Tabelle1!$C$2</c:f>
              <c:numCache>
                <c:formatCode>General</c:formatCode>
                <c:ptCount val="1"/>
                <c:pt idx="0">
                  <c:v>0.12</c:v>
                </c:pt>
              </c:numCache>
            </c:numRef>
          </c:val>
          <c:extLst>
            <c:ext xmlns:c16="http://schemas.microsoft.com/office/drawing/2014/chart" uri="{C3380CC4-5D6E-409C-BE32-E72D297353CC}">
              <c16:uniqueId val="{00000001-33CF-4A89-9AA5-382DB13946FA}"/>
            </c:ext>
          </c:extLst>
        </c:ser>
        <c:ser>
          <c:idx val="2"/>
          <c:order val="2"/>
          <c:tx>
            <c:strRef>
              <c:f>Tabelle1!$D$1</c:f>
              <c:strCache>
                <c:ptCount val="1"/>
                <c:pt idx="0">
                  <c:v>LKW</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c:f>
              <c:strCache>
                <c:ptCount val="1"/>
                <c:pt idx="0">
                  <c:v>Kosten durch Klimagase (CO2) in Cent/tkm bei Massenguttransporten</c:v>
                </c:pt>
              </c:strCache>
            </c:strRef>
          </c:cat>
          <c:val>
            <c:numRef>
              <c:f>Tabelle1!$D$2</c:f>
              <c:numCache>
                <c:formatCode>General</c:formatCode>
                <c:ptCount val="1"/>
                <c:pt idx="0">
                  <c:v>0.47</c:v>
                </c:pt>
              </c:numCache>
            </c:numRef>
          </c:val>
          <c:extLst>
            <c:ext xmlns:c16="http://schemas.microsoft.com/office/drawing/2014/chart" uri="{C3380CC4-5D6E-409C-BE32-E72D297353CC}">
              <c16:uniqueId val="{00000002-33CF-4A89-9AA5-382DB13946FA}"/>
            </c:ext>
          </c:extLst>
        </c:ser>
        <c:dLbls>
          <c:dLblPos val="outEnd"/>
          <c:showLegendKey val="0"/>
          <c:showVal val="1"/>
          <c:showCatName val="0"/>
          <c:showSerName val="0"/>
          <c:showPercent val="0"/>
          <c:showBubbleSize val="0"/>
        </c:dLbls>
        <c:gapWidth val="219"/>
        <c:overlap val="-27"/>
        <c:axId val="827631824"/>
        <c:axId val="827632152"/>
      </c:barChart>
      <c:catAx>
        <c:axId val="827631824"/>
        <c:scaling>
          <c:orientation val="minMax"/>
        </c:scaling>
        <c:delete val="1"/>
        <c:axPos val="b"/>
        <c:numFmt formatCode="General" sourceLinked="1"/>
        <c:majorTickMark val="none"/>
        <c:minorTickMark val="none"/>
        <c:tickLblPos val="nextTo"/>
        <c:crossAx val="827632152"/>
        <c:crosses val="autoZero"/>
        <c:auto val="1"/>
        <c:lblAlgn val="ctr"/>
        <c:lblOffset val="100"/>
        <c:noMultiLvlLbl val="0"/>
      </c:catAx>
      <c:valAx>
        <c:axId val="8276321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82763182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de-AT" sz="1800" b="1" i="0" u="none" strike="noStrike" kern="1200" spc="0" baseline="0" noProof="0">
                <a:solidFill>
                  <a:schemeClr val="tx1"/>
                </a:solidFill>
                <a:latin typeface="Corbel" panose="020B0503020204020204" pitchFamily="34" charset="0"/>
                <a:ea typeface="+mn-ea"/>
                <a:cs typeface="+mn-cs"/>
              </a:defRPr>
            </a:pPr>
            <a:r>
              <a:rPr lang="de-AT" sz="1800" b="1" noProof="0" dirty="0">
                <a:solidFill>
                  <a:schemeClr val="tx1"/>
                </a:solidFill>
                <a:latin typeface="Corbel" panose="020B0503020204020204" pitchFamily="34" charset="0"/>
              </a:rPr>
              <a:t>Verkehrsaufkommen in </a:t>
            </a:r>
            <a:r>
              <a:rPr lang="de-AT" sz="1800" b="1" noProof="0" dirty="0" smtClean="0">
                <a:solidFill>
                  <a:schemeClr val="tx1"/>
                </a:solidFill>
                <a:latin typeface="Corbel" panose="020B0503020204020204" pitchFamily="34" charset="0"/>
              </a:rPr>
              <a:t>Deutschland</a:t>
            </a:r>
            <a:br>
              <a:rPr lang="de-AT" sz="1800" b="1" noProof="0" dirty="0" smtClean="0">
                <a:solidFill>
                  <a:schemeClr val="tx1"/>
                </a:solidFill>
                <a:latin typeface="Corbel" panose="020B0503020204020204" pitchFamily="34" charset="0"/>
              </a:rPr>
            </a:br>
            <a:r>
              <a:rPr lang="de-AT" sz="1800" b="1" noProof="0" dirty="0" smtClean="0">
                <a:solidFill>
                  <a:schemeClr val="tx1"/>
                </a:solidFill>
                <a:latin typeface="Corbel" panose="020B0503020204020204" pitchFamily="34" charset="0"/>
              </a:rPr>
              <a:t>(%-</a:t>
            </a:r>
            <a:r>
              <a:rPr lang="de-AT" sz="1800" b="1" noProof="0" dirty="0">
                <a:solidFill>
                  <a:schemeClr val="tx1"/>
                </a:solidFill>
                <a:latin typeface="Corbel" panose="020B0503020204020204" pitchFamily="34" charset="0"/>
              </a:rPr>
              <a:t>Anteile</a:t>
            </a:r>
            <a:r>
              <a:rPr lang="de-AT" sz="1800" b="1" noProof="0" dirty="0" smtClean="0">
                <a:solidFill>
                  <a:schemeClr val="tx1"/>
                </a:solidFill>
                <a:latin typeface="Corbel" panose="020B0503020204020204" pitchFamily="34" charset="0"/>
              </a:rPr>
              <a:t>) 2017</a:t>
            </a:r>
            <a:endParaRPr lang="de-AT" sz="1800" b="1" noProof="0"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lang="de-AT" sz="1800" b="1" i="0" u="none" strike="noStrike" kern="1200" spc="0" baseline="0" noProof="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Verkehrsaufkommen in Deutschland (%-Anteile)</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1CB-4248-AD49-F037792C445A}"/>
              </c:ext>
            </c:extLst>
          </c:dPt>
          <c:dPt>
            <c:idx val="1"/>
            <c:bubble3D val="0"/>
            <c:spPr>
              <a:solidFill>
                <a:srgbClr val="C00000"/>
              </a:solidFill>
              <a:ln w="19050">
                <a:solidFill>
                  <a:schemeClr val="lt1"/>
                </a:solidFill>
              </a:ln>
              <a:effectLst/>
            </c:spPr>
            <c:extLst>
              <c:ext xmlns:c16="http://schemas.microsoft.com/office/drawing/2014/chart" uri="{C3380CC4-5D6E-409C-BE32-E72D297353CC}">
                <c16:uniqueId val="{00000003-01CB-4248-AD49-F037792C445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1CB-4248-AD49-F037792C445A}"/>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Tabelle1!$A$2:$A$4</c:f>
              <c:strCache>
                <c:ptCount val="3"/>
                <c:pt idx="0">
                  <c:v>Bahn</c:v>
                </c:pt>
                <c:pt idx="1">
                  <c:v>Binnenschiff</c:v>
                </c:pt>
                <c:pt idx="2">
                  <c:v>LKW</c:v>
                </c:pt>
              </c:strCache>
            </c:strRef>
          </c:cat>
          <c:val>
            <c:numRef>
              <c:f>Tabelle1!$B$2:$B$4</c:f>
              <c:numCache>
                <c:formatCode>General</c:formatCode>
                <c:ptCount val="3"/>
                <c:pt idx="0">
                  <c:v>18.600000000000001</c:v>
                </c:pt>
                <c:pt idx="1">
                  <c:v>11.3</c:v>
                </c:pt>
                <c:pt idx="2">
                  <c:v>70.099999999999994</c:v>
                </c:pt>
              </c:numCache>
            </c:numRef>
          </c:val>
          <c:extLst>
            <c:ext xmlns:c16="http://schemas.microsoft.com/office/drawing/2014/chart" uri="{C3380CC4-5D6E-409C-BE32-E72D297353CC}">
              <c16:uniqueId val="{00000000-1C4E-4671-9AAA-AF4DBDE9B6C0}"/>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AT" b="1" dirty="0"/>
              <a:t>Verkehrsleistung in </a:t>
            </a:r>
            <a:r>
              <a:rPr lang="de-AT" b="1" dirty="0" smtClean="0"/>
              <a:t>Deutschland</a:t>
            </a:r>
            <a:br>
              <a:rPr lang="de-AT" b="1" dirty="0" smtClean="0"/>
            </a:br>
            <a:r>
              <a:rPr lang="de-AT" b="1" dirty="0" smtClean="0"/>
              <a:t>(%-</a:t>
            </a:r>
            <a:r>
              <a:rPr lang="de-AT" b="1" dirty="0"/>
              <a:t>Anteile</a:t>
            </a:r>
            <a:r>
              <a:rPr lang="de-AT" b="1" dirty="0" smtClean="0"/>
              <a:t>) 2017</a:t>
            </a:r>
            <a:endParaRPr lang="de-AT" b="1" dirty="0"/>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Verkehrsleistung in Deutschland (%-Anteile)</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40F-41F2-9347-492737BE6AA0}"/>
              </c:ext>
            </c:extLst>
          </c:dPt>
          <c:dPt>
            <c:idx val="1"/>
            <c:bubble3D val="0"/>
            <c:spPr>
              <a:solidFill>
                <a:srgbClr val="C00000"/>
              </a:solidFill>
              <a:ln w="19050">
                <a:solidFill>
                  <a:schemeClr val="lt1"/>
                </a:solidFill>
              </a:ln>
              <a:effectLst/>
            </c:spPr>
            <c:extLst>
              <c:ext xmlns:c16="http://schemas.microsoft.com/office/drawing/2014/chart" uri="{C3380CC4-5D6E-409C-BE32-E72D297353CC}">
                <c16:uniqueId val="{00000003-540F-41F2-9347-492737BE6AA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40F-41F2-9347-492737BE6AA0}"/>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Tabelle1!$A$2:$A$4</c:f>
              <c:strCache>
                <c:ptCount val="3"/>
                <c:pt idx="0">
                  <c:v>Bahn</c:v>
                </c:pt>
                <c:pt idx="1">
                  <c:v>Binnenschiff</c:v>
                </c:pt>
                <c:pt idx="2">
                  <c:v>LKW</c:v>
                </c:pt>
              </c:strCache>
            </c:strRef>
          </c:cat>
          <c:val>
            <c:numRef>
              <c:f>Tabelle1!$B$2:$B$4</c:f>
              <c:numCache>
                <c:formatCode>General</c:formatCode>
                <c:ptCount val="3"/>
                <c:pt idx="0">
                  <c:v>27</c:v>
                </c:pt>
                <c:pt idx="1">
                  <c:v>12.6</c:v>
                </c:pt>
                <c:pt idx="2">
                  <c:v>60.4</c:v>
                </c:pt>
              </c:numCache>
            </c:numRef>
          </c:val>
          <c:extLst>
            <c:ext xmlns:c16="http://schemas.microsoft.com/office/drawing/2014/chart" uri="{C3380CC4-5D6E-409C-BE32-E72D297353CC}">
              <c16:uniqueId val="{00000000-8D78-4536-ABA8-0EFB50437487}"/>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AT" sz="1800" b="1" dirty="0" smtClean="0">
                <a:solidFill>
                  <a:schemeClr val="tx1"/>
                </a:solidFill>
                <a:latin typeface="Corbel" panose="020B0503020204020204" pitchFamily="34" charset="0"/>
              </a:rPr>
              <a:t>Gehaltsvergleich - Bruttoeinkommen</a:t>
            </a:r>
            <a:endParaRPr lang="de-AT" sz="1800" b="1"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barChart>
        <c:barDir val="col"/>
        <c:grouping val="clustered"/>
        <c:varyColors val="0"/>
        <c:ser>
          <c:idx val="0"/>
          <c:order val="0"/>
          <c:tx>
            <c:strRef>
              <c:f>Tabelle1!$B$1</c:f>
              <c:strCache>
                <c:ptCount val="1"/>
                <c:pt idx="0">
                  <c:v>Minimum</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Tabelle1!$A$2:$A$3</c:f>
              <c:strCache>
                <c:ptCount val="2"/>
                <c:pt idx="0">
                  <c:v>BinnenschifferIn</c:v>
                </c:pt>
                <c:pt idx="1">
                  <c:v>KapitänIn</c:v>
                </c:pt>
              </c:strCache>
            </c:strRef>
          </c:cat>
          <c:val>
            <c:numRef>
              <c:f>Tabelle1!$B$2:$B$3</c:f>
              <c:numCache>
                <c:formatCode>General</c:formatCode>
                <c:ptCount val="2"/>
                <c:pt idx="0">
                  <c:v>2000</c:v>
                </c:pt>
                <c:pt idx="1">
                  <c:v>3000</c:v>
                </c:pt>
              </c:numCache>
            </c:numRef>
          </c:val>
          <c:extLst>
            <c:ext xmlns:c16="http://schemas.microsoft.com/office/drawing/2014/chart" uri="{C3380CC4-5D6E-409C-BE32-E72D297353CC}">
              <c16:uniqueId val="{00000000-81C1-4EF9-BFCE-776F3B5E82AD}"/>
            </c:ext>
          </c:extLst>
        </c:ser>
        <c:ser>
          <c:idx val="1"/>
          <c:order val="1"/>
          <c:tx>
            <c:strRef>
              <c:f>Tabelle1!$C$1</c:f>
              <c:strCache>
                <c:ptCount val="1"/>
                <c:pt idx="0">
                  <c:v>Maximum</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Tabelle1!$A$2:$A$3</c:f>
              <c:strCache>
                <c:ptCount val="2"/>
                <c:pt idx="0">
                  <c:v>BinnenschifferIn</c:v>
                </c:pt>
                <c:pt idx="1">
                  <c:v>KapitänIn</c:v>
                </c:pt>
              </c:strCache>
            </c:strRef>
          </c:cat>
          <c:val>
            <c:numRef>
              <c:f>Tabelle1!$C$2:$C$3</c:f>
              <c:numCache>
                <c:formatCode>General</c:formatCode>
                <c:ptCount val="2"/>
                <c:pt idx="0">
                  <c:v>2500</c:v>
                </c:pt>
                <c:pt idx="1">
                  <c:v>3800</c:v>
                </c:pt>
              </c:numCache>
            </c:numRef>
          </c:val>
          <c:extLst>
            <c:ext xmlns:c16="http://schemas.microsoft.com/office/drawing/2014/chart" uri="{C3380CC4-5D6E-409C-BE32-E72D297353CC}">
              <c16:uniqueId val="{00000001-81C1-4EF9-BFCE-776F3B5E82AD}"/>
            </c:ext>
          </c:extLst>
        </c:ser>
        <c:dLbls>
          <c:dLblPos val="outEnd"/>
          <c:showLegendKey val="0"/>
          <c:showVal val="1"/>
          <c:showCatName val="0"/>
          <c:showSerName val="0"/>
          <c:showPercent val="0"/>
          <c:showBubbleSize val="0"/>
        </c:dLbls>
        <c:gapWidth val="219"/>
        <c:overlap val="-27"/>
        <c:axId val="529779712"/>
        <c:axId val="529787584"/>
      </c:barChart>
      <c:catAx>
        <c:axId val="529779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529787584"/>
        <c:crosses val="autoZero"/>
        <c:auto val="1"/>
        <c:lblAlgn val="ctr"/>
        <c:lblOffset val="100"/>
        <c:noMultiLvlLbl val="0"/>
      </c:catAx>
      <c:valAx>
        <c:axId val="5297875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52977971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Modal Split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F0E-401D-87AF-86646F7AB285}"/>
              </c:ext>
            </c:extLst>
          </c:dPt>
          <c:dPt>
            <c:idx val="1"/>
            <c:bubble3D val="0"/>
            <c:spPr>
              <a:solidFill>
                <a:srgbClr val="C00000"/>
              </a:solidFill>
              <a:ln w="19050">
                <a:solidFill>
                  <a:schemeClr val="lt1"/>
                </a:solidFill>
              </a:ln>
              <a:effectLst/>
            </c:spPr>
            <c:extLst>
              <c:ext xmlns:c16="http://schemas.microsoft.com/office/drawing/2014/chart" uri="{C3380CC4-5D6E-409C-BE32-E72D297353CC}">
                <c16:uniqueId val="{00000003-4F0E-401D-87AF-86646F7AB28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F0E-401D-87AF-86646F7AB285}"/>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Tabelle1!$A$2:$A$4</c:f>
              <c:strCache>
                <c:ptCount val="3"/>
                <c:pt idx="0">
                  <c:v>Binnenschifffahrt</c:v>
                </c:pt>
                <c:pt idx="1">
                  <c:v>Schienenverkehr</c:v>
                </c:pt>
                <c:pt idx="2">
                  <c:v>Straßenverkehr</c:v>
                </c:pt>
              </c:strCache>
            </c:strRef>
          </c:cat>
          <c:val>
            <c:numRef>
              <c:f>Tabelle1!$B$2:$B$4</c:f>
              <c:numCache>
                <c:formatCode>0%</c:formatCode>
                <c:ptCount val="3"/>
                <c:pt idx="0">
                  <c:v>0.42</c:v>
                </c:pt>
                <c:pt idx="1">
                  <c:v>0.2</c:v>
                </c:pt>
                <c:pt idx="2">
                  <c:v>0.38</c:v>
                </c:pt>
              </c:numCache>
            </c:numRef>
          </c:val>
          <c:extLst>
            <c:ext xmlns:c16="http://schemas.microsoft.com/office/drawing/2014/chart" uri="{C3380CC4-5D6E-409C-BE32-E72D297353CC}">
              <c16:uniqueId val="{00000000-64FC-487A-B40E-D95137786295}"/>
            </c:ext>
          </c:extLst>
        </c:ser>
        <c:dLbls>
          <c:showLegendKey val="0"/>
          <c:showVal val="0"/>
          <c:showCatName val="0"/>
          <c:showSerName val="0"/>
          <c:showPercent val="1"/>
          <c:showBubbleSize val="0"/>
          <c:showLeaderLines val="1"/>
        </c:dLbls>
        <c:firstSliceAng val="0"/>
      </c:pie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DE" sz="1800" b="1" dirty="0" smtClean="0">
                <a:solidFill>
                  <a:schemeClr val="tx1"/>
                </a:solidFill>
                <a:latin typeface="Corbel" panose="020B0503020204020204" pitchFamily="34" charset="0"/>
              </a:rPr>
              <a:t>Anteil von Gütern am Binnenschiffverkehr im</a:t>
            </a:r>
            <a:r>
              <a:rPr lang="de-DE" sz="1800" b="1" baseline="0" dirty="0" smtClean="0">
                <a:solidFill>
                  <a:schemeClr val="tx1"/>
                </a:solidFill>
                <a:latin typeface="Corbel" panose="020B0503020204020204" pitchFamily="34" charset="0"/>
              </a:rPr>
              <a:t> Hafen Duisburg</a:t>
            </a:r>
            <a:br>
              <a:rPr lang="de-DE" sz="1800" b="1" baseline="0" dirty="0" smtClean="0">
                <a:solidFill>
                  <a:schemeClr val="tx1"/>
                </a:solidFill>
                <a:latin typeface="Corbel" panose="020B0503020204020204" pitchFamily="34" charset="0"/>
              </a:rPr>
            </a:br>
            <a:r>
              <a:rPr lang="de-DE" sz="1800" b="1" baseline="0" dirty="0" smtClean="0">
                <a:solidFill>
                  <a:schemeClr val="tx1"/>
                </a:solidFill>
                <a:latin typeface="Corbel" panose="020B0503020204020204" pitchFamily="34" charset="0"/>
              </a:rPr>
              <a:t>(% basierend auf Tonnen – Zahlen von 2016)</a:t>
            </a:r>
            <a:endParaRPr lang="de-AT" sz="1800" b="1" dirty="0">
              <a:solidFill>
                <a:schemeClr val="tx1"/>
              </a:solidFill>
              <a:latin typeface="Corbel" panose="020B0503020204020204" pitchFamily="34" charset="0"/>
            </a:endParaRPr>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Verkauf</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A74-41A8-8CAB-8A7E249337FB}"/>
              </c:ext>
            </c:extLst>
          </c:dPt>
          <c:dPt>
            <c:idx val="1"/>
            <c:bubble3D val="0"/>
            <c:spPr>
              <a:solidFill>
                <a:srgbClr val="C00000"/>
              </a:solidFill>
              <a:ln w="19050">
                <a:solidFill>
                  <a:schemeClr val="lt1"/>
                </a:solidFill>
              </a:ln>
              <a:effectLst/>
            </c:spPr>
            <c:extLst>
              <c:ext xmlns:c16="http://schemas.microsoft.com/office/drawing/2014/chart" uri="{C3380CC4-5D6E-409C-BE32-E72D297353CC}">
                <c16:uniqueId val="{00000003-3A74-41A8-8CAB-8A7E249337F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3A74-41A8-8CAB-8A7E249337F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E11-4A44-B7A4-69C22658B46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Tabelle1!$A$2:$A$5</c:f>
              <c:strCache>
                <c:ptCount val="3"/>
                <c:pt idx="0">
                  <c:v>Eisenerze, Metalle und Kohle</c:v>
                </c:pt>
                <c:pt idx="1">
                  <c:v>Flüssiggüter</c:v>
                </c:pt>
                <c:pt idx="2">
                  <c:v>Sonstige Güter</c:v>
                </c:pt>
              </c:strCache>
            </c:strRef>
          </c:cat>
          <c:val>
            <c:numRef>
              <c:f>Tabelle1!$B$2:$B$5</c:f>
              <c:numCache>
                <c:formatCode>0%</c:formatCode>
                <c:ptCount val="4"/>
                <c:pt idx="0">
                  <c:v>0.81</c:v>
                </c:pt>
                <c:pt idx="1">
                  <c:v>7.0000000000000007E-2</c:v>
                </c:pt>
                <c:pt idx="2">
                  <c:v>0.12</c:v>
                </c:pt>
              </c:numCache>
            </c:numRef>
          </c:val>
          <c:extLst>
            <c:ext xmlns:c16="http://schemas.microsoft.com/office/drawing/2014/chart" uri="{C3380CC4-5D6E-409C-BE32-E72D297353CC}">
              <c16:uniqueId val="{00000000-35FC-4A87-AFE5-6CFC9E193CC6}"/>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egendEntry>
        <c:idx val="3"/>
        <c:delete val="1"/>
      </c:legendEntry>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barChart>
        <c:barDir val="col"/>
        <c:grouping val="clustered"/>
        <c:varyColors val="0"/>
        <c:ser>
          <c:idx val="0"/>
          <c:order val="0"/>
          <c:tx>
            <c:strRef>
              <c:f>Tabelle1!$B$1</c:f>
              <c:strCache>
                <c:ptCount val="1"/>
                <c:pt idx="0">
                  <c:v>jährliche Menge beförderter Güter auf dem traditionellen Rhein (Gesamtmenge in Mio. Tonnen)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Tabelle1!$A$2:$A$14</c:f>
              <c:numCache>
                <c:formatCode>General</c:formatCode>
                <c:ptCount val="13"/>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numCache>
            </c:numRef>
          </c:cat>
          <c:val>
            <c:numRef>
              <c:f>Tabelle1!$B$2:$B$14</c:f>
              <c:numCache>
                <c:formatCode>General</c:formatCode>
                <c:ptCount val="13"/>
                <c:pt idx="0">
                  <c:v>199</c:v>
                </c:pt>
                <c:pt idx="1">
                  <c:v>206</c:v>
                </c:pt>
                <c:pt idx="2">
                  <c:v>210</c:v>
                </c:pt>
                <c:pt idx="3">
                  <c:v>208</c:v>
                </c:pt>
                <c:pt idx="4">
                  <c:v>170</c:v>
                </c:pt>
                <c:pt idx="5">
                  <c:v>196</c:v>
                </c:pt>
                <c:pt idx="6">
                  <c:v>186</c:v>
                </c:pt>
                <c:pt idx="7">
                  <c:v>188</c:v>
                </c:pt>
                <c:pt idx="8">
                  <c:v>192</c:v>
                </c:pt>
                <c:pt idx="9">
                  <c:v>192</c:v>
                </c:pt>
                <c:pt idx="10">
                  <c:v>185</c:v>
                </c:pt>
                <c:pt idx="11">
                  <c:v>186</c:v>
                </c:pt>
                <c:pt idx="12">
                  <c:v>186</c:v>
                </c:pt>
              </c:numCache>
            </c:numRef>
          </c:val>
          <c:extLst>
            <c:ext xmlns:c16="http://schemas.microsoft.com/office/drawing/2014/chart" uri="{C3380CC4-5D6E-409C-BE32-E72D297353CC}">
              <c16:uniqueId val="{00000000-51AD-4B1E-9DD1-D0236EA6ECFF}"/>
            </c:ext>
          </c:extLst>
        </c:ser>
        <c:dLbls>
          <c:dLblPos val="outEnd"/>
          <c:showLegendKey val="0"/>
          <c:showVal val="1"/>
          <c:showCatName val="0"/>
          <c:showSerName val="0"/>
          <c:showPercent val="0"/>
          <c:showBubbleSize val="0"/>
        </c:dLbls>
        <c:gapWidth val="219"/>
        <c:overlap val="-27"/>
        <c:axId val="710134824"/>
        <c:axId val="710136136"/>
      </c:barChart>
      <c:catAx>
        <c:axId val="7101348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710136136"/>
        <c:crosses val="autoZero"/>
        <c:auto val="1"/>
        <c:lblAlgn val="ctr"/>
        <c:lblOffset val="100"/>
        <c:noMultiLvlLbl val="0"/>
      </c:catAx>
      <c:valAx>
        <c:axId val="7101361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crossAx val="7101348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r>
              <a:rPr lang="de-AT" dirty="0"/>
              <a:t>Anteil beförderter </a:t>
            </a:r>
            <a:r>
              <a:rPr lang="de-AT" dirty="0" smtClean="0"/>
              <a:t>Güter </a:t>
            </a:r>
            <a:r>
              <a:rPr lang="de-AT" dirty="0"/>
              <a:t>am Rhein (2017)</a:t>
            </a:r>
          </a:p>
        </c:rich>
      </c:tx>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Anteil beförderter Produkte am Rhein (2017)</c:v>
                </c:pt>
              </c:strCache>
            </c:strRef>
          </c:tx>
          <c:dPt>
            <c:idx val="0"/>
            <c:bubble3D val="0"/>
            <c:spPr>
              <a:solidFill>
                <a:srgbClr val="7030A0"/>
              </a:solidFill>
              <a:ln w="19050">
                <a:solidFill>
                  <a:schemeClr val="lt1"/>
                </a:solidFill>
              </a:ln>
              <a:effectLst/>
            </c:spPr>
            <c:extLst>
              <c:ext xmlns:c16="http://schemas.microsoft.com/office/drawing/2014/chart" uri="{C3380CC4-5D6E-409C-BE32-E72D297353CC}">
                <c16:uniqueId val="{00000001-9E68-41B8-9AF8-3A7BA1C16C70}"/>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9E68-41B8-9AF8-3A7BA1C16C70}"/>
              </c:ext>
            </c:extLst>
          </c:dPt>
          <c:dPt>
            <c:idx val="2"/>
            <c:bubble3D val="0"/>
            <c:spPr>
              <a:solidFill>
                <a:srgbClr val="00B0F0"/>
              </a:solidFill>
              <a:ln w="19050">
                <a:solidFill>
                  <a:schemeClr val="lt1"/>
                </a:solidFill>
              </a:ln>
              <a:effectLst/>
            </c:spPr>
            <c:extLst>
              <c:ext xmlns:c16="http://schemas.microsoft.com/office/drawing/2014/chart" uri="{C3380CC4-5D6E-409C-BE32-E72D297353CC}">
                <c16:uniqueId val="{00000005-9E68-41B8-9AF8-3A7BA1C16C70}"/>
              </c:ext>
            </c:extLst>
          </c:dPt>
          <c:dPt>
            <c:idx val="3"/>
            <c:bubble3D val="0"/>
            <c:spPr>
              <a:solidFill>
                <a:srgbClr val="002060"/>
              </a:solidFill>
              <a:ln w="19050">
                <a:solidFill>
                  <a:schemeClr val="lt1"/>
                </a:solidFill>
              </a:ln>
              <a:effectLst/>
            </c:spPr>
            <c:extLst>
              <c:ext xmlns:c16="http://schemas.microsoft.com/office/drawing/2014/chart" uri="{C3380CC4-5D6E-409C-BE32-E72D297353CC}">
                <c16:uniqueId val="{00000007-9E68-41B8-9AF8-3A7BA1C16C70}"/>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9E68-41B8-9AF8-3A7BA1C16C70}"/>
              </c:ext>
            </c:extLst>
          </c:dPt>
          <c:dPt>
            <c:idx val="5"/>
            <c:bubble3D val="0"/>
            <c:spPr>
              <a:solidFill>
                <a:srgbClr val="0070C0"/>
              </a:solidFill>
              <a:ln w="19050">
                <a:solidFill>
                  <a:schemeClr val="lt1"/>
                </a:solidFill>
              </a:ln>
              <a:effectLst/>
            </c:spPr>
            <c:extLst>
              <c:ext xmlns:c16="http://schemas.microsoft.com/office/drawing/2014/chart" uri="{C3380CC4-5D6E-409C-BE32-E72D297353CC}">
                <c16:uniqueId val="{0000000B-9E68-41B8-9AF8-3A7BA1C16C70}"/>
              </c:ext>
            </c:extLst>
          </c:dPt>
          <c:dPt>
            <c:idx val="6"/>
            <c:bubble3D val="0"/>
            <c:spPr>
              <a:solidFill>
                <a:srgbClr val="C00000"/>
              </a:solidFill>
              <a:ln w="19050">
                <a:solidFill>
                  <a:schemeClr val="lt1"/>
                </a:solidFill>
              </a:ln>
              <a:effectLst/>
            </c:spPr>
            <c:extLst>
              <c:ext xmlns:c16="http://schemas.microsoft.com/office/drawing/2014/chart" uri="{C3380CC4-5D6E-409C-BE32-E72D297353CC}">
                <c16:uniqueId val="{0000000D-9E68-41B8-9AF8-3A7BA1C16C70}"/>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Tabelle1!$A$2:$A$8</c:f>
              <c:strCache>
                <c:ptCount val="7"/>
                <c:pt idx="0">
                  <c:v>Mineralölprodukte</c:v>
                </c:pt>
                <c:pt idx="1">
                  <c:v>Kohle</c:v>
                </c:pt>
                <c:pt idx="2">
                  <c:v>Erze und Schrott</c:v>
                </c:pt>
                <c:pt idx="3">
                  <c:v>Sand, Steine und Baustoffe</c:v>
                </c:pt>
                <c:pt idx="4">
                  <c:v>Container</c:v>
                </c:pt>
                <c:pt idx="5">
                  <c:v>Chemikalien</c:v>
                </c:pt>
                <c:pt idx="6">
                  <c:v>Sonstiges</c:v>
                </c:pt>
              </c:strCache>
            </c:strRef>
          </c:cat>
          <c:val>
            <c:numRef>
              <c:f>Tabelle1!$B$2:$B$8</c:f>
              <c:numCache>
                <c:formatCode>0%</c:formatCode>
                <c:ptCount val="7"/>
                <c:pt idx="0">
                  <c:v>0.16</c:v>
                </c:pt>
                <c:pt idx="1">
                  <c:v>0.15</c:v>
                </c:pt>
                <c:pt idx="2">
                  <c:v>0.14000000000000001</c:v>
                </c:pt>
                <c:pt idx="3">
                  <c:v>0.13</c:v>
                </c:pt>
                <c:pt idx="4">
                  <c:v>0.12</c:v>
                </c:pt>
                <c:pt idx="5">
                  <c:v>0.11</c:v>
                </c:pt>
                <c:pt idx="6">
                  <c:v>0.19</c:v>
                </c:pt>
              </c:numCache>
            </c:numRef>
          </c:val>
          <c:extLst>
            <c:ext xmlns:c16="http://schemas.microsoft.com/office/drawing/2014/chart" uri="{C3380CC4-5D6E-409C-BE32-E72D297353CC}">
              <c16:uniqueId val="{0000000E-9E68-41B8-9AF8-3A7BA1C16C70}"/>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7.733696055367778E-2"/>
          <c:y val="0.80020071832345163"/>
          <c:w val="0.84532592841055243"/>
          <c:h val="0.19026866337706078"/>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Deutsche Binnenflotte 2017</c:v>
                </c:pt>
              </c:strCache>
            </c:strRef>
          </c:tx>
          <c:dPt>
            <c:idx val="0"/>
            <c:bubble3D val="0"/>
            <c:spPr>
              <a:solidFill>
                <a:srgbClr val="0070C0"/>
              </a:solidFill>
              <a:ln w="19050">
                <a:solidFill>
                  <a:schemeClr val="lt1"/>
                </a:solidFill>
              </a:ln>
              <a:effectLst/>
            </c:spPr>
            <c:extLst>
              <c:ext xmlns:c16="http://schemas.microsoft.com/office/drawing/2014/chart" uri="{C3380CC4-5D6E-409C-BE32-E72D297353CC}">
                <c16:uniqueId val="{00000003-B3B6-404D-A6CB-286CAD039047}"/>
              </c:ext>
            </c:extLst>
          </c:dPt>
          <c:dPt>
            <c:idx val="1"/>
            <c:bubble3D val="0"/>
            <c:spPr>
              <a:solidFill>
                <a:srgbClr val="00B0F0"/>
              </a:solidFill>
              <a:ln w="19050">
                <a:solidFill>
                  <a:schemeClr val="lt1"/>
                </a:solidFill>
              </a:ln>
              <a:effectLst/>
            </c:spPr>
            <c:extLst>
              <c:ext xmlns:c16="http://schemas.microsoft.com/office/drawing/2014/chart" uri="{C3380CC4-5D6E-409C-BE32-E72D297353CC}">
                <c16:uniqueId val="{00000003-1139-4CE9-A34C-153B863EBDF1}"/>
              </c:ext>
            </c:extLst>
          </c:dPt>
          <c:dPt>
            <c:idx val="2"/>
            <c:bubble3D val="0"/>
            <c:spPr>
              <a:solidFill>
                <a:srgbClr val="00B050"/>
              </a:solidFill>
              <a:ln w="19050">
                <a:solidFill>
                  <a:schemeClr val="lt1"/>
                </a:solidFill>
              </a:ln>
              <a:effectLst/>
            </c:spPr>
            <c:extLst>
              <c:ext xmlns:c16="http://schemas.microsoft.com/office/drawing/2014/chart" uri="{C3380CC4-5D6E-409C-BE32-E72D297353CC}">
                <c16:uniqueId val="{00000004-B3B6-404D-A6CB-286CAD039047}"/>
              </c:ext>
            </c:extLst>
          </c:dPt>
          <c:dPt>
            <c:idx val="3"/>
            <c:bubble3D val="0"/>
            <c:spPr>
              <a:solidFill>
                <a:srgbClr val="92D050"/>
              </a:solidFill>
              <a:ln w="19050">
                <a:solidFill>
                  <a:schemeClr val="lt1"/>
                </a:solidFill>
              </a:ln>
              <a:effectLst/>
            </c:spPr>
            <c:extLst>
              <c:ext xmlns:c16="http://schemas.microsoft.com/office/drawing/2014/chart" uri="{C3380CC4-5D6E-409C-BE32-E72D297353CC}">
                <c16:uniqueId val="{00000005-B3B6-404D-A6CB-286CAD03904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6-B3B6-404D-A6CB-286CAD039047}"/>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1139-4CE9-A34C-153B863EBDF1}"/>
              </c:ext>
            </c:extLst>
          </c:dPt>
          <c:dPt>
            <c:idx val="6"/>
            <c:bubble3D val="0"/>
            <c:spPr>
              <a:solidFill>
                <a:srgbClr val="C00000"/>
              </a:solidFill>
              <a:ln w="19050">
                <a:solidFill>
                  <a:schemeClr val="lt1"/>
                </a:solidFill>
              </a:ln>
              <a:effectLst/>
            </c:spPr>
            <c:extLst>
              <c:ext xmlns:c16="http://schemas.microsoft.com/office/drawing/2014/chart" uri="{C3380CC4-5D6E-409C-BE32-E72D297353CC}">
                <c16:uniqueId val="{00000007-B3B6-404D-A6CB-286CAD039047}"/>
              </c:ext>
            </c:extLst>
          </c:dPt>
          <c:dPt>
            <c:idx val="7"/>
            <c:bubble3D val="0"/>
            <c:spPr>
              <a:solidFill>
                <a:srgbClr val="7030A0"/>
              </a:solidFill>
              <a:ln w="19050">
                <a:solidFill>
                  <a:schemeClr val="lt1"/>
                </a:solidFill>
              </a:ln>
              <a:effectLst/>
            </c:spPr>
            <c:extLst>
              <c:ext xmlns:c16="http://schemas.microsoft.com/office/drawing/2014/chart" uri="{C3380CC4-5D6E-409C-BE32-E72D297353CC}">
                <c16:uniqueId val="{00000001-B3B6-404D-A6CB-286CAD039047}"/>
              </c:ext>
            </c:extLst>
          </c:dPt>
          <c:dPt>
            <c:idx val="8"/>
            <c:bubble3D val="0"/>
            <c:spPr>
              <a:solidFill>
                <a:srgbClr val="002060"/>
              </a:solidFill>
              <a:ln w="19050">
                <a:solidFill>
                  <a:schemeClr val="lt1"/>
                </a:solidFill>
              </a:ln>
              <a:effectLst/>
            </c:spPr>
            <c:extLst>
              <c:ext xmlns:c16="http://schemas.microsoft.com/office/drawing/2014/chart" uri="{C3380CC4-5D6E-409C-BE32-E72D297353CC}">
                <c16:uniqueId val="{00000002-B3B6-404D-A6CB-286CAD039047}"/>
              </c:ext>
            </c:extLst>
          </c:dPt>
          <c:dLbls>
            <c:dLbl>
              <c:idx val="3"/>
              <c:layout>
                <c:manualLayout>
                  <c:x val="-4.9019603112976833E-3"/>
                  <c:y val="2.8339807231292272E-2"/>
                </c:manualLayout>
              </c:layout>
              <c:dLblPos val="bestFi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5-B3B6-404D-A6CB-286CAD039047}"/>
                </c:ext>
              </c:extLst>
            </c:dLbl>
            <c:dLbl>
              <c:idx val="4"/>
              <c:layout>
                <c:manualLayout>
                  <c:x val="-1.5931371011717325E-2"/>
                  <c:y val="0"/>
                </c:manualLayout>
              </c:layout>
              <c:dLblPos val="bestFi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6-B3B6-404D-A6CB-286CAD039047}"/>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Tabelle1!$A$2:$A$10</c:f>
              <c:strCache>
                <c:ptCount val="9"/>
                <c:pt idx="0">
                  <c:v>Motorgüterschiffe für trockene Ladung</c:v>
                </c:pt>
                <c:pt idx="1">
                  <c:v>Tankmotorschiffe</c:v>
                </c:pt>
                <c:pt idx="2">
                  <c:v>Schubleichter für trockene Ladung</c:v>
                </c:pt>
                <c:pt idx="3">
                  <c:v>Tankuschubleichter</c:v>
                </c:pt>
                <c:pt idx="4">
                  <c:v>Tankschleppkähne</c:v>
                </c:pt>
                <c:pt idx="5">
                  <c:v>Bunkerboote</c:v>
                </c:pt>
                <c:pt idx="6">
                  <c:v>Schlepper</c:v>
                </c:pt>
                <c:pt idx="7">
                  <c:v>Schubboote</c:v>
                </c:pt>
                <c:pt idx="8">
                  <c:v>Schleppkähne für trockene Ladung</c:v>
                </c:pt>
              </c:strCache>
            </c:strRef>
          </c:cat>
          <c:val>
            <c:numRef>
              <c:f>Tabelle1!$B$2:$B$10</c:f>
              <c:numCache>
                <c:formatCode>General</c:formatCode>
                <c:ptCount val="9"/>
                <c:pt idx="0">
                  <c:v>782</c:v>
                </c:pt>
                <c:pt idx="1">
                  <c:v>375</c:v>
                </c:pt>
                <c:pt idx="2">
                  <c:v>719</c:v>
                </c:pt>
                <c:pt idx="3">
                  <c:v>38</c:v>
                </c:pt>
                <c:pt idx="4">
                  <c:v>6</c:v>
                </c:pt>
                <c:pt idx="5">
                  <c:v>70</c:v>
                </c:pt>
                <c:pt idx="6">
                  <c:v>117</c:v>
                </c:pt>
                <c:pt idx="7">
                  <c:v>297</c:v>
                </c:pt>
                <c:pt idx="8">
                  <c:v>37</c:v>
                </c:pt>
              </c:numCache>
            </c:numRef>
          </c:val>
          <c:extLst>
            <c:ext xmlns:c16="http://schemas.microsoft.com/office/drawing/2014/chart" uri="{C3380CC4-5D6E-409C-BE32-E72D297353CC}">
              <c16:uniqueId val="{00000000-B3B6-404D-A6CB-286CAD039047}"/>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4.9433471376266851E-2"/>
          <c:y val="0.81326387774698083"/>
          <c:w val="0.8766232556909781"/>
          <c:h val="0.16973223791424374"/>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Corbel" panose="020B0503020204020204" pitchFamily="34" charset="0"/>
              <a:ea typeface="+mn-ea"/>
              <a:cs typeface="+mn-cs"/>
            </a:defRPr>
          </a:pPr>
          <a:endParaRPr lang="de-DE"/>
        </a:p>
      </c:txPr>
    </c:title>
    <c:autoTitleDeleted val="0"/>
    <c:plotArea>
      <c:layout/>
      <c:pieChart>
        <c:varyColors val="1"/>
        <c:ser>
          <c:idx val="0"/>
          <c:order val="0"/>
          <c:tx>
            <c:strRef>
              <c:f>Tabelle1!$B$1</c:f>
              <c:strCache>
                <c:ptCount val="1"/>
                <c:pt idx="0">
                  <c:v>Gesamtstruktur der Flotte in den Rheinstaaten (Anzahl der Trockengüter-, Tank- und Schub- und Schleppschiffe) nach Nationalität</c:v>
                </c:pt>
              </c:strCache>
            </c:strRef>
          </c:tx>
          <c:dPt>
            <c:idx val="0"/>
            <c:bubble3D val="0"/>
            <c:spPr>
              <a:solidFill>
                <a:srgbClr val="00B050"/>
              </a:solidFill>
              <a:ln w="19050">
                <a:solidFill>
                  <a:schemeClr val="lt1"/>
                </a:solidFill>
              </a:ln>
              <a:effectLst/>
            </c:spPr>
            <c:extLst>
              <c:ext xmlns:c16="http://schemas.microsoft.com/office/drawing/2014/chart" uri="{C3380CC4-5D6E-409C-BE32-E72D297353CC}">
                <c16:uniqueId val="{00000001-BAB7-4122-82B8-96C704F03A25}"/>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BAB7-4122-82B8-96C704F03A25}"/>
              </c:ext>
            </c:extLst>
          </c:dPt>
          <c:dPt>
            <c:idx val="2"/>
            <c:bubble3D val="0"/>
            <c:spPr>
              <a:solidFill>
                <a:srgbClr val="00B0F0"/>
              </a:solidFill>
              <a:ln w="19050">
                <a:solidFill>
                  <a:schemeClr val="lt1"/>
                </a:solidFill>
              </a:ln>
              <a:effectLst/>
            </c:spPr>
            <c:extLst>
              <c:ext xmlns:c16="http://schemas.microsoft.com/office/drawing/2014/chart" uri="{C3380CC4-5D6E-409C-BE32-E72D297353CC}">
                <c16:uniqueId val="{00000005-BAB7-4122-82B8-96C704F03A25}"/>
              </c:ext>
            </c:extLst>
          </c:dPt>
          <c:dPt>
            <c:idx val="3"/>
            <c:bubble3D val="0"/>
            <c:spPr>
              <a:solidFill>
                <a:srgbClr val="002060"/>
              </a:solidFill>
              <a:ln w="19050">
                <a:solidFill>
                  <a:schemeClr val="lt1"/>
                </a:solidFill>
              </a:ln>
              <a:effectLst/>
            </c:spPr>
            <c:extLst>
              <c:ext xmlns:c16="http://schemas.microsoft.com/office/drawing/2014/chart" uri="{C3380CC4-5D6E-409C-BE32-E72D297353CC}">
                <c16:uniqueId val="{00000007-BAB7-4122-82B8-96C704F03A25}"/>
              </c:ext>
            </c:extLst>
          </c:dPt>
          <c:dPt>
            <c:idx val="4"/>
            <c:bubble3D val="0"/>
            <c:spPr>
              <a:solidFill>
                <a:srgbClr val="C00000"/>
              </a:solidFill>
              <a:ln w="19050">
                <a:solidFill>
                  <a:schemeClr val="lt1"/>
                </a:solidFill>
              </a:ln>
              <a:effectLst/>
            </c:spPr>
            <c:extLst>
              <c:ext xmlns:c16="http://schemas.microsoft.com/office/drawing/2014/chart" uri="{C3380CC4-5D6E-409C-BE32-E72D297353CC}">
                <c16:uniqueId val="{00000009-BAB7-4122-82B8-96C704F03A25}"/>
              </c:ext>
            </c:extLst>
          </c:dPt>
          <c:dPt>
            <c:idx val="5"/>
            <c:bubble3D val="0"/>
            <c:spPr>
              <a:solidFill>
                <a:schemeClr val="accent5">
                  <a:lumMod val="60000"/>
                </a:schemeClr>
              </a:solidFill>
              <a:ln w="19050">
                <a:solidFill>
                  <a:schemeClr val="lt1"/>
                </a:solidFill>
              </a:ln>
              <a:effectLst/>
            </c:spPr>
            <c:extLst>
              <c:ext xmlns:c16="http://schemas.microsoft.com/office/drawing/2014/chart" uri="{C3380CC4-5D6E-409C-BE32-E72D297353CC}">
                <c16:uniqueId val="{00000001-C447-4434-88CF-24BA0B51A6C3}"/>
              </c:ext>
            </c:extLst>
          </c:dPt>
          <c:dLbls>
            <c:dLbl>
              <c:idx val="5"/>
              <c:layout>
                <c:manualLayout>
                  <c:x val="3.0588921030003637E-2"/>
                  <c:y val="-2.7992473282472961E-17"/>
                </c:manualLayout>
              </c:layout>
              <c:dLblPos val="bestFi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C447-4434-88CF-24BA0B51A6C3}"/>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Corbel" panose="020B0503020204020204" pitchFamily="34" charset="0"/>
                    <a:ea typeface="+mn-ea"/>
                    <a:cs typeface="+mn-cs"/>
                  </a:defRPr>
                </a:pPr>
                <a:endParaRPr lang="de-DE"/>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Tabelle1!$A$2:$A$7</c:f>
              <c:strCache>
                <c:ptCount val="6"/>
                <c:pt idx="0">
                  <c:v>Niederlande</c:v>
                </c:pt>
                <c:pt idx="1">
                  <c:v>Deutschland</c:v>
                </c:pt>
                <c:pt idx="2">
                  <c:v>Belgien</c:v>
                </c:pt>
                <c:pt idx="3">
                  <c:v>Frankreich</c:v>
                </c:pt>
                <c:pt idx="4">
                  <c:v>Schweiz</c:v>
                </c:pt>
                <c:pt idx="5">
                  <c:v>Luxemburg</c:v>
                </c:pt>
              </c:strCache>
            </c:strRef>
          </c:cat>
          <c:val>
            <c:numRef>
              <c:f>Tabelle1!$B$2:$B$7</c:f>
              <c:numCache>
                <c:formatCode>#,##0</c:formatCode>
                <c:ptCount val="6"/>
                <c:pt idx="0">
                  <c:v>5058</c:v>
                </c:pt>
                <c:pt idx="1">
                  <c:v>2419</c:v>
                </c:pt>
                <c:pt idx="2">
                  <c:v>1260</c:v>
                </c:pt>
                <c:pt idx="3" formatCode="General">
                  <c:v>984</c:v>
                </c:pt>
                <c:pt idx="4" formatCode="General">
                  <c:v>79</c:v>
                </c:pt>
                <c:pt idx="5" formatCode="General">
                  <c:v>34</c:v>
                </c:pt>
              </c:numCache>
            </c:numRef>
          </c:val>
          <c:extLst>
            <c:ext xmlns:c16="http://schemas.microsoft.com/office/drawing/2014/chart" uri="{C3380CC4-5D6E-409C-BE32-E72D297353CC}">
              <c16:uniqueId val="{00000000-C447-4434-88CF-24BA0B51A6C3}"/>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Corbel" panose="020B0503020204020204" pitchFamily="34" charset="0"/>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4914D3-2823-4D9D-9B5F-8AAE908A27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de-DE"/>
        </a:p>
      </dgm:t>
    </dgm:pt>
    <dgm:pt modelId="{F2941672-F5FC-4F5F-8FF3-57791CAF8C56}">
      <dgm:prSet custT="1"/>
      <dgm:spPr/>
      <dgm:t>
        <a:bodyPr/>
        <a:lstStyle/>
        <a:p>
          <a:pPr algn="l"/>
          <a:r>
            <a:rPr lang="de-AT" sz="2400" noProof="0" dirty="0" smtClean="0">
              <a:latin typeface="Corbel" panose="020B0503020204020204" pitchFamily="34" charset="0"/>
            </a:rPr>
            <a:t>Der Rhein – (</a:t>
          </a:r>
          <a:r>
            <a:rPr lang="de-AT" sz="2400" noProof="0" dirty="0" err="1" smtClean="0">
              <a:latin typeface="Corbel" panose="020B0503020204020204" pitchFamily="34" charset="0"/>
            </a:rPr>
            <a:t>Wirtschafts</a:t>
          </a:r>
          <a:r>
            <a:rPr lang="de-AT" sz="2400" noProof="0" dirty="0" smtClean="0">
              <a:latin typeface="Corbel" panose="020B0503020204020204" pitchFamily="34" charset="0"/>
            </a:rPr>
            <a:t>)</a:t>
          </a:r>
          <a:r>
            <a:rPr lang="de-AT" sz="2400" noProof="0" dirty="0" err="1" smtClean="0">
              <a:latin typeface="Corbel" panose="020B0503020204020204" pitchFamily="34" charset="0"/>
            </a:rPr>
            <a:t>geographie</a:t>
          </a:r>
          <a:endParaRPr lang="de-AT" sz="2400" noProof="0" dirty="0" smtClean="0">
            <a:latin typeface="Corbel" panose="020B0503020204020204" pitchFamily="34" charset="0"/>
          </a:endParaRPr>
        </a:p>
      </dgm:t>
    </dgm:pt>
    <dgm:pt modelId="{937F0D99-2D0E-48A6-94B9-C880850880C0}" type="parTrans" cxnId="{108E50BE-3469-439F-8FFF-017FEBDD5C74}">
      <dgm:prSet/>
      <dgm:spPr/>
      <dgm:t>
        <a:bodyPr/>
        <a:lstStyle/>
        <a:p>
          <a:pPr algn="l"/>
          <a:endParaRPr lang="de-DE">
            <a:latin typeface="Corbel" panose="020B0503020204020204" pitchFamily="34" charset="0"/>
          </a:endParaRPr>
        </a:p>
      </dgm:t>
    </dgm:pt>
    <dgm:pt modelId="{624E2F07-CA2B-4ED9-89E9-4ED31FD7F6BD}" type="sibTrans" cxnId="{108E50BE-3469-439F-8FFF-017FEBDD5C74}">
      <dgm:prSet/>
      <dgm:spPr/>
      <dgm:t>
        <a:bodyPr/>
        <a:lstStyle/>
        <a:p>
          <a:pPr algn="l"/>
          <a:endParaRPr lang="de-DE">
            <a:latin typeface="Corbel" panose="020B0503020204020204" pitchFamily="34" charset="0"/>
          </a:endParaRPr>
        </a:p>
      </dgm:t>
    </dgm:pt>
    <dgm:pt modelId="{6755B75A-DA2F-4942-9466-602DAA2B76D4}">
      <dgm:prSet custT="1"/>
      <dgm:spPr/>
      <dgm:t>
        <a:bodyPr/>
        <a:lstStyle/>
        <a:p>
          <a:pPr algn="l"/>
          <a:r>
            <a:rPr lang="de-AT" sz="2400" noProof="0" dirty="0" smtClean="0">
              <a:latin typeface="Corbel" panose="020B0503020204020204" pitchFamily="34" charset="0"/>
            </a:rPr>
            <a:t>Markt der Rheinschifffahrt</a:t>
          </a:r>
        </a:p>
      </dgm:t>
    </dgm:pt>
    <dgm:pt modelId="{CC8056C9-9B1F-44C8-BB32-4B1222D8CD4E}" type="sibTrans" cxnId="{6C12AAA9-A7FE-44EC-8AC9-383942F9847E}">
      <dgm:prSet/>
      <dgm:spPr/>
      <dgm:t>
        <a:bodyPr/>
        <a:lstStyle/>
        <a:p>
          <a:pPr algn="l"/>
          <a:endParaRPr lang="de-DE">
            <a:latin typeface="Corbel" panose="020B0503020204020204" pitchFamily="34" charset="0"/>
          </a:endParaRPr>
        </a:p>
      </dgm:t>
    </dgm:pt>
    <dgm:pt modelId="{C9E67486-D4AA-4601-A24B-52155755B0C0}" type="parTrans" cxnId="{6C12AAA9-A7FE-44EC-8AC9-383942F9847E}">
      <dgm:prSet/>
      <dgm:spPr/>
      <dgm:t>
        <a:bodyPr/>
        <a:lstStyle/>
        <a:p>
          <a:pPr algn="l"/>
          <a:endParaRPr lang="de-DE">
            <a:latin typeface="Corbel" panose="020B0503020204020204" pitchFamily="34" charset="0"/>
          </a:endParaRPr>
        </a:p>
      </dgm:t>
    </dgm:pt>
    <dgm:pt modelId="{F24300EC-4372-4D89-B437-9F81F6228517}">
      <dgm:prSet custT="1"/>
      <dgm:spPr>
        <a:solidFill>
          <a:srgbClr val="396B9D"/>
        </a:solidFill>
      </dgm:spPr>
      <dgm:t>
        <a:bodyPr/>
        <a:lstStyle/>
        <a:p>
          <a:pPr algn="l"/>
          <a:r>
            <a:rPr lang="de-AT" sz="2400" noProof="0" dirty="0" smtClean="0">
              <a:latin typeface="Corbel" panose="020B0503020204020204" pitchFamily="34" charset="0"/>
            </a:rPr>
            <a:t>Grundlagen der Binnenschifffahrt</a:t>
          </a:r>
        </a:p>
      </dgm:t>
    </dgm:pt>
    <dgm:pt modelId="{BBB9D7DD-2425-4723-8219-8DCB9AF8E441}" type="sibTrans" cxnId="{0781121C-2DD2-4939-9728-C6477965DA94}">
      <dgm:prSet/>
      <dgm:spPr/>
      <dgm:t>
        <a:bodyPr/>
        <a:lstStyle/>
        <a:p>
          <a:pPr algn="l"/>
          <a:endParaRPr lang="de-DE">
            <a:latin typeface="Corbel" panose="020B0503020204020204" pitchFamily="34" charset="0"/>
          </a:endParaRPr>
        </a:p>
      </dgm:t>
    </dgm:pt>
    <dgm:pt modelId="{468FF3C9-0BE5-4FF4-BE42-47AA0FABB054}" type="parTrans" cxnId="{0781121C-2DD2-4939-9728-C6477965DA94}">
      <dgm:prSet/>
      <dgm:spPr/>
      <dgm:t>
        <a:bodyPr/>
        <a:lstStyle/>
        <a:p>
          <a:pPr algn="l"/>
          <a:endParaRPr lang="de-DE">
            <a:latin typeface="Corbel" panose="020B0503020204020204" pitchFamily="34" charset="0"/>
          </a:endParaRPr>
        </a:p>
      </dgm:t>
    </dgm:pt>
    <dgm:pt modelId="{6294B47C-6F34-44F9-86EA-BF836310DA6A}">
      <dgm:prSet custT="1"/>
      <dgm:spPr/>
      <dgm:t>
        <a:bodyPr/>
        <a:lstStyle/>
        <a:p>
          <a:pPr algn="l"/>
          <a:r>
            <a:rPr lang="de-AT" sz="2400" noProof="0" dirty="0" smtClean="0">
              <a:latin typeface="Corbel" panose="020B0503020204020204" pitchFamily="34" charset="0"/>
            </a:rPr>
            <a:t>Häfen am Rhein</a:t>
          </a:r>
        </a:p>
      </dgm:t>
    </dgm:pt>
    <dgm:pt modelId="{394E4827-0976-406B-A4E5-0BDD8106488C}" type="parTrans" cxnId="{71A150EE-1F15-4F94-A205-535C714D5F46}">
      <dgm:prSet/>
      <dgm:spPr/>
      <dgm:t>
        <a:bodyPr/>
        <a:lstStyle/>
        <a:p>
          <a:pPr algn="l"/>
          <a:endParaRPr lang="en-US">
            <a:latin typeface="Corbel" panose="020B0503020204020204" pitchFamily="34" charset="0"/>
          </a:endParaRPr>
        </a:p>
      </dgm:t>
    </dgm:pt>
    <dgm:pt modelId="{C1343054-4F2B-44B3-9DCC-3DB4EB1318B7}" type="sibTrans" cxnId="{71A150EE-1F15-4F94-A205-535C714D5F46}">
      <dgm:prSet/>
      <dgm:spPr/>
      <dgm:t>
        <a:bodyPr/>
        <a:lstStyle/>
        <a:p>
          <a:pPr algn="l"/>
          <a:endParaRPr lang="en-US">
            <a:latin typeface="Corbel" panose="020B0503020204020204" pitchFamily="34" charset="0"/>
          </a:endParaRPr>
        </a:p>
      </dgm:t>
    </dgm:pt>
    <dgm:pt modelId="{D47CA9E2-2800-457F-8E10-91EF0B994031}">
      <dgm:prSet custT="1"/>
      <dgm:spPr/>
      <dgm:t>
        <a:bodyPr/>
        <a:lstStyle/>
        <a:p>
          <a:pPr algn="l"/>
          <a:r>
            <a:rPr lang="de-AT" sz="2400" noProof="0" dirty="0" smtClean="0">
              <a:latin typeface="Corbel" panose="020B0503020204020204" pitchFamily="34" charset="0"/>
            </a:rPr>
            <a:t>Praxisbeispiele am Rhein</a:t>
          </a:r>
        </a:p>
      </dgm:t>
    </dgm:pt>
    <dgm:pt modelId="{0AD76299-E249-4CEA-B336-5DDBA6DF9ABD}" type="parTrans" cxnId="{4DC586FE-18AC-40EC-BB48-7953746412E4}">
      <dgm:prSet/>
      <dgm:spPr/>
      <dgm:t>
        <a:bodyPr/>
        <a:lstStyle/>
        <a:p>
          <a:endParaRPr lang="de-DE">
            <a:latin typeface="Corbel" panose="020B0503020204020204" pitchFamily="34" charset="0"/>
          </a:endParaRPr>
        </a:p>
      </dgm:t>
    </dgm:pt>
    <dgm:pt modelId="{E7983659-6056-48EA-A38E-BBD46415D8F6}" type="sibTrans" cxnId="{4DC586FE-18AC-40EC-BB48-7953746412E4}">
      <dgm:prSet/>
      <dgm:spPr/>
      <dgm:t>
        <a:bodyPr/>
        <a:lstStyle/>
        <a:p>
          <a:endParaRPr lang="de-DE">
            <a:latin typeface="Corbel" panose="020B0503020204020204" pitchFamily="34" charset="0"/>
          </a:endParaRPr>
        </a:p>
      </dgm:t>
    </dgm:pt>
    <dgm:pt modelId="{B565FDA4-7BBE-48B9-8E00-28DA73110014}">
      <dgm:prSet custT="1"/>
      <dgm:spPr/>
      <dgm:t>
        <a:bodyPr/>
        <a:lstStyle/>
        <a:p>
          <a:pPr algn="l"/>
          <a:r>
            <a:rPr lang="de-AT" sz="2400" noProof="0" smtClean="0">
              <a:latin typeface="Corbel" panose="020B0503020204020204" pitchFamily="34" charset="0"/>
            </a:rPr>
            <a:t>Binnenschifffahrt: Ein Blick in die Zukunft</a:t>
          </a:r>
          <a:endParaRPr lang="de-AT" sz="2400" noProof="0" dirty="0" smtClean="0">
            <a:latin typeface="Corbel" panose="020B0503020204020204" pitchFamily="34" charset="0"/>
          </a:endParaRPr>
        </a:p>
      </dgm:t>
    </dgm:pt>
    <dgm:pt modelId="{84CA65FC-69BE-4FEF-BCE9-2EEF81399726}" type="parTrans" cxnId="{6026CDDE-593C-42C7-A8A4-EF95B6839051}">
      <dgm:prSet/>
      <dgm:spPr/>
      <dgm:t>
        <a:bodyPr/>
        <a:lstStyle/>
        <a:p>
          <a:endParaRPr lang="de-DE">
            <a:latin typeface="Corbel" panose="020B0503020204020204" pitchFamily="34" charset="0"/>
          </a:endParaRPr>
        </a:p>
      </dgm:t>
    </dgm:pt>
    <dgm:pt modelId="{B7466A29-CE2C-4807-B663-F882B120B8E2}" type="sibTrans" cxnId="{6026CDDE-593C-42C7-A8A4-EF95B6839051}">
      <dgm:prSet/>
      <dgm:spPr/>
      <dgm:t>
        <a:bodyPr/>
        <a:lstStyle/>
        <a:p>
          <a:endParaRPr lang="de-DE">
            <a:latin typeface="Corbel" panose="020B0503020204020204" pitchFamily="34" charset="0"/>
          </a:endParaRPr>
        </a:p>
      </dgm:t>
    </dgm:pt>
    <dgm:pt modelId="{AE6139D5-D84B-4711-8A6A-A5161E022A99}" type="pres">
      <dgm:prSet presAssocID="{754914D3-2823-4D9D-9B5F-8AAE908A2791}" presName="Name0" presStyleCnt="0">
        <dgm:presLayoutVars>
          <dgm:chMax val="7"/>
          <dgm:chPref val="7"/>
          <dgm:dir/>
        </dgm:presLayoutVars>
      </dgm:prSet>
      <dgm:spPr/>
      <dgm:t>
        <a:bodyPr/>
        <a:lstStyle/>
        <a:p>
          <a:endParaRPr lang="de-DE"/>
        </a:p>
      </dgm:t>
    </dgm:pt>
    <dgm:pt modelId="{00F42187-34FD-4D8B-A449-F316E9EB9AFA}" type="pres">
      <dgm:prSet presAssocID="{754914D3-2823-4D9D-9B5F-8AAE908A2791}" presName="Name1" presStyleCnt="0"/>
      <dgm:spPr/>
      <dgm:t>
        <a:bodyPr/>
        <a:lstStyle/>
        <a:p>
          <a:endParaRPr lang="de-AT"/>
        </a:p>
      </dgm:t>
    </dgm:pt>
    <dgm:pt modelId="{C168C53D-163A-4892-8EF0-B5326C3FF8C8}" type="pres">
      <dgm:prSet presAssocID="{754914D3-2823-4D9D-9B5F-8AAE908A2791}" presName="cycle" presStyleCnt="0"/>
      <dgm:spPr/>
      <dgm:t>
        <a:bodyPr/>
        <a:lstStyle/>
        <a:p>
          <a:endParaRPr lang="de-AT"/>
        </a:p>
      </dgm:t>
    </dgm:pt>
    <dgm:pt modelId="{0FAB2C97-DF89-43B9-B7B2-C745E026F562}" type="pres">
      <dgm:prSet presAssocID="{754914D3-2823-4D9D-9B5F-8AAE908A2791}" presName="srcNode" presStyleLbl="node1" presStyleIdx="0" presStyleCnt="6"/>
      <dgm:spPr/>
      <dgm:t>
        <a:bodyPr/>
        <a:lstStyle/>
        <a:p>
          <a:endParaRPr lang="de-AT"/>
        </a:p>
      </dgm:t>
    </dgm:pt>
    <dgm:pt modelId="{93855F07-44CB-45DE-B464-761E63A71CD5}" type="pres">
      <dgm:prSet presAssocID="{754914D3-2823-4D9D-9B5F-8AAE908A2791}" presName="conn" presStyleLbl="parChTrans1D2" presStyleIdx="0" presStyleCnt="1"/>
      <dgm:spPr/>
      <dgm:t>
        <a:bodyPr/>
        <a:lstStyle/>
        <a:p>
          <a:endParaRPr lang="de-DE"/>
        </a:p>
      </dgm:t>
    </dgm:pt>
    <dgm:pt modelId="{D258DE45-194F-4470-A0BE-D234AB24927B}" type="pres">
      <dgm:prSet presAssocID="{754914D3-2823-4D9D-9B5F-8AAE908A2791}" presName="extraNode" presStyleLbl="node1" presStyleIdx="0" presStyleCnt="6"/>
      <dgm:spPr/>
      <dgm:t>
        <a:bodyPr/>
        <a:lstStyle/>
        <a:p>
          <a:endParaRPr lang="de-AT"/>
        </a:p>
      </dgm:t>
    </dgm:pt>
    <dgm:pt modelId="{BF8CDB65-7F63-46ED-AD6F-299BB5E410A3}" type="pres">
      <dgm:prSet presAssocID="{754914D3-2823-4D9D-9B5F-8AAE908A2791}" presName="dstNode" presStyleLbl="node1" presStyleIdx="0" presStyleCnt="6"/>
      <dgm:spPr/>
      <dgm:t>
        <a:bodyPr/>
        <a:lstStyle/>
        <a:p>
          <a:endParaRPr lang="de-AT"/>
        </a:p>
      </dgm:t>
    </dgm:pt>
    <dgm:pt modelId="{AB399548-C0EB-4691-9CE6-7284291054B6}" type="pres">
      <dgm:prSet presAssocID="{F2941672-F5FC-4F5F-8FF3-57791CAF8C56}" presName="text_1" presStyleLbl="node1" presStyleIdx="0" presStyleCnt="6">
        <dgm:presLayoutVars>
          <dgm:bulletEnabled val="1"/>
        </dgm:presLayoutVars>
      </dgm:prSet>
      <dgm:spPr/>
      <dgm:t>
        <a:bodyPr/>
        <a:lstStyle/>
        <a:p>
          <a:endParaRPr lang="de-DE"/>
        </a:p>
      </dgm:t>
    </dgm:pt>
    <dgm:pt modelId="{0B7AF41F-095F-4954-9948-F3B9C7302B4D}" type="pres">
      <dgm:prSet presAssocID="{F2941672-F5FC-4F5F-8FF3-57791CAF8C56}" presName="accent_1" presStyleCnt="0"/>
      <dgm:spPr/>
      <dgm:t>
        <a:bodyPr/>
        <a:lstStyle/>
        <a:p>
          <a:endParaRPr lang="de-AT"/>
        </a:p>
      </dgm:t>
    </dgm:pt>
    <dgm:pt modelId="{9AF5ED78-341F-403E-97B4-875F8057A202}" type="pres">
      <dgm:prSet presAssocID="{F2941672-F5FC-4F5F-8FF3-57791CAF8C56}" presName="accentRepeatNode" presStyleLbl="solidFgAcc1" presStyleIdx="0" presStyleCnt="6"/>
      <dgm:spPr>
        <a:solidFill>
          <a:srgbClr val="3C628F"/>
        </a:solidFill>
      </dgm:spPr>
      <dgm:t>
        <a:bodyPr/>
        <a:lstStyle/>
        <a:p>
          <a:endParaRPr lang="de-DE"/>
        </a:p>
      </dgm:t>
    </dgm:pt>
    <dgm:pt modelId="{77ECFE10-46D2-48B0-947A-2C85B551FC94}" type="pres">
      <dgm:prSet presAssocID="{F24300EC-4372-4D89-B437-9F81F6228517}" presName="text_2" presStyleLbl="node1" presStyleIdx="1" presStyleCnt="6">
        <dgm:presLayoutVars>
          <dgm:bulletEnabled val="1"/>
        </dgm:presLayoutVars>
      </dgm:prSet>
      <dgm:spPr/>
      <dgm:t>
        <a:bodyPr/>
        <a:lstStyle/>
        <a:p>
          <a:endParaRPr lang="de-DE"/>
        </a:p>
      </dgm:t>
    </dgm:pt>
    <dgm:pt modelId="{FEECF01B-4C91-4B01-BFA5-F1DFA7020B0A}" type="pres">
      <dgm:prSet presAssocID="{F24300EC-4372-4D89-B437-9F81F6228517}" presName="accent_2" presStyleCnt="0"/>
      <dgm:spPr/>
      <dgm:t>
        <a:bodyPr/>
        <a:lstStyle/>
        <a:p>
          <a:endParaRPr lang="de-AT"/>
        </a:p>
      </dgm:t>
    </dgm:pt>
    <dgm:pt modelId="{EF12B5F5-AB8A-4523-B395-C351AAF3CDFA}" type="pres">
      <dgm:prSet presAssocID="{F24300EC-4372-4D89-B437-9F81F6228517}" presName="accentRepeatNode" presStyleLbl="solidFgAcc1" presStyleIdx="1" presStyleCnt="6"/>
      <dgm:spPr>
        <a:solidFill>
          <a:schemeClr val="bg1"/>
        </a:solidFill>
      </dgm:spPr>
      <dgm:t>
        <a:bodyPr/>
        <a:lstStyle/>
        <a:p>
          <a:endParaRPr lang="de-AT"/>
        </a:p>
      </dgm:t>
    </dgm:pt>
    <dgm:pt modelId="{05B6BCF6-5489-475A-B5DE-FD52A369E62E}" type="pres">
      <dgm:prSet presAssocID="{6294B47C-6F34-44F9-86EA-BF836310DA6A}" presName="text_3" presStyleLbl="node1" presStyleIdx="2" presStyleCnt="6">
        <dgm:presLayoutVars>
          <dgm:bulletEnabled val="1"/>
        </dgm:presLayoutVars>
      </dgm:prSet>
      <dgm:spPr/>
      <dgm:t>
        <a:bodyPr/>
        <a:lstStyle/>
        <a:p>
          <a:endParaRPr lang="en-US"/>
        </a:p>
      </dgm:t>
    </dgm:pt>
    <dgm:pt modelId="{A8132462-2418-4DEE-B6A9-73A1604845BE}" type="pres">
      <dgm:prSet presAssocID="{6294B47C-6F34-44F9-86EA-BF836310DA6A}" presName="accent_3" presStyleCnt="0"/>
      <dgm:spPr/>
      <dgm:t>
        <a:bodyPr/>
        <a:lstStyle/>
        <a:p>
          <a:endParaRPr lang="de-DE"/>
        </a:p>
      </dgm:t>
    </dgm:pt>
    <dgm:pt modelId="{A1ACB26E-8914-4628-B7B1-8FAD5ECA0557}" type="pres">
      <dgm:prSet presAssocID="{6294B47C-6F34-44F9-86EA-BF836310DA6A}" presName="accentRepeatNode" presStyleLbl="solidFgAcc1" presStyleIdx="2" presStyleCnt="6"/>
      <dgm:spPr/>
      <dgm:t>
        <a:bodyPr/>
        <a:lstStyle/>
        <a:p>
          <a:endParaRPr lang="en-US"/>
        </a:p>
      </dgm:t>
    </dgm:pt>
    <dgm:pt modelId="{91210F3F-D8B2-42DD-8F99-15CEF9439F8A}" type="pres">
      <dgm:prSet presAssocID="{6755B75A-DA2F-4942-9466-602DAA2B76D4}" presName="text_4" presStyleLbl="node1" presStyleIdx="3" presStyleCnt="6">
        <dgm:presLayoutVars>
          <dgm:bulletEnabled val="1"/>
        </dgm:presLayoutVars>
      </dgm:prSet>
      <dgm:spPr/>
      <dgm:t>
        <a:bodyPr/>
        <a:lstStyle/>
        <a:p>
          <a:endParaRPr lang="de-DE"/>
        </a:p>
      </dgm:t>
    </dgm:pt>
    <dgm:pt modelId="{D9DCCA26-62B6-4763-8EFA-968C560C11C4}" type="pres">
      <dgm:prSet presAssocID="{6755B75A-DA2F-4942-9466-602DAA2B76D4}" presName="accent_4" presStyleCnt="0"/>
      <dgm:spPr/>
      <dgm:t>
        <a:bodyPr/>
        <a:lstStyle/>
        <a:p>
          <a:endParaRPr lang="de-AT"/>
        </a:p>
      </dgm:t>
    </dgm:pt>
    <dgm:pt modelId="{2D85C60B-45A6-47F1-BDC4-779963C33EA5}" type="pres">
      <dgm:prSet presAssocID="{6755B75A-DA2F-4942-9466-602DAA2B76D4}" presName="accentRepeatNode" presStyleLbl="solidFgAcc1" presStyleIdx="3" presStyleCnt="6"/>
      <dgm:spPr/>
      <dgm:t>
        <a:bodyPr/>
        <a:lstStyle/>
        <a:p>
          <a:endParaRPr lang="de-AT"/>
        </a:p>
      </dgm:t>
    </dgm:pt>
    <dgm:pt modelId="{8AC57A0E-5BAF-485C-83F8-A171CBA2982F}" type="pres">
      <dgm:prSet presAssocID="{D47CA9E2-2800-457F-8E10-91EF0B994031}" presName="text_5" presStyleLbl="node1" presStyleIdx="4" presStyleCnt="6">
        <dgm:presLayoutVars>
          <dgm:bulletEnabled val="1"/>
        </dgm:presLayoutVars>
      </dgm:prSet>
      <dgm:spPr/>
      <dgm:t>
        <a:bodyPr/>
        <a:lstStyle/>
        <a:p>
          <a:endParaRPr lang="de-DE"/>
        </a:p>
      </dgm:t>
    </dgm:pt>
    <dgm:pt modelId="{43003547-2748-442B-B5A8-FB8304250A8F}" type="pres">
      <dgm:prSet presAssocID="{D47CA9E2-2800-457F-8E10-91EF0B994031}" presName="accent_5" presStyleCnt="0"/>
      <dgm:spPr/>
      <dgm:t>
        <a:bodyPr/>
        <a:lstStyle/>
        <a:p>
          <a:endParaRPr lang="de-DE"/>
        </a:p>
      </dgm:t>
    </dgm:pt>
    <dgm:pt modelId="{EFD0E7AD-587C-469E-9594-BF094A67E86D}" type="pres">
      <dgm:prSet presAssocID="{D47CA9E2-2800-457F-8E10-91EF0B994031}" presName="accentRepeatNode" presStyleLbl="solidFgAcc1" presStyleIdx="4" presStyleCnt="6"/>
      <dgm:spPr/>
      <dgm:t>
        <a:bodyPr/>
        <a:lstStyle/>
        <a:p>
          <a:endParaRPr lang="de-DE"/>
        </a:p>
      </dgm:t>
    </dgm:pt>
    <dgm:pt modelId="{26F0B789-D2B2-4550-89EB-85C8CA6BA251}" type="pres">
      <dgm:prSet presAssocID="{B565FDA4-7BBE-48B9-8E00-28DA73110014}" presName="text_6" presStyleLbl="node1" presStyleIdx="5" presStyleCnt="6">
        <dgm:presLayoutVars>
          <dgm:bulletEnabled val="1"/>
        </dgm:presLayoutVars>
      </dgm:prSet>
      <dgm:spPr/>
      <dgm:t>
        <a:bodyPr/>
        <a:lstStyle/>
        <a:p>
          <a:endParaRPr lang="de-DE"/>
        </a:p>
      </dgm:t>
    </dgm:pt>
    <dgm:pt modelId="{8EAFF813-D84F-4DC1-A496-7C2D1392B1FC}" type="pres">
      <dgm:prSet presAssocID="{B565FDA4-7BBE-48B9-8E00-28DA73110014}" presName="accent_6" presStyleCnt="0"/>
      <dgm:spPr/>
      <dgm:t>
        <a:bodyPr/>
        <a:lstStyle/>
        <a:p>
          <a:endParaRPr lang="de-DE"/>
        </a:p>
      </dgm:t>
    </dgm:pt>
    <dgm:pt modelId="{E6CC4233-B9AE-498D-BF33-C47779326C2B}" type="pres">
      <dgm:prSet presAssocID="{B565FDA4-7BBE-48B9-8E00-28DA73110014}" presName="accentRepeatNode" presStyleLbl="solidFgAcc1" presStyleIdx="5" presStyleCnt="6"/>
      <dgm:spPr/>
      <dgm:t>
        <a:bodyPr/>
        <a:lstStyle/>
        <a:p>
          <a:endParaRPr lang="de-DE"/>
        </a:p>
      </dgm:t>
    </dgm:pt>
  </dgm:ptLst>
  <dgm:cxnLst>
    <dgm:cxn modelId="{33D1D8B8-0C3C-47C6-A02A-478EAC6D4C80}" type="presOf" srcId="{D47CA9E2-2800-457F-8E10-91EF0B994031}" destId="{8AC57A0E-5BAF-485C-83F8-A171CBA2982F}" srcOrd="0" destOrd="0" presId="urn:microsoft.com/office/officeart/2008/layout/VerticalCurvedList"/>
    <dgm:cxn modelId="{6026CDDE-593C-42C7-A8A4-EF95B6839051}" srcId="{754914D3-2823-4D9D-9B5F-8AAE908A2791}" destId="{B565FDA4-7BBE-48B9-8E00-28DA73110014}" srcOrd="5" destOrd="0" parTransId="{84CA65FC-69BE-4FEF-BCE9-2EEF81399726}" sibTransId="{B7466A29-CE2C-4807-B663-F882B120B8E2}"/>
    <dgm:cxn modelId="{0781121C-2DD2-4939-9728-C6477965DA94}" srcId="{754914D3-2823-4D9D-9B5F-8AAE908A2791}" destId="{F24300EC-4372-4D89-B437-9F81F6228517}" srcOrd="1" destOrd="0" parTransId="{468FF3C9-0BE5-4FF4-BE42-47AA0FABB054}" sibTransId="{BBB9D7DD-2425-4723-8219-8DCB9AF8E441}"/>
    <dgm:cxn modelId="{62069531-90A3-438B-B286-89523EC17376}" type="presOf" srcId="{6755B75A-DA2F-4942-9466-602DAA2B76D4}" destId="{91210F3F-D8B2-42DD-8F99-15CEF9439F8A}" srcOrd="0" destOrd="0" presId="urn:microsoft.com/office/officeart/2008/layout/VerticalCurvedList"/>
    <dgm:cxn modelId="{B4284164-B1B1-4340-91BC-9F7ABF38DFD1}" type="presOf" srcId="{6294B47C-6F34-44F9-86EA-BF836310DA6A}" destId="{05B6BCF6-5489-475A-B5DE-FD52A369E62E}" srcOrd="0" destOrd="0" presId="urn:microsoft.com/office/officeart/2008/layout/VerticalCurvedList"/>
    <dgm:cxn modelId="{6C12AAA9-A7FE-44EC-8AC9-383942F9847E}" srcId="{754914D3-2823-4D9D-9B5F-8AAE908A2791}" destId="{6755B75A-DA2F-4942-9466-602DAA2B76D4}" srcOrd="3" destOrd="0" parTransId="{C9E67486-D4AA-4601-A24B-52155755B0C0}" sibTransId="{CC8056C9-9B1F-44C8-BB32-4B1222D8CD4E}"/>
    <dgm:cxn modelId="{5F178108-28B0-4D0E-A40B-D9522158F294}" type="presOf" srcId="{624E2F07-CA2B-4ED9-89E9-4ED31FD7F6BD}" destId="{93855F07-44CB-45DE-B464-761E63A71CD5}" srcOrd="0" destOrd="0" presId="urn:microsoft.com/office/officeart/2008/layout/VerticalCurvedList"/>
    <dgm:cxn modelId="{4DC586FE-18AC-40EC-BB48-7953746412E4}" srcId="{754914D3-2823-4D9D-9B5F-8AAE908A2791}" destId="{D47CA9E2-2800-457F-8E10-91EF0B994031}" srcOrd="4" destOrd="0" parTransId="{0AD76299-E249-4CEA-B336-5DDBA6DF9ABD}" sibTransId="{E7983659-6056-48EA-A38E-BBD46415D8F6}"/>
    <dgm:cxn modelId="{BE994707-F8CF-4FB3-B1F1-D1F3309C3C4C}" type="presOf" srcId="{B565FDA4-7BBE-48B9-8E00-28DA73110014}" destId="{26F0B789-D2B2-4550-89EB-85C8CA6BA251}" srcOrd="0" destOrd="0" presId="urn:microsoft.com/office/officeart/2008/layout/VerticalCurvedList"/>
    <dgm:cxn modelId="{71A150EE-1F15-4F94-A205-535C714D5F46}" srcId="{754914D3-2823-4D9D-9B5F-8AAE908A2791}" destId="{6294B47C-6F34-44F9-86EA-BF836310DA6A}" srcOrd="2" destOrd="0" parTransId="{394E4827-0976-406B-A4E5-0BDD8106488C}" sibTransId="{C1343054-4F2B-44B3-9DCC-3DB4EB1318B7}"/>
    <dgm:cxn modelId="{207C9B12-A2B9-4997-8EC0-77A94604F224}" type="presOf" srcId="{F24300EC-4372-4D89-B437-9F81F6228517}" destId="{77ECFE10-46D2-48B0-947A-2C85B551FC94}" srcOrd="0" destOrd="0" presId="urn:microsoft.com/office/officeart/2008/layout/VerticalCurvedList"/>
    <dgm:cxn modelId="{11627207-4BE5-4A04-8368-09C67444C08B}" type="presOf" srcId="{754914D3-2823-4D9D-9B5F-8AAE908A2791}" destId="{AE6139D5-D84B-4711-8A6A-A5161E022A99}" srcOrd="0" destOrd="0" presId="urn:microsoft.com/office/officeart/2008/layout/VerticalCurvedList"/>
    <dgm:cxn modelId="{108E50BE-3469-439F-8FFF-017FEBDD5C74}" srcId="{754914D3-2823-4D9D-9B5F-8AAE908A2791}" destId="{F2941672-F5FC-4F5F-8FF3-57791CAF8C56}" srcOrd="0" destOrd="0" parTransId="{937F0D99-2D0E-48A6-94B9-C880850880C0}" sibTransId="{624E2F07-CA2B-4ED9-89E9-4ED31FD7F6BD}"/>
    <dgm:cxn modelId="{F28D9E89-3B3A-430B-9DE6-8070E23C7042}" type="presOf" srcId="{F2941672-F5FC-4F5F-8FF3-57791CAF8C56}" destId="{AB399548-C0EB-4691-9CE6-7284291054B6}" srcOrd="0" destOrd="0" presId="urn:microsoft.com/office/officeart/2008/layout/VerticalCurvedList"/>
    <dgm:cxn modelId="{F01E0634-2AE2-46B3-8DA7-D4DE40D56BF5}" type="presParOf" srcId="{AE6139D5-D84B-4711-8A6A-A5161E022A99}" destId="{00F42187-34FD-4D8B-A449-F316E9EB9AFA}" srcOrd="0" destOrd="0" presId="urn:microsoft.com/office/officeart/2008/layout/VerticalCurvedList"/>
    <dgm:cxn modelId="{88705D33-3213-46F5-8350-01673E6C0F7F}" type="presParOf" srcId="{00F42187-34FD-4D8B-A449-F316E9EB9AFA}" destId="{C168C53D-163A-4892-8EF0-B5326C3FF8C8}" srcOrd="0" destOrd="0" presId="urn:microsoft.com/office/officeart/2008/layout/VerticalCurvedList"/>
    <dgm:cxn modelId="{1E8AB01C-4380-4FC7-8A55-966A3556FB3D}" type="presParOf" srcId="{C168C53D-163A-4892-8EF0-B5326C3FF8C8}" destId="{0FAB2C97-DF89-43B9-B7B2-C745E026F562}" srcOrd="0" destOrd="0" presId="urn:microsoft.com/office/officeart/2008/layout/VerticalCurvedList"/>
    <dgm:cxn modelId="{B208E13A-2A58-4E4C-B6C4-6C3D62B54B6E}" type="presParOf" srcId="{C168C53D-163A-4892-8EF0-B5326C3FF8C8}" destId="{93855F07-44CB-45DE-B464-761E63A71CD5}" srcOrd="1" destOrd="0" presId="urn:microsoft.com/office/officeart/2008/layout/VerticalCurvedList"/>
    <dgm:cxn modelId="{F53A2473-6CD1-49E3-8990-2526FC9B1945}" type="presParOf" srcId="{C168C53D-163A-4892-8EF0-B5326C3FF8C8}" destId="{D258DE45-194F-4470-A0BE-D234AB24927B}" srcOrd="2" destOrd="0" presId="urn:microsoft.com/office/officeart/2008/layout/VerticalCurvedList"/>
    <dgm:cxn modelId="{578CB9BA-7D0A-4F31-83A7-38B2B852DE31}" type="presParOf" srcId="{C168C53D-163A-4892-8EF0-B5326C3FF8C8}" destId="{BF8CDB65-7F63-46ED-AD6F-299BB5E410A3}" srcOrd="3" destOrd="0" presId="urn:microsoft.com/office/officeart/2008/layout/VerticalCurvedList"/>
    <dgm:cxn modelId="{E6329371-2AB3-44DB-9CE2-16037CA8CB1A}" type="presParOf" srcId="{00F42187-34FD-4D8B-A449-F316E9EB9AFA}" destId="{AB399548-C0EB-4691-9CE6-7284291054B6}" srcOrd="1" destOrd="0" presId="urn:microsoft.com/office/officeart/2008/layout/VerticalCurvedList"/>
    <dgm:cxn modelId="{604CFD1A-F049-45C2-9D1A-ED7B091A1109}" type="presParOf" srcId="{00F42187-34FD-4D8B-A449-F316E9EB9AFA}" destId="{0B7AF41F-095F-4954-9948-F3B9C7302B4D}" srcOrd="2" destOrd="0" presId="urn:microsoft.com/office/officeart/2008/layout/VerticalCurvedList"/>
    <dgm:cxn modelId="{9C8054F4-58BA-4D8C-ABCE-35936129CD01}" type="presParOf" srcId="{0B7AF41F-095F-4954-9948-F3B9C7302B4D}" destId="{9AF5ED78-341F-403E-97B4-875F8057A202}" srcOrd="0" destOrd="0" presId="urn:microsoft.com/office/officeart/2008/layout/VerticalCurvedList"/>
    <dgm:cxn modelId="{137B6A0B-1BD0-4FA4-95D2-C8602071B07E}" type="presParOf" srcId="{00F42187-34FD-4D8B-A449-F316E9EB9AFA}" destId="{77ECFE10-46D2-48B0-947A-2C85B551FC94}" srcOrd="3" destOrd="0" presId="urn:microsoft.com/office/officeart/2008/layout/VerticalCurvedList"/>
    <dgm:cxn modelId="{95552932-4978-4466-8D9D-6AB63277530A}" type="presParOf" srcId="{00F42187-34FD-4D8B-A449-F316E9EB9AFA}" destId="{FEECF01B-4C91-4B01-BFA5-F1DFA7020B0A}" srcOrd="4" destOrd="0" presId="urn:microsoft.com/office/officeart/2008/layout/VerticalCurvedList"/>
    <dgm:cxn modelId="{5BDC0274-9E63-4315-933D-8F7F282BDB5A}" type="presParOf" srcId="{FEECF01B-4C91-4B01-BFA5-F1DFA7020B0A}" destId="{EF12B5F5-AB8A-4523-B395-C351AAF3CDFA}" srcOrd="0" destOrd="0" presId="urn:microsoft.com/office/officeart/2008/layout/VerticalCurvedList"/>
    <dgm:cxn modelId="{CD99D070-D73F-41BA-9395-53F7761A8AA0}" type="presParOf" srcId="{00F42187-34FD-4D8B-A449-F316E9EB9AFA}" destId="{05B6BCF6-5489-475A-B5DE-FD52A369E62E}" srcOrd="5" destOrd="0" presId="urn:microsoft.com/office/officeart/2008/layout/VerticalCurvedList"/>
    <dgm:cxn modelId="{135FA7AA-D028-45D4-B917-8B518CC50DDB}" type="presParOf" srcId="{00F42187-34FD-4D8B-A449-F316E9EB9AFA}" destId="{A8132462-2418-4DEE-B6A9-73A1604845BE}" srcOrd="6" destOrd="0" presId="urn:microsoft.com/office/officeart/2008/layout/VerticalCurvedList"/>
    <dgm:cxn modelId="{088ECD34-F960-4B19-9134-7220F639FAAA}" type="presParOf" srcId="{A8132462-2418-4DEE-B6A9-73A1604845BE}" destId="{A1ACB26E-8914-4628-B7B1-8FAD5ECA0557}" srcOrd="0" destOrd="0" presId="urn:microsoft.com/office/officeart/2008/layout/VerticalCurvedList"/>
    <dgm:cxn modelId="{E9E9DA3B-7692-47D3-BB0A-24338F07FFCF}" type="presParOf" srcId="{00F42187-34FD-4D8B-A449-F316E9EB9AFA}" destId="{91210F3F-D8B2-42DD-8F99-15CEF9439F8A}" srcOrd="7" destOrd="0" presId="urn:microsoft.com/office/officeart/2008/layout/VerticalCurvedList"/>
    <dgm:cxn modelId="{DA44B2E3-9F30-4679-A363-EACD43905463}" type="presParOf" srcId="{00F42187-34FD-4D8B-A449-F316E9EB9AFA}" destId="{D9DCCA26-62B6-4763-8EFA-968C560C11C4}" srcOrd="8" destOrd="0" presId="urn:microsoft.com/office/officeart/2008/layout/VerticalCurvedList"/>
    <dgm:cxn modelId="{3F5664C2-CD0D-41DB-8A2B-CEA850BB2E7D}" type="presParOf" srcId="{D9DCCA26-62B6-4763-8EFA-968C560C11C4}" destId="{2D85C60B-45A6-47F1-BDC4-779963C33EA5}" srcOrd="0" destOrd="0" presId="urn:microsoft.com/office/officeart/2008/layout/VerticalCurvedList"/>
    <dgm:cxn modelId="{45EF7A4C-20FC-4C49-82FC-4D978104B2A7}" type="presParOf" srcId="{00F42187-34FD-4D8B-A449-F316E9EB9AFA}" destId="{8AC57A0E-5BAF-485C-83F8-A171CBA2982F}" srcOrd="9" destOrd="0" presId="urn:microsoft.com/office/officeart/2008/layout/VerticalCurvedList"/>
    <dgm:cxn modelId="{695DE53F-B4D4-4AAD-85E9-319069707DF3}" type="presParOf" srcId="{00F42187-34FD-4D8B-A449-F316E9EB9AFA}" destId="{43003547-2748-442B-B5A8-FB8304250A8F}" srcOrd="10" destOrd="0" presId="urn:microsoft.com/office/officeart/2008/layout/VerticalCurvedList"/>
    <dgm:cxn modelId="{761172E1-83D7-4917-B7A1-077AEBFAA668}" type="presParOf" srcId="{43003547-2748-442B-B5A8-FB8304250A8F}" destId="{EFD0E7AD-587C-469E-9594-BF094A67E86D}" srcOrd="0" destOrd="0" presId="urn:microsoft.com/office/officeart/2008/layout/VerticalCurvedList"/>
    <dgm:cxn modelId="{18E07B5B-7C6A-4C76-B67E-03779C310EC3}" type="presParOf" srcId="{00F42187-34FD-4D8B-A449-F316E9EB9AFA}" destId="{26F0B789-D2B2-4550-89EB-85C8CA6BA251}" srcOrd="11" destOrd="0" presId="urn:microsoft.com/office/officeart/2008/layout/VerticalCurvedList"/>
    <dgm:cxn modelId="{B486BFA0-159F-46C7-A406-0E982F735436}" type="presParOf" srcId="{00F42187-34FD-4D8B-A449-F316E9EB9AFA}" destId="{8EAFF813-D84F-4DC1-A496-7C2D1392B1FC}" srcOrd="12" destOrd="0" presId="urn:microsoft.com/office/officeart/2008/layout/VerticalCurvedList"/>
    <dgm:cxn modelId="{B1EED7D6-F4BF-422B-821C-188BB4EEB7BD}" type="presParOf" srcId="{8EAFF813-D84F-4DC1-A496-7C2D1392B1FC}" destId="{E6CC4233-B9AE-498D-BF33-C47779326C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DC246A-A092-4A82-948A-6B870B62701C}" type="doc">
      <dgm:prSet loTypeId="urn:microsoft.com/office/officeart/2005/8/layout/balance1" loCatId="relationship" qsTypeId="urn:microsoft.com/office/officeart/2005/8/quickstyle/simple4" qsCatId="simple" csTypeId="urn:microsoft.com/office/officeart/2005/8/colors/colorful4" csCatId="colorful" phldr="1"/>
      <dgm:spPr/>
      <dgm:t>
        <a:bodyPr/>
        <a:lstStyle/>
        <a:p>
          <a:endParaRPr lang="de-DE"/>
        </a:p>
      </dgm:t>
    </dgm:pt>
    <dgm:pt modelId="{DCFD7298-4C18-47F1-B7B2-F8A3EFC6C549}">
      <dgm:prSet phldrT="[Text]" custT="1"/>
      <dgm:spPr/>
      <dgm:t>
        <a:bodyPr/>
        <a:lstStyle/>
        <a:p>
          <a:r>
            <a:rPr lang="de-AT" sz="2800" dirty="0" smtClean="0">
              <a:latin typeface="Corbel" panose="020B0503020204020204" pitchFamily="34" charset="0"/>
            </a:rPr>
            <a:t>Rhein</a:t>
          </a:r>
          <a:endParaRPr lang="de-DE" sz="2800" dirty="0">
            <a:latin typeface="Corbel" panose="020B0503020204020204" pitchFamily="34" charset="0"/>
          </a:endParaRPr>
        </a:p>
      </dgm:t>
    </dgm:pt>
    <dgm:pt modelId="{2F04D850-B883-4643-9C1C-F7992D867D76}" type="parTrans" cxnId="{4CC0A572-21CF-4EB6-B4E8-AF26549218C2}">
      <dgm:prSet/>
      <dgm:spPr/>
      <dgm:t>
        <a:bodyPr/>
        <a:lstStyle/>
        <a:p>
          <a:endParaRPr lang="de-DE"/>
        </a:p>
      </dgm:t>
    </dgm:pt>
    <dgm:pt modelId="{B5290A76-3CA0-47D6-B85D-D1A3D1FB6DA5}" type="sibTrans" cxnId="{4CC0A572-21CF-4EB6-B4E8-AF26549218C2}">
      <dgm:prSet/>
      <dgm:spPr/>
      <dgm:t>
        <a:bodyPr/>
        <a:lstStyle/>
        <a:p>
          <a:endParaRPr lang="de-DE"/>
        </a:p>
      </dgm:t>
    </dgm:pt>
    <dgm:pt modelId="{809E02EB-F23B-4A5D-AF12-E023F20BF749}">
      <dgm:prSet phldrT="[Text]" custT="1"/>
      <dgm:spPr/>
      <dgm:t>
        <a:bodyPr/>
        <a:lstStyle/>
        <a:p>
          <a:r>
            <a:rPr lang="de-AT" sz="2800" smtClean="0">
              <a:latin typeface="Corbel" panose="020B0503020204020204" pitchFamily="34" charset="0"/>
            </a:rPr>
            <a:t>Donau</a:t>
          </a:r>
          <a:endParaRPr lang="de-DE" sz="2800" dirty="0">
            <a:latin typeface="Corbel" panose="020B0503020204020204" pitchFamily="34" charset="0"/>
          </a:endParaRPr>
        </a:p>
      </dgm:t>
    </dgm:pt>
    <dgm:pt modelId="{DCC72612-A74F-47F9-83EC-D689D34DB55E}" type="parTrans" cxnId="{38817A43-2D26-44EF-88AB-A7454682D803}">
      <dgm:prSet/>
      <dgm:spPr/>
      <dgm:t>
        <a:bodyPr/>
        <a:lstStyle/>
        <a:p>
          <a:endParaRPr lang="de-DE"/>
        </a:p>
      </dgm:t>
    </dgm:pt>
    <dgm:pt modelId="{FCFC4024-3C28-42C0-8FFD-9C504D070950}" type="sibTrans" cxnId="{38817A43-2D26-44EF-88AB-A7454682D803}">
      <dgm:prSet/>
      <dgm:spPr/>
      <dgm:t>
        <a:bodyPr/>
        <a:lstStyle/>
        <a:p>
          <a:endParaRPr lang="de-DE"/>
        </a:p>
      </dgm:t>
    </dgm:pt>
    <dgm:pt modelId="{A0A535CE-5FFA-49E4-B086-05D7EDB2306D}">
      <dgm:prSet phldrT="[Text]" custT="1"/>
      <dgm:spPr/>
      <dgm:t>
        <a:bodyPr/>
        <a:lstStyle/>
        <a:p>
          <a:r>
            <a:rPr lang="de-AT" sz="1400" dirty="0" smtClean="0">
              <a:latin typeface="Corbel" panose="020B0503020204020204" pitchFamily="34" charset="0"/>
            </a:rPr>
            <a:t>26 Mrd. tkm Transportleistung (2010)</a:t>
          </a:r>
          <a:endParaRPr lang="de-DE" sz="1400" dirty="0">
            <a:latin typeface="Corbel" panose="020B0503020204020204" pitchFamily="34" charset="0"/>
          </a:endParaRPr>
        </a:p>
      </dgm:t>
    </dgm:pt>
    <dgm:pt modelId="{3BFC17EA-5917-4A92-8854-AE234AD3FF3A}" type="parTrans" cxnId="{B6149B42-918D-409A-B615-C4D53BC41784}">
      <dgm:prSet/>
      <dgm:spPr/>
      <dgm:t>
        <a:bodyPr/>
        <a:lstStyle/>
        <a:p>
          <a:endParaRPr lang="de-DE"/>
        </a:p>
      </dgm:t>
    </dgm:pt>
    <dgm:pt modelId="{87856761-18D4-4FC4-9613-F397C1B9D0B6}" type="sibTrans" cxnId="{B6149B42-918D-409A-B615-C4D53BC41784}">
      <dgm:prSet/>
      <dgm:spPr/>
      <dgm:t>
        <a:bodyPr/>
        <a:lstStyle/>
        <a:p>
          <a:endParaRPr lang="de-DE"/>
        </a:p>
      </dgm:t>
    </dgm:pt>
    <dgm:pt modelId="{0B26DF00-566F-4A11-9666-9D343E7953DC}">
      <dgm:prSet phldrT="[Text]" custT="1"/>
      <dgm:spPr/>
      <dgm:t>
        <a:bodyPr/>
        <a:lstStyle/>
        <a:p>
          <a:r>
            <a:rPr lang="de-AT" sz="1400" dirty="0" smtClean="0">
              <a:latin typeface="Corbel" panose="020B0503020204020204" pitchFamily="34" charset="0"/>
            </a:rPr>
            <a:t>43 Mio. t Transportvolumen (2010)</a:t>
          </a:r>
          <a:endParaRPr lang="de-DE" sz="1400" dirty="0">
            <a:latin typeface="Corbel" panose="020B0503020204020204" pitchFamily="34" charset="0"/>
          </a:endParaRPr>
        </a:p>
      </dgm:t>
    </dgm:pt>
    <dgm:pt modelId="{6769EF10-1F30-4E6F-A226-7257629F67B1}" type="parTrans" cxnId="{DBE52048-7ED0-4C48-A63E-112958F9B832}">
      <dgm:prSet/>
      <dgm:spPr/>
      <dgm:t>
        <a:bodyPr/>
        <a:lstStyle/>
        <a:p>
          <a:endParaRPr lang="de-DE"/>
        </a:p>
      </dgm:t>
    </dgm:pt>
    <dgm:pt modelId="{70E883F6-BB38-4A65-9F5F-1881EF2A0FFE}" type="sibTrans" cxnId="{DBE52048-7ED0-4C48-A63E-112958F9B832}">
      <dgm:prSet/>
      <dgm:spPr/>
      <dgm:t>
        <a:bodyPr/>
        <a:lstStyle/>
        <a:p>
          <a:endParaRPr lang="de-DE"/>
        </a:p>
      </dgm:t>
    </dgm:pt>
    <dgm:pt modelId="{26CA5E23-015E-41CC-B7E4-4D0BDE20CABB}">
      <dgm:prSet phldrT="[Text]" custT="1"/>
      <dgm:spPr/>
      <dgm:t>
        <a:bodyPr/>
        <a:lstStyle/>
        <a:p>
          <a:r>
            <a:rPr lang="de-AT" sz="1400" dirty="0" smtClean="0">
              <a:latin typeface="Corbel" panose="020B0503020204020204" pitchFamily="34" charset="0"/>
            </a:rPr>
            <a:t>2.414 km</a:t>
          </a:r>
          <a:br>
            <a:rPr lang="de-AT" sz="1400" dirty="0" smtClean="0">
              <a:latin typeface="Corbel" panose="020B0503020204020204" pitchFamily="34" charset="0"/>
            </a:rPr>
          </a:br>
          <a:r>
            <a:rPr lang="de-AT" sz="1400" dirty="0" smtClean="0">
              <a:latin typeface="Corbel" panose="020B0503020204020204" pitchFamily="34" charset="0"/>
            </a:rPr>
            <a:t>schiffbare Länge</a:t>
          </a:r>
          <a:endParaRPr lang="de-DE" sz="1400" dirty="0">
            <a:latin typeface="Corbel" panose="020B0503020204020204" pitchFamily="34" charset="0"/>
          </a:endParaRPr>
        </a:p>
      </dgm:t>
    </dgm:pt>
    <dgm:pt modelId="{9581F79B-85EC-4444-B5BA-A8B6F4B470A0}" type="parTrans" cxnId="{85474977-54C2-4D30-83D8-91C0DE4C0955}">
      <dgm:prSet/>
      <dgm:spPr/>
      <dgm:t>
        <a:bodyPr/>
        <a:lstStyle/>
        <a:p>
          <a:endParaRPr lang="de-DE"/>
        </a:p>
      </dgm:t>
    </dgm:pt>
    <dgm:pt modelId="{0347DE37-52EE-4D77-A80B-F6052FA41FF8}" type="sibTrans" cxnId="{85474977-54C2-4D30-83D8-91C0DE4C0955}">
      <dgm:prSet/>
      <dgm:spPr/>
      <dgm:t>
        <a:bodyPr/>
        <a:lstStyle/>
        <a:p>
          <a:endParaRPr lang="de-DE"/>
        </a:p>
      </dgm:t>
    </dgm:pt>
    <dgm:pt modelId="{0CBBED73-1191-475F-9AD2-B880121F62D4}">
      <dgm:prSet phldrT="[Text]" custT="1"/>
      <dgm:spPr/>
      <dgm:t>
        <a:bodyPr/>
        <a:lstStyle/>
        <a:p>
          <a:r>
            <a:rPr lang="de-AT" sz="1400" dirty="0" smtClean="0">
              <a:latin typeface="Corbel" panose="020B0503020204020204" pitchFamily="34" charset="0"/>
            </a:rPr>
            <a:t>884 km</a:t>
          </a:r>
          <a:br>
            <a:rPr lang="de-AT" sz="1400" dirty="0" smtClean="0">
              <a:latin typeface="Corbel" panose="020B0503020204020204" pitchFamily="34" charset="0"/>
            </a:rPr>
          </a:br>
          <a:r>
            <a:rPr lang="de-AT" sz="1400" dirty="0" smtClean="0">
              <a:latin typeface="Corbel" panose="020B0503020204020204" pitchFamily="34" charset="0"/>
            </a:rPr>
            <a:t>schiffbare Länge</a:t>
          </a:r>
          <a:endParaRPr lang="de-DE" sz="1400" dirty="0">
            <a:latin typeface="Corbel" panose="020B0503020204020204" pitchFamily="34" charset="0"/>
          </a:endParaRPr>
        </a:p>
      </dgm:t>
    </dgm:pt>
    <dgm:pt modelId="{54065B23-45AC-49DF-B127-B8D87B9188CB}" type="parTrans" cxnId="{FF320351-B842-4D17-8035-FE9B33F85D9C}">
      <dgm:prSet/>
      <dgm:spPr/>
      <dgm:t>
        <a:bodyPr/>
        <a:lstStyle/>
        <a:p>
          <a:endParaRPr lang="de-DE"/>
        </a:p>
      </dgm:t>
    </dgm:pt>
    <dgm:pt modelId="{513EC4D0-9330-47D1-BC9B-F4EAB47AFBD0}" type="sibTrans" cxnId="{FF320351-B842-4D17-8035-FE9B33F85D9C}">
      <dgm:prSet/>
      <dgm:spPr/>
      <dgm:t>
        <a:bodyPr/>
        <a:lstStyle/>
        <a:p>
          <a:endParaRPr lang="de-DE"/>
        </a:p>
      </dgm:t>
    </dgm:pt>
    <dgm:pt modelId="{FF693843-6A31-4A02-AF84-106F993AA19E}">
      <dgm:prSet phldrT="[Text]" custT="1"/>
      <dgm:spPr/>
      <dgm:t>
        <a:bodyPr/>
        <a:lstStyle/>
        <a:p>
          <a:r>
            <a:rPr lang="de-AT" sz="1400" dirty="0" smtClean="0">
              <a:latin typeface="Corbel" panose="020B0503020204020204" pitchFamily="34" charset="0"/>
            </a:rPr>
            <a:t>300 Mio. t Transportvolumen (2010)</a:t>
          </a:r>
          <a:endParaRPr lang="de-DE" sz="1400" dirty="0">
            <a:latin typeface="Corbel" panose="020B0503020204020204" pitchFamily="34" charset="0"/>
          </a:endParaRPr>
        </a:p>
      </dgm:t>
    </dgm:pt>
    <dgm:pt modelId="{8497E061-2C93-48E1-9CE6-2177F56A934B}" type="parTrans" cxnId="{CFC299E5-5534-4796-91D0-DA4C25B85BF2}">
      <dgm:prSet/>
      <dgm:spPr/>
      <dgm:t>
        <a:bodyPr/>
        <a:lstStyle/>
        <a:p>
          <a:endParaRPr lang="de-DE"/>
        </a:p>
      </dgm:t>
    </dgm:pt>
    <dgm:pt modelId="{A04416E3-82B8-4597-91FE-F901391923B4}" type="sibTrans" cxnId="{CFC299E5-5534-4796-91D0-DA4C25B85BF2}">
      <dgm:prSet/>
      <dgm:spPr/>
      <dgm:t>
        <a:bodyPr/>
        <a:lstStyle/>
        <a:p>
          <a:endParaRPr lang="de-DE"/>
        </a:p>
      </dgm:t>
    </dgm:pt>
    <dgm:pt modelId="{B9FB2AD2-3655-43CD-A02B-2362EBC15436}">
      <dgm:prSet phldrT="[Text]" custT="1"/>
      <dgm:spPr/>
      <dgm:t>
        <a:bodyPr/>
        <a:lstStyle/>
        <a:p>
          <a:r>
            <a:rPr lang="de-AT" sz="1400" dirty="0" smtClean="0">
              <a:latin typeface="Corbel" panose="020B0503020204020204" pitchFamily="34" charset="0"/>
            </a:rPr>
            <a:t>90 Mrd. tkm Transportleistung (2010)</a:t>
          </a:r>
          <a:endParaRPr lang="de-DE" sz="1400" dirty="0">
            <a:latin typeface="Corbel" panose="020B0503020204020204" pitchFamily="34" charset="0"/>
          </a:endParaRPr>
        </a:p>
      </dgm:t>
    </dgm:pt>
    <dgm:pt modelId="{A20939AC-E51D-42B1-9C13-3C4620ADA671}" type="sibTrans" cxnId="{C5EF1E8A-B3CE-49E1-96AA-141365FE20F3}">
      <dgm:prSet/>
      <dgm:spPr/>
      <dgm:t>
        <a:bodyPr/>
        <a:lstStyle/>
        <a:p>
          <a:endParaRPr lang="de-DE"/>
        </a:p>
      </dgm:t>
    </dgm:pt>
    <dgm:pt modelId="{3F9CE97C-8E3B-47FD-871C-DD6DC67B8AA9}" type="parTrans" cxnId="{C5EF1E8A-B3CE-49E1-96AA-141365FE20F3}">
      <dgm:prSet/>
      <dgm:spPr/>
      <dgm:t>
        <a:bodyPr/>
        <a:lstStyle/>
        <a:p>
          <a:endParaRPr lang="de-DE"/>
        </a:p>
      </dgm:t>
    </dgm:pt>
    <dgm:pt modelId="{D412558C-D594-4B0C-BF6D-C3606247C4F2}" type="pres">
      <dgm:prSet presAssocID="{B4DC246A-A092-4A82-948A-6B870B62701C}" presName="outerComposite" presStyleCnt="0">
        <dgm:presLayoutVars>
          <dgm:chMax val="2"/>
          <dgm:animLvl val="lvl"/>
          <dgm:resizeHandles val="exact"/>
        </dgm:presLayoutVars>
      </dgm:prSet>
      <dgm:spPr/>
      <dgm:t>
        <a:bodyPr/>
        <a:lstStyle/>
        <a:p>
          <a:endParaRPr lang="de-DE"/>
        </a:p>
      </dgm:t>
    </dgm:pt>
    <dgm:pt modelId="{1757371F-DE55-40EB-AB4C-16A97CD5B52D}" type="pres">
      <dgm:prSet presAssocID="{B4DC246A-A092-4A82-948A-6B870B62701C}" presName="dummyMaxCanvas" presStyleCnt="0"/>
      <dgm:spPr/>
      <dgm:t>
        <a:bodyPr/>
        <a:lstStyle/>
        <a:p>
          <a:endParaRPr lang="de-DE"/>
        </a:p>
      </dgm:t>
    </dgm:pt>
    <dgm:pt modelId="{5C4C3607-3C05-4AD5-9BBF-70E57E6B294C}" type="pres">
      <dgm:prSet presAssocID="{B4DC246A-A092-4A82-948A-6B870B62701C}" presName="parentComposite" presStyleCnt="0"/>
      <dgm:spPr/>
      <dgm:t>
        <a:bodyPr/>
        <a:lstStyle/>
        <a:p>
          <a:endParaRPr lang="de-DE"/>
        </a:p>
      </dgm:t>
    </dgm:pt>
    <dgm:pt modelId="{7AF45921-098D-49FA-B6BF-6248986F24DB}" type="pres">
      <dgm:prSet presAssocID="{B4DC246A-A092-4A82-948A-6B870B62701C}" presName="parent1" presStyleLbl="alignAccFollowNode1" presStyleIdx="0" presStyleCnt="4">
        <dgm:presLayoutVars>
          <dgm:chMax val="4"/>
        </dgm:presLayoutVars>
      </dgm:prSet>
      <dgm:spPr/>
      <dgm:t>
        <a:bodyPr/>
        <a:lstStyle/>
        <a:p>
          <a:endParaRPr lang="de-DE"/>
        </a:p>
      </dgm:t>
    </dgm:pt>
    <dgm:pt modelId="{D419CE71-8B5A-4DED-880F-CD92FA10745E}" type="pres">
      <dgm:prSet presAssocID="{B4DC246A-A092-4A82-948A-6B870B62701C}" presName="parent2" presStyleLbl="alignAccFollowNode1" presStyleIdx="1" presStyleCnt="4">
        <dgm:presLayoutVars>
          <dgm:chMax val="4"/>
        </dgm:presLayoutVars>
      </dgm:prSet>
      <dgm:spPr/>
      <dgm:t>
        <a:bodyPr/>
        <a:lstStyle/>
        <a:p>
          <a:endParaRPr lang="de-DE"/>
        </a:p>
      </dgm:t>
    </dgm:pt>
    <dgm:pt modelId="{E9160845-A5D6-4980-9FEF-3BE967663A46}" type="pres">
      <dgm:prSet presAssocID="{B4DC246A-A092-4A82-948A-6B870B62701C}" presName="childrenComposite" presStyleCnt="0"/>
      <dgm:spPr/>
      <dgm:t>
        <a:bodyPr/>
        <a:lstStyle/>
        <a:p>
          <a:endParaRPr lang="de-DE"/>
        </a:p>
      </dgm:t>
    </dgm:pt>
    <dgm:pt modelId="{7A666D95-BD60-49EF-9B1C-33B68F8957D8}" type="pres">
      <dgm:prSet presAssocID="{B4DC246A-A092-4A82-948A-6B870B62701C}" presName="dummyMaxCanvas_ChildArea" presStyleCnt="0"/>
      <dgm:spPr/>
      <dgm:t>
        <a:bodyPr/>
        <a:lstStyle/>
        <a:p>
          <a:endParaRPr lang="de-DE"/>
        </a:p>
      </dgm:t>
    </dgm:pt>
    <dgm:pt modelId="{FF333616-CA93-4092-857F-A858151F63DA}" type="pres">
      <dgm:prSet presAssocID="{B4DC246A-A092-4A82-948A-6B870B62701C}" presName="fulcrum" presStyleLbl="alignAccFollowNode1" presStyleIdx="2" presStyleCnt="4"/>
      <dgm:spPr/>
      <dgm:t>
        <a:bodyPr/>
        <a:lstStyle/>
        <a:p>
          <a:endParaRPr lang="de-DE"/>
        </a:p>
      </dgm:t>
    </dgm:pt>
    <dgm:pt modelId="{9385975F-E616-4EAD-9757-CAAF016B27C5}" type="pres">
      <dgm:prSet presAssocID="{B4DC246A-A092-4A82-948A-6B870B62701C}" presName="balance_33" presStyleLbl="alignAccFollowNode1" presStyleIdx="3" presStyleCnt="4">
        <dgm:presLayoutVars>
          <dgm:bulletEnabled val="1"/>
        </dgm:presLayoutVars>
      </dgm:prSet>
      <dgm:spPr/>
      <dgm:t>
        <a:bodyPr/>
        <a:lstStyle/>
        <a:p>
          <a:endParaRPr lang="de-DE"/>
        </a:p>
      </dgm:t>
    </dgm:pt>
    <dgm:pt modelId="{369102D2-E896-4220-AA26-30AEEA3984E7}" type="pres">
      <dgm:prSet presAssocID="{B4DC246A-A092-4A82-948A-6B870B62701C}" presName="right_33_1" presStyleLbl="node1" presStyleIdx="0" presStyleCnt="6">
        <dgm:presLayoutVars>
          <dgm:bulletEnabled val="1"/>
        </dgm:presLayoutVars>
      </dgm:prSet>
      <dgm:spPr/>
      <dgm:t>
        <a:bodyPr/>
        <a:lstStyle/>
        <a:p>
          <a:endParaRPr lang="de-DE"/>
        </a:p>
      </dgm:t>
    </dgm:pt>
    <dgm:pt modelId="{D21D6685-5537-4F9A-954E-721AEC33646E}" type="pres">
      <dgm:prSet presAssocID="{B4DC246A-A092-4A82-948A-6B870B62701C}" presName="right_33_2" presStyleLbl="node1" presStyleIdx="1" presStyleCnt="6">
        <dgm:presLayoutVars>
          <dgm:bulletEnabled val="1"/>
        </dgm:presLayoutVars>
      </dgm:prSet>
      <dgm:spPr/>
      <dgm:t>
        <a:bodyPr/>
        <a:lstStyle/>
        <a:p>
          <a:endParaRPr lang="de-DE"/>
        </a:p>
      </dgm:t>
    </dgm:pt>
    <dgm:pt modelId="{56201B6E-E475-4DD3-ABC4-C4B967AD9553}" type="pres">
      <dgm:prSet presAssocID="{B4DC246A-A092-4A82-948A-6B870B62701C}" presName="right_33_3" presStyleLbl="node1" presStyleIdx="2" presStyleCnt="6">
        <dgm:presLayoutVars>
          <dgm:bulletEnabled val="1"/>
        </dgm:presLayoutVars>
      </dgm:prSet>
      <dgm:spPr/>
      <dgm:t>
        <a:bodyPr/>
        <a:lstStyle/>
        <a:p>
          <a:endParaRPr lang="de-DE"/>
        </a:p>
      </dgm:t>
    </dgm:pt>
    <dgm:pt modelId="{970A4470-1DCC-4619-872B-FC0FA31BBB5F}" type="pres">
      <dgm:prSet presAssocID="{B4DC246A-A092-4A82-948A-6B870B62701C}" presName="left_33_1" presStyleLbl="node1" presStyleIdx="3" presStyleCnt="6">
        <dgm:presLayoutVars>
          <dgm:bulletEnabled val="1"/>
        </dgm:presLayoutVars>
      </dgm:prSet>
      <dgm:spPr/>
      <dgm:t>
        <a:bodyPr/>
        <a:lstStyle/>
        <a:p>
          <a:endParaRPr lang="de-DE"/>
        </a:p>
      </dgm:t>
    </dgm:pt>
    <dgm:pt modelId="{14735DB4-D7F5-46CE-BE5B-F5097F2C8678}" type="pres">
      <dgm:prSet presAssocID="{B4DC246A-A092-4A82-948A-6B870B62701C}" presName="left_33_2" presStyleLbl="node1" presStyleIdx="4" presStyleCnt="6">
        <dgm:presLayoutVars>
          <dgm:bulletEnabled val="1"/>
        </dgm:presLayoutVars>
      </dgm:prSet>
      <dgm:spPr/>
      <dgm:t>
        <a:bodyPr/>
        <a:lstStyle/>
        <a:p>
          <a:endParaRPr lang="de-DE"/>
        </a:p>
      </dgm:t>
    </dgm:pt>
    <dgm:pt modelId="{17FE4853-7D03-4569-B540-7E81B88AC126}" type="pres">
      <dgm:prSet presAssocID="{B4DC246A-A092-4A82-948A-6B870B62701C}" presName="left_33_3" presStyleLbl="node1" presStyleIdx="5" presStyleCnt="6">
        <dgm:presLayoutVars>
          <dgm:bulletEnabled val="1"/>
        </dgm:presLayoutVars>
      </dgm:prSet>
      <dgm:spPr/>
      <dgm:t>
        <a:bodyPr/>
        <a:lstStyle/>
        <a:p>
          <a:endParaRPr lang="de-DE"/>
        </a:p>
      </dgm:t>
    </dgm:pt>
  </dgm:ptLst>
  <dgm:cxnLst>
    <dgm:cxn modelId="{05A21224-11C0-4E87-8BE3-44B670FFA1D9}" type="presOf" srcId="{FF693843-6A31-4A02-AF84-106F993AA19E}" destId="{14735DB4-D7F5-46CE-BE5B-F5097F2C8678}" srcOrd="0" destOrd="0" presId="urn:microsoft.com/office/officeart/2005/8/layout/balance1"/>
    <dgm:cxn modelId="{34B58D6E-EEE8-4DCC-855A-DD9FB544D49E}" type="presOf" srcId="{DCFD7298-4C18-47F1-B7B2-F8A3EFC6C549}" destId="{7AF45921-098D-49FA-B6BF-6248986F24DB}" srcOrd="0" destOrd="0" presId="urn:microsoft.com/office/officeart/2005/8/layout/balance1"/>
    <dgm:cxn modelId="{85474977-54C2-4D30-83D8-91C0DE4C0955}" srcId="{809E02EB-F23B-4A5D-AF12-E023F20BF749}" destId="{26CA5E23-015E-41CC-B7E4-4D0BDE20CABB}" srcOrd="2" destOrd="0" parTransId="{9581F79B-85EC-4444-B5BA-A8B6F4B470A0}" sibTransId="{0347DE37-52EE-4D77-A80B-F6052FA41FF8}"/>
    <dgm:cxn modelId="{DE52F187-E5F9-40C3-BDCA-995B853ECE6A}" type="presOf" srcId="{A0A535CE-5FFA-49E4-B086-05D7EDB2306D}" destId="{369102D2-E896-4220-AA26-30AEEA3984E7}" srcOrd="0" destOrd="0" presId="urn:microsoft.com/office/officeart/2005/8/layout/balance1"/>
    <dgm:cxn modelId="{40AD54AC-8BC6-4FE4-9931-3E5771DB7C76}" type="presOf" srcId="{0CBBED73-1191-475F-9AD2-B880121F62D4}" destId="{17FE4853-7D03-4569-B540-7E81B88AC126}" srcOrd="0" destOrd="0" presId="urn:microsoft.com/office/officeart/2005/8/layout/balance1"/>
    <dgm:cxn modelId="{3AA1ABAF-A2E9-4660-A63E-D6ABC9DF0863}" type="presOf" srcId="{809E02EB-F23B-4A5D-AF12-E023F20BF749}" destId="{D419CE71-8B5A-4DED-880F-CD92FA10745E}" srcOrd="0" destOrd="0" presId="urn:microsoft.com/office/officeart/2005/8/layout/balance1"/>
    <dgm:cxn modelId="{B6149B42-918D-409A-B615-C4D53BC41784}" srcId="{809E02EB-F23B-4A5D-AF12-E023F20BF749}" destId="{A0A535CE-5FFA-49E4-B086-05D7EDB2306D}" srcOrd="0" destOrd="0" parTransId="{3BFC17EA-5917-4A92-8854-AE234AD3FF3A}" sibTransId="{87856761-18D4-4FC4-9613-F397C1B9D0B6}"/>
    <dgm:cxn modelId="{C5EF1E8A-B3CE-49E1-96AA-141365FE20F3}" srcId="{DCFD7298-4C18-47F1-B7B2-F8A3EFC6C549}" destId="{B9FB2AD2-3655-43CD-A02B-2362EBC15436}" srcOrd="0" destOrd="0" parTransId="{3F9CE97C-8E3B-47FD-871C-DD6DC67B8AA9}" sibTransId="{A20939AC-E51D-42B1-9C13-3C4620ADA671}"/>
    <dgm:cxn modelId="{38817A43-2D26-44EF-88AB-A7454682D803}" srcId="{B4DC246A-A092-4A82-948A-6B870B62701C}" destId="{809E02EB-F23B-4A5D-AF12-E023F20BF749}" srcOrd="1" destOrd="0" parTransId="{DCC72612-A74F-47F9-83EC-D689D34DB55E}" sibTransId="{FCFC4024-3C28-42C0-8FFD-9C504D070950}"/>
    <dgm:cxn modelId="{8DD1F97C-9C53-4702-89D2-3925C95104F1}" type="presOf" srcId="{B4DC246A-A092-4A82-948A-6B870B62701C}" destId="{D412558C-D594-4B0C-BF6D-C3606247C4F2}" srcOrd="0" destOrd="0" presId="urn:microsoft.com/office/officeart/2005/8/layout/balance1"/>
    <dgm:cxn modelId="{C05E5A73-AB1D-48A0-87BC-A7B8BE36803E}" type="presOf" srcId="{0B26DF00-566F-4A11-9666-9D343E7953DC}" destId="{D21D6685-5537-4F9A-954E-721AEC33646E}" srcOrd="0" destOrd="0" presId="urn:microsoft.com/office/officeart/2005/8/layout/balance1"/>
    <dgm:cxn modelId="{0196ADD4-1407-4C35-8CED-86E188FB3250}" type="presOf" srcId="{26CA5E23-015E-41CC-B7E4-4D0BDE20CABB}" destId="{56201B6E-E475-4DD3-ABC4-C4B967AD9553}" srcOrd="0" destOrd="0" presId="urn:microsoft.com/office/officeart/2005/8/layout/balance1"/>
    <dgm:cxn modelId="{4CC0A572-21CF-4EB6-B4E8-AF26549218C2}" srcId="{B4DC246A-A092-4A82-948A-6B870B62701C}" destId="{DCFD7298-4C18-47F1-B7B2-F8A3EFC6C549}" srcOrd="0" destOrd="0" parTransId="{2F04D850-B883-4643-9C1C-F7992D867D76}" sibTransId="{B5290A76-3CA0-47D6-B85D-D1A3D1FB6DA5}"/>
    <dgm:cxn modelId="{DBE52048-7ED0-4C48-A63E-112958F9B832}" srcId="{809E02EB-F23B-4A5D-AF12-E023F20BF749}" destId="{0B26DF00-566F-4A11-9666-9D343E7953DC}" srcOrd="1" destOrd="0" parTransId="{6769EF10-1F30-4E6F-A226-7257629F67B1}" sibTransId="{70E883F6-BB38-4A65-9F5F-1881EF2A0FFE}"/>
    <dgm:cxn modelId="{CFC299E5-5534-4796-91D0-DA4C25B85BF2}" srcId="{DCFD7298-4C18-47F1-B7B2-F8A3EFC6C549}" destId="{FF693843-6A31-4A02-AF84-106F993AA19E}" srcOrd="1" destOrd="0" parTransId="{8497E061-2C93-48E1-9CE6-2177F56A934B}" sibTransId="{A04416E3-82B8-4597-91FE-F901391923B4}"/>
    <dgm:cxn modelId="{225B0501-51D9-4B4D-95BE-93AD9FFB05C7}" type="presOf" srcId="{B9FB2AD2-3655-43CD-A02B-2362EBC15436}" destId="{970A4470-1DCC-4619-872B-FC0FA31BBB5F}" srcOrd="0" destOrd="0" presId="urn:microsoft.com/office/officeart/2005/8/layout/balance1"/>
    <dgm:cxn modelId="{FF320351-B842-4D17-8035-FE9B33F85D9C}" srcId="{DCFD7298-4C18-47F1-B7B2-F8A3EFC6C549}" destId="{0CBBED73-1191-475F-9AD2-B880121F62D4}" srcOrd="2" destOrd="0" parTransId="{54065B23-45AC-49DF-B127-B8D87B9188CB}" sibTransId="{513EC4D0-9330-47D1-BC9B-F4EAB47AFBD0}"/>
    <dgm:cxn modelId="{553D321B-9F41-4DE4-B58F-7D909C1F406D}" type="presParOf" srcId="{D412558C-D594-4B0C-BF6D-C3606247C4F2}" destId="{1757371F-DE55-40EB-AB4C-16A97CD5B52D}" srcOrd="0" destOrd="0" presId="urn:microsoft.com/office/officeart/2005/8/layout/balance1"/>
    <dgm:cxn modelId="{E0B51DE0-8DFF-406A-8B2D-D5F27C99026B}" type="presParOf" srcId="{D412558C-D594-4B0C-BF6D-C3606247C4F2}" destId="{5C4C3607-3C05-4AD5-9BBF-70E57E6B294C}" srcOrd="1" destOrd="0" presId="urn:microsoft.com/office/officeart/2005/8/layout/balance1"/>
    <dgm:cxn modelId="{DF5B370A-6BE3-4043-A7E2-14BF72FBFA0D}" type="presParOf" srcId="{5C4C3607-3C05-4AD5-9BBF-70E57E6B294C}" destId="{7AF45921-098D-49FA-B6BF-6248986F24DB}" srcOrd="0" destOrd="0" presId="urn:microsoft.com/office/officeart/2005/8/layout/balance1"/>
    <dgm:cxn modelId="{DCA0C93A-79A6-4A4E-B82B-8ED8DFAD79A2}" type="presParOf" srcId="{5C4C3607-3C05-4AD5-9BBF-70E57E6B294C}" destId="{D419CE71-8B5A-4DED-880F-CD92FA10745E}" srcOrd="1" destOrd="0" presId="urn:microsoft.com/office/officeart/2005/8/layout/balance1"/>
    <dgm:cxn modelId="{7F19D741-AE17-4827-8723-E32E36082677}" type="presParOf" srcId="{D412558C-D594-4B0C-BF6D-C3606247C4F2}" destId="{E9160845-A5D6-4980-9FEF-3BE967663A46}" srcOrd="2" destOrd="0" presId="urn:microsoft.com/office/officeart/2005/8/layout/balance1"/>
    <dgm:cxn modelId="{D5570D1A-9DA5-48CB-909F-63C969918891}" type="presParOf" srcId="{E9160845-A5D6-4980-9FEF-3BE967663A46}" destId="{7A666D95-BD60-49EF-9B1C-33B68F8957D8}" srcOrd="0" destOrd="0" presId="urn:microsoft.com/office/officeart/2005/8/layout/balance1"/>
    <dgm:cxn modelId="{798B881B-FF16-4E42-9D86-4A1A6F986FC3}" type="presParOf" srcId="{E9160845-A5D6-4980-9FEF-3BE967663A46}" destId="{FF333616-CA93-4092-857F-A858151F63DA}" srcOrd="1" destOrd="0" presId="urn:microsoft.com/office/officeart/2005/8/layout/balance1"/>
    <dgm:cxn modelId="{7755C1DC-0D86-4737-A2D6-7B07446A9931}" type="presParOf" srcId="{E9160845-A5D6-4980-9FEF-3BE967663A46}" destId="{9385975F-E616-4EAD-9757-CAAF016B27C5}" srcOrd="2" destOrd="0" presId="urn:microsoft.com/office/officeart/2005/8/layout/balance1"/>
    <dgm:cxn modelId="{3D44CD57-9122-4E27-8025-35870272490B}" type="presParOf" srcId="{E9160845-A5D6-4980-9FEF-3BE967663A46}" destId="{369102D2-E896-4220-AA26-30AEEA3984E7}" srcOrd="3" destOrd="0" presId="urn:microsoft.com/office/officeart/2005/8/layout/balance1"/>
    <dgm:cxn modelId="{E216A3C2-757D-4F62-AE48-7CD744679116}" type="presParOf" srcId="{E9160845-A5D6-4980-9FEF-3BE967663A46}" destId="{D21D6685-5537-4F9A-954E-721AEC33646E}" srcOrd="4" destOrd="0" presId="urn:microsoft.com/office/officeart/2005/8/layout/balance1"/>
    <dgm:cxn modelId="{0315B028-3675-4552-81D9-FD13B4A683FE}" type="presParOf" srcId="{E9160845-A5D6-4980-9FEF-3BE967663A46}" destId="{56201B6E-E475-4DD3-ABC4-C4B967AD9553}" srcOrd="5" destOrd="0" presId="urn:microsoft.com/office/officeart/2005/8/layout/balance1"/>
    <dgm:cxn modelId="{DFC32EBA-89DD-41AB-8765-228624620060}" type="presParOf" srcId="{E9160845-A5D6-4980-9FEF-3BE967663A46}" destId="{970A4470-1DCC-4619-872B-FC0FA31BBB5F}" srcOrd="6" destOrd="0" presId="urn:microsoft.com/office/officeart/2005/8/layout/balance1"/>
    <dgm:cxn modelId="{A5882E64-962A-481B-AF78-9843DCB680B7}" type="presParOf" srcId="{E9160845-A5D6-4980-9FEF-3BE967663A46}" destId="{14735DB4-D7F5-46CE-BE5B-F5097F2C8678}" srcOrd="7" destOrd="0" presId="urn:microsoft.com/office/officeart/2005/8/layout/balance1"/>
    <dgm:cxn modelId="{FC12605A-0BD8-4DEC-8ECA-8D38FCF89846}" type="presParOf" srcId="{E9160845-A5D6-4980-9FEF-3BE967663A46}" destId="{17FE4853-7D03-4569-B540-7E81B88AC126}" srcOrd="8"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4914D3-2823-4D9D-9B5F-8AAE908A27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de-DE"/>
        </a:p>
      </dgm:t>
    </dgm:pt>
    <dgm:pt modelId="{F2941672-F5FC-4F5F-8FF3-57791CAF8C56}">
      <dgm:prSet custT="1"/>
      <dgm:spPr/>
      <dgm:t>
        <a:bodyPr/>
        <a:lstStyle/>
        <a:p>
          <a:pPr algn="l"/>
          <a:r>
            <a:rPr lang="de-AT" sz="2400" noProof="0" dirty="0" smtClean="0">
              <a:latin typeface="Corbel" panose="020B0503020204020204" pitchFamily="34" charset="0"/>
            </a:rPr>
            <a:t>Der Rhein – (</a:t>
          </a:r>
          <a:r>
            <a:rPr lang="de-AT" sz="2400" noProof="0" dirty="0" err="1" smtClean="0">
              <a:latin typeface="Corbel" panose="020B0503020204020204" pitchFamily="34" charset="0"/>
            </a:rPr>
            <a:t>Wirtschafts</a:t>
          </a:r>
          <a:r>
            <a:rPr lang="de-AT" sz="2400" noProof="0" dirty="0" smtClean="0">
              <a:latin typeface="Corbel" panose="020B0503020204020204" pitchFamily="34" charset="0"/>
            </a:rPr>
            <a:t>)</a:t>
          </a:r>
          <a:r>
            <a:rPr lang="de-AT" sz="2400" noProof="0" dirty="0" err="1" smtClean="0">
              <a:latin typeface="Corbel" panose="020B0503020204020204" pitchFamily="34" charset="0"/>
            </a:rPr>
            <a:t>geographie</a:t>
          </a:r>
          <a:endParaRPr lang="de-AT" sz="2400" noProof="0" dirty="0" smtClean="0">
            <a:latin typeface="Corbel" panose="020B0503020204020204" pitchFamily="34" charset="0"/>
          </a:endParaRPr>
        </a:p>
      </dgm:t>
    </dgm:pt>
    <dgm:pt modelId="{937F0D99-2D0E-48A6-94B9-C880850880C0}" type="parTrans" cxnId="{108E50BE-3469-439F-8FFF-017FEBDD5C74}">
      <dgm:prSet/>
      <dgm:spPr/>
      <dgm:t>
        <a:bodyPr/>
        <a:lstStyle/>
        <a:p>
          <a:pPr algn="l"/>
          <a:endParaRPr lang="de-DE">
            <a:latin typeface="Corbel" panose="020B0503020204020204" pitchFamily="34" charset="0"/>
          </a:endParaRPr>
        </a:p>
      </dgm:t>
    </dgm:pt>
    <dgm:pt modelId="{624E2F07-CA2B-4ED9-89E9-4ED31FD7F6BD}" type="sibTrans" cxnId="{108E50BE-3469-439F-8FFF-017FEBDD5C74}">
      <dgm:prSet/>
      <dgm:spPr/>
      <dgm:t>
        <a:bodyPr/>
        <a:lstStyle/>
        <a:p>
          <a:pPr algn="l"/>
          <a:endParaRPr lang="de-DE">
            <a:latin typeface="Corbel" panose="020B0503020204020204" pitchFamily="34" charset="0"/>
          </a:endParaRPr>
        </a:p>
      </dgm:t>
    </dgm:pt>
    <dgm:pt modelId="{6755B75A-DA2F-4942-9466-602DAA2B76D4}">
      <dgm:prSet custT="1"/>
      <dgm:spPr/>
      <dgm:t>
        <a:bodyPr/>
        <a:lstStyle/>
        <a:p>
          <a:pPr algn="l"/>
          <a:r>
            <a:rPr lang="de-AT" sz="2400" noProof="0" dirty="0" smtClean="0">
              <a:latin typeface="Corbel" panose="020B0503020204020204" pitchFamily="34" charset="0"/>
            </a:rPr>
            <a:t>Markt der Rheinschifffahrt</a:t>
          </a:r>
        </a:p>
      </dgm:t>
    </dgm:pt>
    <dgm:pt modelId="{CC8056C9-9B1F-44C8-BB32-4B1222D8CD4E}" type="sibTrans" cxnId="{6C12AAA9-A7FE-44EC-8AC9-383942F9847E}">
      <dgm:prSet/>
      <dgm:spPr/>
      <dgm:t>
        <a:bodyPr/>
        <a:lstStyle/>
        <a:p>
          <a:pPr algn="l"/>
          <a:endParaRPr lang="de-DE">
            <a:latin typeface="Corbel" panose="020B0503020204020204" pitchFamily="34" charset="0"/>
          </a:endParaRPr>
        </a:p>
      </dgm:t>
    </dgm:pt>
    <dgm:pt modelId="{C9E67486-D4AA-4601-A24B-52155755B0C0}" type="parTrans" cxnId="{6C12AAA9-A7FE-44EC-8AC9-383942F9847E}">
      <dgm:prSet/>
      <dgm:spPr/>
      <dgm:t>
        <a:bodyPr/>
        <a:lstStyle/>
        <a:p>
          <a:pPr algn="l"/>
          <a:endParaRPr lang="de-DE">
            <a:latin typeface="Corbel" panose="020B0503020204020204" pitchFamily="34" charset="0"/>
          </a:endParaRPr>
        </a:p>
      </dgm:t>
    </dgm:pt>
    <dgm:pt modelId="{F24300EC-4372-4D89-B437-9F81F6228517}">
      <dgm:prSet custT="1"/>
      <dgm:spPr/>
      <dgm:t>
        <a:bodyPr/>
        <a:lstStyle/>
        <a:p>
          <a:pPr algn="l"/>
          <a:r>
            <a:rPr lang="de-AT" sz="2400" noProof="0" dirty="0" smtClean="0">
              <a:latin typeface="Corbel" panose="020B0503020204020204" pitchFamily="34" charset="0"/>
            </a:rPr>
            <a:t>Grundlagen der Binnenschifffahrt</a:t>
          </a:r>
        </a:p>
      </dgm:t>
    </dgm:pt>
    <dgm:pt modelId="{BBB9D7DD-2425-4723-8219-8DCB9AF8E441}" type="sibTrans" cxnId="{0781121C-2DD2-4939-9728-C6477965DA94}">
      <dgm:prSet/>
      <dgm:spPr/>
      <dgm:t>
        <a:bodyPr/>
        <a:lstStyle/>
        <a:p>
          <a:pPr algn="l"/>
          <a:endParaRPr lang="de-DE">
            <a:latin typeface="Corbel" panose="020B0503020204020204" pitchFamily="34" charset="0"/>
          </a:endParaRPr>
        </a:p>
      </dgm:t>
    </dgm:pt>
    <dgm:pt modelId="{468FF3C9-0BE5-4FF4-BE42-47AA0FABB054}" type="parTrans" cxnId="{0781121C-2DD2-4939-9728-C6477965DA94}">
      <dgm:prSet/>
      <dgm:spPr/>
      <dgm:t>
        <a:bodyPr/>
        <a:lstStyle/>
        <a:p>
          <a:pPr algn="l"/>
          <a:endParaRPr lang="de-DE">
            <a:latin typeface="Corbel" panose="020B0503020204020204" pitchFamily="34" charset="0"/>
          </a:endParaRPr>
        </a:p>
      </dgm:t>
    </dgm:pt>
    <dgm:pt modelId="{6294B47C-6F34-44F9-86EA-BF836310DA6A}">
      <dgm:prSet custT="1"/>
      <dgm:spPr/>
      <dgm:t>
        <a:bodyPr/>
        <a:lstStyle/>
        <a:p>
          <a:pPr algn="l"/>
          <a:r>
            <a:rPr lang="de-AT" sz="2400" noProof="0" dirty="0" smtClean="0">
              <a:latin typeface="Corbel" panose="020B0503020204020204" pitchFamily="34" charset="0"/>
            </a:rPr>
            <a:t>Häfen am Rhein</a:t>
          </a:r>
        </a:p>
      </dgm:t>
    </dgm:pt>
    <dgm:pt modelId="{394E4827-0976-406B-A4E5-0BDD8106488C}" type="parTrans" cxnId="{71A150EE-1F15-4F94-A205-535C714D5F46}">
      <dgm:prSet/>
      <dgm:spPr/>
      <dgm:t>
        <a:bodyPr/>
        <a:lstStyle/>
        <a:p>
          <a:pPr algn="l"/>
          <a:endParaRPr lang="en-US">
            <a:latin typeface="Corbel" panose="020B0503020204020204" pitchFamily="34" charset="0"/>
          </a:endParaRPr>
        </a:p>
      </dgm:t>
    </dgm:pt>
    <dgm:pt modelId="{C1343054-4F2B-44B3-9DCC-3DB4EB1318B7}" type="sibTrans" cxnId="{71A150EE-1F15-4F94-A205-535C714D5F46}">
      <dgm:prSet/>
      <dgm:spPr/>
      <dgm:t>
        <a:bodyPr/>
        <a:lstStyle/>
        <a:p>
          <a:pPr algn="l"/>
          <a:endParaRPr lang="en-US">
            <a:latin typeface="Corbel" panose="020B0503020204020204" pitchFamily="34" charset="0"/>
          </a:endParaRPr>
        </a:p>
      </dgm:t>
    </dgm:pt>
    <dgm:pt modelId="{D47CA9E2-2800-457F-8E10-91EF0B994031}">
      <dgm:prSet custT="1"/>
      <dgm:spPr/>
      <dgm:t>
        <a:bodyPr/>
        <a:lstStyle/>
        <a:p>
          <a:pPr algn="l"/>
          <a:r>
            <a:rPr lang="de-AT" sz="2400" noProof="0" dirty="0" smtClean="0">
              <a:latin typeface="Corbel" panose="020B0503020204020204" pitchFamily="34" charset="0"/>
            </a:rPr>
            <a:t>Praxisbeispiele am Rhein</a:t>
          </a:r>
        </a:p>
      </dgm:t>
    </dgm:pt>
    <dgm:pt modelId="{0AD76299-E249-4CEA-B336-5DDBA6DF9ABD}" type="parTrans" cxnId="{4DC586FE-18AC-40EC-BB48-7953746412E4}">
      <dgm:prSet/>
      <dgm:spPr/>
      <dgm:t>
        <a:bodyPr/>
        <a:lstStyle/>
        <a:p>
          <a:endParaRPr lang="de-DE">
            <a:latin typeface="Corbel" panose="020B0503020204020204" pitchFamily="34" charset="0"/>
          </a:endParaRPr>
        </a:p>
      </dgm:t>
    </dgm:pt>
    <dgm:pt modelId="{E7983659-6056-48EA-A38E-BBD46415D8F6}" type="sibTrans" cxnId="{4DC586FE-18AC-40EC-BB48-7953746412E4}">
      <dgm:prSet/>
      <dgm:spPr/>
      <dgm:t>
        <a:bodyPr/>
        <a:lstStyle/>
        <a:p>
          <a:endParaRPr lang="de-DE">
            <a:latin typeface="Corbel" panose="020B0503020204020204" pitchFamily="34" charset="0"/>
          </a:endParaRPr>
        </a:p>
      </dgm:t>
    </dgm:pt>
    <dgm:pt modelId="{B565FDA4-7BBE-48B9-8E00-28DA73110014}">
      <dgm:prSet custT="1"/>
      <dgm:spPr/>
      <dgm:t>
        <a:bodyPr/>
        <a:lstStyle/>
        <a:p>
          <a:pPr algn="l"/>
          <a:r>
            <a:rPr lang="de-AT" sz="2400" noProof="0" smtClean="0">
              <a:latin typeface="Corbel" panose="020B0503020204020204" pitchFamily="34" charset="0"/>
            </a:rPr>
            <a:t>Binnenschifffahrt: Ein Blick in die Zukunft</a:t>
          </a:r>
          <a:endParaRPr lang="de-AT" sz="2400" noProof="0" dirty="0" smtClean="0">
            <a:latin typeface="Corbel" panose="020B0503020204020204" pitchFamily="34" charset="0"/>
          </a:endParaRPr>
        </a:p>
      </dgm:t>
    </dgm:pt>
    <dgm:pt modelId="{84CA65FC-69BE-4FEF-BCE9-2EEF81399726}" type="parTrans" cxnId="{6026CDDE-593C-42C7-A8A4-EF95B6839051}">
      <dgm:prSet/>
      <dgm:spPr/>
      <dgm:t>
        <a:bodyPr/>
        <a:lstStyle/>
        <a:p>
          <a:endParaRPr lang="de-DE">
            <a:latin typeface="Corbel" panose="020B0503020204020204" pitchFamily="34" charset="0"/>
          </a:endParaRPr>
        </a:p>
      </dgm:t>
    </dgm:pt>
    <dgm:pt modelId="{B7466A29-CE2C-4807-B663-F882B120B8E2}" type="sibTrans" cxnId="{6026CDDE-593C-42C7-A8A4-EF95B6839051}">
      <dgm:prSet/>
      <dgm:spPr/>
      <dgm:t>
        <a:bodyPr/>
        <a:lstStyle/>
        <a:p>
          <a:endParaRPr lang="de-DE">
            <a:latin typeface="Corbel" panose="020B0503020204020204" pitchFamily="34" charset="0"/>
          </a:endParaRPr>
        </a:p>
      </dgm:t>
    </dgm:pt>
    <dgm:pt modelId="{AE6139D5-D84B-4711-8A6A-A5161E022A99}" type="pres">
      <dgm:prSet presAssocID="{754914D3-2823-4D9D-9B5F-8AAE908A2791}" presName="Name0" presStyleCnt="0">
        <dgm:presLayoutVars>
          <dgm:chMax val="7"/>
          <dgm:chPref val="7"/>
          <dgm:dir/>
        </dgm:presLayoutVars>
      </dgm:prSet>
      <dgm:spPr/>
      <dgm:t>
        <a:bodyPr/>
        <a:lstStyle/>
        <a:p>
          <a:endParaRPr lang="de-DE"/>
        </a:p>
      </dgm:t>
    </dgm:pt>
    <dgm:pt modelId="{00F42187-34FD-4D8B-A449-F316E9EB9AFA}" type="pres">
      <dgm:prSet presAssocID="{754914D3-2823-4D9D-9B5F-8AAE908A2791}" presName="Name1" presStyleCnt="0"/>
      <dgm:spPr/>
      <dgm:t>
        <a:bodyPr/>
        <a:lstStyle/>
        <a:p>
          <a:endParaRPr lang="de-AT"/>
        </a:p>
      </dgm:t>
    </dgm:pt>
    <dgm:pt modelId="{C168C53D-163A-4892-8EF0-B5326C3FF8C8}" type="pres">
      <dgm:prSet presAssocID="{754914D3-2823-4D9D-9B5F-8AAE908A2791}" presName="cycle" presStyleCnt="0"/>
      <dgm:spPr/>
      <dgm:t>
        <a:bodyPr/>
        <a:lstStyle/>
        <a:p>
          <a:endParaRPr lang="de-AT"/>
        </a:p>
      </dgm:t>
    </dgm:pt>
    <dgm:pt modelId="{0FAB2C97-DF89-43B9-B7B2-C745E026F562}" type="pres">
      <dgm:prSet presAssocID="{754914D3-2823-4D9D-9B5F-8AAE908A2791}" presName="srcNode" presStyleLbl="node1" presStyleIdx="0" presStyleCnt="6"/>
      <dgm:spPr/>
      <dgm:t>
        <a:bodyPr/>
        <a:lstStyle/>
        <a:p>
          <a:endParaRPr lang="de-AT"/>
        </a:p>
      </dgm:t>
    </dgm:pt>
    <dgm:pt modelId="{93855F07-44CB-45DE-B464-761E63A71CD5}" type="pres">
      <dgm:prSet presAssocID="{754914D3-2823-4D9D-9B5F-8AAE908A2791}" presName="conn" presStyleLbl="parChTrans1D2" presStyleIdx="0" presStyleCnt="1"/>
      <dgm:spPr/>
      <dgm:t>
        <a:bodyPr/>
        <a:lstStyle/>
        <a:p>
          <a:endParaRPr lang="de-DE"/>
        </a:p>
      </dgm:t>
    </dgm:pt>
    <dgm:pt modelId="{D258DE45-194F-4470-A0BE-D234AB24927B}" type="pres">
      <dgm:prSet presAssocID="{754914D3-2823-4D9D-9B5F-8AAE908A2791}" presName="extraNode" presStyleLbl="node1" presStyleIdx="0" presStyleCnt="6"/>
      <dgm:spPr/>
      <dgm:t>
        <a:bodyPr/>
        <a:lstStyle/>
        <a:p>
          <a:endParaRPr lang="de-AT"/>
        </a:p>
      </dgm:t>
    </dgm:pt>
    <dgm:pt modelId="{BF8CDB65-7F63-46ED-AD6F-299BB5E410A3}" type="pres">
      <dgm:prSet presAssocID="{754914D3-2823-4D9D-9B5F-8AAE908A2791}" presName="dstNode" presStyleLbl="node1" presStyleIdx="0" presStyleCnt="6"/>
      <dgm:spPr/>
      <dgm:t>
        <a:bodyPr/>
        <a:lstStyle/>
        <a:p>
          <a:endParaRPr lang="de-AT"/>
        </a:p>
      </dgm:t>
    </dgm:pt>
    <dgm:pt modelId="{AB399548-C0EB-4691-9CE6-7284291054B6}" type="pres">
      <dgm:prSet presAssocID="{F2941672-F5FC-4F5F-8FF3-57791CAF8C56}" presName="text_1" presStyleLbl="node1" presStyleIdx="0" presStyleCnt="6">
        <dgm:presLayoutVars>
          <dgm:bulletEnabled val="1"/>
        </dgm:presLayoutVars>
      </dgm:prSet>
      <dgm:spPr/>
      <dgm:t>
        <a:bodyPr/>
        <a:lstStyle/>
        <a:p>
          <a:endParaRPr lang="de-DE"/>
        </a:p>
      </dgm:t>
    </dgm:pt>
    <dgm:pt modelId="{0B7AF41F-095F-4954-9948-F3B9C7302B4D}" type="pres">
      <dgm:prSet presAssocID="{F2941672-F5FC-4F5F-8FF3-57791CAF8C56}" presName="accent_1" presStyleCnt="0"/>
      <dgm:spPr/>
      <dgm:t>
        <a:bodyPr/>
        <a:lstStyle/>
        <a:p>
          <a:endParaRPr lang="de-AT"/>
        </a:p>
      </dgm:t>
    </dgm:pt>
    <dgm:pt modelId="{9AF5ED78-341F-403E-97B4-875F8057A202}" type="pres">
      <dgm:prSet presAssocID="{F2941672-F5FC-4F5F-8FF3-57791CAF8C56}" presName="accentRepeatNode" presStyleLbl="solidFgAcc1" presStyleIdx="0" presStyleCnt="6"/>
      <dgm:spPr>
        <a:solidFill>
          <a:schemeClr val="bg1"/>
        </a:solidFill>
      </dgm:spPr>
      <dgm:t>
        <a:bodyPr/>
        <a:lstStyle/>
        <a:p>
          <a:endParaRPr lang="de-DE"/>
        </a:p>
      </dgm:t>
    </dgm:pt>
    <dgm:pt modelId="{77ECFE10-46D2-48B0-947A-2C85B551FC94}" type="pres">
      <dgm:prSet presAssocID="{F24300EC-4372-4D89-B437-9F81F6228517}" presName="text_2" presStyleLbl="node1" presStyleIdx="1" presStyleCnt="6">
        <dgm:presLayoutVars>
          <dgm:bulletEnabled val="1"/>
        </dgm:presLayoutVars>
      </dgm:prSet>
      <dgm:spPr/>
      <dgm:t>
        <a:bodyPr/>
        <a:lstStyle/>
        <a:p>
          <a:endParaRPr lang="de-DE"/>
        </a:p>
      </dgm:t>
    </dgm:pt>
    <dgm:pt modelId="{FEECF01B-4C91-4B01-BFA5-F1DFA7020B0A}" type="pres">
      <dgm:prSet presAssocID="{F24300EC-4372-4D89-B437-9F81F6228517}" presName="accent_2" presStyleCnt="0"/>
      <dgm:spPr/>
      <dgm:t>
        <a:bodyPr/>
        <a:lstStyle/>
        <a:p>
          <a:endParaRPr lang="de-AT"/>
        </a:p>
      </dgm:t>
    </dgm:pt>
    <dgm:pt modelId="{EF12B5F5-AB8A-4523-B395-C351AAF3CDFA}" type="pres">
      <dgm:prSet presAssocID="{F24300EC-4372-4D89-B437-9F81F6228517}" presName="accentRepeatNode" presStyleLbl="solidFgAcc1" presStyleIdx="1" presStyleCnt="6"/>
      <dgm:spPr>
        <a:solidFill>
          <a:srgbClr val="396B9D"/>
        </a:solidFill>
      </dgm:spPr>
      <dgm:t>
        <a:bodyPr/>
        <a:lstStyle/>
        <a:p>
          <a:endParaRPr lang="de-AT"/>
        </a:p>
      </dgm:t>
    </dgm:pt>
    <dgm:pt modelId="{05B6BCF6-5489-475A-B5DE-FD52A369E62E}" type="pres">
      <dgm:prSet presAssocID="{6294B47C-6F34-44F9-86EA-BF836310DA6A}" presName="text_3" presStyleLbl="node1" presStyleIdx="2" presStyleCnt="6">
        <dgm:presLayoutVars>
          <dgm:bulletEnabled val="1"/>
        </dgm:presLayoutVars>
      </dgm:prSet>
      <dgm:spPr/>
      <dgm:t>
        <a:bodyPr/>
        <a:lstStyle/>
        <a:p>
          <a:endParaRPr lang="en-US"/>
        </a:p>
      </dgm:t>
    </dgm:pt>
    <dgm:pt modelId="{A8132462-2418-4DEE-B6A9-73A1604845BE}" type="pres">
      <dgm:prSet presAssocID="{6294B47C-6F34-44F9-86EA-BF836310DA6A}" presName="accent_3" presStyleCnt="0"/>
      <dgm:spPr/>
      <dgm:t>
        <a:bodyPr/>
        <a:lstStyle/>
        <a:p>
          <a:endParaRPr lang="de-DE"/>
        </a:p>
      </dgm:t>
    </dgm:pt>
    <dgm:pt modelId="{A1ACB26E-8914-4628-B7B1-8FAD5ECA0557}" type="pres">
      <dgm:prSet presAssocID="{6294B47C-6F34-44F9-86EA-BF836310DA6A}" presName="accentRepeatNode" presStyleLbl="solidFgAcc1" presStyleIdx="2" presStyleCnt="6"/>
      <dgm:spPr/>
      <dgm:t>
        <a:bodyPr/>
        <a:lstStyle/>
        <a:p>
          <a:endParaRPr lang="en-US"/>
        </a:p>
      </dgm:t>
    </dgm:pt>
    <dgm:pt modelId="{91210F3F-D8B2-42DD-8F99-15CEF9439F8A}" type="pres">
      <dgm:prSet presAssocID="{6755B75A-DA2F-4942-9466-602DAA2B76D4}" presName="text_4" presStyleLbl="node1" presStyleIdx="3" presStyleCnt="6">
        <dgm:presLayoutVars>
          <dgm:bulletEnabled val="1"/>
        </dgm:presLayoutVars>
      </dgm:prSet>
      <dgm:spPr/>
      <dgm:t>
        <a:bodyPr/>
        <a:lstStyle/>
        <a:p>
          <a:endParaRPr lang="de-DE"/>
        </a:p>
      </dgm:t>
    </dgm:pt>
    <dgm:pt modelId="{D9DCCA26-62B6-4763-8EFA-968C560C11C4}" type="pres">
      <dgm:prSet presAssocID="{6755B75A-DA2F-4942-9466-602DAA2B76D4}" presName="accent_4" presStyleCnt="0"/>
      <dgm:spPr/>
      <dgm:t>
        <a:bodyPr/>
        <a:lstStyle/>
        <a:p>
          <a:endParaRPr lang="de-AT"/>
        </a:p>
      </dgm:t>
    </dgm:pt>
    <dgm:pt modelId="{2D85C60B-45A6-47F1-BDC4-779963C33EA5}" type="pres">
      <dgm:prSet presAssocID="{6755B75A-DA2F-4942-9466-602DAA2B76D4}" presName="accentRepeatNode" presStyleLbl="solidFgAcc1" presStyleIdx="3" presStyleCnt="6"/>
      <dgm:spPr/>
      <dgm:t>
        <a:bodyPr/>
        <a:lstStyle/>
        <a:p>
          <a:endParaRPr lang="de-AT"/>
        </a:p>
      </dgm:t>
    </dgm:pt>
    <dgm:pt modelId="{8AC57A0E-5BAF-485C-83F8-A171CBA2982F}" type="pres">
      <dgm:prSet presAssocID="{D47CA9E2-2800-457F-8E10-91EF0B994031}" presName="text_5" presStyleLbl="node1" presStyleIdx="4" presStyleCnt="6">
        <dgm:presLayoutVars>
          <dgm:bulletEnabled val="1"/>
        </dgm:presLayoutVars>
      </dgm:prSet>
      <dgm:spPr/>
      <dgm:t>
        <a:bodyPr/>
        <a:lstStyle/>
        <a:p>
          <a:endParaRPr lang="de-DE"/>
        </a:p>
      </dgm:t>
    </dgm:pt>
    <dgm:pt modelId="{43003547-2748-442B-B5A8-FB8304250A8F}" type="pres">
      <dgm:prSet presAssocID="{D47CA9E2-2800-457F-8E10-91EF0B994031}" presName="accent_5" presStyleCnt="0"/>
      <dgm:spPr/>
      <dgm:t>
        <a:bodyPr/>
        <a:lstStyle/>
        <a:p>
          <a:endParaRPr lang="de-DE"/>
        </a:p>
      </dgm:t>
    </dgm:pt>
    <dgm:pt modelId="{EFD0E7AD-587C-469E-9594-BF094A67E86D}" type="pres">
      <dgm:prSet presAssocID="{D47CA9E2-2800-457F-8E10-91EF0B994031}" presName="accentRepeatNode" presStyleLbl="solidFgAcc1" presStyleIdx="4" presStyleCnt="6"/>
      <dgm:spPr/>
      <dgm:t>
        <a:bodyPr/>
        <a:lstStyle/>
        <a:p>
          <a:endParaRPr lang="de-DE"/>
        </a:p>
      </dgm:t>
    </dgm:pt>
    <dgm:pt modelId="{26F0B789-D2B2-4550-89EB-85C8CA6BA251}" type="pres">
      <dgm:prSet presAssocID="{B565FDA4-7BBE-48B9-8E00-28DA73110014}" presName="text_6" presStyleLbl="node1" presStyleIdx="5" presStyleCnt="6">
        <dgm:presLayoutVars>
          <dgm:bulletEnabled val="1"/>
        </dgm:presLayoutVars>
      </dgm:prSet>
      <dgm:spPr/>
      <dgm:t>
        <a:bodyPr/>
        <a:lstStyle/>
        <a:p>
          <a:endParaRPr lang="de-DE"/>
        </a:p>
      </dgm:t>
    </dgm:pt>
    <dgm:pt modelId="{8EAFF813-D84F-4DC1-A496-7C2D1392B1FC}" type="pres">
      <dgm:prSet presAssocID="{B565FDA4-7BBE-48B9-8E00-28DA73110014}" presName="accent_6" presStyleCnt="0"/>
      <dgm:spPr/>
      <dgm:t>
        <a:bodyPr/>
        <a:lstStyle/>
        <a:p>
          <a:endParaRPr lang="de-DE"/>
        </a:p>
      </dgm:t>
    </dgm:pt>
    <dgm:pt modelId="{E6CC4233-B9AE-498D-BF33-C47779326C2B}" type="pres">
      <dgm:prSet presAssocID="{B565FDA4-7BBE-48B9-8E00-28DA73110014}" presName="accentRepeatNode" presStyleLbl="solidFgAcc1" presStyleIdx="5" presStyleCnt="6"/>
      <dgm:spPr/>
      <dgm:t>
        <a:bodyPr/>
        <a:lstStyle/>
        <a:p>
          <a:endParaRPr lang="de-DE"/>
        </a:p>
      </dgm:t>
    </dgm:pt>
  </dgm:ptLst>
  <dgm:cxnLst>
    <dgm:cxn modelId="{33D1D8B8-0C3C-47C6-A02A-478EAC6D4C80}" type="presOf" srcId="{D47CA9E2-2800-457F-8E10-91EF0B994031}" destId="{8AC57A0E-5BAF-485C-83F8-A171CBA2982F}" srcOrd="0" destOrd="0" presId="urn:microsoft.com/office/officeart/2008/layout/VerticalCurvedList"/>
    <dgm:cxn modelId="{6026CDDE-593C-42C7-A8A4-EF95B6839051}" srcId="{754914D3-2823-4D9D-9B5F-8AAE908A2791}" destId="{B565FDA4-7BBE-48B9-8E00-28DA73110014}" srcOrd="5" destOrd="0" parTransId="{84CA65FC-69BE-4FEF-BCE9-2EEF81399726}" sibTransId="{B7466A29-CE2C-4807-B663-F882B120B8E2}"/>
    <dgm:cxn modelId="{0781121C-2DD2-4939-9728-C6477965DA94}" srcId="{754914D3-2823-4D9D-9B5F-8AAE908A2791}" destId="{F24300EC-4372-4D89-B437-9F81F6228517}" srcOrd="1" destOrd="0" parTransId="{468FF3C9-0BE5-4FF4-BE42-47AA0FABB054}" sibTransId="{BBB9D7DD-2425-4723-8219-8DCB9AF8E441}"/>
    <dgm:cxn modelId="{62069531-90A3-438B-B286-89523EC17376}" type="presOf" srcId="{6755B75A-DA2F-4942-9466-602DAA2B76D4}" destId="{91210F3F-D8B2-42DD-8F99-15CEF9439F8A}" srcOrd="0" destOrd="0" presId="urn:microsoft.com/office/officeart/2008/layout/VerticalCurvedList"/>
    <dgm:cxn modelId="{B4284164-B1B1-4340-91BC-9F7ABF38DFD1}" type="presOf" srcId="{6294B47C-6F34-44F9-86EA-BF836310DA6A}" destId="{05B6BCF6-5489-475A-B5DE-FD52A369E62E}" srcOrd="0" destOrd="0" presId="urn:microsoft.com/office/officeart/2008/layout/VerticalCurvedList"/>
    <dgm:cxn modelId="{6C12AAA9-A7FE-44EC-8AC9-383942F9847E}" srcId="{754914D3-2823-4D9D-9B5F-8AAE908A2791}" destId="{6755B75A-DA2F-4942-9466-602DAA2B76D4}" srcOrd="3" destOrd="0" parTransId="{C9E67486-D4AA-4601-A24B-52155755B0C0}" sibTransId="{CC8056C9-9B1F-44C8-BB32-4B1222D8CD4E}"/>
    <dgm:cxn modelId="{5F178108-28B0-4D0E-A40B-D9522158F294}" type="presOf" srcId="{624E2F07-CA2B-4ED9-89E9-4ED31FD7F6BD}" destId="{93855F07-44CB-45DE-B464-761E63A71CD5}" srcOrd="0" destOrd="0" presId="urn:microsoft.com/office/officeart/2008/layout/VerticalCurvedList"/>
    <dgm:cxn modelId="{4DC586FE-18AC-40EC-BB48-7953746412E4}" srcId="{754914D3-2823-4D9D-9B5F-8AAE908A2791}" destId="{D47CA9E2-2800-457F-8E10-91EF0B994031}" srcOrd="4" destOrd="0" parTransId="{0AD76299-E249-4CEA-B336-5DDBA6DF9ABD}" sibTransId="{E7983659-6056-48EA-A38E-BBD46415D8F6}"/>
    <dgm:cxn modelId="{BE994707-F8CF-4FB3-B1F1-D1F3309C3C4C}" type="presOf" srcId="{B565FDA4-7BBE-48B9-8E00-28DA73110014}" destId="{26F0B789-D2B2-4550-89EB-85C8CA6BA251}" srcOrd="0" destOrd="0" presId="urn:microsoft.com/office/officeart/2008/layout/VerticalCurvedList"/>
    <dgm:cxn modelId="{71A150EE-1F15-4F94-A205-535C714D5F46}" srcId="{754914D3-2823-4D9D-9B5F-8AAE908A2791}" destId="{6294B47C-6F34-44F9-86EA-BF836310DA6A}" srcOrd="2" destOrd="0" parTransId="{394E4827-0976-406B-A4E5-0BDD8106488C}" sibTransId="{C1343054-4F2B-44B3-9DCC-3DB4EB1318B7}"/>
    <dgm:cxn modelId="{207C9B12-A2B9-4997-8EC0-77A94604F224}" type="presOf" srcId="{F24300EC-4372-4D89-B437-9F81F6228517}" destId="{77ECFE10-46D2-48B0-947A-2C85B551FC94}" srcOrd="0" destOrd="0" presId="urn:microsoft.com/office/officeart/2008/layout/VerticalCurvedList"/>
    <dgm:cxn modelId="{11627207-4BE5-4A04-8368-09C67444C08B}" type="presOf" srcId="{754914D3-2823-4D9D-9B5F-8AAE908A2791}" destId="{AE6139D5-D84B-4711-8A6A-A5161E022A99}" srcOrd="0" destOrd="0" presId="urn:microsoft.com/office/officeart/2008/layout/VerticalCurvedList"/>
    <dgm:cxn modelId="{108E50BE-3469-439F-8FFF-017FEBDD5C74}" srcId="{754914D3-2823-4D9D-9B5F-8AAE908A2791}" destId="{F2941672-F5FC-4F5F-8FF3-57791CAF8C56}" srcOrd="0" destOrd="0" parTransId="{937F0D99-2D0E-48A6-94B9-C880850880C0}" sibTransId="{624E2F07-CA2B-4ED9-89E9-4ED31FD7F6BD}"/>
    <dgm:cxn modelId="{F28D9E89-3B3A-430B-9DE6-8070E23C7042}" type="presOf" srcId="{F2941672-F5FC-4F5F-8FF3-57791CAF8C56}" destId="{AB399548-C0EB-4691-9CE6-7284291054B6}" srcOrd="0" destOrd="0" presId="urn:microsoft.com/office/officeart/2008/layout/VerticalCurvedList"/>
    <dgm:cxn modelId="{F01E0634-2AE2-46B3-8DA7-D4DE40D56BF5}" type="presParOf" srcId="{AE6139D5-D84B-4711-8A6A-A5161E022A99}" destId="{00F42187-34FD-4D8B-A449-F316E9EB9AFA}" srcOrd="0" destOrd="0" presId="urn:microsoft.com/office/officeart/2008/layout/VerticalCurvedList"/>
    <dgm:cxn modelId="{88705D33-3213-46F5-8350-01673E6C0F7F}" type="presParOf" srcId="{00F42187-34FD-4D8B-A449-F316E9EB9AFA}" destId="{C168C53D-163A-4892-8EF0-B5326C3FF8C8}" srcOrd="0" destOrd="0" presId="urn:microsoft.com/office/officeart/2008/layout/VerticalCurvedList"/>
    <dgm:cxn modelId="{1E8AB01C-4380-4FC7-8A55-966A3556FB3D}" type="presParOf" srcId="{C168C53D-163A-4892-8EF0-B5326C3FF8C8}" destId="{0FAB2C97-DF89-43B9-B7B2-C745E026F562}" srcOrd="0" destOrd="0" presId="urn:microsoft.com/office/officeart/2008/layout/VerticalCurvedList"/>
    <dgm:cxn modelId="{B208E13A-2A58-4E4C-B6C4-6C3D62B54B6E}" type="presParOf" srcId="{C168C53D-163A-4892-8EF0-B5326C3FF8C8}" destId="{93855F07-44CB-45DE-B464-761E63A71CD5}" srcOrd="1" destOrd="0" presId="urn:microsoft.com/office/officeart/2008/layout/VerticalCurvedList"/>
    <dgm:cxn modelId="{F53A2473-6CD1-49E3-8990-2526FC9B1945}" type="presParOf" srcId="{C168C53D-163A-4892-8EF0-B5326C3FF8C8}" destId="{D258DE45-194F-4470-A0BE-D234AB24927B}" srcOrd="2" destOrd="0" presId="urn:microsoft.com/office/officeart/2008/layout/VerticalCurvedList"/>
    <dgm:cxn modelId="{578CB9BA-7D0A-4F31-83A7-38B2B852DE31}" type="presParOf" srcId="{C168C53D-163A-4892-8EF0-B5326C3FF8C8}" destId="{BF8CDB65-7F63-46ED-AD6F-299BB5E410A3}" srcOrd="3" destOrd="0" presId="urn:microsoft.com/office/officeart/2008/layout/VerticalCurvedList"/>
    <dgm:cxn modelId="{E6329371-2AB3-44DB-9CE2-16037CA8CB1A}" type="presParOf" srcId="{00F42187-34FD-4D8B-A449-F316E9EB9AFA}" destId="{AB399548-C0EB-4691-9CE6-7284291054B6}" srcOrd="1" destOrd="0" presId="urn:microsoft.com/office/officeart/2008/layout/VerticalCurvedList"/>
    <dgm:cxn modelId="{604CFD1A-F049-45C2-9D1A-ED7B091A1109}" type="presParOf" srcId="{00F42187-34FD-4D8B-A449-F316E9EB9AFA}" destId="{0B7AF41F-095F-4954-9948-F3B9C7302B4D}" srcOrd="2" destOrd="0" presId="urn:microsoft.com/office/officeart/2008/layout/VerticalCurvedList"/>
    <dgm:cxn modelId="{9C8054F4-58BA-4D8C-ABCE-35936129CD01}" type="presParOf" srcId="{0B7AF41F-095F-4954-9948-F3B9C7302B4D}" destId="{9AF5ED78-341F-403E-97B4-875F8057A202}" srcOrd="0" destOrd="0" presId="urn:microsoft.com/office/officeart/2008/layout/VerticalCurvedList"/>
    <dgm:cxn modelId="{137B6A0B-1BD0-4FA4-95D2-C8602071B07E}" type="presParOf" srcId="{00F42187-34FD-4D8B-A449-F316E9EB9AFA}" destId="{77ECFE10-46D2-48B0-947A-2C85B551FC94}" srcOrd="3" destOrd="0" presId="urn:microsoft.com/office/officeart/2008/layout/VerticalCurvedList"/>
    <dgm:cxn modelId="{95552932-4978-4466-8D9D-6AB63277530A}" type="presParOf" srcId="{00F42187-34FD-4D8B-A449-F316E9EB9AFA}" destId="{FEECF01B-4C91-4B01-BFA5-F1DFA7020B0A}" srcOrd="4" destOrd="0" presId="urn:microsoft.com/office/officeart/2008/layout/VerticalCurvedList"/>
    <dgm:cxn modelId="{5BDC0274-9E63-4315-933D-8F7F282BDB5A}" type="presParOf" srcId="{FEECF01B-4C91-4B01-BFA5-F1DFA7020B0A}" destId="{EF12B5F5-AB8A-4523-B395-C351AAF3CDFA}" srcOrd="0" destOrd="0" presId="urn:microsoft.com/office/officeart/2008/layout/VerticalCurvedList"/>
    <dgm:cxn modelId="{CD99D070-D73F-41BA-9395-53F7761A8AA0}" type="presParOf" srcId="{00F42187-34FD-4D8B-A449-F316E9EB9AFA}" destId="{05B6BCF6-5489-475A-B5DE-FD52A369E62E}" srcOrd="5" destOrd="0" presId="urn:microsoft.com/office/officeart/2008/layout/VerticalCurvedList"/>
    <dgm:cxn modelId="{135FA7AA-D028-45D4-B917-8B518CC50DDB}" type="presParOf" srcId="{00F42187-34FD-4D8B-A449-F316E9EB9AFA}" destId="{A8132462-2418-4DEE-B6A9-73A1604845BE}" srcOrd="6" destOrd="0" presId="urn:microsoft.com/office/officeart/2008/layout/VerticalCurvedList"/>
    <dgm:cxn modelId="{088ECD34-F960-4B19-9134-7220F639FAAA}" type="presParOf" srcId="{A8132462-2418-4DEE-B6A9-73A1604845BE}" destId="{A1ACB26E-8914-4628-B7B1-8FAD5ECA0557}" srcOrd="0" destOrd="0" presId="urn:microsoft.com/office/officeart/2008/layout/VerticalCurvedList"/>
    <dgm:cxn modelId="{E9E9DA3B-7692-47D3-BB0A-24338F07FFCF}" type="presParOf" srcId="{00F42187-34FD-4D8B-A449-F316E9EB9AFA}" destId="{91210F3F-D8B2-42DD-8F99-15CEF9439F8A}" srcOrd="7" destOrd="0" presId="urn:microsoft.com/office/officeart/2008/layout/VerticalCurvedList"/>
    <dgm:cxn modelId="{DA44B2E3-9F30-4679-A363-EACD43905463}" type="presParOf" srcId="{00F42187-34FD-4D8B-A449-F316E9EB9AFA}" destId="{D9DCCA26-62B6-4763-8EFA-968C560C11C4}" srcOrd="8" destOrd="0" presId="urn:microsoft.com/office/officeart/2008/layout/VerticalCurvedList"/>
    <dgm:cxn modelId="{3F5664C2-CD0D-41DB-8A2B-CEA850BB2E7D}" type="presParOf" srcId="{D9DCCA26-62B6-4763-8EFA-968C560C11C4}" destId="{2D85C60B-45A6-47F1-BDC4-779963C33EA5}" srcOrd="0" destOrd="0" presId="urn:microsoft.com/office/officeart/2008/layout/VerticalCurvedList"/>
    <dgm:cxn modelId="{45EF7A4C-20FC-4C49-82FC-4D978104B2A7}" type="presParOf" srcId="{00F42187-34FD-4D8B-A449-F316E9EB9AFA}" destId="{8AC57A0E-5BAF-485C-83F8-A171CBA2982F}" srcOrd="9" destOrd="0" presId="urn:microsoft.com/office/officeart/2008/layout/VerticalCurvedList"/>
    <dgm:cxn modelId="{695DE53F-B4D4-4AAD-85E9-319069707DF3}" type="presParOf" srcId="{00F42187-34FD-4D8B-A449-F316E9EB9AFA}" destId="{43003547-2748-442B-B5A8-FB8304250A8F}" srcOrd="10" destOrd="0" presId="urn:microsoft.com/office/officeart/2008/layout/VerticalCurvedList"/>
    <dgm:cxn modelId="{761172E1-83D7-4917-B7A1-077AEBFAA668}" type="presParOf" srcId="{43003547-2748-442B-B5A8-FB8304250A8F}" destId="{EFD0E7AD-587C-469E-9594-BF094A67E86D}" srcOrd="0" destOrd="0" presId="urn:microsoft.com/office/officeart/2008/layout/VerticalCurvedList"/>
    <dgm:cxn modelId="{18E07B5B-7C6A-4C76-B67E-03779C310EC3}" type="presParOf" srcId="{00F42187-34FD-4D8B-A449-F316E9EB9AFA}" destId="{26F0B789-D2B2-4550-89EB-85C8CA6BA251}" srcOrd="11" destOrd="0" presId="urn:microsoft.com/office/officeart/2008/layout/VerticalCurvedList"/>
    <dgm:cxn modelId="{B486BFA0-159F-46C7-A406-0E982F735436}" type="presParOf" srcId="{00F42187-34FD-4D8B-A449-F316E9EB9AFA}" destId="{8EAFF813-D84F-4DC1-A496-7C2D1392B1FC}" srcOrd="12" destOrd="0" presId="urn:microsoft.com/office/officeart/2008/layout/VerticalCurvedList"/>
    <dgm:cxn modelId="{B1EED7D6-F4BF-422B-821C-188BB4EEB7BD}" type="presParOf" srcId="{8EAFF813-D84F-4DC1-A496-7C2D1392B1FC}" destId="{E6CC4233-B9AE-498D-BF33-C47779326C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4914D3-2823-4D9D-9B5F-8AAE908A27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de-DE"/>
        </a:p>
      </dgm:t>
    </dgm:pt>
    <dgm:pt modelId="{F2941672-F5FC-4F5F-8FF3-57791CAF8C56}">
      <dgm:prSet custT="1"/>
      <dgm:spPr/>
      <dgm:t>
        <a:bodyPr/>
        <a:lstStyle/>
        <a:p>
          <a:pPr algn="l"/>
          <a:r>
            <a:rPr lang="de-AT" sz="2400" noProof="0" dirty="0" smtClean="0">
              <a:latin typeface="Corbel" panose="020B0503020204020204" pitchFamily="34" charset="0"/>
            </a:rPr>
            <a:t>Der Rhein – (</a:t>
          </a:r>
          <a:r>
            <a:rPr lang="de-AT" sz="2400" noProof="0" dirty="0" err="1" smtClean="0">
              <a:latin typeface="Corbel" panose="020B0503020204020204" pitchFamily="34" charset="0"/>
            </a:rPr>
            <a:t>Wirtschafts</a:t>
          </a:r>
          <a:r>
            <a:rPr lang="de-AT" sz="2400" noProof="0" dirty="0" smtClean="0">
              <a:latin typeface="Corbel" panose="020B0503020204020204" pitchFamily="34" charset="0"/>
            </a:rPr>
            <a:t>)</a:t>
          </a:r>
          <a:r>
            <a:rPr lang="de-AT" sz="2400" noProof="0" dirty="0" err="1" smtClean="0">
              <a:latin typeface="Corbel" panose="020B0503020204020204" pitchFamily="34" charset="0"/>
            </a:rPr>
            <a:t>geographie</a:t>
          </a:r>
          <a:endParaRPr lang="de-AT" sz="2400" noProof="0" dirty="0" smtClean="0">
            <a:latin typeface="Corbel" panose="020B0503020204020204" pitchFamily="34" charset="0"/>
          </a:endParaRPr>
        </a:p>
      </dgm:t>
    </dgm:pt>
    <dgm:pt modelId="{937F0D99-2D0E-48A6-94B9-C880850880C0}" type="parTrans" cxnId="{108E50BE-3469-439F-8FFF-017FEBDD5C74}">
      <dgm:prSet/>
      <dgm:spPr/>
      <dgm:t>
        <a:bodyPr/>
        <a:lstStyle/>
        <a:p>
          <a:pPr algn="l"/>
          <a:endParaRPr lang="de-DE">
            <a:latin typeface="Corbel" panose="020B0503020204020204" pitchFamily="34" charset="0"/>
          </a:endParaRPr>
        </a:p>
      </dgm:t>
    </dgm:pt>
    <dgm:pt modelId="{624E2F07-CA2B-4ED9-89E9-4ED31FD7F6BD}" type="sibTrans" cxnId="{108E50BE-3469-439F-8FFF-017FEBDD5C74}">
      <dgm:prSet/>
      <dgm:spPr/>
      <dgm:t>
        <a:bodyPr/>
        <a:lstStyle/>
        <a:p>
          <a:pPr algn="l"/>
          <a:endParaRPr lang="de-DE">
            <a:latin typeface="Corbel" panose="020B0503020204020204" pitchFamily="34" charset="0"/>
          </a:endParaRPr>
        </a:p>
      </dgm:t>
    </dgm:pt>
    <dgm:pt modelId="{6755B75A-DA2F-4942-9466-602DAA2B76D4}">
      <dgm:prSet custT="1"/>
      <dgm:spPr/>
      <dgm:t>
        <a:bodyPr/>
        <a:lstStyle/>
        <a:p>
          <a:pPr algn="l"/>
          <a:r>
            <a:rPr lang="de-AT" sz="2400" noProof="0" dirty="0" smtClean="0">
              <a:latin typeface="Corbel" panose="020B0503020204020204" pitchFamily="34" charset="0"/>
            </a:rPr>
            <a:t>Markt der Rheinschifffahrt</a:t>
          </a:r>
        </a:p>
      </dgm:t>
    </dgm:pt>
    <dgm:pt modelId="{CC8056C9-9B1F-44C8-BB32-4B1222D8CD4E}" type="sibTrans" cxnId="{6C12AAA9-A7FE-44EC-8AC9-383942F9847E}">
      <dgm:prSet/>
      <dgm:spPr/>
      <dgm:t>
        <a:bodyPr/>
        <a:lstStyle/>
        <a:p>
          <a:pPr algn="l"/>
          <a:endParaRPr lang="de-DE">
            <a:latin typeface="Corbel" panose="020B0503020204020204" pitchFamily="34" charset="0"/>
          </a:endParaRPr>
        </a:p>
      </dgm:t>
    </dgm:pt>
    <dgm:pt modelId="{C9E67486-D4AA-4601-A24B-52155755B0C0}" type="parTrans" cxnId="{6C12AAA9-A7FE-44EC-8AC9-383942F9847E}">
      <dgm:prSet/>
      <dgm:spPr/>
      <dgm:t>
        <a:bodyPr/>
        <a:lstStyle/>
        <a:p>
          <a:pPr algn="l"/>
          <a:endParaRPr lang="de-DE">
            <a:latin typeface="Corbel" panose="020B0503020204020204" pitchFamily="34" charset="0"/>
          </a:endParaRPr>
        </a:p>
      </dgm:t>
    </dgm:pt>
    <dgm:pt modelId="{F24300EC-4372-4D89-B437-9F81F6228517}">
      <dgm:prSet custT="1"/>
      <dgm:spPr/>
      <dgm:t>
        <a:bodyPr/>
        <a:lstStyle/>
        <a:p>
          <a:pPr algn="l"/>
          <a:r>
            <a:rPr lang="de-AT" sz="2400" noProof="0" dirty="0" smtClean="0">
              <a:latin typeface="Corbel" panose="020B0503020204020204" pitchFamily="34" charset="0"/>
            </a:rPr>
            <a:t>Grundlagen der Binnenschifffahrt</a:t>
          </a:r>
        </a:p>
      </dgm:t>
    </dgm:pt>
    <dgm:pt modelId="{BBB9D7DD-2425-4723-8219-8DCB9AF8E441}" type="sibTrans" cxnId="{0781121C-2DD2-4939-9728-C6477965DA94}">
      <dgm:prSet/>
      <dgm:spPr/>
      <dgm:t>
        <a:bodyPr/>
        <a:lstStyle/>
        <a:p>
          <a:pPr algn="l"/>
          <a:endParaRPr lang="de-DE">
            <a:latin typeface="Corbel" panose="020B0503020204020204" pitchFamily="34" charset="0"/>
          </a:endParaRPr>
        </a:p>
      </dgm:t>
    </dgm:pt>
    <dgm:pt modelId="{468FF3C9-0BE5-4FF4-BE42-47AA0FABB054}" type="parTrans" cxnId="{0781121C-2DD2-4939-9728-C6477965DA94}">
      <dgm:prSet/>
      <dgm:spPr/>
      <dgm:t>
        <a:bodyPr/>
        <a:lstStyle/>
        <a:p>
          <a:pPr algn="l"/>
          <a:endParaRPr lang="de-DE">
            <a:latin typeface="Corbel" panose="020B0503020204020204" pitchFamily="34" charset="0"/>
          </a:endParaRPr>
        </a:p>
      </dgm:t>
    </dgm:pt>
    <dgm:pt modelId="{6294B47C-6F34-44F9-86EA-BF836310DA6A}">
      <dgm:prSet custT="1"/>
      <dgm:spPr>
        <a:solidFill>
          <a:srgbClr val="3675AD"/>
        </a:solidFill>
      </dgm:spPr>
      <dgm:t>
        <a:bodyPr/>
        <a:lstStyle/>
        <a:p>
          <a:pPr algn="l"/>
          <a:r>
            <a:rPr lang="de-AT" sz="2400" noProof="0" dirty="0" smtClean="0">
              <a:latin typeface="Corbel" panose="020B0503020204020204" pitchFamily="34" charset="0"/>
            </a:rPr>
            <a:t>Häfen am Rhein</a:t>
          </a:r>
        </a:p>
      </dgm:t>
    </dgm:pt>
    <dgm:pt modelId="{394E4827-0976-406B-A4E5-0BDD8106488C}" type="parTrans" cxnId="{71A150EE-1F15-4F94-A205-535C714D5F46}">
      <dgm:prSet/>
      <dgm:spPr/>
      <dgm:t>
        <a:bodyPr/>
        <a:lstStyle/>
        <a:p>
          <a:pPr algn="l"/>
          <a:endParaRPr lang="en-US">
            <a:latin typeface="Corbel" panose="020B0503020204020204" pitchFamily="34" charset="0"/>
          </a:endParaRPr>
        </a:p>
      </dgm:t>
    </dgm:pt>
    <dgm:pt modelId="{C1343054-4F2B-44B3-9DCC-3DB4EB1318B7}" type="sibTrans" cxnId="{71A150EE-1F15-4F94-A205-535C714D5F46}">
      <dgm:prSet/>
      <dgm:spPr/>
      <dgm:t>
        <a:bodyPr/>
        <a:lstStyle/>
        <a:p>
          <a:pPr algn="l"/>
          <a:endParaRPr lang="en-US">
            <a:latin typeface="Corbel" panose="020B0503020204020204" pitchFamily="34" charset="0"/>
          </a:endParaRPr>
        </a:p>
      </dgm:t>
    </dgm:pt>
    <dgm:pt modelId="{D47CA9E2-2800-457F-8E10-91EF0B994031}">
      <dgm:prSet custT="1"/>
      <dgm:spPr/>
      <dgm:t>
        <a:bodyPr/>
        <a:lstStyle/>
        <a:p>
          <a:pPr algn="l"/>
          <a:r>
            <a:rPr lang="de-AT" sz="2400" noProof="0" dirty="0" smtClean="0">
              <a:latin typeface="Corbel" panose="020B0503020204020204" pitchFamily="34" charset="0"/>
            </a:rPr>
            <a:t>Praxisbeispiele am Rhein</a:t>
          </a:r>
        </a:p>
      </dgm:t>
    </dgm:pt>
    <dgm:pt modelId="{0AD76299-E249-4CEA-B336-5DDBA6DF9ABD}" type="parTrans" cxnId="{4DC586FE-18AC-40EC-BB48-7953746412E4}">
      <dgm:prSet/>
      <dgm:spPr/>
      <dgm:t>
        <a:bodyPr/>
        <a:lstStyle/>
        <a:p>
          <a:endParaRPr lang="de-DE">
            <a:latin typeface="Corbel" panose="020B0503020204020204" pitchFamily="34" charset="0"/>
          </a:endParaRPr>
        </a:p>
      </dgm:t>
    </dgm:pt>
    <dgm:pt modelId="{E7983659-6056-48EA-A38E-BBD46415D8F6}" type="sibTrans" cxnId="{4DC586FE-18AC-40EC-BB48-7953746412E4}">
      <dgm:prSet/>
      <dgm:spPr/>
      <dgm:t>
        <a:bodyPr/>
        <a:lstStyle/>
        <a:p>
          <a:endParaRPr lang="de-DE">
            <a:latin typeface="Corbel" panose="020B0503020204020204" pitchFamily="34" charset="0"/>
          </a:endParaRPr>
        </a:p>
      </dgm:t>
    </dgm:pt>
    <dgm:pt modelId="{B565FDA4-7BBE-48B9-8E00-28DA73110014}">
      <dgm:prSet custT="1"/>
      <dgm:spPr/>
      <dgm:t>
        <a:bodyPr/>
        <a:lstStyle/>
        <a:p>
          <a:pPr algn="l"/>
          <a:r>
            <a:rPr lang="de-AT" sz="2400" noProof="0" smtClean="0">
              <a:latin typeface="Corbel" panose="020B0503020204020204" pitchFamily="34" charset="0"/>
            </a:rPr>
            <a:t>Binnenschifffahrt: Ein Blick in die Zukunft</a:t>
          </a:r>
          <a:endParaRPr lang="de-AT" sz="2400" noProof="0" dirty="0" smtClean="0">
            <a:latin typeface="Corbel" panose="020B0503020204020204" pitchFamily="34" charset="0"/>
          </a:endParaRPr>
        </a:p>
      </dgm:t>
    </dgm:pt>
    <dgm:pt modelId="{84CA65FC-69BE-4FEF-BCE9-2EEF81399726}" type="parTrans" cxnId="{6026CDDE-593C-42C7-A8A4-EF95B6839051}">
      <dgm:prSet/>
      <dgm:spPr/>
      <dgm:t>
        <a:bodyPr/>
        <a:lstStyle/>
        <a:p>
          <a:endParaRPr lang="de-DE">
            <a:latin typeface="Corbel" panose="020B0503020204020204" pitchFamily="34" charset="0"/>
          </a:endParaRPr>
        </a:p>
      </dgm:t>
    </dgm:pt>
    <dgm:pt modelId="{B7466A29-CE2C-4807-B663-F882B120B8E2}" type="sibTrans" cxnId="{6026CDDE-593C-42C7-A8A4-EF95B6839051}">
      <dgm:prSet/>
      <dgm:spPr/>
      <dgm:t>
        <a:bodyPr/>
        <a:lstStyle/>
        <a:p>
          <a:endParaRPr lang="de-DE">
            <a:latin typeface="Corbel" panose="020B0503020204020204" pitchFamily="34" charset="0"/>
          </a:endParaRPr>
        </a:p>
      </dgm:t>
    </dgm:pt>
    <dgm:pt modelId="{AE6139D5-D84B-4711-8A6A-A5161E022A99}" type="pres">
      <dgm:prSet presAssocID="{754914D3-2823-4D9D-9B5F-8AAE908A2791}" presName="Name0" presStyleCnt="0">
        <dgm:presLayoutVars>
          <dgm:chMax val="7"/>
          <dgm:chPref val="7"/>
          <dgm:dir/>
        </dgm:presLayoutVars>
      </dgm:prSet>
      <dgm:spPr/>
      <dgm:t>
        <a:bodyPr/>
        <a:lstStyle/>
        <a:p>
          <a:endParaRPr lang="de-DE"/>
        </a:p>
      </dgm:t>
    </dgm:pt>
    <dgm:pt modelId="{00F42187-34FD-4D8B-A449-F316E9EB9AFA}" type="pres">
      <dgm:prSet presAssocID="{754914D3-2823-4D9D-9B5F-8AAE908A2791}" presName="Name1" presStyleCnt="0"/>
      <dgm:spPr/>
      <dgm:t>
        <a:bodyPr/>
        <a:lstStyle/>
        <a:p>
          <a:endParaRPr lang="de-AT"/>
        </a:p>
      </dgm:t>
    </dgm:pt>
    <dgm:pt modelId="{C168C53D-163A-4892-8EF0-B5326C3FF8C8}" type="pres">
      <dgm:prSet presAssocID="{754914D3-2823-4D9D-9B5F-8AAE908A2791}" presName="cycle" presStyleCnt="0"/>
      <dgm:spPr/>
      <dgm:t>
        <a:bodyPr/>
        <a:lstStyle/>
        <a:p>
          <a:endParaRPr lang="de-AT"/>
        </a:p>
      </dgm:t>
    </dgm:pt>
    <dgm:pt modelId="{0FAB2C97-DF89-43B9-B7B2-C745E026F562}" type="pres">
      <dgm:prSet presAssocID="{754914D3-2823-4D9D-9B5F-8AAE908A2791}" presName="srcNode" presStyleLbl="node1" presStyleIdx="0" presStyleCnt="6"/>
      <dgm:spPr/>
      <dgm:t>
        <a:bodyPr/>
        <a:lstStyle/>
        <a:p>
          <a:endParaRPr lang="de-AT"/>
        </a:p>
      </dgm:t>
    </dgm:pt>
    <dgm:pt modelId="{93855F07-44CB-45DE-B464-761E63A71CD5}" type="pres">
      <dgm:prSet presAssocID="{754914D3-2823-4D9D-9B5F-8AAE908A2791}" presName="conn" presStyleLbl="parChTrans1D2" presStyleIdx="0" presStyleCnt="1"/>
      <dgm:spPr/>
      <dgm:t>
        <a:bodyPr/>
        <a:lstStyle/>
        <a:p>
          <a:endParaRPr lang="de-DE"/>
        </a:p>
      </dgm:t>
    </dgm:pt>
    <dgm:pt modelId="{D258DE45-194F-4470-A0BE-D234AB24927B}" type="pres">
      <dgm:prSet presAssocID="{754914D3-2823-4D9D-9B5F-8AAE908A2791}" presName="extraNode" presStyleLbl="node1" presStyleIdx="0" presStyleCnt="6"/>
      <dgm:spPr/>
      <dgm:t>
        <a:bodyPr/>
        <a:lstStyle/>
        <a:p>
          <a:endParaRPr lang="de-AT"/>
        </a:p>
      </dgm:t>
    </dgm:pt>
    <dgm:pt modelId="{BF8CDB65-7F63-46ED-AD6F-299BB5E410A3}" type="pres">
      <dgm:prSet presAssocID="{754914D3-2823-4D9D-9B5F-8AAE908A2791}" presName="dstNode" presStyleLbl="node1" presStyleIdx="0" presStyleCnt="6"/>
      <dgm:spPr/>
      <dgm:t>
        <a:bodyPr/>
        <a:lstStyle/>
        <a:p>
          <a:endParaRPr lang="de-AT"/>
        </a:p>
      </dgm:t>
    </dgm:pt>
    <dgm:pt modelId="{AB399548-C0EB-4691-9CE6-7284291054B6}" type="pres">
      <dgm:prSet presAssocID="{F2941672-F5FC-4F5F-8FF3-57791CAF8C56}" presName="text_1" presStyleLbl="node1" presStyleIdx="0" presStyleCnt="6">
        <dgm:presLayoutVars>
          <dgm:bulletEnabled val="1"/>
        </dgm:presLayoutVars>
      </dgm:prSet>
      <dgm:spPr/>
      <dgm:t>
        <a:bodyPr/>
        <a:lstStyle/>
        <a:p>
          <a:endParaRPr lang="de-DE"/>
        </a:p>
      </dgm:t>
    </dgm:pt>
    <dgm:pt modelId="{0B7AF41F-095F-4954-9948-F3B9C7302B4D}" type="pres">
      <dgm:prSet presAssocID="{F2941672-F5FC-4F5F-8FF3-57791CAF8C56}" presName="accent_1" presStyleCnt="0"/>
      <dgm:spPr/>
      <dgm:t>
        <a:bodyPr/>
        <a:lstStyle/>
        <a:p>
          <a:endParaRPr lang="de-AT"/>
        </a:p>
      </dgm:t>
    </dgm:pt>
    <dgm:pt modelId="{9AF5ED78-341F-403E-97B4-875F8057A202}" type="pres">
      <dgm:prSet presAssocID="{F2941672-F5FC-4F5F-8FF3-57791CAF8C56}" presName="accentRepeatNode" presStyleLbl="solidFgAcc1" presStyleIdx="0" presStyleCnt="6"/>
      <dgm:spPr/>
      <dgm:t>
        <a:bodyPr/>
        <a:lstStyle/>
        <a:p>
          <a:endParaRPr lang="de-DE"/>
        </a:p>
      </dgm:t>
    </dgm:pt>
    <dgm:pt modelId="{77ECFE10-46D2-48B0-947A-2C85B551FC94}" type="pres">
      <dgm:prSet presAssocID="{F24300EC-4372-4D89-B437-9F81F6228517}" presName="text_2" presStyleLbl="node1" presStyleIdx="1" presStyleCnt="6">
        <dgm:presLayoutVars>
          <dgm:bulletEnabled val="1"/>
        </dgm:presLayoutVars>
      </dgm:prSet>
      <dgm:spPr/>
      <dgm:t>
        <a:bodyPr/>
        <a:lstStyle/>
        <a:p>
          <a:endParaRPr lang="de-DE"/>
        </a:p>
      </dgm:t>
    </dgm:pt>
    <dgm:pt modelId="{FEECF01B-4C91-4B01-BFA5-F1DFA7020B0A}" type="pres">
      <dgm:prSet presAssocID="{F24300EC-4372-4D89-B437-9F81F6228517}" presName="accent_2" presStyleCnt="0"/>
      <dgm:spPr/>
      <dgm:t>
        <a:bodyPr/>
        <a:lstStyle/>
        <a:p>
          <a:endParaRPr lang="de-AT"/>
        </a:p>
      </dgm:t>
    </dgm:pt>
    <dgm:pt modelId="{EF12B5F5-AB8A-4523-B395-C351AAF3CDFA}" type="pres">
      <dgm:prSet presAssocID="{F24300EC-4372-4D89-B437-9F81F6228517}" presName="accentRepeatNode" presStyleLbl="solidFgAcc1" presStyleIdx="1" presStyleCnt="6"/>
      <dgm:spPr/>
      <dgm:t>
        <a:bodyPr/>
        <a:lstStyle/>
        <a:p>
          <a:endParaRPr lang="de-AT"/>
        </a:p>
      </dgm:t>
    </dgm:pt>
    <dgm:pt modelId="{05B6BCF6-5489-475A-B5DE-FD52A369E62E}" type="pres">
      <dgm:prSet presAssocID="{6294B47C-6F34-44F9-86EA-BF836310DA6A}" presName="text_3" presStyleLbl="node1" presStyleIdx="2" presStyleCnt="6">
        <dgm:presLayoutVars>
          <dgm:bulletEnabled val="1"/>
        </dgm:presLayoutVars>
      </dgm:prSet>
      <dgm:spPr/>
      <dgm:t>
        <a:bodyPr/>
        <a:lstStyle/>
        <a:p>
          <a:endParaRPr lang="en-US"/>
        </a:p>
      </dgm:t>
    </dgm:pt>
    <dgm:pt modelId="{A8132462-2418-4DEE-B6A9-73A1604845BE}" type="pres">
      <dgm:prSet presAssocID="{6294B47C-6F34-44F9-86EA-BF836310DA6A}" presName="accent_3" presStyleCnt="0"/>
      <dgm:spPr/>
      <dgm:t>
        <a:bodyPr/>
        <a:lstStyle/>
        <a:p>
          <a:endParaRPr lang="de-DE"/>
        </a:p>
      </dgm:t>
    </dgm:pt>
    <dgm:pt modelId="{A1ACB26E-8914-4628-B7B1-8FAD5ECA0557}" type="pres">
      <dgm:prSet presAssocID="{6294B47C-6F34-44F9-86EA-BF836310DA6A}" presName="accentRepeatNode" presStyleLbl="solidFgAcc1" presStyleIdx="2" presStyleCnt="6"/>
      <dgm:spPr>
        <a:solidFill>
          <a:srgbClr val="3675AD"/>
        </a:solidFill>
      </dgm:spPr>
      <dgm:t>
        <a:bodyPr/>
        <a:lstStyle/>
        <a:p>
          <a:endParaRPr lang="en-US"/>
        </a:p>
      </dgm:t>
    </dgm:pt>
    <dgm:pt modelId="{91210F3F-D8B2-42DD-8F99-15CEF9439F8A}" type="pres">
      <dgm:prSet presAssocID="{6755B75A-DA2F-4942-9466-602DAA2B76D4}" presName="text_4" presStyleLbl="node1" presStyleIdx="3" presStyleCnt="6">
        <dgm:presLayoutVars>
          <dgm:bulletEnabled val="1"/>
        </dgm:presLayoutVars>
      </dgm:prSet>
      <dgm:spPr/>
      <dgm:t>
        <a:bodyPr/>
        <a:lstStyle/>
        <a:p>
          <a:endParaRPr lang="de-DE"/>
        </a:p>
      </dgm:t>
    </dgm:pt>
    <dgm:pt modelId="{D9DCCA26-62B6-4763-8EFA-968C560C11C4}" type="pres">
      <dgm:prSet presAssocID="{6755B75A-DA2F-4942-9466-602DAA2B76D4}" presName="accent_4" presStyleCnt="0"/>
      <dgm:spPr/>
      <dgm:t>
        <a:bodyPr/>
        <a:lstStyle/>
        <a:p>
          <a:endParaRPr lang="de-AT"/>
        </a:p>
      </dgm:t>
    </dgm:pt>
    <dgm:pt modelId="{2D85C60B-45A6-47F1-BDC4-779963C33EA5}" type="pres">
      <dgm:prSet presAssocID="{6755B75A-DA2F-4942-9466-602DAA2B76D4}" presName="accentRepeatNode" presStyleLbl="solidFgAcc1" presStyleIdx="3" presStyleCnt="6"/>
      <dgm:spPr/>
      <dgm:t>
        <a:bodyPr/>
        <a:lstStyle/>
        <a:p>
          <a:endParaRPr lang="de-AT"/>
        </a:p>
      </dgm:t>
    </dgm:pt>
    <dgm:pt modelId="{8AC57A0E-5BAF-485C-83F8-A171CBA2982F}" type="pres">
      <dgm:prSet presAssocID="{D47CA9E2-2800-457F-8E10-91EF0B994031}" presName="text_5" presStyleLbl="node1" presStyleIdx="4" presStyleCnt="6">
        <dgm:presLayoutVars>
          <dgm:bulletEnabled val="1"/>
        </dgm:presLayoutVars>
      </dgm:prSet>
      <dgm:spPr/>
      <dgm:t>
        <a:bodyPr/>
        <a:lstStyle/>
        <a:p>
          <a:endParaRPr lang="de-DE"/>
        </a:p>
      </dgm:t>
    </dgm:pt>
    <dgm:pt modelId="{43003547-2748-442B-B5A8-FB8304250A8F}" type="pres">
      <dgm:prSet presAssocID="{D47CA9E2-2800-457F-8E10-91EF0B994031}" presName="accent_5" presStyleCnt="0"/>
      <dgm:spPr/>
      <dgm:t>
        <a:bodyPr/>
        <a:lstStyle/>
        <a:p>
          <a:endParaRPr lang="de-DE"/>
        </a:p>
      </dgm:t>
    </dgm:pt>
    <dgm:pt modelId="{EFD0E7AD-587C-469E-9594-BF094A67E86D}" type="pres">
      <dgm:prSet presAssocID="{D47CA9E2-2800-457F-8E10-91EF0B994031}" presName="accentRepeatNode" presStyleLbl="solidFgAcc1" presStyleIdx="4" presStyleCnt="6"/>
      <dgm:spPr/>
      <dgm:t>
        <a:bodyPr/>
        <a:lstStyle/>
        <a:p>
          <a:endParaRPr lang="de-DE"/>
        </a:p>
      </dgm:t>
    </dgm:pt>
    <dgm:pt modelId="{26F0B789-D2B2-4550-89EB-85C8CA6BA251}" type="pres">
      <dgm:prSet presAssocID="{B565FDA4-7BBE-48B9-8E00-28DA73110014}" presName="text_6" presStyleLbl="node1" presStyleIdx="5" presStyleCnt="6">
        <dgm:presLayoutVars>
          <dgm:bulletEnabled val="1"/>
        </dgm:presLayoutVars>
      </dgm:prSet>
      <dgm:spPr/>
      <dgm:t>
        <a:bodyPr/>
        <a:lstStyle/>
        <a:p>
          <a:endParaRPr lang="de-DE"/>
        </a:p>
      </dgm:t>
    </dgm:pt>
    <dgm:pt modelId="{8EAFF813-D84F-4DC1-A496-7C2D1392B1FC}" type="pres">
      <dgm:prSet presAssocID="{B565FDA4-7BBE-48B9-8E00-28DA73110014}" presName="accent_6" presStyleCnt="0"/>
      <dgm:spPr/>
      <dgm:t>
        <a:bodyPr/>
        <a:lstStyle/>
        <a:p>
          <a:endParaRPr lang="de-DE"/>
        </a:p>
      </dgm:t>
    </dgm:pt>
    <dgm:pt modelId="{E6CC4233-B9AE-498D-BF33-C47779326C2B}" type="pres">
      <dgm:prSet presAssocID="{B565FDA4-7BBE-48B9-8E00-28DA73110014}" presName="accentRepeatNode" presStyleLbl="solidFgAcc1" presStyleIdx="5" presStyleCnt="6"/>
      <dgm:spPr/>
      <dgm:t>
        <a:bodyPr/>
        <a:lstStyle/>
        <a:p>
          <a:endParaRPr lang="de-DE"/>
        </a:p>
      </dgm:t>
    </dgm:pt>
  </dgm:ptLst>
  <dgm:cxnLst>
    <dgm:cxn modelId="{33D1D8B8-0C3C-47C6-A02A-478EAC6D4C80}" type="presOf" srcId="{D47CA9E2-2800-457F-8E10-91EF0B994031}" destId="{8AC57A0E-5BAF-485C-83F8-A171CBA2982F}" srcOrd="0" destOrd="0" presId="urn:microsoft.com/office/officeart/2008/layout/VerticalCurvedList"/>
    <dgm:cxn modelId="{6026CDDE-593C-42C7-A8A4-EF95B6839051}" srcId="{754914D3-2823-4D9D-9B5F-8AAE908A2791}" destId="{B565FDA4-7BBE-48B9-8E00-28DA73110014}" srcOrd="5" destOrd="0" parTransId="{84CA65FC-69BE-4FEF-BCE9-2EEF81399726}" sibTransId="{B7466A29-CE2C-4807-B663-F882B120B8E2}"/>
    <dgm:cxn modelId="{0781121C-2DD2-4939-9728-C6477965DA94}" srcId="{754914D3-2823-4D9D-9B5F-8AAE908A2791}" destId="{F24300EC-4372-4D89-B437-9F81F6228517}" srcOrd="1" destOrd="0" parTransId="{468FF3C9-0BE5-4FF4-BE42-47AA0FABB054}" sibTransId="{BBB9D7DD-2425-4723-8219-8DCB9AF8E441}"/>
    <dgm:cxn modelId="{62069531-90A3-438B-B286-89523EC17376}" type="presOf" srcId="{6755B75A-DA2F-4942-9466-602DAA2B76D4}" destId="{91210F3F-D8B2-42DD-8F99-15CEF9439F8A}" srcOrd="0" destOrd="0" presId="urn:microsoft.com/office/officeart/2008/layout/VerticalCurvedList"/>
    <dgm:cxn modelId="{B4284164-B1B1-4340-91BC-9F7ABF38DFD1}" type="presOf" srcId="{6294B47C-6F34-44F9-86EA-BF836310DA6A}" destId="{05B6BCF6-5489-475A-B5DE-FD52A369E62E}" srcOrd="0" destOrd="0" presId="urn:microsoft.com/office/officeart/2008/layout/VerticalCurvedList"/>
    <dgm:cxn modelId="{6C12AAA9-A7FE-44EC-8AC9-383942F9847E}" srcId="{754914D3-2823-4D9D-9B5F-8AAE908A2791}" destId="{6755B75A-DA2F-4942-9466-602DAA2B76D4}" srcOrd="3" destOrd="0" parTransId="{C9E67486-D4AA-4601-A24B-52155755B0C0}" sibTransId="{CC8056C9-9B1F-44C8-BB32-4B1222D8CD4E}"/>
    <dgm:cxn modelId="{5F178108-28B0-4D0E-A40B-D9522158F294}" type="presOf" srcId="{624E2F07-CA2B-4ED9-89E9-4ED31FD7F6BD}" destId="{93855F07-44CB-45DE-B464-761E63A71CD5}" srcOrd="0" destOrd="0" presId="urn:microsoft.com/office/officeart/2008/layout/VerticalCurvedList"/>
    <dgm:cxn modelId="{4DC586FE-18AC-40EC-BB48-7953746412E4}" srcId="{754914D3-2823-4D9D-9B5F-8AAE908A2791}" destId="{D47CA9E2-2800-457F-8E10-91EF0B994031}" srcOrd="4" destOrd="0" parTransId="{0AD76299-E249-4CEA-B336-5DDBA6DF9ABD}" sibTransId="{E7983659-6056-48EA-A38E-BBD46415D8F6}"/>
    <dgm:cxn modelId="{BE994707-F8CF-4FB3-B1F1-D1F3309C3C4C}" type="presOf" srcId="{B565FDA4-7BBE-48B9-8E00-28DA73110014}" destId="{26F0B789-D2B2-4550-89EB-85C8CA6BA251}" srcOrd="0" destOrd="0" presId="urn:microsoft.com/office/officeart/2008/layout/VerticalCurvedList"/>
    <dgm:cxn modelId="{71A150EE-1F15-4F94-A205-535C714D5F46}" srcId="{754914D3-2823-4D9D-9B5F-8AAE908A2791}" destId="{6294B47C-6F34-44F9-86EA-BF836310DA6A}" srcOrd="2" destOrd="0" parTransId="{394E4827-0976-406B-A4E5-0BDD8106488C}" sibTransId="{C1343054-4F2B-44B3-9DCC-3DB4EB1318B7}"/>
    <dgm:cxn modelId="{207C9B12-A2B9-4997-8EC0-77A94604F224}" type="presOf" srcId="{F24300EC-4372-4D89-B437-9F81F6228517}" destId="{77ECFE10-46D2-48B0-947A-2C85B551FC94}" srcOrd="0" destOrd="0" presId="urn:microsoft.com/office/officeart/2008/layout/VerticalCurvedList"/>
    <dgm:cxn modelId="{11627207-4BE5-4A04-8368-09C67444C08B}" type="presOf" srcId="{754914D3-2823-4D9D-9B5F-8AAE908A2791}" destId="{AE6139D5-D84B-4711-8A6A-A5161E022A99}" srcOrd="0" destOrd="0" presId="urn:microsoft.com/office/officeart/2008/layout/VerticalCurvedList"/>
    <dgm:cxn modelId="{108E50BE-3469-439F-8FFF-017FEBDD5C74}" srcId="{754914D3-2823-4D9D-9B5F-8AAE908A2791}" destId="{F2941672-F5FC-4F5F-8FF3-57791CAF8C56}" srcOrd="0" destOrd="0" parTransId="{937F0D99-2D0E-48A6-94B9-C880850880C0}" sibTransId="{624E2F07-CA2B-4ED9-89E9-4ED31FD7F6BD}"/>
    <dgm:cxn modelId="{F28D9E89-3B3A-430B-9DE6-8070E23C7042}" type="presOf" srcId="{F2941672-F5FC-4F5F-8FF3-57791CAF8C56}" destId="{AB399548-C0EB-4691-9CE6-7284291054B6}" srcOrd="0" destOrd="0" presId="urn:microsoft.com/office/officeart/2008/layout/VerticalCurvedList"/>
    <dgm:cxn modelId="{F01E0634-2AE2-46B3-8DA7-D4DE40D56BF5}" type="presParOf" srcId="{AE6139D5-D84B-4711-8A6A-A5161E022A99}" destId="{00F42187-34FD-4D8B-A449-F316E9EB9AFA}" srcOrd="0" destOrd="0" presId="urn:microsoft.com/office/officeart/2008/layout/VerticalCurvedList"/>
    <dgm:cxn modelId="{88705D33-3213-46F5-8350-01673E6C0F7F}" type="presParOf" srcId="{00F42187-34FD-4D8B-A449-F316E9EB9AFA}" destId="{C168C53D-163A-4892-8EF0-B5326C3FF8C8}" srcOrd="0" destOrd="0" presId="urn:microsoft.com/office/officeart/2008/layout/VerticalCurvedList"/>
    <dgm:cxn modelId="{1E8AB01C-4380-4FC7-8A55-966A3556FB3D}" type="presParOf" srcId="{C168C53D-163A-4892-8EF0-B5326C3FF8C8}" destId="{0FAB2C97-DF89-43B9-B7B2-C745E026F562}" srcOrd="0" destOrd="0" presId="urn:microsoft.com/office/officeart/2008/layout/VerticalCurvedList"/>
    <dgm:cxn modelId="{B208E13A-2A58-4E4C-B6C4-6C3D62B54B6E}" type="presParOf" srcId="{C168C53D-163A-4892-8EF0-B5326C3FF8C8}" destId="{93855F07-44CB-45DE-B464-761E63A71CD5}" srcOrd="1" destOrd="0" presId="urn:microsoft.com/office/officeart/2008/layout/VerticalCurvedList"/>
    <dgm:cxn modelId="{F53A2473-6CD1-49E3-8990-2526FC9B1945}" type="presParOf" srcId="{C168C53D-163A-4892-8EF0-B5326C3FF8C8}" destId="{D258DE45-194F-4470-A0BE-D234AB24927B}" srcOrd="2" destOrd="0" presId="urn:microsoft.com/office/officeart/2008/layout/VerticalCurvedList"/>
    <dgm:cxn modelId="{578CB9BA-7D0A-4F31-83A7-38B2B852DE31}" type="presParOf" srcId="{C168C53D-163A-4892-8EF0-B5326C3FF8C8}" destId="{BF8CDB65-7F63-46ED-AD6F-299BB5E410A3}" srcOrd="3" destOrd="0" presId="urn:microsoft.com/office/officeart/2008/layout/VerticalCurvedList"/>
    <dgm:cxn modelId="{E6329371-2AB3-44DB-9CE2-16037CA8CB1A}" type="presParOf" srcId="{00F42187-34FD-4D8B-A449-F316E9EB9AFA}" destId="{AB399548-C0EB-4691-9CE6-7284291054B6}" srcOrd="1" destOrd="0" presId="urn:microsoft.com/office/officeart/2008/layout/VerticalCurvedList"/>
    <dgm:cxn modelId="{604CFD1A-F049-45C2-9D1A-ED7B091A1109}" type="presParOf" srcId="{00F42187-34FD-4D8B-A449-F316E9EB9AFA}" destId="{0B7AF41F-095F-4954-9948-F3B9C7302B4D}" srcOrd="2" destOrd="0" presId="urn:microsoft.com/office/officeart/2008/layout/VerticalCurvedList"/>
    <dgm:cxn modelId="{9C8054F4-58BA-4D8C-ABCE-35936129CD01}" type="presParOf" srcId="{0B7AF41F-095F-4954-9948-F3B9C7302B4D}" destId="{9AF5ED78-341F-403E-97B4-875F8057A202}" srcOrd="0" destOrd="0" presId="urn:microsoft.com/office/officeart/2008/layout/VerticalCurvedList"/>
    <dgm:cxn modelId="{137B6A0B-1BD0-4FA4-95D2-C8602071B07E}" type="presParOf" srcId="{00F42187-34FD-4D8B-A449-F316E9EB9AFA}" destId="{77ECFE10-46D2-48B0-947A-2C85B551FC94}" srcOrd="3" destOrd="0" presId="urn:microsoft.com/office/officeart/2008/layout/VerticalCurvedList"/>
    <dgm:cxn modelId="{95552932-4978-4466-8D9D-6AB63277530A}" type="presParOf" srcId="{00F42187-34FD-4D8B-A449-F316E9EB9AFA}" destId="{FEECF01B-4C91-4B01-BFA5-F1DFA7020B0A}" srcOrd="4" destOrd="0" presId="urn:microsoft.com/office/officeart/2008/layout/VerticalCurvedList"/>
    <dgm:cxn modelId="{5BDC0274-9E63-4315-933D-8F7F282BDB5A}" type="presParOf" srcId="{FEECF01B-4C91-4B01-BFA5-F1DFA7020B0A}" destId="{EF12B5F5-AB8A-4523-B395-C351AAF3CDFA}" srcOrd="0" destOrd="0" presId="urn:microsoft.com/office/officeart/2008/layout/VerticalCurvedList"/>
    <dgm:cxn modelId="{CD99D070-D73F-41BA-9395-53F7761A8AA0}" type="presParOf" srcId="{00F42187-34FD-4D8B-A449-F316E9EB9AFA}" destId="{05B6BCF6-5489-475A-B5DE-FD52A369E62E}" srcOrd="5" destOrd="0" presId="urn:microsoft.com/office/officeart/2008/layout/VerticalCurvedList"/>
    <dgm:cxn modelId="{135FA7AA-D028-45D4-B917-8B518CC50DDB}" type="presParOf" srcId="{00F42187-34FD-4D8B-A449-F316E9EB9AFA}" destId="{A8132462-2418-4DEE-B6A9-73A1604845BE}" srcOrd="6" destOrd="0" presId="urn:microsoft.com/office/officeart/2008/layout/VerticalCurvedList"/>
    <dgm:cxn modelId="{088ECD34-F960-4B19-9134-7220F639FAAA}" type="presParOf" srcId="{A8132462-2418-4DEE-B6A9-73A1604845BE}" destId="{A1ACB26E-8914-4628-B7B1-8FAD5ECA0557}" srcOrd="0" destOrd="0" presId="urn:microsoft.com/office/officeart/2008/layout/VerticalCurvedList"/>
    <dgm:cxn modelId="{E9E9DA3B-7692-47D3-BB0A-24338F07FFCF}" type="presParOf" srcId="{00F42187-34FD-4D8B-A449-F316E9EB9AFA}" destId="{91210F3F-D8B2-42DD-8F99-15CEF9439F8A}" srcOrd="7" destOrd="0" presId="urn:microsoft.com/office/officeart/2008/layout/VerticalCurvedList"/>
    <dgm:cxn modelId="{DA44B2E3-9F30-4679-A363-EACD43905463}" type="presParOf" srcId="{00F42187-34FD-4D8B-A449-F316E9EB9AFA}" destId="{D9DCCA26-62B6-4763-8EFA-968C560C11C4}" srcOrd="8" destOrd="0" presId="urn:microsoft.com/office/officeart/2008/layout/VerticalCurvedList"/>
    <dgm:cxn modelId="{3F5664C2-CD0D-41DB-8A2B-CEA850BB2E7D}" type="presParOf" srcId="{D9DCCA26-62B6-4763-8EFA-968C560C11C4}" destId="{2D85C60B-45A6-47F1-BDC4-779963C33EA5}" srcOrd="0" destOrd="0" presId="urn:microsoft.com/office/officeart/2008/layout/VerticalCurvedList"/>
    <dgm:cxn modelId="{45EF7A4C-20FC-4C49-82FC-4D978104B2A7}" type="presParOf" srcId="{00F42187-34FD-4D8B-A449-F316E9EB9AFA}" destId="{8AC57A0E-5BAF-485C-83F8-A171CBA2982F}" srcOrd="9" destOrd="0" presId="urn:microsoft.com/office/officeart/2008/layout/VerticalCurvedList"/>
    <dgm:cxn modelId="{695DE53F-B4D4-4AAD-85E9-319069707DF3}" type="presParOf" srcId="{00F42187-34FD-4D8B-A449-F316E9EB9AFA}" destId="{43003547-2748-442B-B5A8-FB8304250A8F}" srcOrd="10" destOrd="0" presId="urn:microsoft.com/office/officeart/2008/layout/VerticalCurvedList"/>
    <dgm:cxn modelId="{761172E1-83D7-4917-B7A1-077AEBFAA668}" type="presParOf" srcId="{43003547-2748-442B-B5A8-FB8304250A8F}" destId="{EFD0E7AD-587C-469E-9594-BF094A67E86D}" srcOrd="0" destOrd="0" presId="urn:microsoft.com/office/officeart/2008/layout/VerticalCurvedList"/>
    <dgm:cxn modelId="{18E07B5B-7C6A-4C76-B67E-03779C310EC3}" type="presParOf" srcId="{00F42187-34FD-4D8B-A449-F316E9EB9AFA}" destId="{26F0B789-D2B2-4550-89EB-85C8CA6BA251}" srcOrd="11" destOrd="0" presId="urn:microsoft.com/office/officeart/2008/layout/VerticalCurvedList"/>
    <dgm:cxn modelId="{B486BFA0-159F-46C7-A406-0E982F735436}" type="presParOf" srcId="{00F42187-34FD-4D8B-A449-F316E9EB9AFA}" destId="{8EAFF813-D84F-4DC1-A496-7C2D1392B1FC}" srcOrd="12" destOrd="0" presId="urn:microsoft.com/office/officeart/2008/layout/VerticalCurvedList"/>
    <dgm:cxn modelId="{B1EED7D6-F4BF-422B-821C-188BB4EEB7BD}" type="presParOf" srcId="{8EAFF813-D84F-4DC1-A496-7C2D1392B1FC}" destId="{E6CC4233-B9AE-498D-BF33-C47779326C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4914D3-2823-4D9D-9B5F-8AAE908A27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de-DE"/>
        </a:p>
      </dgm:t>
    </dgm:pt>
    <dgm:pt modelId="{F2941672-F5FC-4F5F-8FF3-57791CAF8C56}">
      <dgm:prSet custT="1"/>
      <dgm:spPr/>
      <dgm:t>
        <a:bodyPr/>
        <a:lstStyle/>
        <a:p>
          <a:pPr algn="l"/>
          <a:r>
            <a:rPr lang="de-AT" sz="2400" noProof="0" dirty="0" smtClean="0">
              <a:latin typeface="Corbel" panose="020B0503020204020204" pitchFamily="34" charset="0"/>
            </a:rPr>
            <a:t>Der Rhein – (</a:t>
          </a:r>
          <a:r>
            <a:rPr lang="de-AT" sz="2400" noProof="0" dirty="0" err="1" smtClean="0">
              <a:latin typeface="Corbel" panose="020B0503020204020204" pitchFamily="34" charset="0"/>
            </a:rPr>
            <a:t>Wirtschafts</a:t>
          </a:r>
          <a:r>
            <a:rPr lang="de-AT" sz="2400" noProof="0" dirty="0" smtClean="0">
              <a:latin typeface="Corbel" panose="020B0503020204020204" pitchFamily="34" charset="0"/>
            </a:rPr>
            <a:t>)</a:t>
          </a:r>
          <a:r>
            <a:rPr lang="de-AT" sz="2400" noProof="0" dirty="0" err="1" smtClean="0">
              <a:latin typeface="Corbel" panose="020B0503020204020204" pitchFamily="34" charset="0"/>
            </a:rPr>
            <a:t>geographie</a:t>
          </a:r>
          <a:endParaRPr lang="de-AT" sz="2400" noProof="0" dirty="0" smtClean="0">
            <a:latin typeface="Corbel" panose="020B0503020204020204" pitchFamily="34" charset="0"/>
          </a:endParaRPr>
        </a:p>
      </dgm:t>
    </dgm:pt>
    <dgm:pt modelId="{937F0D99-2D0E-48A6-94B9-C880850880C0}" type="parTrans" cxnId="{108E50BE-3469-439F-8FFF-017FEBDD5C74}">
      <dgm:prSet/>
      <dgm:spPr/>
      <dgm:t>
        <a:bodyPr/>
        <a:lstStyle/>
        <a:p>
          <a:pPr algn="l"/>
          <a:endParaRPr lang="de-DE">
            <a:latin typeface="Corbel" panose="020B0503020204020204" pitchFamily="34" charset="0"/>
          </a:endParaRPr>
        </a:p>
      </dgm:t>
    </dgm:pt>
    <dgm:pt modelId="{624E2F07-CA2B-4ED9-89E9-4ED31FD7F6BD}" type="sibTrans" cxnId="{108E50BE-3469-439F-8FFF-017FEBDD5C74}">
      <dgm:prSet/>
      <dgm:spPr/>
      <dgm:t>
        <a:bodyPr/>
        <a:lstStyle/>
        <a:p>
          <a:pPr algn="l"/>
          <a:endParaRPr lang="de-DE">
            <a:latin typeface="Corbel" panose="020B0503020204020204" pitchFamily="34" charset="0"/>
          </a:endParaRPr>
        </a:p>
      </dgm:t>
    </dgm:pt>
    <dgm:pt modelId="{6755B75A-DA2F-4942-9466-602DAA2B76D4}">
      <dgm:prSet custT="1"/>
      <dgm:spPr>
        <a:solidFill>
          <a:srgbClr val="3281BC"/>
        </a:solidFill>
      </dgm:spPr>
      <dgm:t>
        <a:bodyPr/>
        <a:lstStyle/>
        <a:p>
          <a:pPr algn="l"/>
          <a:r>
            <a:rPr lang="de-AT" sz="2400" noProof="0" dirty="0" smtClean="0">
              <a:latin typeface="Corbel" panose="020B0503020204020204" pitchFamily="34" charset="0"/>
            </a:rPr>
            <a:t>Markt der Rheinschifffahrt</a:t>
          </a:r>
        </a:p>
      </dgm:t>
    </dgm:pt>
    <dgm:pt modelId="{CC8056C9-9B1F-44C8-BB32-4B1222D8CD4E}" type="sibTrans" cxnId="{6C12AAA9-A7FE-44EC-8AC9-383942F9847E}">
      <dgm:prSet/>
      <dgm:spPr/>
      <dgm:t>
        <a:bodyPr/>
        <a:lstStyle/>
        <a:p>
          <a:pPr algn="l"/>
          <a:endParaRPr lang="de-DE">
            <a:latin typeface="Corbel" panose="020B0503020204020204" pitchFamily="34" charset="0"/>
          </a:endParaRPr>
        </a:p>
      </dgm:t>
    </dgm:pt>
    <dgm:pt modelId="{C9E67486-D4AA-4601-A24B-52155755B0C0}" type="parTrans" cxnId="{6C12AAA9-A7FE-44EC-8AC9-383942F9847E}">
      <dgm:prSet/>
      <dgm:spPr/>
      <dgm:t>
        <a:bodyPr/>
        <a:lstStyle/>
        <a:p>
          <a:pPr algn="l"/>
          <a:endParaRPr lang="de-DE">
            <a:latin typeface="Corbel" panose="020B0503020204020204" pitchFamily="34" charset="0"/>
          </a:endParaRPr>
        </a:p>
      </dgm:t>
    </dgm:pt>
    <dgm:pt modelId="{F24300EC-4372-4D89-B437-9F81F6228517}">
      <dgm:prSet custT="1"/>
      <dgm:spPr/>
      <dgm:t>
        <a:bodyPr/>
        <a:lstStyle/>
        <a:p>
          <a:pPr algn="l"/>
          <a:r>
            <a:rPr lang="de-AT" sz="2400" noProof="0" dirty="0" smtClean="0">
              <a:latin typeface="Corbel" panose="020B0503020204020204" pitchFamily="34" charset="0"/>
            </a:rPr>
            <a:t>Grundlagen der Binnenschifffahrt</a:t>
          </a:r>
        </a:p>
      </dgm:t>
    </dgm:pt>
    <dgm:pt modelId="{BBB9D7DD-2425-4723-8219-8DCB9AF8E441}" type="sibTrans" cxnId="{0781121C-2DD2-4939-9728-C6477965DA94}">
      <dgm:prSet/>
      <dgm:spPr/>
      <dgm:t>
        <a:bodyPr/>
        <a:lstStyle/>
        <a:p>
          <a:pPr algn="l"/>
          <a:endParaRPr lang="de-DE">
            <a:latin typeface="Corbel" panose="020B0503020204020204" pitchFamily="34" charset="0"/>
          </a:endParaRPr>
        </a:p>
      </dgm:t>
    </dgm:pt>
    <dgm:pt modelId="{468FF3C9-0BE5-4FF4-BE42-47AA0FABB054}" type="parTrans" cxnId="{0781121C-2DD2-4939-9728-C6477965DA94}">
      <dgm:prSet/>
      <dgm:spPr/>
      <dgm:t>
        <a:bodyPr/>
        <a:lstStyle/>
        <a:p>
          <a:pPr algn="l"/>
          <a:endParaRPr lang="de-DE">
            <a:latin typeface="Corbel" panose="020B0503020204020204" pitchFamily="34" charset="0"/>
          </a:endParaRPr>
        </a:p>
      </dgm:t>
    </dgm:pt>
    <dgm:pt modelId="{6294B47C-6F34-44F9-86EA-BF836310DA6A}">
      <dgm:prSet custT="1"/>
      <dgm:spPr/>
      <dgm:t>
        <a:bodyPr/>
        <a:lstStyle/>
        <a:p>
          <a:pPr algn="l"/>
          <a:r>
            <a:rPr lang="de-AT" sz="2400" noProof="0" dirty="0" smtClean="0">
              <a:latin typeface="Corbel" panose="020B0503020204020204" pitchFamily="34" charset="0"/>
            </a:rPr>
            <a:t>Häfen am Rhein</a:t>
          </a:r>
        </a:p>
      </dgm:t>
    </dgm:pt>
    <dgm:pt modelId="{394E4827-0976-406B-A4E5-0BDD8106488C}" type="parTrans" cxnId="{71A150EE-1F15-4F94-A205-535C714D5F46}">
      <dgm:prSet/>
      <dgm:spPr/>
      <dgm:t>
        <a:bodyPr/>
        <a:lstStyle/>
        <a:p>
          <a:pPr algn="l"/>
          <a:endParaRPr lang="en-US">
            <a:latin typeface="Corbel" panose="020B0503020204020204" pitchFamily="34" charset="0"/>
          </a:endParaRPr>
        </a:p>
      </dgm:t>
    </dgm:pt>
    <dgm:pt modelId="{C1343054-4F2B-44B3-9DCC-3DB4EB1318B7}" type="sibTrans" cxnId="{71A150EE-1F15-4F94-A205-535C714D5F46}">
      <dgm:prSet/>
      <dgm:spPr/>
      <dgm:t>
        <a:bodyPr/>
        <a:lstStyle/>
        <a:p>
          <a:pPr algn="l"/>
          <a:endParaRPr lang="en-US">
            <a:latin typeface="Corbel" panose="020B0503020204020204" pitchFamily="34" charset="0"/>
          </a:endParaRPr>
        </a:p>
      </dgm:t>
    </dgm:pt>
    <dgm:pt modelId="{D47CA9E2-2800-457F-8E10-91EF0B994031}">
      <dgm:prSet custT="1"/>
      <dgm:spPr/>
      <dgm:t>
        <a:bodyPr/>
        <a:lstStyle/>
        <a:p>
          <a:pPr algn="l"/>
          <a:r>
            <a:rPr lang="de-AT" sz="2400" noProof="0" dirty="0" smtClean="0">
              <a:latin typeface="Corbel" panose="020B0503020204020204" pitchFamily="34" charset="0"/>
            </a:rPr>
            <a:t>Praxisbeispiele am Rhein</a:t>
          </a:r>
        </a:p>
      </dgm:t>
    </dgm:pt>
    <dgm:pt modelId="{0AD76299-E249-4CEA-B336-5DDBA6DF9ABD}" type="parTrans" cxnId="{4DC586FE-18AC-40EC-BB48-7953746412E4}">
      <dgm:prSet/>
      <dgm:spPr/>
      <dgm:t>
        <a:bodyPr/>
        <a:lstStyle/>
        <a:p>
          <a:endParaRPr lang="de-DE">
            <a:latin typeface="Corbel" panose="020B0503020204020204" pitchFamily="34" charset="0"/>
          </a:endParaRPr>
        </a:p>
      </dgm:t>
    </dgm:pt>
    <dgm:pt modelId="{E7983659-6056-48EA-A38E-BBD46415D8F6}" type="sibTrans" cxnId="{4DC586FE-18AC-40EC-BB48-7953746412E4}">
      <dgm:prSet/>
      <dgm:spPr/>
      <dgm:t>
        <a:bodyPr/>
        <a:lstStyle/>
        <a:p>
          <a:endParaRPr lang="de-DE">
            <a:latin typeface="Corbel" panose="020B0503020204020204" pitchFamily="34" charset="0"/>
          </a:endParaRPr>
        </a:p>
      </dgm:t>
    </dgm:pt>
    <dgm:pt modelId="{B565FDA4-7BBE-48B9-8E00-28DA73110014}">
      <dgm:prSet custT="1"/>
      <dgm:spPr/>
      <dgm:t>
        <a:bodyPr/>
        <a:lstStyle/>
        <a:p>
          <a:pPr algn="l"/>
          <a:r>
            <a:rPr lang="de-AT" sz="2400" noProof="0" smtClean="0">
              <a:latin typeface="Corbel" panose="020B0503020204020204" pitchFamily="34" charset="0"/>
            </a:rPr>
            <a:t>Binnenschifffahrt: Ein Blick in die Zukunft</a:t>
          </a:r>
          <a:endParaRPr lang="de-AT" sz="2400" noProof="0" dirty="0" smtClean="0">
            <a:latin typeface="Corbel" panose="020B0503020204020204" pitchFamily="34" charset="0"/>
          </a:endParaRPr>
        </a:p>
      </dgm:t>
    </dgm:pt>
    <dgm:pt modelId="{84CA65FC-69BE-4FEF-BCE9-2EEF81399726}" type="parTrans" cxnId="{6026CDDE-593C-42C7-A8A4-EF95B6839051}">
      <dgm:prSet/>
      <dgm:spPr/>
      <dgm:t>
        <a:bodyPr/>
        <a:lstStyle/>
        <a:p>
          <a:endParaRPr lang="de-DE">
            <a:latin typeface="Corbel" panose="020B0503020204020204" pitchFamily="34" charset="0"/>
          </a:endParaRPr>
        </a:p>
      </dgm:t>
    </dgm:pt>
    <dgm:pt modelId="{B7466A29-CE2C-4807-B663-F882B120B8E2}" type="sibTrans" cxnId="{6026CDDE-593C-42C7-A8A4-EF95B6839051}">
      <dgm:prSet/>
      <dgm:spPr/>
      <dgm:t>
        <a:bodyPr/>
        <a:lstStyle/>
        <a:p>
          <a:endParaRPr lang="de-DE">
            <a:latin typeface="Corbel" panose="020B0503020204020204" pitchFamily="34" charset="0"/>
          </a:endParaRPr>
        </a:p>
      </dgm:t>
    </dgm:pt>
    <dgm:pt modelId="{AE6139D5-D84B-4711-8A6A-A5161E022A99}" type="pres">
      <dgm:prSet presAssocID="{754914D3-2823-4D9D-9B5F-8AAE908A2791}" presName="Name0" presStyleCnt="0">
        <dgm:presLayoutVars>
          <dgm:chMax val="7"/>
          <dgm:chPref val="7"/>
          <dgm:dir/>
        </dgm:presLayoutVars>
      </dgm:prSet>
      <dgm:spPr/>
      <dgm:t>
        <a:bodyPr/>
        <a:lstStyle/>
        <a:p>
          <a:endParaRPr lang="de-DE"/>
        </a:p>
      </dgm:t>
    </dgm:pt>
    <dgm:pt modelId="{00F42187-34FD-4D8B-A449-F316E9EB9AFA}" type="pres">
      <dgm:prSet presAssocID="{754914D3-2823-4D9D-9B5F-8AAE908A2791}" presName="Name1" presStyleCnt="0"/>
      <dgm:spPr/>
      <dgm:t>
        <a:bodyPr/>
        <a:lstStyle/>
        <a:p>
          <a:endParaRPr lang="de-AT"/>
        </a:p>
      </dgm:t>
    </dgm:pt>
    <dgm:pt modelId="{C168C53D-163A-4892-8EF0-B5326C3FF8C8}" type="pres">
      <dgm:prSet presAssocID="{754914D3-2823-4D9D-9B5F-8AAE908A2791}" presName="cycle" presStyleCnt="0"/>
      <dgm:spPr/>
      <dgm:t>
        <a:bodyPr/>
        <a:lstStyle/>
        <a:p>
          <a:endParaRPr lang="de-AT"/>
        </a:p>
      </dgm:t>
    </dgm:pt>
    <dgm:pt modelId="{0FAB2C97-DF89-43B9-B7B2-C745E026F562}" type="pres">
      <dgm:prSet presAssocID="{754914D3-2823-4D9D-9B5F-8AAE908A2791}" presName="srcNode" presStyleLbl="node1" presStyleIdx="0" presStyleCnt="6"/>
      <dgm:spPr/>
      <dgm:t>
        <a:bodyPr/>
        <a:lstStyle/>
        <a:p>
          <a:endParaRPr lang="de-AT"/>
        </a:p>
      </dgm:t>
    </dgm:pt>
    <dgm:pt modelId="{93855F07-44CB-45DE-B464-761E63A71CD5}" type="pres">
      <dgm:prSet presAssocID="{754914D3-2823-4D9D-9B5F-8AAE908A2791}" presName="conn" presStyleLbl="parChTrans1D2" presStyleIdx="0" presStyleCnt="1"/>
      <dgm:spPr/>
      <dgm:t>
        <a:bodyPr/>
        <a:lstStyle/>
        <a:p>
          <a:endParaRPr lang="de-DE"/>
        </a:p>
      </dgm:t>
    </dgm:pt>
    <dgm:pt modelId="{D258DE45-194F-4470-A0BE-D234AB24927B}" type="pres">
      <dgm:prSet presAssocID="{754914D3-2823-4D9D-9B5F-8AAE908A2791}" presName="extraNode" presStyleLbl="node1" presStyleIdx="0" presStyleCnt="6"/>
      <dgm:spPr/>
      <dgm:t>
        <a:bodyPr/>
        <a:lstStyle/>
        <a:p>
          <a:endParaRPr lang="de-AT"/>
        </a:p>
      </dgm:t>
    </dgm:pt>
    <dgm:pt modelId="{BF8CDB65-7F63-46ED-AD6F-299BB5E410A3}" type="pres">
      <dgm:prSet presAssocID="{754914D3-2823-4D9D-9B5F-8AAE908A2791}" presName="dstNode" presStyleLbl="node1" presStyleIdx="0" presStyleCnt="6"/>
      <dgm:spPr/>
      <dgm:t>
        <a:bodyPr/>
        <a:lstStyle/>
        <a:p>
          <a:endParaRPr lang="de-AT"/>
        </a:p>
      </dgm:t>
    </dgm:pt>
    <dgm:pt modelId="{AB399548-C0EB-4691-9CE6-7284291054B6}" type="pres">
      <dgm:prSet presAssocID="{F2941672-F5FC-4F5F-8FF3-57791CAF8C56}" presName="text_1" presStyleLbl="node1" presStyleIdx="0" presStyleCnt="6">
        <dgm:presLayoutVars>
          <dgm:bulletEnabled val="1"/>
        </dgm:presLayoutVars>
      </dgm:prSet>
      <dgm:spPr/>
      <dgm:t>
        <a:bodyPr/>
        <a:lstStyle/>
        <a:p>
          <a:endParaRPr lang="de-DE"/>
        </a:p>
      </dgm:t>
    </dgm:pt>
    <dgm:pt modelId="{0B7AF41F-095F-4954-9948-F3B9C7302B4D}" type="pres">
      <dgm:prSet presAssocID="{F2941672-F5FC-4F5F-8FF3-57791CAF8C56}" presName="accent_1" presStyleCnt="0"/>
      <dgm:spPr/>
      <dgm:t>
        <a:bodyPr/>
        <a:lstStyle/>
        <a:p>
          <a:endParaRPr lang="de-AT"/>
        </a:p>
      </dgm:t>
    </dgm:pt>
    <dgm:pt modelId="{9AF5ED78-341F-403E-97B4-875F8057A202}" type="pres">
      <dgm:prSet presAssocID="{F2941672-F5FC-4F5F-8FF3-57791CAF8C56}" presName="accentRepeatNode" presStyleLbl="solidFgAcc1" presStyleIdx="0" presStyleCnt="6"/>
      <dgm:spPr/>
      <dgm:t>
        <a:bodyPr/>
        <a:lstStyle/>
        <a:p>
          <a:endParaRPr lang="de-DE"/>
        </a:p>
      </dgm:t>
    </dgm:pt>
    <dgm:pt modelId="{77ECFE10-46D2-48B0-947A-2C85B551FC94}" type="pres">
      <dgm:prSet presAssocID="{F24300EC-4372-4D89-B437-9F81F6228517}" presName="text_2" presStyleLbl="node1" presStyleIdx="1" presStyleCnt="6">
        <dgm:presLayoutVars>
          <dgm:bulletEnabled val="1"/>
        </dgm:presLayoutVars>
      </dgm:prSet>
      <dgm:spPr/>
      <dgm:t>
        <a:bodyPr/>
        <a:lstStyle/>
        <a:p>
          <a:endParaRPr lang="de-DE"/>
        </a:p>
      </dgm:t>
    </dgm:pt>
    <dgm:pt modelId="{FEECF01B-4C91-4B01-BFA5-F1DFA7020B0A}" type="pres">
      <dgm:prSet presAssocID="{F24300EC-4372-4D89-B437-9F81F6228517}" presName="accent_2" presStyleCnt="0"/>
      <dgm:spPr/>
      <dgm:t>
        <a:bodyPr/>
        <a:lstStyle/>
        <a:p>
          <a:endParaRPr lang="de-AT"/>
        </a:p>
      </dgm:t>
    </dgm:pt>
    <dgm:pt modelId="{EF12B5F5-AB8A-4523-B395-C351AAF3CDFA}" type="pres">
      <dgm:prSet presAssocID="{F24300EC-4372-4D89-B437-9F81F6228517}" presName="accentRepeatNode" presStyleLbl="solidFgAcc1" presStyleIdx="1" presStyleCnt="6"/>
      <dgm:spPr/>
      <dgm:t>
        <a:bodyPr/>
        <a:lstStyle/>
        <a:p>
          <a:endParaRPr lang="de-AT"/>
        </a:p>
      </dgm:t>
    </dgm:pt>
    <dgm:pt modelId="{05B6BCF6-5489-475A-B5DE-FD52A369E62E}" type="pres">
      <dgm:prSet presAssocID="{6294B47C-6F34-44F9-86EA-BF836310DA6A}" presName="text_3" presStyleLbl="node1" presStyleIdx="2" presStyleCnt="6">
        <dgm:presLayoutVars>
          <dgm:bulletEnabled val="1"/>
        </dgm:presLayoutVars>
      </dgm:prSet>
      <dgm:spPr/>
      <dgm:t>
        <a:bodyPr/>
        <a:lstStyle/>
        <a:p>
          <a:endParaRPr lang="en-US"/>
        </a:p>
      </dgm:t>
    </dgm:pt>
    <dgm:pt modelId="{A8132462-2418-4DEE-B6A9-73A1604845BE}" type="pres">
      <dgm:prSet presAssocID="{6294B47C-6F34-44F9-86EA-BF836310DA6A}" presName="accent_3" presStyleCnt="0"/>
      <dgm:spPr/>
      <dgm:t>
        <a:bodyPr/>
        <a:lstStyle/>
        <a:p>
          <a:endParaRPr lang="de-DE"/>
        </a:p>
      </dgm:t>
    </dgm:pt>
    <dgm:pt modelId="{A1ACB26E-8914-4628-B7B1-8FAD5ECA0557}" type="pres">
      <dgm:prSet presAssocID="{6294B47C-6F34-44F9-86EA-BF836310DA6A}" presName="accentRepeatNode" presStyleLbl="solidFgAcc1" presStyleIdx="2" presStyleCnt="6"/>
      <dgm:spPr/>
      <dgm:t>
        <a:bodyPr/>
        <a:lstStyle/>
        <a:p>
          <a:endParaRPr lang="en-US"/>
        </a:p>
      </dgm:t>
    </dgm:pt>
    <dgm:pt modelId="{91210F3F-D8B2-42DD-8F99-15CEF9439F8A}" type="pres">
      <dgm:prSet presAssocID="{6755B75A-DA2F-4942-9466-602DAA2B76D4}" presName="text_4" presStyleLbl="node1" presStyleIdx="3" presStyleCnt="6">
        <dgm:presLayoutVars>
          <dgm:bulletEnabled val="1"/>
        </dgm:presLayoutVars>
      </dgm:prSet>
      <dgm:spPr/>
      <dgm:t>
        <a:bodyPr/>
        <a:lstStyle/>
        <a:p>
          <a:endParaRPr lang="de-DE"/>
        </a:p>
      </dgm:t>
    </dgm:pt>
    <dgm:pt modelId="{D9DCCA26-62B6-4763-8EFA-968C560C11C4}" type="pres">
      <dgm:prSet presAssocID="{6755B75A-DA2F-4942-9466-602DAA2B76D4}" presName="accent_4" presStyleCnt="0"/>
      <dgm:spPr/>
      <dgm:t>
        <a:bodyPr/>
        <a:lstStyle/>
        <a:p>
          <a:endParaRPr lang="de-AT"/>
        </a:p>
      </dgm:t>
    </dgm:pt>
    <dgm:pt modelId="{2D85C60B-45A6-47F1-BDC4-779963C33EA5}" type="pres">
      <dgm:prSet presAssocID="{6755B75A-DA2F-4942-9466-602DAA2B76D4}" presName="accentRepeatNode" presStyleLbl="solidFgAcc1" presStyleIdx="3" presStyleCnt="6"/>
      <dgm:spPr>
        <a:solidFill>
          <a:srgbClr val="3281BC"/>
        </a:solidFill>
      </dgm:spPr>
      <dgm:t>
        <a:bodyPr/>
        <a:lstStyle/>
        <a:p>
          <a:endParaRPr lang="de-AT"/>
        </a:p>
      </dgm:t>
    </dgm:pt>
    <dgm:pt modelId="{8AC57A0E-5BAF-485C-83F8-A171CBA2982F}" type="pres">
      <dgm:prSet presAssocID="{D47CA9E2-2800-457F-8E10-91EF0B994031}" presName="text_5" presStyleLbl="node1" presStyleIdx="4" presStyleCnt="6">
        <dgm:presLayoutVars>
          <dgm:bulletEnabled val="1"/>
        </dgm:presLayoutVars>
      </dgm:prSet>
      <dgm:spPr/>
      <dgm:t>
        <a:bodyPr/>
        <a:lstStyle/>
        <a:p>
          <a:endParaRPr lang="de-DE"/>
        </a:p>
      </dgm:t>
    </dgm:pt>
    <dgm:pt modelId="{43003547-2748-442B-B5A8-FB8304250A8F}" type="pres">
      <dgm:prSet presAssocID="{D47CA9E2-2800-457F-8E10-91EF0B994031}" presName="accent_5" presStyleCnt="0"/>
      <dgm:spPr/>
      <dgm:t>
        <a:bodyPr/>
        <a:lstStyle/>
        <a:p>
          <a:endParaRPr lang="de-DE"/>
        </a:p>
      </dgm:t>
    </dgm:pt>
    <dgm:pt modelId="{EFD0E7AD-587C-469E-9594-BF094A67E86D}" type="pres">
      <dgm:prSet presAssocID="{D47CA9E2-2800-457F-8E10-91EF0B994031}" presName="accentRepeatNode" presStyleLbl="solidFgAcc1" presStyleIdx="4" presStyleCnt="6"/>
      <dgm:spPr/>
      <dgm:t>
        <a:bodyPr/>
        <a:lstStyle/>
        <a:p>
          <a:endParaRPr lang="de-DE"/>
        </a:p>
      </dgm:t>
    </dgm:pt>
    <dgm:pt modelId="{26F0B789-D2B2-4550-89EB-85C8CA6BA251}" type="pres">
      <dgm:prSet presAssocID="{B565FDA4-7BBE-48B9-8E00-28DA73110014}" presName="text_6" presStyleLbl="node1" presStyleIdx="5" presStyleCnt="6">
        <dgm:presLayoutVars>
          <dgm:bulletEnabled val="1"/>
        </dgm:presLayoutVars>
      </dgm:prSet>
      <dgm:spPr/>
      <dgm:t>
        <a:bodyPr/>
        <a:lstStyle/>
        <a:p>
          <a:endParaRPr lang="de-DE"/>
        </a:p>
      </dgm:t>
    </dgm:pt>
    <dgm:pt modelId="{8EAFF813-D84F-4DC1-A496-7C2D1392B1FC}" type="pres">
      <dgm:prSet presAssocID="{B565FDA4-7BBE-48B9-8E00-28DA73110014}" presName="accent_6" presStyleCnt="0"/>
      <dgm:spPr/>
      <dgm:t>
        <a:bodyPr/>
        <a:lstStyle/>
        <a:p>
          <a:endParaRPr lang="de-DE"/>
        </a:p>
      </dgm:t>
    </dgm:pt>
    <dgm:pt modelId="{E6CC4233-B9AE-498D-BF33-C47779326C2B}" type="pres">
      <dgm:prSet presAssocID="{B565FDA4-7BBE-48B9-8E00-28DA73110014}" presName="accentRepeatNode" presStyleLbl="solidFgAcc1" presStyleIdx="5" presStyleCnt="6"/>
      <dgm:spPr/>
      <dgm:t>
        <a:bodyPr/>
        <a:lstStyle/>
        <a:p>
          <a:endParaRPr lang="de-DE"/>
        </a:p>
      </dgm:t>
    </dgm:pt>
  </dgm:ptLst>
  <dgm:cxnLst>
    <dgm:cxn modelId="{33D1D8B8-0C3C-47C6-A02A-478EAC6D4C80}" type="presOf" srcId="{D47CA9E2-2800-457F-8E10-91EF0B994031}" destId="{8AC57A0E-5BAF-485C-83F8-A171CBA2982F}" srcOrd="0" destOrd="0" presId="urn:microsoft.com/office/officeart/2008/layout/VerticalCurvedList"/>
    <dgm:cxn modelId="{6026CDDE-593C-42C7-A8A4-EF95B6839051}" srcId="{754914D3-2823-4D9D-9B5F-8AAE908A2791}" destId="{B565FDA4-7BBE-48B9-8E00-28DA73110014}" srcOrd="5" destOrd="0" parTransId="{84CA65FC-69BE-4FEF-BCE9-2EEF81399726}" sibTransId="{B7466A29-CE2C-4807-B663-F882B120B8E2}"/>
    <dgm:cxn modelId="{0781121C-2DD2-4939-9728-C6477965DA94}" srcId="{754914D3-2823-4D9D-9B5F-8AAE908A2791}" destId="{F24300EC-4372-4D89-B437-9F81F6228517}" srcOrd="1" destOrd="0" parTransId="{468FF3C9-0BE5-4FF4-BE42-47AA0FABB054}" sibTransId="{BBB9D7DD-2425-4723-8219-8DCB9AF8E441}"/>
    <dgm:cxn modelId="{62069531-90A3-438B-B286-89523EC17376}" type="presOf" srcId="{6755B75A-DA2F-4942-9466-602DAA2B76D4}" destId="{91210F3F-D8B2-42DD-8F99-15CEF9439F8A}" srcOrd="0" destOrd="0" presId="urn:microsoft.com/office/officeart/2008/layout/VerticalCurvedList"/>
    <dgm:cxn modelId="{B4284164-B1B1-4340-91BC-9F7ABF38DFD1}" type="presOf" srcId="{6294B47C-6F34-44F9-86EA-BF836310DA6A}" destId="{05B6BCF6-5489-475A-B5DE-FD52A369E62E}" srcOrd="0" destOrd="0" presId="urn:microsoft.com/office/officeart/2008/layout/VerticalCurvedList"/>
    <dgm:cxn modelId="{6C12AAA9-A7FE-44EC-8AC9-383942F9847E}" srcId="{754914D3-2823-4D9D-9B5F-8AAE908A2791}" destId="{6755B75A-DA2F-4942-9466-602DAA2B76D4}" srcOrd="3" destOrd="0" parTransId="{C9E67486-D4AA-4601-A24B-52155755B0C0}" sibTransId="{CC8056C9-9B1F-44C8-BB32-4B1222D8CD4E}"/>
    <dgm:cxn modelId="{5F178108-28B0-4D0E-A40B-D9522158F294}" type="presOf" srcId="{624E2F07-CA2B-4ED9-89E9-4ED31FD7F6BD}" destId="{93855F07-44CB-45DE-B464-761E63A71CD5}" srcOrd="0" destOrd="0" presId="urn:microsoft.com/office/officeart/2008/layout/VerticalCurvedList"/>
    <dgm:cxn modelId="{4DC586FE-18AC-40EC-BB48-7953746412E4}" srcId="{754914D3-2823-4D9D-9B5F-8AAE908A2791}" destId="{D47CA9E2-2800-457F-8E10-91EF0B994031}" srcOrd="4" destOrd="0" parTransId="{0AD76299-E249-4CEA-B336-5DDBA6DF9ABD}" sibTransId="{E7983659-6056-48EA-A38E-BBD46415D8F6}"/>
    <dgm:cxn modelId="{BE994707-F8CF-4FB3-B1F1-D1F3309C3C4C}" type="presOf" srcId="{B565FDA4-7BBE-48B9-8E00-28DA73110014}" destId="{26F0B789-D2B2-4550-89EB-85C8CA6BA251}" srcOrd="0" destOrd="0" presId="urn:microsoft.com/office/officeart/2008/layout/VerticalCurvedList"/>
    <dgm:cxn modelId="{71A150EE-1F15-4F94-A205-535C714D5F46}" srcId="{754914D3-2823-4D9D-9B5F-8AAE908A2791}" destId="{6294B47C-6F34-44F9-86EA-BF836310DA6A}" srcOrd="2" destOrd="0" parTransId="{394E4827-0976-406B-A4E5-0BDD8106488C}" sibTransId="{C1343054-4F2B-44B3-9DCC-3DB4EB1318B7}"/>
    <dgm:cxn modelId="{207C9B12-A2B9-4997-8EC0-77A94604F224}" type="presOf" srcId="{F24300EC-4372-4D89-B437-9F81F6228517}" destId="{77ECFE10-46D2-48B0-947A-2C85B551FC94}" srcOrd="0" destOrd="0" presId="urn:microsoft.com/office/officeart/2008/layout/VerticalCurvedList"/>
    <dgm:cxn modelId="{11627207-4BE5-4A04-8368-09C67444C08B}" type="presOf" srcId="{754914D3-2823-4D9D-9B5F-8AAE908A2791}" destId="{AE6139D5-D84B-4711-8A6A-A5161E022A99}" srcOrd="0" destOrd="0" presId="urn:microsoft.com/office/officeart/2008/layout/VerticalCurvedList"/>
    <dgm:cxn modelId="{108E50BE-3469-439F-8FFF-017FEBDD5C74}" srcId="{754914D3-2823-4D9D-9B5F-8AAE908A2791}" destId="{F2941672-F5FC-4F5F-8FF3-57791CAF8C56}" srcOrd="0" destOrd="0" parTransId="{937F0D99-2D0E-48A6-94B9-C880850880C0}" sibTransId="{624E2F07-CA2B-4ED9-89E9-4ED31FD7F6BD}"/>
    <dgm:cxn modelId="{F28D9E89-3B3A-430B-9DE6-8070E23C7042}" type="presOf" srcId="{F2941672-F5FC-4F5F-8FF3-57791CAF8C56}" destId="{AB399548-C0EB-4691-9CE6-7284291054B6}" srcOrd="0" destOrd="0" presId="urn:microsoft.com/office/officeart/2008/layout/VerticalCurvedList"/>
    <dgm:cxn modelId="{F01E0634-2AE2-46B3-8DA7-D4DE40D56BF5}" type="presParOf" srcId="{AE6139D5-D84B-4711-8A6A-A5161E022A99}" destId="{00F42187-34FD-4D8B-A449-F316E9EB9AFA}" srcOrd="0" destOrd="0" presId="urn:microsoft.com/office/officeart/2008/layout/VerticalCurvedList"/>
    <dgm:cxn modelId="{88705D33-3213-46F5-8350-01673E6C0F7F}" type="presParOf" srcId="{00F42187-34FD-4D8B-A449-F316E9EB9AFA}" destId="{C168C53D-163A-4892-8EF0-B5326C3FF8C8}" srcOrd="0" destOrd="0" presId="urn:microsoft.com/office/officeart/2008/layout/VerticalCurvedList"/>
    <dgm:cxn modelId="{1E8AB01C-4380-4FC7-8A55-966A3556FB3D}" type="presParOf" srcId="{C168C53D-163A-4892-8EF0-B5326C3FF8C8}" destId="{0FAB2C97-DF89-43B9-B7B2-C745E026F562}" srcOrd="0" destOrd="0" presId="urn:microsoft.com/office/officeart/2008/layout/VerticalCurvedList"/>
    <dgm:cxn modelId="{B208E13A-2A58-4E4C-B6C4-6C3D62B54B6E}" type="presParOf" srcId="{C168C53D-163A-4892-8EF0-B5326C3FF8C8}" destId="{93855F07-44CB-45DE-B464-761E63A71CD5}" srcOrd="1" destOrd="0" presId="urn:microsoft.com/office/officeart/2008/layout/VerticalCurvedList"/>
    <dgm:cxn modelId="{F53A2473-6CD1-49E3-8990-2526FC9B1945}" type="presParOf" srcId="{C168C53D-163A-4892-8EF0-B5326C3FF8C8}" destId="{D258DE45-194F-4470-A0BE-D234AB24927B}" srcOrd="2" destOrd="0" presId="urn:microsoft.com/office/officeart/2008/layout/VerticalCurvedList"/>
    <dgm:cxn modelId="{578CB9BA-7D0A-4F31-83A7-38B2B852DE31}" type="presParOf" srcId="{C168C53D-163A-4892-8EF0-B5326C3FF8C8}" destId="{BF8CDB65-7F63-46ED-AD6F-299BB5E410A3}" srcOrd="3" destOrd="0" presId="urn:microsoft.com/office/officeart/2008/layout/VerticalCurvedList"/>
    <dgm:cxn modelId="{E6329371-2AB3-44DB-9CE2-16037CA8CB1A}" type="presParOf" srcId="{00F42187-34FD-4D8B-A449-F316E9EB9AFA}" destId="{AB399548-C0EB-4691-9CE6-7284291054B6}" srcOrd="1" destOrd="0" presId="urn:microsoft.com/office/officeart/2008/layout/VerticalCurvedList"/>
    <dgm:cxn modelId="{604CFD1A-F049-45C2-9D1A-ED7B091A1109}" type="presParOf" srcId="{00F42187-34FD-4D8B-A449-F316E9EB9AFA}" destId="{0B7AF41F-095F-4954-9948-F3B9C7302B4D}" srcOrd="2" destOrd="0" presId="urn:microsoft.com/office/officeart/2008/layout/VerticalCurvedList"/>
    <dgm:cxn modelId="{9C8054F4-58BA-4D8C-ABCE-35936129CD01}" type="presParOf" srcId="{0B7AF41F-095F-4954-9948-F3B9C7302B4D}" destId="{9AF5ED78-341F-403E-97B4-875F8057A202}" srcOrd="0" destOrd="0" presId="urn:microsoft.com/office/officeart/2008/layout/VerticalCurvedList"/>
    <dgm:cxn modelId="{137B6A0B-1BD0-4FA4-95D2-C8602071B07E}" type="presParOf" srcId="{00F42187-34FD-4D8B-A449-F316E9EB9AFA}" destId="{77ECFE10-46D2-48B0-947A-2C85B551FC94}" srcOrd="3" destOrd="0" presId="urn:microsoft.com/office/officeart/2008/layout/VerticalCurvedList"/>
    <dgm:cxn modelId="{95552932-4978-4466-8D9D-6AB63277530A}" type="presParOf" srcId="{00F42187-34FD-4D8B-A449-F316E9EB9AFA}" destId="{FEECF01B-4C91-4B01-BFA5-F1DFA7020B0A}" srcOrd="4" destOrd="0" presId="urn:microsoft.com/office/officeart/2008/layout/VerticalCurvedList"/>
    <dgm:cxn modelId="{5BDC0274-9E63-4315-933D-8F7F282BDB5A}" type="presParOf" srcId="{FEECF01B-4C91-4B01-BFA5-F1DFA7020B0A}" destId="{EF12B5F5-AB8A-4523-B395-C351AAF3CDFA}" srcOrd="0" destOrd="0" presId="urn:microsoft.com/office/officeart/2008/layout/VerticalCurvedList"/>
    <dgm:cxn modelId="{CD99D070-D73F-41BA-9395-53F7761A8AA0}" type="presParOf" srcId="{00F42187-34FD-4D8B-A449-F316E9EB9AFA}" destId="{05B6BCF6-5489-475A-B5DE-FD52A369E62E}" srcOrd="5" destOrd="0" presId="urn:microsoft.com/office/officeart/2008/layout/VerticalCurvedList"/>
    <dgm:cxn modelId="{135FA7AA-D028-45D4-B917-8B518CC50DDB}" type="presParOf" srcId="{00F42187-34FD-4D8B-A449-F316E9EB9AFA}" destId="{A8132462-2418-4DEE-B6A9-73A1604845BE}" srcOrd="6" destOrd="0" presId="urn:microsoft.com/office/officeart/2008/layout/VerticalCurvedList"/>
    <dgm:cxn modelId="{088ECD34-F960-4B19-9134-7220F639FAAA}" type="presParOf" srcId="{A8132462-2418-4DEE-B6A9-73A1604845BE}" destId="{A1ACB26E-8914-4628-B7B1-8FAD5ECA0557}" srcOrd="0" destOrd="0" presId="urn:microsoft.com/office/officeart/2008/layout/VerticalCurvedList"/>
    <dgm:cxn modelId="{E9E9DA3B-7692-47D3-BB0A-24338F07FFCF}" type="presParOf" srcId="{00F42187-34FD-4D8B-A449-F316E9EB9AFA}" destId="{91210F3F-D8B2-42DD-8F99-15CEF9439F8A}" srcOrd="7" destOrd="0" presId="urn:microsoft.com/office/officeart/2008/layout/VerticalCurvedList"/>
    <dgm:cxn modelId="{DA44B2E3-9F30-4679-A363-EACD43905463}" type="presParOf" srcId="{00F42187-34FD-4D8B-A449-F316E9EB9AFA}" destId="{D9DCCA26-62B6-4763-8EFA-968C560C11C4}" srcOrd="8" destOrd="0" presId="urn:microsoft.com/office/officeart/2008/layout/VerticalCurvedList"/>
    <dgm:cxn modelId="{3F5664C2-CD0D-41DB-8A2B-CEA850BB2E7D}" type="presParOf" srcId="{D9DCCA26-62B6-4763-8EFA-968C560C11C4}" destId="{2D85C60B-45A6-47F1-BDC4-779963C33EA5}" srcOrd="0" destOrd="0" presId="urn:microsoft.com/office/officeart/2008/layout/VerticalCurvedList"/>
    <dgm:cxn modelId="{45EF7A4C-20FC-4C49-82FC-4D978104B2A7}" type="presParOf" srcId="{00F42187-34FD-4D8B-A449-F316E9EB9AFA}" destId="{8AC57A0E-5BAF-485C-83F8-A171CBA2982F}" srcOrd="9" destOrd="0" presId="urn:microsoft.com/office/officeart/2008/layout/VerticalCurvedList"/>
    <dgm:cxn modelId="{695DE53F-B4D4-4AAD-85E9-319069707DF3}" type="presParOf" srcId="{00F42187-34FD-4D8B-A449-F316E9EB9AFA}" destId="{43003547-2748-442B-B5A8-FB8304250A8F}" srcOrd="10" destOrd="0" presId="urn:microsoft.com/office/officeart/2008/layout/VerticalCurvedList"/>
    <dgm:cxn modelId="{761172E1-83D7-4917-B7A1-077AEBFAA668}" type="presParOf" srcId="{43003547-2748-442B-B5A8-FB8304250A8F}" destId="{EFD0E7AD-587C-469E-9594-BF094A67E86D}" srcOrd="0" destOrd="0" presId="urn:microsoft.com/office/officeart/2008/layout/VerticalCurvedList"/>
    <dgm:cxn modelId="{18E07B5B-7C6A-4C76-B67E-03779C310EC3}" type="presParOf" srcId="{00F42187-34FD-4D8B-A449-F316E9EB9AFA}" destId="{26F0B789-D2B2-4550-89EB-85C8CA6BA251}" srcOrd="11" destOrd="0" presId="urn:microsoft.com/office/officeart/2008/layout/VerticalCurvedList"/>
    <dgm:cxn modelId="{B486BFA0-159F-46C7-A406-0E982F735436}" type="presParOf" srcId="{00F42187-34FD-4D8B-A449-F316E9EB9AFA}" destId="{8EAFF813-D84F-4DC1-A496-7C2D1392B1FC}" srcOrd="12" destOrd="0" presId="urn:microsoft.com/office/officeart/2008/layout/VerticalCurvedList"/>
    <dgm:cxn modelId="{B1EED7D6-F4BF-422B-821C-188BB4EEB7BD}" type="presParOf" srcId="{8EAFF813-D84F-4DC1-A496-7C2D1392B1FC}" destId="{E6CC4233-B9AE-498D-BF33-C47779326C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4914D3-2823-4D9D-9B5F-8AAE908A27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de-DE"/>
        </a:p>
      </dgm:t>
    </dgm:pt>
    <dgm:pt modelId="{F2941672-F5FC-4F5F-8FF3-57791CAF8C56}">
      <dgm:prSet custT="1"/>
      <dgm:spPr/>
      <dgm:t>
        <a:bodyPr/>
        <a:lstStyle/>
        <a:p>
          <a:pPr algn="l"/>
          <a:r>
            <a:rPr lang="de-AT" sz="2400" noProof="0" dirty="0" smtClean="0">
              <a:latin typeface="Corbel" panose="020B0503020204020204" pitchFamily="34" charset="0"/>
            </a:rPr>
            <a:t>Der Rhein – (</a:t>
          </a:r>
          <a:r>
            <a:rPr lang="de-AT" sz="2400" noProof="0" dirty="0" err="1" smtClean="0">
              <a:latin typeface="Corbel" panose="020B0503020204020204" pitchFamily="34" charset="0"/>
            </a:rPr>
            <a:t>Wirtschafts</a:t>
          </a:r>
          <a:r>
            <a:rPr lang="de-AT" sz="2400" noProof="0" dirty="0" smtClean="0">
              <a:latin typeface="Corbel" panose="020B0503020204020204" pitchFamily="34" charset="0"/>
            </a:rPr>
            <a:t>)</a:t>
          </a:r>
          <a:r>
            <a:rPr lang="de-AT" sz="2400" noProof="0" dirty="0" err="1" smtClean="0">
              <a:latin typeface="Corbel" panose="020B0503020204020204" pitchFamily="34" charset="0"/>
            </a:rPr>
            <a:t>geographie</a:t>
          </a:r>
          <a:endParaRPr lang="de-AT" sz="2400" noProof="0" dirty="0" smtClean="0">
            <a:latin typeface="Corbel" panose="020B0503020204020204" pitchFamily="34" charset="0"/>
          </a:endParaRPr>
        </a:p>
      </dgm:t>
    </dgm:pt>
    <dgm:pt modelId="{937F0D99-2D0E-48A6-94B9-C880850880C0}" type="parTrans" cxnId="{108E50BE-3469-439F-8FFF-017FEBDD5C74}">
      <dgm:prSet/>
      <dgm:spPr/>
      <dgm:t>
        <a:bodyPr/>
        <a:lstStyle/>
        <a:p>
          <a:pPr algn="l"/>
          <a:endParaRPr lang="de-DE">
            <a:latin typeface="Corbel" panose="020B0503020204020204" pitchFamily="34" charset="0"/>
          </a:endParaRPr>
        </a:p>
      </dgm:t>
    </dgm:pt>
    <dgm:pt modelId="{624E2F07-CA2B-4ED9-89E9-4ED31FD7F6BD}" type="sibTrans" cxnId="{108E50BE-3469-439F-8FFF-017FEBDD5C74}">
      <dgm:prSet/>
      <dgm:spPr/>
      <dgm:t>
        <a:bodyPr/>
        <a:lstStyle/>
        <a:p>
          <a:pPr algn="l"/>
          <a:endParaRPr lang="de-DE">
            <a:latin typeface="Corbel" panose="020B0503020204020204" pitchFamily="34" charset="0"/>
          </a:endParaRPr>
        </a:p>
      </dgm:t>
    </dgm:pt>
    <dgm:pt modelId="{6755B75A-DA2F-4942-9466-602DAA2B76D4}">
      <dgm:prSet custT="1"/>
      <dgm:spPr/>
      <dgm:t>
        <a:bodyPr/>
        <a:lstStyle/>
        <a:p>
          <a:pPr algn="l"/>
          <a:r>
            <a:rPr lang="de-AT" sz="2400" noProof="0" dirty="0" smtClean="0">
              <a:latin typeface="Corbel" panose="020B0503020204020204" pitchFamily="34" charset="0"/>
            </a:rPr>
            <a:t>Markt der Rheinschifffahrt</a:t>
          </a:r>
        </a:p>
      </dgm:t>
    </dgm:pt>
    <dgm:pt modelId="{CC8056C9-9B1F-44C8-BB32-4B1222D8CD4E}" type="sibTrans" cxnId="{6C12AAA9-A7FE-44EC-8AC9-383942F9847E}">
      <dgm:prSet/>
      <dgm:spPr/>
      <dgm:t>
        <a:bodyPr/>
        <a:lstStyle/>
        <a:p>
          <a:pPr algn="l"/>
          <a:endParaRPr lang="de-DE">
            <a:latin typeface="Corbel" panose="020B0503020204020204" pitchFamily="34" charset="0"/>
          </a:endParaRPr>
        </a:p>
      </dgm:t>
    </dgm:pt>
    <dgm:pt modelId="{C9E67486-D4AA-4601-A24B-52155755B0C0}" type="parTrans" cxnId="{6C12AAA9-A7FE-44EC-8AC9-383942F9847E}">
      <dgm:prSet/>
      <dgm:spPr/>
      <dgm:t>
        <a:bodyPr/>
        <a:lstStyle/>
        <a:p>
          <a:pPr algn="l"/>
          <a:endParaRPr lang="de-DE">
            <a:latin typeface="Corbel" panose="020B0503020204020204" pitchFamily="34" charset="0"/>
          </a:endParaRPr>
        </a:p>
      </dgm:t>
    </dgm:pt>
    <dgm:pt modelId="{F24300EC-4372-4D89-B437-9F81F6228517}">
      <dgm:prSet custT="1"/>
      <dgm:spPr/>
      <dgm:t>
        <a:bodyPr/>
        <a:lstStyle/>
        <a:p>
          <a:pPr algn="l"/>
          <a:r>
            <a:rPr lang="de-AT" sz="2400" noProof="0" dirty="0" smtClean="0">
              <a:latin typeface="Corbel" panose="020B0503020204020204" pitchFamily="34" charset="0"/>
            </a:rPr>
            <a:t>Grundlagen der Binnenschifffahrt</a:t>
          </a:r>
        </a:p>
      </dgm:t>
    </dgm:pt>
    <dgm:pt modelId="{BBB9D7DD-2425-4723-8219-8DCB9AF8E441}" type="sibTrans" cxnId="{0781121C-2DD2-4939-9728-C6477965DA94}">
      <dgm:prSet/>
      <dgm:spPr/>
      <dgm:t>
        <a:bodyPr/>
        <a:lstStyle/>
        <a:p>
          <a:pPr algn="l"/>
          <a:endParaRPr lang="de-DE">
            <a:latin typeface="Corbel" panose="020B0503020204020204" pitchFamily="34" charset="0"/>
          </a:endParaRPr>
        </a:p>
      </dgm:t>
    </dgm:pt>
    <dgm:pt modelId="{468FF3C9-0BE5-4FF4-BE42-47AA0FABB054}" type="parTrans" cxnId="{0781121C-2DD2-4939-9728-C6477965DA94}">
      <dgm:prSet/>
      <dgm:spPr/>
      <dgm:t>
        <a:bodyPr/>
        <a:lstStyle/>
        <a:p>
          <a:pPr algn="l"/>
          <a:endParaRPr lang="de-DE">
            <a:latin typeface="Corbel" panose="020B0503020204020204" pitchFamily="34" charset="0"/>
          </a:endParaRPr>
        </a:p>
      </dgm:t>
    </dgm:pt>
    <dgm:pt modelId="{6294B47C-6F34-44F9-86EA-BF836310DA6A}">
      <dgm:prSet custT="1"/>
      <dgm:spPr/>
      <dgm:t>
        <a:bodyPr/>
        <a:lstStyle/>
        <a:p>
          <a:pPr algn="l"/>
          <a:r>
            <a:rPr lang="de-AT" sz="2400" noProof="0" dirty="0" smtClean="0">
              <a:latin typeface="Corbel" panose="020B0503020204020204" pitchFamily="34" charset="0"/>
            </a:rPr>
            <a:t>Häfen am Rhein</a:t>
          </a:r>
        </a:p>
      </dgm:t>
    </dgm:pt>
    <dgm:pt modelId="{394E4827-0976-406B-A4E5-0BDD8106488C}" type="parTrans" cxnId="{71A150EE-1F15-4F94-A205-535C714D5F46}">
      <dgm:prSet/>
      <dgm:spPr/>
      <dgm:t>
        <a:bodyPr/>
        <a:lstStyle/>
        <a:p>
          <a:pPr algn="l"/>
          <a:endParaRPr lang="en-US">
            <a:latin typeface="Corbel" panose="020B0503020204020204" pitchFamily="34" charset="0"/>
          </a:endParaRPr>
        </a:p>
      </dgm:t>
    </dgm:pt>
    <dgm:pt modelId="{C1343054-4F2B-44B3-9DCC-3DB4EB1318B7}" type="sibTrans" cxnId="{71A150EE-1F15-4F94-A205-535C714D5F46}">
      <dgm:prSet/>
      <dgm:spPr/>
      <dgm:t>
        <a:bodyPr/>
        <a:lstStyle/>
        <a:p>
          <a:pPr algn="l"/>
          <a:endParaRPr lang="en-US">
            <a:latin typeface="Corbel" panose="020B0503020204020204" pitchFamily="34" charset="0"/>
          </a:endParaRPr>
        </a:p>
      </dgm:t>
    </dgm:pt>
    <dgm:pt modelId="{D47CA9E2-2800-457F-8E10-91EF0B994031}">
      <dgm:prSet custT="1"/>
      <dgm:spPr/>
      <dgm:t>
        <a:bodyPr/>
        <a:lstStyle/>
        <a:p>
          <a:pPr algn="l"/>
          <a:r>
            <a:rPr lang="de-AT" sz="2400" noProof="0" dirty="0" smtClean="0">
              <a:latin typeface="Corbel" panose="020B0503020204020204" pitchFamily="34" charset="0"/>
            </a:rPr>
            <a:t>Praxisbeispiele am Rhein</a:t>
          </a:r>
        </a:p>
      </dgm:t>
    </dgm:pt>
    <dgm:pt modelId="{0AD76299-E249-4CEA-B336-5DDBA6DF9ABD}" type="parTrans" cxnId="{4DC586FE-18AC-40EC-BB48-7953746412E4}">
      <dgm:prSet/>
      <dgm:spPr/>
      <dgm:t>
        <a:bodyPr/>
        <a:lstStyle/>
        <a:p>
          <a:endParaRPr lang="de-DE">
            <a:latin typeface="Corbel" panose="020B0503020204020204" pitchFamily="34" charset="0"/>
          </a:endParaRPr>
        </a:p>
      </dgm:t>
    </dgm:pt>
    <dgm:pt modelId="{E7983659-6056-48EA-A38E-BBD46415D8F6}" type="sibTrans" cxnId="{4DC586FE-18AC-40EC-BB48-7953746412E4}">
      <dgm:prSet/>
      <dgm:spPr/>
      <dgm:t>
        <a:bodyPr/>
        <a:lstStyle/>
        <a:p>
          <a:endParaRPr lang="de-DE">
            <a:latin typeface="Corbel" panose="020B0503020204020204" pitchFamily="34" charset="0"/>
          </a:endParaRPr>
        </a:p>
      </dgm:t>
    </dgm:pt>
    <dgm:pt modelId="{B565FDA4-7BBE-48B9-8E00-28DA73110014}">
      <dgm:prSet custT="1"/>
      <dgm:spPr/>
      <dgm:t>
        <a:bodyPr/>
        <a:lstStyle/>
        <a:p>
          <a:pPr algn="l"/>
          <a:r>
            <a:rPr lang="de-AT" sz="2400" noProof="0" smtClean="0">
              <a:latin typeface="Corbel" panose="020B0503020204020204" pitchFamily="34" charset="0"/>
            </a:rPr>
            <a:t>Binnenschifffahrt: Ein Blick in die Zukunft</a:t>
          </a:r>
          <a:endParaRPr lang="de-AT" sz="2400" noProof="0" dirty="0" smtClean="0">
            <a:latin typeface="Corbel" panose="020B0503020204020204" pitchFamily="34" charset="0"/>
          </a:endParaRPr>
        </a:p>
      </dgm:t>
    </dgm:pt>
    <dgm:pt modelId="{84CA65FC-69BE-4FEF-BCE9-2EEF81399726}" type="parTrans" cxnId="{6026CDDE-593C-42C7-A8A4-EF95B6839051}">
      <dgm:prSet/>
      <dgm:spPr/>
      <dgm:t>
        <a:bodyPr/>
        <a:lstStyle/>
        <a:p>
          <a:endParaRPr lang="de-DE">
            <a:latin typeface="Corbel" panose="020B0503020204020204" pitchFamily="34" charset="0"/>
          </a:endParaRPr>
        </a:p>
      </dgm:t>
    </dgm:pt>
    <dgm:pt modelId="{B7466A29-CE2C-4807-B663-F882B120B8E2}" type="sibTrans" cxnId="{6026CDDE-593C-42C7-A8A4-EF95B6839051}">
      <dgm:prSet/>
      <dgm:spPr/>
      <dgm:t>
        <a:bodyPr/>
        <a:lstStyle/>
        <a:p>
          <a:endParaRPr lang="de-DE">
            <a:latin typeface="Corbel" panose="020B0503020204020204" pitchFamily="34" charset="0"/>
          </a:endParaRPr>
        </a:p>
      </dgm:t>
    </dgm:pt>
    <dgm:pt modelId="{AE6139D5-D84B-4711-8A6A-A5161E022A99}" type="pres">
      <dgm:prSet presAssocID="{754914D3-2823-4D9D-9B5F-8AAE908A2791}" presName="Name0" presStyleCnt="0">
        <dgm:presLayoutVars>
          <dgm:chMax val="7"/>
          <dgm:chPref val="7"/>
          <dgm:dir/>
        </dgm:presLayoutVars>
      </dgm:prSet>
      <dgm:spPr/>
      <dgm:t>
        <a:bodyPr/>
        <a:lstStyle/>
        <a:p>
          <a:endParaRPr lang="de-DE"/>
        </a:p>
      </dgm:t>
    </dgm:pt>
    <dgm:pt modelId="{00F42187-34FD-4D8B-A449-F316E9EB9AFA}" type="pres">
      <dgm:prSet presAssocID="{754914D3-2823-4D9D-9B5F-8AAE908A2791}" presName="Name1" presStyleCnt="0"/>
      <dgm:spPr/>
      <dgm:t>
        <a:bodyPr/>
        <a:lstStyle/>
        <a:p>
          <a:endParaRPr lang="de-AT"/>
        </a:p>
      </dgm:t>
    </dgm:pt>
    <dgm:pt modelId="{C168C53D-163A-4892-8EF0-B5326C3FF8C8}" type="pres">
      <dgm:prSet presAssocID="{754914D3-2823-4D9D-9B5F-8AAE908A2791}" presName="cycle" presStyleCnt="0"/>
      <dgm:spPr/>
      <dgm:t>
        <a:bodyPr/>
        <a:lstStyle/>
        <a:p>
          <a:endParaRPr lang="de-AT"/>
        </a:p>
      </dgm:t>
    </dgm:pt>
    <dgm:pt modelId="{0FAB2C97-DF89-43B9-B7B2-C745E026F562}" type="pres">
      <dgm:prSet presAssocID="{754914D3-2823-4D9D-9B5F-8AAE908A2791}" presName="srcNode" presStyleLbl="node1" presStyleIdx="0" presStyleCnt="6"/>
      <dgm:spPr/>
      <dgm:t>
        <a:bodyPr/>
        <a:lstStyle/>
        <a:p>
          <a:endParaRPr lang="de-AT"/>
        </a:p>
      </dgm:t>
    </dgm:pt>
    <dgm:pt modelId="{93855F07-44CB-45DE-B464-761E63A71CD5}" type="pres">
      <dgm:prSet presAssocID="{754914D3-2823-4D9D-9B5F-8AAE908A2791}" presName="conn" presStyleLbl="parChTrans1D2" presStyleIdx="0" presStyleCnt="1"/>
      <dgm:spPr/>
      <dgm:t>
        <a:bodyPr/>
        <a:lstStyle/>
        <a:p>
          <a:endParaRPr lang="de-DE"/>
        </a:p>
      </dgm:t>
    </dgm:pt>
    <dgm:pt modelId="{D258DE45-194F-4470-A0BE-D234AB24927B}" type="pres">
      <dgm:prSet presAssocID="{754914D3-2823-4D9D-9B5F-8AAE908A2791}" presName="extraNode" presStyleLbl="node1" presStyleIdx="0" presStyleCnt="6"/>
      <dgm:spPr/>
      <dgm:t>
        <a:bodyPr/>
        <a:lstStyle/>
        <a:p>
          <a:endParaRPr lang="de-AT"/>
        </a:p>
      </dgm:t>
    </dgm:pt>
    <dgm:pt modelId="{BF8CDB65-7F63-46ED-AD6F-299BB5E410A3}" type="pres">
      <dgm:prSet presAssocID="{754914D3-2823-4D9D-9B5F-8AAE908A2791}" presName="dstNode" presStyleLbl="node1" presStyleIdx="0" presStyleCnt="6"/>
      <dgm:spPr/>
      <dgm:t>
        <a:bodyPr/>
        <a:lstStyle/>
        <a:p>
          <a:endParaRPr lang="de-AT"/>
        </a:p>
      </dgm:t>
    </dgm:pt>
    <dgm:pt modelId="{AB399548-C0EB-4691-9CE6-7284291054B6}" type="pres">
      <dgm:prSet presAssocID="{F2941672-F5FC-4F5F-8FF3-57791CAF8C56}" presName="text_1" presStyleLbl="node1" presStyleIdx="0" presStyleCnt="6">
        <dgm:presLayoutVars>
          <dgm:bulletEnabled val="1"/>
        </dgm:presLayoutVars>
      </dgm:prSet>
      <dgm:spPr/>
      <dgm:t>
        <a:bodyPr/>
        <a:lstStyle/>
        <a:p>
          <a:endParaRPr lang="de-DE"/>
        </a:p>
      </dgm:t>
    </dgm:pt>
    <dgm:pt modelId="{0B7AF41F-095F-4954-9948-F3B9C7302B4D}" type="pres">
      <dgm:prSet presAssocID="{F2941672-F5FC-4F5F-8FF3-57791CAF8C56}" presName="accent_1" presStyleCnt="0"/>
      <dgm:spPr/>
      <dgm:t>
        <a:bodyPr/>
        <a:lstStyle/>
        <a:p>
          <a:endParaRPr lang="de-AT"/>
        </a:p>
      </dgm:t>
    </dgm:pt>
    <dgm:pt modelId="{9AF5ED78-341F-403E-97B4-875F8057A202}" type="pres">
      <dgm:prSet presAssocID="{F2941672-F5FC-4F5F-8FF3-57791CAF8C56}" presName="accentRepeatNode" presStyleLbl="solidFgAcc1" presStyleIdx="0" presStyleCnt="6"/>
      <dgm:spPr/>
      <dgm:t>
        <a:bodyPr/>
        <a:lstStyle/>
        <a:p>
          <a:endParaRPr lang="de-DE"/>
        </a:p>
      </dgm:t>
    </dgm:pt>
    <dgm:pt modelId="{77ECFE10-46D2-48B0-947A-2C85B551FC94}" type="pres">
      <dgm:prSet presAssocID="{F24300EC-4372-4D89-B437-9F81F6228517}" presName="text_2" presStyleLbl="node1" presStyleIdx="1" presStyleCnt="6">
        <dgm:presLayoutVars>
          <dgm:bulletEnabled val="1"/>
        </dgm:presLayoutVars>
      </dgm:prSet>
      <dgm:spPr/>
      <dgm:t>
        <a:bodyPr/>
        <a:lstStyle/>
        <a:p>
          <a:endParaRPr lang="de-DE"/>
        </a:p>
      </dgm:t>
    </dgm:pt>
    <dgm:pt modelId="{FEECF01B-4C91-4B01-BFA5-F1DFA7020B0A}" type="pres">
      <dgm:prSet presAssocID="{F24300EC-4372-4D89-B437-9F81F6228517}" presName="accent_2" presStyleCnt="0"/>
      <dgm:spPr/>
      <dgm:t>
        <a:bodyPr/>
        <a:lstStyle/>
        <a:p>
          <a:endParaRPr lang="de-AT"/>
        </a:p>
      </dgm:t>
    </dgm:pt>
    <dgm:pt modelId="{EF12B5F5-AB8A-4523-B395-C351AAF3CDFA}" type="pres">
      <dgm:prSet presAssocID="{F24300EC-4372-4D89-B437-9F81F6228517}" presName="accentRepeatNode" presStyleLbl="solidFgAcc1" presStyleIdx="1" presStyleCnt="6"/>
      <dgm:spPr/>
      <dgm:t>
        <a:bodyPr/>
        <a:lstStyle/>
        <a:p>
          <a:endParaRPr lang="de-AT"/>
        </a:p>
      </dgm:t>
    </dgm:pt>
    <dgm:pt modelId="{05B6BCF6-5489-475A-B5DE-FD52A369E62E}" type="pres">
      <dgm:prSet presAssocID="{6294B47C-6F34-44F9-86EA-BF836310DA6A}" presName="text_3" presStyleLbl="node1" presStyleIdx="2" presStyleCnt="6">
        <dgm:presLayoutVars>
          <dgm:bulletEnabled val="1"/>
        </dgm:presLayoutVars>
      </dgm:prSet>
      <dgm:spPr/>
      <dgm:t>
        <a:bodyPr/>
        <a:lstStyle/>
        <a:p>
          <a:endParaRPr lang="en-US"/>
        </a:p>
      </dgm:t>
    </dgm:pt>
    <dgm:pt modelId="{A8132462-2418-4DEE-B6A9-73A1604845BE}" type="pres">
      <dgm:prSet presAssocID="{6294B47C-6F34-44F9-86EA-BF836310DA6A}" presName="accent_3" presStyleCnt="0"/>
      <dgm:spPr/>
      <dgm:t>
        <a:bodyPr/>
        <a:lstStyle/>
        <a:p>
          <a:endParaRPr lang="de-DE"/>
        </a:p>
      </dgm:t>
    </dgm:pt>
    <dgm:pt modelId="{A1ACB26E-8914-4628-B7B1-8FAD5ECA0557}" type="pres">
      <dgm:prSet presAssocID="{6294B47C-6F34-44F9-86EA-BF836310DA6A}" presName="accentRepeatNode" presStyleLbl="solidFgAcc1" presStyleIdx="2" presStyleCnt="6"/>
      <dgm:spPr/>
      <dgm:t>
        <a:bodyPr/>
        <a:lstStyle/>
        <a:p>
          <a:endParaRPr lang="en-US"/>
        </a:p>
      </dgm:t>
    </dgm:pt>
    <dgm:pt modelId="{91210F3F-D8B2-42DD-8F99-15CEF9439F8A}" type="pres">
      <dgm:prSet presAssocID="{6755B75A-DA2F-4942-9466-602DAA2B76D4}" presName="text_4" presStyleLbl="node1" presStyleIdx="3" presStyleCnt="6">
        <dgm:presLayoutVars>
          <dgm:bulletEnabled val="1"/>
        </dgm:presLayoutVars>
      </dgm:prSet>
      <dgm:spPr/>
      <dgm:t>
        <a:bodyPr/>
        <a:lstStyle/>
        <a:p>
          <a:endParaRPr lang="de-DE"/>
        </a:p>
      </dgm:t>
    </dgm:pt>
    <dgm:pt modelId="{D9DCCA26-62B6-4763-8EFA-968C560C11C4}" type="pres">
      <dgm:prSet presAssocID="{6755B75A-DA2F-4942-9466-602DAA2B76D4}" presName="accent_4" presStyleCnt="0"/>
      <dgm:spPr/>
      <dgm:t>
        <a:bodyPr/>
        <a:lstStyle/>
        <a:p>
          <a:endParaRPr lang="de-AT"/>
        </a:p>
      </dgm:t>
    </dgm:pt>
    <dgm:pt modelId="{2D85C60B-45A6-47F1-BDC4-779963C33EA5}" type="pres">
      <dgm:prSet presAssocID="{6755B75A-DA2F-4942-9466-602DAA2B76D4}" presName="accentRepeatNode" presStyleLbl="solidFgAcc1" presStyleIdx="3" presStyleCnt="6"/>
      <dgm:spPr/>
      <dgm:t>
        <a:bodyPr/>
        <a:lstStyle/>
        <a:p>
          <a:endParaRPr lang="de-AT"/>
        </a:p>
      </dgm:t>
    </dgm:pt>
    <dgm:pt modelId="{8AC57A0E-5BAF-485C-83F8-A171CBA2982F}" type="pres">
      <dgm:prSet presAssocID="{D47CA9E2-2800-457F-8E10-91EF0B994031}" presName="text_5" presStyleLbl="node1" presStyleIdx="4" presStyleCnt="6">
        <dgm:presLayoutVars>
          <dgm:bulletEnabled val="1"/>
        </dgm:presLayoutVars>
      </dgm:prSet>
      <dgm:spPr/>
      <dgm:t>
        <a:bodyPr/>
        <a:lstStyle/>
        <a:p>
          <a:endParaRPr lang="de-DE"/>
        </a:p>
      </dgm:t>
    </dgm:pt>
    <dgm:pt modelId="{43003547-2748-442B-B5A8-FB8304250A8F}" type="pres">
      <dgm:prSet presAssocID="{D47CA9E2-2800-457F-8E10-91EF0B994031}" presName="accent_5" presStyleCnt="0"/>
      <dgm:spPr/>
      <dgm:t>
        <a:bodyPr/>
        <a:lstStyle/>
        <a:p>
          <a:endParaRPr lang="de-DE"/>
        </a:p>
      </dgm:t>
    </dgm:pt>
    <dgm:pt modelId="{EFD0E7AD-587C-469E-9594-BF094A67E86D}" type="pres">
      <dgm:prSet presAssocID="{D47CA9E2-2800-457F-8E10-91EF0B994031}" presName="accentRepeatNode" presStyleLbl="solidFgAcc1" presStyleIdx="4" presStyleCnt="6"/>
      <dgm:spPr>
        <a:solidFill>
          <a:srgbClr val="2D8FCD"/>
        </a:solidFill>
      </dgm:spPr>
      <dgm:t>
        <a:bodyPr/>
        <a:lstStyle/>
        <a:p>
          <a:endParaRPr lang="de-DE"/>
        </a:p>
      </dgm:t>
    </dgm:pt>
    <dgm:pt modelId="{26F0B789-D2B2-4550-89EB-85C8CA6BA251}" type="pres">
      <dgm:prSet presAssocID="{B565FDA4-7BBE-48B9-8E00-28DA73110014}" presName="text_6" presStyleLbl="node1" presStyleIdx="5" presStyleCnt="6">
        <dgm:presLayoutVars>
          <dgm:bulletEnabled val="1"/>
        </dgm:presLayoutVars>
      </dgm:prSet>
      <dgm:spPr/>
      <dgm:t>
        <a:bodyPr/>
        <a:lstStyle/>
        <a:p>
          <a:endParaRPr lang="de-DE"/>
        </a:p>
      </dgm:t>
    </dgm:pt>
    <dgm:pt modelId="{8EAFF813-D84F-4DC1-A496-7C2D1392B1FC}" type="pres">
      <dgm:prSet presAssocID="{B565FDA4-7BBE-48B9-8E00-28DA73110014}" presName="accent_6" presStyleCnt="0"/>
      <dgm:spPr/>
      <dgm:t>
        <a:bodyPr/>
        <a:lstStyle/>
        <a:p>
          <a:endParaRPr lang="de-DE"/>
        </a:p>
      </dgm:t>
    </dgm:pt>
    <dgm:pt modelId="{E6CC4233-B9AE-498D-BF33-C47779326C2B}" type="pres">
      <dgm:prSet presAssocID="{B565FDA4-7BBE-48B9-8E00-28DA73110014}" presName="accentRepeatNode" presStyleLbl="solidFgAcc1" presStyleIdx="5" presStyleCnt="6"/>
      <dgm:spPr/>
      <dgm:t>
        <a:bodyPr/>
        <a:lstStyle/>
        <a:p>
          <a:endParaRPr lang="de-DE"/>
        </a:p>
      </dgm:t>
    </dgm:pt>
  </dgm:ptLst>
  <dgm:cxnLst>
    <dgm:cxn modelId="{33D1D8B8-0C3C-47C6-A02A-478EAC6D4C80}" type="presOf" srcId="{D47CA9E2-2800-457F-8E10-91EF0B994031}" destId="{8AC57A0E-5BAF-485C-83F8-A171CBA2982F}" srcOrd="0" destOrd="0" presId="urn:microsoft.com/office/officeart/2008/layout/VerticalCurvedList"/>
    <dgm:cxn modelId="{6026CDDE-593C-42C7-A8A4-EF95B6839051}" srcId="{754914D3-2823-4D9D-9B5F-8AAE908A2791}" destId="{B565FDA4-7BBE-48B9-8E00-28DA73110014}" srcOrd="5" destOrd="0" parTransId="{84CA65FC-69BE-4FEF-BCE9-2EEF81399726}" sibTransId="{B7466A29-CE2C-4807-B663-F882B120B8E2}"/>
    <dgm:cxn modelId="{0781121C-2DD2-4939-9728-C6477965DA94}" srcId="{754914D3-2823-4D9D-9B5F-8AAE908A2791}" destId="{F24300EC-4372-4D89-B437-9F81F6228517}" srcOrd="1" destOrd="0" parTransId="{468FF3C9-0BE5-4FF4-BE42-47AA0FABB054}" sibTransId="{BBB9D7DD-2425-4723-8219-8DCB9AF8E441}"/>
    <dgm:cxn modelId="{62069531-90A3-438B-B286-89523EC17376}" type="presOf" srcId="{6755B75A-DA2F-4942-9466-602DAA2B76D4}" destId="{91210F3F-D8B2-42DD-8F99-15CEF9439F8A}" srcOrd="0" destOrd="0" presId="urn:microsoft.com/office/officeart/2008/layout/VerticalCurvedList"/>
    <dgm:cxn modelId="{B4284164-B1B1-4340-91BC-9F7ABF38DFD1}" type="presOf" srcId="{6294B47C-6F34-44F9-86EA-BF836310DA6A}" destId="{05B6BCF6-5489-475A-B5DE-FD52A369E62E}" srcOrd="0" destOrd="0" presId="urn:microsoft.com/office/officeart/2008/layout/VerticalCurvedList"/>
    <dgm:cxn modelId="{6C12AAA9-A7FE-44EC-8AC9-383942F9847E}" srcId="{754914D3-2823-4D9D-9B5F-8AAE908A2791}" destId="{6755B75A-DA2F-4942-9466-602DAA2B76D4}" srcOrd="3" destOrd="0" parTransId="{C9E67486-D4AA-4601-A24B-52155755B0C0}" sibTransId="{CC8056C9-9B1F-44C8-BB32-4B1222D8CD4E}"/>
    <dgm:cxn modelId="{5F178108-28B0-4D0E-A40B-D9522158F294}" type="presOf" srcId="{624E2F07-CA2B-4ED9-89E9-4ED31FD7F6BD}" destId="{93855F07-44CB-45DE-B464-761E63A71CD5}" srcOrd="0" destOrd="0" presId="urn:microsoft.com/office/officeart/2008/layout/VerticalCurvedList"/>
    <dgm:cxn modelId="{4DC586FE-18AC-40EC-BB48-7953746412E4}" srcId="{754914D3-2823-4D9D-9B5F-8AAE908A2791}" destId="{D47CA9E2-2800-457F-8E10-91EF0B994031}" srcOrd="4" destOrd="0" parTransId="{0AD76299-E249-4CEA-B336-5DDBA6DF9ABD}" sibTransId="{E7983659-6056-48EA-A38E-BBD46415D8F6}"/>
    <dgm:cxn modelId="{BE994707-F8CF-4FB3-B1F1-D1F3309C3C4C}" type="presOf" srcId="{B565FDA4-7BBE-48B9-8E00-28DA73110014}" destId="{26F0B789-D2B2-4550-89EB-85C8CA6BA251}" srcOrd="0" destOrd="0" presId="urn:microsoft.com/office/officeart/2008/layout/VerticalCurvedList"/>
    <dgm:cxn modelId="{71A150EE-1F15-4F94-A205-535C714D5F46}" srcId="{754914D3-2823-4D9D-9B5F-8AAE908A2791}" destId="{6294B47C-6F34-44F9-86EA-BF836310DA6A}" srcOrd="2" destOrd="0" parTransId="{394E4827-0976-406B-A4E5-0BDD8106488C}" sibTransId="{C1343054-4F2B-44B3-9DCC-3DB4EB1318B7}"/>
    <dgm:cxn modelId="{207C9B12-A2B9-4997-8EC0-77A94604F224}" type="presOf" srcId="{F24300EC-4372-4D89-B437-9F81F6228517}" destId="{77ECFE10-46D2-48B0-947A-2C85B551FC94}" srcOrd="0" destOrd="0" presId="urn:microsoft.com/office/officeart/2008/layout/VerticalCurvedList"/>
    <dgm:cxn modelId="{11627207-4BE5-4A04-8368-09C67444C08B}" type="presOf" srcId="{754914D3-2823-4D9D-9B5F-8AAE908A2791}" destId="{AE6139D5-D84B-4711-8A6A-A5161E022A99}" srcOrd="0" destOrd="0" presId="urn:microsoft.com/office/officeart/2008/layout/VerticalCurvedList"/>
    <dgm:cxn modelId="{108E50BE-3469-439F-8FFF-017FEBDD5C74}" srcId="{754914D3-2823-4D9D-9B5F-8AAE908A2791}" destId="{F2941672-F5FC-4F5F-8FF3-57791CAF8C56}" srcOrd="0" destOrd="0" parTransId="{937F0D99-2D0E-48A6-94B9-C880850880C0}" sibTransId="{624E2F07-CA2B-4ED9-89E9-4ED31FD7F6BD}"/>
    <dgm:cxn modelId="{F28D9E89-3B3A-430B-9DE6-8070E23C7042}" type="presOf" srcId="{F2941672-F5FC-4F5F-8FF3-57791CAF8C56}" destId="{AB399548-C0EB-4691-9CE6-7284291054B6}" srcOrd="0" destOrd="0" presId="urn:microsoft.com/office/officeart/2008/layout/VerticalCurvedList"/>
    <dgm:cxn modelId="{F01E0634-2AE2-46B3-8DA7-D4DE40D56BF5}" type="presParOf" srcId="{AE6139D5-D84B-4711-8A6A-A5161E022A99}" destId="{00F42187-34FD-4D8B-A449-F316E9EB9AFA}" srcOrd="0" destOrd="0" presId="urn:microsoft.com/office/officeart/2008/layout/VerticalCurvedList"/>
    <dgm:cxn modelId="{88705D33-3213-46F5-8350-01673E6C0F7F}" type="presParOf" srcId="{00F42187-34FD-4D8B-A449-F316E9EB9AFA}" destId="{C168C53D-163A-4892-8EF0-B5326C3FF8C8}" srcOrd="0" destOrd="0" presId="urn:microsoft.com/office/officeart/2008/layout/VerticalCurvedList"/>
    <dgm:cxn modelId="{1E8AB01C-4380-4FC7-8A55-966A3556FB3D}" type="presParOf" srcId="{C168C53D-163A-4892-8EF0-B5326C3FF8C8}" destId="{0FAB2C97-DF89-43B9-B7B2-C745E026F562}" srcOrd="0" destOrd="0" presId="urn:microsoft.com/office/officeart/2008/layout/VerticalCurvedList"/>
    <dgm:cxn modelId="{B208E13A-2A58-4E4C-B6C4-6C3D62B54B6E}" type="presParOf" srcId="{C168C53D-163A-4892-8EF0-B5326C3FF8C8}" destId="{93855F07-44CB-45DE-B464-761E63A71CD5}" srcOrd="1" destOrd="0" presId="urn:microsoft.com/office/officeart/2008/layout/VerticalCurvedList"/>
    <dgm:cxn modelId="{F53A2473-6CD1-49E3-8990-2526FC9B1945}" type="presParOf" srcId="{C168C53D-163A-4892-8EF0-B5326C3FF8C8}" destId="{D258DE45-194F-4470-A0BE-D234AB24927B}" srcOrd="2" destOrd="0" presId="urn:microsoft.com/office/officeart/2008/layout/VerticalCurvedList"/>
    <dgm:cxn modelId="{578CB9BA-7D0A-4F31-83A7-38B2B852DE31}" type="presParOf" srcId="{C168C53D-163A-4892-8EF0-B5326C3FF8C8}" destId="{BF8CDB65-7F63-46ED-AD6F-299BB5E410A3}" srcOrd="3" destOrd="0" presId="urn:microsoft.com/office/officeart/2008/layout/VerticalCurvedList"/>
    <dgm:cxn modelId="{E6329371-2AB3-44DB-9CE2-16037CA8CB1A}" type="presParOf" srcId="{00F42187-34FD-4D8B-A449-F316E9EB9AFA}" destId="{AB399548-C0EB-4691-9CE6-7284291054B6}" srcOrd="1" destOrd="0" presId="urn:microsoft.com/office/officeart/2008/layout/VerticalCurvedList"/>
    <dgm:cxn modelId="{604CFD1A-F049-45C2-9D1A-ED7B091A1109}" type="presParOf" srcId="{00F42187-34FD-4D8B-A449-F316E9EB9AFA}" destId="{0B7AF41F-095F-4954-9948-F3B9C7302B4D}" srcOrd="2" destOrd="0" presId="urn:microsoft.com/office/officeart/2008/layout/VerticalCurvedList"/>
    <dgm:cxn modelId="{9C8054F4-58BA-4D8C-ABCE-35936129CD01}" type="presParOf" srcId="{0B7AF41F-095F-4954-9948-F3B9C7302B4D}" destId="{9AF5ED78-341F-403E-97B4-875F8057A202}" srcOrd="0" destOrd="0" presId="urn:microsoft.com/office/officeart/2008/layout/VerticalCurvedList"/>
    <dgm:cxn modelId="{137B6A0B-1BD0-4FA4-95D2-C8602071B07E}" type="presParOf" srcId="{00F42187-34FD-4D8B-A449-F316E9EB9AFA}" destId="{77ECFE10-46D2-48B0-947A-2C85B551FC94}" srcOrd="3" destOrd="0" presId="urn:microsoft.com/office/officeart/2008/layout/VerticalCurvedList"/>
    <dgm:cxn modelId="{95552932-4978-4466-8D9D-6AB63277530A}" type="presParOf" srcId="{00F42187-34FD-4D8B-A449-F316E9EB9AFA}" destId="{FEECF01B-4C91-4B01-BFA5-F1DFA7020B0A}" srcOrd="4" destOrd="0" presId="urn:microsoft.com/office/officeart/2008/layout/VerticalCurvedList"/>
    <dgm:cxn modelId="{5BDC0274-9E63-4315-933D-8F7F282BDB5A}" type="presParOf" srcId="{FEECF01B-4C91-4B01-BFA5-F1DFA7020B0A}" destId="{EF12B5F5-AB8A-4523-B395-C351AAF3CDFA}" srcOrd="0" destOrd="0" presId="urn:microsoft.com/office/officeart/2008/layout/VerticalCurvedList"/>
    <dgm:cxn modelId="{CD99D070-D73F-41BA-9395-53F7761A8AA0}" type="presParOf" srcId="{00F42187-34FD-4D8B-A449-F316E9EB9AFA}" destId="{05B6BCF6-5489-475A-B5DE-FD52A369E62E}" srcOrd="5" destOrd="0" presId="urn:microsoft.com/office/officeart/2008/layout/VerticalCurvedList"/>
    <dgm:cxn modelId="{135FA7AA-D028-45D4-B917-8B518CC50DDB}" type="presParOf" srcId="{00F42187-34FD-4D8B-A449-F316E9EB9AFA}" destId="{A8132462-2418-4DEE-B6A9-73A1604845BE}" srcOrd="6" destOrd="0" presId="urn:microsoft.com/office/officeart/2008/layout/VerticalCurvedList"/>
    <dgm:cxn modelId="{088ECD34-F960-4B19-9134-7220F639FAAA}" type="presParOf" srcId="{A8132462-2418-4DEE-B6A9-73A1604845BE}" destId="{A1ACB26E-8914-4628-B7B1-8FAD5ECA0557}" srcOrd="0" destOrd="0" presId="urn:microsoft.com/office/officeart/2008/layout/VerticalCurvedList"/>
    <dgm:cxn modelId="{E9E9DA3B-7692-47D3-BB0A-24338F07FFCF}" type="presParOf" srcId="{00F42187-34FD-4D8B-A449-F316E9EB9AFA}" destId="{91210F3F-D8B2-42DD-8F99-15CEF9439F8A}" srcOrd="7" destOrd="0" presId="urn:microsoft.com/office/officeart/2008/layout/VerticalCurvedList"/>
    <dgm:cxn modelId="{DA44B2E3-9F30-4679-A363-EACD43905463}" type="presParOf" srcId="{00F42187-34FD-4D8B-A449-F316E9EB9AFA}" destId="{D9DCCA26-62B6-4763-8EFA-968C560C11C4}" srcOrd="8" destOrd="0" presId="urn:microsoft.com/office/officeart/2008/layout/VerticalCurvedList"/>
    <dgm:cxn modelId="{3F5664C2-CD0D-41DB-8A2B-CEA850BB2E7D}" type="presParOf" srcId="{D9DCCA26-62B6-4763-8EFA-968C560C11C4}" destId="{2D85C60B-45A6-47F1-BDC4-779963C33EA5}" srcOrd="0" destOrd="0" presId="urn:microsoft.com/office/officeart/2008/layout/VerticalCurvedList"/>
    <dgm:cxn modelId="{45EF7A4C-20FC-4C49-82FC-4D978104B2A7}" type="presParOf" srcId="{00F42187-34FD-4D8B-A449-F316E9EB9AFA}" destId="{8AC57A0E-5BAF-485C-83F8-A171CBA2982F}" srcOrd="9" destOrd="0" presId="urn:microsoft.com/office/officeart/2008/layout/VerticalCurvedList"/>
    <dgm:cxn modelId="{695DE53F-B4D4-4AAD-85E9-319069707DF3}" type="presParOf" srcId="{00F42187-34FD-4D8B-A449-F316E9EB9AFA}" destId="{43003547-2748-442B-B5A8-FB8304250A8F}" srcOrd="10" destOrd="0" presId="urn:microsoft.com/office/officeart/2008/layout/VerticalCurvedList"/>
    <dgm:cxn modelId="{761172E1-83D7-4917-B7A1-077AEBFAA668}" type="presParOf" srcId="{43003547-2748-442B-B5A8-FB8304250A8F}" destId="{EFD0E7AD-587C-469E-9594-BF094A67E86D}" srcOrd="0" destOrd="0" presId="urn:microsoft.com/office/officeart/2008/layout/VerticalCurvedList"/>
    <dgm:cxn modelId="{18E07B5B-7C6A-4C76-B67E-03779C310EC3}" type="presParOf" srcId="{00F42187-34FD-4D8B-A449-F316E9EB9AFA}" destId="{26F0B789-D2B2-4550-89EB-85C8CA6BA251}" srcOrd="11" destOrd="0" presId="urn:microsoft.com/office/officeart/2008/layout/VerticalCurvedList"/>
    <dgm:cxn modelId="{B486BFA0-159F-46C7-A406-0E982F735436}" type="presParOf" srcId="{00F42187-34FD-4D8B-A449-F316E9EB9AFA}" destId="{8EAFF813-D84F-4DC1-A496-7C2D1392B1FC}" srcOrd="12" destOrd="0" presId="urn:microsoft.com/office/officeart/2008/layout/VerticalCurvedList"/>
    <dgm:cxn modelId="{B1EED7D6-F4BF-422B-821C-188BB4EEB7BD}" type="presParOf" srcId="{8EAFF813-D84F-4DC1-A496-7C2D1392B1FC}" destId="{E6CC4233-B9AE-498D-BF33-C47779326C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B08624-60F2-4B5F-8C45-AABBD3BA4147}" type="doc">
      <dgm:prSet loTypeId="urn:microsoft.com/office/officeart/2005/8/layout/venn1" loCatId="relationship" qsTypeId="urn:microsoft.com/office/officeart/2005/8/quickstyle/simple1" qsCatId="simple" csTypeId="urn:microsoft.com/office/officeart/2005/8/colors/accent3_1" csCatId="accent3" phldr="1"/>
      <dgm:spPr/>
    </dgm:pt>
    <dgm:pt modelId="{84B5150E-1AD1-4D4D-B1F5-0E972BEA3AC9}">
      <dgm:prSet phldrT="[Text]" custT="1"/>
      <dgm:spPr/>
      <dgm:t>
        <a:bodyPr/>
        <a:lstStyle/>
        <a:p>
          <a:r>
            <a:rPr lang="de-DE" sz="1800" dirty="0" smtClean="0">
              <a:latin typeface="Corbel" panose="020B0503020204020204" pitchFamily="34" charset="0"/>
            </a:rPr>
            <a:t>Container-</a:t>
          </a:r>
          <a:r>
            <a:rPr lang="de-DE" sz="1800" dirty="0" err="1" smtClean="0">
              <a:latin typeface="Corbel" panose="020B0503020204020204" pitchFamily="34" charset="0"/>
            </a:rPr>
            <a:t>schifffahrt</a:t>
          </a:r>
          <a:endParaRPr lang="de-DE" sz="1800" dirty="0">
            <a:latin typeface="Corbel" panose="020B0503020204020204" pitchFamily="34" charset="0"/>
          </a:endParaRPr>
        </a:p>
      </dgm:t>
    </dgm:pt>
    <dgm:pt modelId="{376AB2B0-4271-4DB7-9E20-CF7652B2119D}" type="parTrans" cxnId="{3345B000-1950-443C-B5D5-6FF565289E11}">
      <dgm:prSet/>
      <dgm:spPr/>
      <dgm:t>
        <a:bodyPr/>
        <a:lstStyle/>
        <a:p>
          <a:endParaRPr lang="de-DE" sz="1800">
            <a:latin typeface="Corbel" panose="020B0503020204020204" pitchFamily="34" charset="0"/>
          </a:endParaRPr>
        </a:p>
      </dgm:t>
    </dgm:pt>
    <dgm:pt modelId="{8890DA74-72C4-4050-9BE6-3787E5C1EEF1}" type="sibTrans" cxnId="{3345B000-1950-443C-B5D5-6FF565289E11}">
      <dgm:prSet/>
      <dgm:spPr/>
      <dgm:t>
        <a:bodyPr/>
        <a:lstStyle/>
        <a:p>
          <a:endParaRPr lang="de-DE" sz="1800">
            <a:latin typeface="Corbel" panose="020B0503020204020204" pitchFamily="34" charset="0"/>
          </a:endParaRPr>
        </a:p>
      </dgm:t>
    </dgm:pt>
    <dgm:pt modelId="{777E9250-8715-4C3E-B849-319C62685278}">
      <dgm:prSet phldrT="[Text]" custT="1"/>
      <dgm:spPr/>
      <dgm:t>
        <a:bodyPr/>
        <a:lstStyle/>
        <a:p>
          <a:r>
            <a:rPr lang="de-DE" sz="1800" dirty="0" smtClean="0">
              <a:latin typeface="Corbel" panose="020B0503020204020204" pitchFamily="34" charset="0"/>
            </a:rPr>
            <a:t>Tankschifffahrt</a:t>
          </a:r>
          <a:endParaRPr lang="de-DE" sz="1800" dirty="0">
            <a:latin typeface="Corbel" panose="020B0503020204020204" pitchFamily="34" charset="0"/>
          </a:endParaRPr>
        </a:p>
      </dgm:t>
    </dgm:pt>
    <dgm:pt modelId="{20AA6CF7-27F9-4442-87A7-8E383DD6C52D}" type="parTrans" cxnId="{64DA789F-580F-4348-934B-94D53D2C981A}">
      <dgm:prSet/>
      <dgm:spPr/>
      <dgm:t>
        <a:bodyPr/>
        <a:lstStyle/>
        <a:p>
          <a:endParaRPr lang="de-DE" sz="1800">
            <a:latin typeface="Corbel" panose="020B0503020204020204" pitchFamily="34" charset="0"/>
          </a:endParaRPr>
        </a:p>
      </dgm:t>
    </dgm:pt>
    <dgm:pt modelId="{F7A2E8FA-8747-493E-8884-194333755F2B}" type="sibTrans" cxnId="{64DA789F-580F-4348-934B-94D53D2C981A}">
      <dgm:prSet/>
      <dgm:spPr/>
      <dgm:t>
        <a:bodyPr/>
        <a:lstStyle/>
        <a:p>
          <a:endParaRPr lang="de-DE" sz="1800">
            <a:latin typeface="Corbel" panose="020B0503020204020204" pitchFamily="34" charset="0"/>
          </a:endParaRPr>
        </a:p>
      </dgm:t>
    </dgm:pt>
    <dgm:pt modelId="{CE682126-404B-496D-A59B-8796B826417C}">
      <dgm:prSet phldrT="[Text]" custT="1"/>
      <dgm:spPr/>
      <dgm:t>
        <a:bodyPr/>
        <a:lstStyle/>
        <a:p>
          <a:r>
            <a:rPr lang="de-DE" sz="1800" dirty="0" smtClean="0">
              <a:latin typeface="Corbel" panose="020B0503020204020204" pitchFamily="34" charset="0"/>
            </a:rPr>
            <a:t>Trocken-</a:t>
          </a:r>
          <a:r>
            <a:rPr lang="de-DE" sz="1800" dirty="0" err="1" smtClean="0">
              <a:latin typeface="Corbel" panose="020B0503020204020204" pitchFamily="34" charset="0"/>
            </a:rPr>
            <a:t>schifffahrt</a:t>
          </a:r>
          <a:endParaRPr lang="de-DE" sz="1800" dirty="0">
            <a:latin typeface="Corbel" panose="020B0503020204020204" pitchFamily="34" charset="0"/>
          </a:endParaRPr>
        </a:p>
      </dgm:t>
    </dgm:pt>
    <dgm:pt modelId="{90718064-6A7B-4C8D-803E-A24D4B5EC3B4}" type="parTrans" cxnId="{DD4E6A3E-20F8-4985-AA65-01DC63896F6A}">
      <dgm:prSet/>
      <dgm:spPr/>
      <dgm:t>
        <a:bodyPr/>
        <a:lstStyle/>
        <a:p>
          <a:endParaRPr lang="de-DE" sz="1800">
            <a:latin typeface="Corbel" panose="020B0503020204020204" pitchFamily="34" charset="0"/>
          </a:endParaRPr>
        </a:p>
      </dgm:t>
    </dgm:pt>
    <dgm:pt modelId="{C6A44784-FAD6-4B6C-902C-8AC303FED09F}" type="sibTrans" cxnId="{DD4E6A3E-20F8-4985-AA65-01DC63896F6A}">
      <dgm:prSet/>
      <dgm:spPr/>
      <dgm:t>
        <a:bodyPr/>
        <a:lstStyle/>
        <a:p>
          <a:endParaRPr lang="de-DE" sz="1800">
            <a:latin typeface="Corbel" panose="020B0503020204020204" pitchFamily="34" charset="0"/>
          </a:endParaRPr>
        </a:p>
      </dgm:t>
    </dgm:pt>
    <dgm:pt modelId="{7D9AE589-AEA4-4E69-9423-DFCE9E520C83}" type="pres">
      <dgm:prSet presAssocID="{F7B08624-60F2-4B5F-8C45-AABBD3BA4147}" presName="compositeShape" presStyleCnt="0">
        <dgm:presLayoutVars>
          <dgm:chMax val="7"/>
          <dgm:dir/>
          <dgm:resizeHandles val="exact"/>
        </dgm:presLayoutVars>
      </dgm:prSet>
      <dgm:spPr/>
    </dgm:pt>
    <dgm:pt modelId="{59196DA7-3476-43C5-9552-C4337569ED14}" type="pres">
      <dgm:prSet presAssocID="{84B5150E-1AD1-4D4D-B1F5-0E972BEA3AC9}" presName="circ1" presStyleLbl="vennNode1" presStyleIdx="0" presStyleCnt="3"/>
      <dgm:spPr/>
      <dgm:t>
        <a:bodyPr/>
        <a:lstStyle/>
        <a:p>
          <a:endParaRPr lang="de-DE"/>
        </a:p>
      </dgm:t>
    </dgm:pt>
    <dgm:pt modelId="{9A66EC4C-284A-4D75-8A1D-5613D2B50CB3}" type="pres">
      <dgm:prSet presAssocID="{84B5150E-1AD1-4D4D-B1F5-0E972BEA3AC9}" presName="circ1Tx" presStyleLbl="revTx" presStyleIdx="0" presStyleCnt="0">
        <dgm:presLayoutVars>
          <dgm:chMax val="0"/>
          <dgm:chPref val="0"/>
          <dgm:bulletEnabled val="1"/>
        </dgm:presLayoutVars>
      </dgm:prSet>
      <dgm:spPr/>
      <dgm:t>
        <a:bodyPr/>
        <a:lstStyle/>
        <a:p>
          <a:endParaRPr lang="de-DE"/>
        </a:p>
      </dgm:t>
    </dgm:pt>
    <dgm:pt modelId="{3009F42B-A718-40BF-9C32-299FE278F5D9}" type="pres">
      <dgm:prSet presAssocID="{777E9250-8715-4C3E-B849-319C62685278}" presName="circ2" presStyleLbl="vennNode1" presStyleIdx="1" presStyleCnt="3"/>
      <dgm:spPr/>
      <dgm:t>
        <a:bodyPr/>
        <a:lstStyle/>
        <a:p>
          <a:endParaRPr lang="de-DE"/>
        </a:p>
      </dgm:t>
    </dgm:pt>
    <dgm:pt modelId="{88E847B4-B8A6-4F22-8158-8027AB87AACB}" type="pres">
      <dgm:prSet presAssocID="{777E9250-8715-4C3E-B849-319C62685278}" presName="circ2Tx" presStyleLbl="revTx" presStyleIdx="0" presStyleCnt="0">
        <dgm:presLayoutVars>
          <dgm:chMax val="0"/>
          <dgm:chPref val="0"/>
          <dgm:bulletEnabled val="1"/>
        </dgm:presLayoutVars>
      </dgm:prSet>
      <dgm:spPr/>
      <dgm:t>
        <a:bodyPr/>
        <a:lstStyle/>
        <a:p>
          <a:endParaRPr lang="de-DE"/>
        </a:p>
      </dgm:t>
    </dgm:pt>
    <dgm:pt modelId="{0CDA008B-ADB7-4C36-AF3B-929BA1BD7862}" type="pres">
      <dgm:prSet presAssocID="{CE682126-404B-496D-A59B-8796B826417C}" presName="circ3" presStyleLbl="vennNode1" presStyleIdx="2" presStyleCnt="3"/>
      <dgm:spPr/>
      <dgm:t>
        <a:bodyPr/>
        <a:lstStyle/>
        <a:p>
          <a:endParaRPr lang="de-DE"/>
        </a:p>
      </dgm:t>
    </dgm:pt>
    <dgm:pt modelId="{30496983-0D28-47B6-92AF-4E937C360ECE}" type="pres">
      <dgm:prSet presAssocID="{CE682126-404B-496D-A59B-8796B826417C}" presName="circ3Tx" presStyleLbl="revTx" presStyleIdx="0" presStyleCnt="0">
        <dgm:presLayoutVars>
          <dgm:chMax val="0"/>
          <dgm:chPref val="0"/>
          <dgm:bulletEnabled val="1"/>
        </dgm:presLayoutVars>
      </dgm:prSet>
      <dgm:spPr/>
      <dgm:t>
        <a:bodyPr/>
        <a:lstStyle/>
        <a:p>
          <a:endParaRPr lang="de-DE"/>
        </a:p>
      </dgm:t>
    </dgm:pt>
  </dgm:ptLst>
  <dgm:cxnLst>
    <dgm:cxn modelId="{20B375AD-6A51-4327-B353-A587B3B878C9}" type="presOf" srcId="{84B5150E-1AD1-4D4D-B1F5-0E972BEA3AC9}" destId="{59196DA7-3476-43C5-9552-C4337569ED14}" srcOrd="0" destOrd="0" presId="urn:microsoft.com/office/officeart/2005/8/layout/venn1"/>
    <dgm:cxn modelId="{A1A8E6B0-0BB1-49B7-914F-7FFF9E3811D6}" type="presOf" srcId="{84B5150E-1AD1-4D4D-B1F5-0E972BEA3AC9}" destId="{9A66EC4C-284A-4D75-8A1D-5613D2B50CB3}" srcOrd="1" destOrd="0" presId="urn:microsoft.com/office/officeart/2005/8/layout/venn1"/>
    <dgm:cxn modelId="{1DE26BAC-C6AD-47D9-A670-A967CB66F4F4}" type="presOf" srcId="{F7B08624-60F2-4B5F-8C45-AABBD3BA4147}" destId="{7D9AE589-AEA4-4E69-9423-DFCE9E520C83}" srcOrd="0" destOrd="0" presId="urn:microsoft.com/office/officeart/2005/8/layout/venn1"/>
    <dgm:cxn modelId="{3345B000-1950-443C-B5D5-6FF565289E11}" srcId="{F7B08624-60F2-4B5F-8C45-AABBD3BA4147}" destId="{84B5150E-1AD1-4D4D-B1F5-0E972BEA3AC9}" srcOrd="0" destOrd="0" parTransId="{376AB2B0-4271-4DB7-9E20-CF7652B2119D}" sibTransId="{8890DA74-72C4-4050-9BE6-3787E5C1EEF1}"/>
    <dgm:cxn modelId="{DD4E6A3E-20F8-4985-AA65-01DC63896F6A}" srcId="{F7B08624-60F2-4B5F-8C45-AABBD3BA4147}" destId="{CE682126-404B-496D-A59B-8796B826417C}" srcOrd="2" destOrd="0" parTransId="{90718064-6A7B-4C8D-803E-A24D4B5EC3B4}" sibTransId="{C6A44784-FAD6-4B6C-902C-8AC303FED09F}"/>
    <dgm:cxn modelId="{8C526BC7-6AB2-4C23-BA43-4217BA659832}" type="presOf" srcId="{777E9250-8715-4C3E-B849-319C62685278}" destId="{88E847B4-B8A6-4F22-8158-8027AB87AACB}" srcOrd="1" destOrd="0" presId="urn:microsoft.com/office/officeart/2005/8/layout/venn1"/>
    <dgm:cxn modelId="{3C4DC34A-90EC-40CE-92B2-607D913E776A}" type="presOf" srcId="{777E9250-8715-4C3E-B849-319C62685278}" destId="{3009F42B-A718-40BF-9C32-299FE278F5D9}" srcOrd="0" destOrd="0" presId="urn:microsoft.com/office/officeart/2005/8/layout/venn1"/>
    <dgm:cxn modelId="{64DA789F-580F-4348-934B-94D53D2C981A}" srcId="{F7B08624-60F2-4B5F-8C45-AABBD3BA4147}" destId="{777E9250-8715-4C3E-B849-319C62685278}" srcOrd="1" destOrd="0" parTransId="{20AA6CF7-27F9-4442-87A7-8E383DD6C52D}" sibTransId="{F7A2E8FA-8747-493E-8884-194333755F2B}"/>
    <dgm:cxn modelId="{144C9C49-1A22-4A45-9ADE-BEAF2212BEEE}" type="presOf" srcId="{CE682126-404B-496D-A59B-8796B826417C}" destId="{30496983-0D28-47B6-92AF-4E937C360ECE}" srcOrd="1" destOrd="0" presId="urn:microsoft.com/office/officeart/2005/8/layout/venn1"/>
    <dgm:cxn modelId="{A1BB916B-DFB3-4A2F-B368-2595C98B0B34}" type="presOf" srcId="{CE682126-404B-496D-A59B-8796B826417C}" destId="{0CDA008B-ADB7-4C36-AF3B-929BA1BD7862}" srcOrd="0" destOrd="0" presId="urn:microsoft.com/office/officeart/2005/8/layout/venn1"/>
    <dgm:cxn modelId="{F6AF42B7-988D-4832-B374-3DE178496DCD}" type="presParOf" srcId="{7D9AE589-AEA4-4E69-9423-DFCE9E520C83}" destId="{59196DA7-3476-43C5-9552-C4337569ED14}" srcOrd="0" destOrd="0" presId="urn:microsoft.com/office/officeart/2005/8/layout/venn1"/>
    <dgm:cxn modelId="{C9034853-9A47-4422-91C6-0AC003A91799}" type="presParOf" srcId="{7D9AE589-AEA4-4E69-9423-DFCE9E520C83}" destId="{9A66EC4C-284A-4D75-8A1D-5613D2B50CB3}" srcOrd="1" destOrd="0" presId="urn:microsoft.com/office/officeart/2005/8/layout/venn1"/>
    <dgm:cxn modelId="{FFFBADEC-00C4-4097-8CB5-BEB18CC27791}" type="presParOf" srcId="{7D9AE589-AEA4-4E69-9423-DFCE9E520C83}" destId="{3009F42B-A718-40BF-9C32-299FE278F5D9}" srcOrd="2" destOrd="0" presId="urn:microsoft.com/office/officeart/2005/8/layout/venn1"/>
    <dgm:cxn modelId="{CFF05102-40D8-48C4-AB81-13C1ED8A2886}" type="presParOf" srcId="{7D9AE589-AEA4-4E69-9423-DFCE9E520C83}" destId="{88E847B4-B8A6-4F22-8158-8027AB87AACB}" srcOrd="3" destOrd="0" presId="urn:microsoft.com/office/officeart/2005/8/layout/venn1"/>
    <dgm:cxn modelId="{C3BF887E-1DB4-433A-97E5-0A47D8702911}" type="presParOf" srcId="{7D9AE589-AEA4-4E69-9423-DFCE9E520C83}" destId="{0CDA008B-ADB7-4C36-AF3B-929BA1BD7862}" srcOrd="4" destOrd="0" presId="urn:microsoft.com/office/officeart/2005/8/layout/venn1"/>
    <dgm:cxn modelId="{70DD5D5B-3D7D-4297-B0EA-B60946F4A5F1}" type="presParOf" srcId="{7D9AE589-AEA4-4E69-9423-DFCE9E520C83}" destId="{30496983-0D28-47B6-92AF-4E937C360ECE}"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54914D3-2823-4D9D-9B5F-8AAE908A27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de-DE"/>
        </a:p>
      </dgm:t>
    </dgm:pt>
    <dgm:pt modelId="{F2941672-F5FC-4F5F-8FF3-57791CAF8C56}">
      <dgm:prSet custT="1"/>
      <dgm:spPr/>
      <dgm:t>
        <a:bodyPr/>
        <a:lstStyle/>
        <a:p>
          <a:pPr algn="l"/>
          <a:r>
            <a:rPr lang="de-AT" sz="2400" noProof="0" dirty="0" smtClean="0">
              <a:latin typeface="Corbel" panose="020B0503020204020204" pitchFamily="34" charset="0"/>
            </a:rPr>
            <a:t>Der Rhein – (</a:t>
          </a:r>
          <a:r>
            <a:rPr lang="de-AT" sz="2400" noProof="0" dirty="0" err="1" smtClean="0">
              <a:latin typeface="Corbel" panose="020B0503020204020204" pitchFamily="34" charset="0"/>
            </a:rPr>
            <a:t>Wirtschafts</a:t>
          </a:r>
          <a:r>
            <a:rPr lang="de-AT" sz="2400" noProof="0" dirty="0" smtClean="0">
              <a:latin typeface="Corbel" panose="020B0503020204020204" pitchFamily="34" charset="0"/>
            </a:rPr>
            <a:t>)</a:t>
          </a:r>
          <a:r>
            <a:rPr lang="de-AT" sz="2400" noProof="0" dirty="0" err="1" smtClean="0">
              <a:latin typeface="Corbel" panose="020B0503020204020204" pitchFamily="34" charset="0"/>
            </a:rPr>
            <a:t>geographie</a:t>
          </a:r>
          <a:endParaRPr lang="de-AT" sz="2400" noProof="0" dirty="0" smtClean="0">
            <a:latin typeface="Corbel" panose="020B0503020204020204" pitchFamily="34" charset="0"/>
          </a:endParaRPr>
        </a:p>
      </dgm:t>
    </dgm:pt>
    <dgm:pt modelId="{937F0D99-2D0E-48A6-94B9-C880850880C0}" type="parTrans" cxnId="{108E50BE-3469-439F-8FFF-017FEBDD5C74}">
      <dgm:prSet/>
      <dgm:spPr/>
      <dgm:t>
        <a:bodyPr/>
        <a:lstStyle/>
        <a:p>
          <a:pPr algn="l"/>
          <a:endParaRPr lang="de-DE">
            <a:latin typeface="Corbel" panose="020B0503020204020204" pitchFamily="34" charset="0"/>
          </a:endParaRPr>
        </a:p>
      </dgm:t>
    </dgm:pt>
    <dgm:pt modelId="{624E2F07-CA2B-4ED9-89E9-4ED31FD7F6BD}" type="sibTrans" cxnId="{108E50BE-3469-439F-8FFF-017FEBDD5C74}">
      <dgm:prSet/>
      <dgm:spPr/>
      <dgm:t>
        <a:bodyPr/>
        <a:lstStyle/>
        <a:p>
          <a:pPr algn="l"/>
          <a:endParaRPr lang="de-DE">
            <a:latin typeface="Corbel" panose="020B0503020204020204" pitchFamily="34" charset="0"/>
          </a:endParaRPr>
        </a:p>
      </dgm:t>
    </dgm:pt>
    <dgm:pt modelId="{6755B75A-DA2F-4942-9466-602DAA2B76D4}">
      <dgm:prSet custT="1"/>
      <dgm:spPr/>
      <dgm:t>
        <a:bodyPr/>
        <a:lstStyle/>
        <a:p>
          <a:pPr algn="l"/>
          <a:r>
            <a:rPr lang="de-AT" sz="2400" noProof="0" dirty="0" smtClean="0">
              <a:latin typeface="Corbel" panose="020B0503020204020204" pitchFamily="34" charset="0"/>
            </a:rPr>
            <a:t>Markt der Rheinschifffahrt</a:t>
          </a:r>
        </a:p>
      </dgm:t>
    </dgm:pt>
    <dgm:pt modelId="{CC8056C9-9B1F-44C8-BB32-4B1222D8CD4E}" type="sibTrans" cxnId="{6C12AAA9-A7FE-44EC-8AC9-383942F9847E}">
      <dgm:prSet/>
      <dgm:spPr/>
      <dgm:t>
        <a:bodyPr/>
        <a:lstStyle/>
        <a:p>
          <a:pPr algn="l"/>
          <a:endParaRPr lang="de-DE">
            <a:latin typeface="Corbel" panose="020B0503020204020204" pitchFamily="34" charset="0"/>
          </a:endParaRPr>
        </a:p>
      </dgm:t>
    </dgm:pt>
    <dgm:pt modelId="{C9E67486-D4AA-4601-A24B-52155755B0C0}" type="parTrans" cxnId="{6C12AAA9-A7FE-44EC-8AC9-383942F9847E}">
      <dgm:prSet/>
      <dgm:spPr/>
      <dgm:t>
        <a:bodyPr/>
        <a:lstStyle/>
        <a:p>
          <a:pPr algn="l"/>
          <a:endParaRPr lang="de-DE">
            <a:latin typeface="Corbel" panose="020B0503020204020204" pitchFamily="34" charset="0"/>
          </a:endParaRPr>
        </a:p>
      </dgm:t>
    </dgm:pt>
    <dgm:pt modelId="{F24300EC-4372-4D89-B437-9F81F6228517}">
      <dgm:prSet custT="1"/>
      <dgm:spPr/>
      <dgm:t>
        <a:bodyPr/>
        <a:lstStyle/>
        <a:p>
          <a:pPr algn="l"/>
          <a:r>
            <a:rPr lang="de-AT" sz="2400" noProof="0" dirty="0" smtClean="0">
              <a:latin typeface="Corbel" panose="020B0503020204020204" pitchFamily="34" charset="0"/>
            </a:rPr>
            <a:t>Grundlagen der Binnenschifffahrt</a:t>
          </a:r>
        </a:p>
      </dgm:t>
    </dgm:pt>
    <dgm:pt modelId="{BBB9D7DD-2425-4723-8219-8DCB9AF8E441}" type="sibTrans" cxnId="{0781121C-2DD2-4939-9728-C6477965DA94}">
      <dgm:prSet/>
      <dgm:spPr/>
      <dgm:t>
        <a:bodyPr/>
        <a:lstStyle/>
        <a:p>
          <a:pPr algn="l"/>
          <a:endParaRPr lang="de-DE">
            <a:latin typeface="Corbel" panose="020B0503020204020204" pitchFamily="34" charset="0"/>
          </a:endParaRPr>
        </a:p>
      </dgm:t>
    </dgm:pt>
    <dgm:pt modelId="{468FF3C9-0BE5-4FF4-BE42-47AA0FABB054}" type="parTrans" cxnId="{0781121C-2DD2-4939-9728-C6477965DA94}">
      <dgm:prSet/>
      <dgm:spPr/>
      <dgm:t>
        <a:bodyPr/>
        <a:lstStyle/>
        <a:p>
          <a:pPr algn="l"/>
          <a:endParaRPr lang="de-DE">
            <a:latin typeface="Corbel" panose="020B0503020204020204" pitchFamily="34" charset="0"/>
          </a:endParaRPr>
        </a:p>
      </dgm:t>
    </dgm:pt>
    <dgm:pt modelId="{6294B47C-6F34-44F9-86EA-BF836310DA6A}">
      <dgm:prSet custT="1"/>
      <dgm:spPr/>
      <dgm:t>
        <a:bodyPr/>
        <a:lstStyle/>
        <a:p>
          <a:pPr algn="l"/>
          <a:r>
            <a:rPr lang="de-AT" sz="2400" noProof="0" dirty="0" smtClean="0">
              <a:latin typeface="Corbel" panose="020B0503020204020204" pitchFamily="34" charset="0"/>
            </a:rPr>
            <a:t>Häfen am Rhein</a:t>
          </a:r>
        </a:p>
      </dgm:t>
    </dgm:pt>
    <dgm:pt modelId="{394E4827-0976-406B-A4E5-0BDD8106488C}" type="parTrans" cxnId="{71A150EE-1F15-4F94-A205-535C714D5F46}">
      <dgm:prSet/>
      <dgm:spPr/>
      <dgm:t>
        <a:bodyPr/>
        <a:lstStyle/>
        <a:p>
          <a:pPr algn="l"/>
          <a:endParaRPr lang="en-US">
            <a:latin typeface="Corbel" panose="020B0503020204020204" pitchFamily="34" charset="0"/>
          </a:endParaRPr>
        </a:p>
      </dgm:t>
    </dgm:pt>
    <dgm:pt modelId="{C1343054-4F2B-44B3-9DCC-3DB4EB1318B7}" type="sibTrans" cxnId="{71A150EE-1F15-4F94-A205-535C714D5F46}">
      <dgm:prSet/>
      <dgm:spPr/>
      <dgm:t>
        <a:bodyPr/>
        <a:lstStyle/>
        <a:p>
          <a:pPr algn="l"/>
          <a:endParaRPr lang="en-US">
            <a:latin typeface="Corbel" panose="020B0503020204020204" pitchFamily="34" charset="0"/>
          </a:endParaRPr>
        </a:p>
      </dgm:t>
    </dgm:pt>
    <dgm:pt modelId="{D47CA9E2-2800-457F-8E10-91EF0B994031}">
      <dgm:prSet custT="1"/>
      <dgm:spPr/>
      <dgm:t>
        <a:bodyPr/>
        <a:lstStyle/>
        <a:p>
          <a:pPr algn="l"/>
          <a:r>
            <a:rPr lang="de-AT" sz="2400" noProof="0" dirty="0" smtClean="0">
              <a:latin typeface="Corbel" panose="020B0503020204020204" pitchFamily="34" charset="0"/>
            </a:rPr>
            <a:t>Praxisbeispiele am Rhein</a:t>
          </a:r>
        </a:p>
      </dgm:t>
    </dgm:pt>
    <dgm:pt modelId="{0AD76299-E249-4CEA-B336-5DDBA6DF9ABD}" type="parTrans" cxnId="{4DC586FE-18AC-40EC-BB48-7953746412E4}">
      <dgm:prSet/>
      <dgm:spPr/>
      <dgm:t>
        <a:bodyPr/>
        <a:lstStyle/>
        <a:p>
          <a:endParaRPr lang="de-DE">
            <a:latin typeface="Corbel" panose="020B0503020204020204" pitchFamily="34" charset="0"/>
          </a:endParaRPr>
        </a:p>
      </dgm:t>
    </dgm:pt>
    <dgm:pt modelId="{E7983659-6056-48EA-A38E-BBD46415D8F6}" type="sibTrans" cxnId="{4DC586FE-18AC-40EC-BB48-7953746412E4}">
      <dgm:prSet/>
      <dgm:spPr/>
      <dgm:t>
        <a:bodyPr/>
        <a:lstStyle/>
        <a:p>
          <a:endParaRPr lang="de-DE">
            <a:latin typeface="Corbel" panose="020B0503020204020204" pitchFamily="34" charset="0"/>
          </a:endParaRPr>
        </a:p>
      </dgm:t>
    </dgm:pt>
    <dgm:pt modelId="{B565FDA4-7BBE-48B9-8E00-28DA73110014}">
      <dgm:prSet custT="1"/>
      <dgm:spPr/>
      <dgm:t>
        <a:bodyPr/>
        <a:lstStyle/>
        <a:p>
          <a:pPr algn="l"/>
          <a:r>
            <a:rPr lang="de-AT" sz="2400" noProof="0" smtClean="0">
              <a:latin typeface="Corbel" panose="020B0503020204020204" pitchFamily="34" charset="0"/>
            </a:rPr>
            <a:t>Binnenschifffahrt: Ein Blick in die Zukunft</a:t>
          </a:r>
          <a:endParaRPr lang="de-AT" sz="2400" noProof="0" dirty="0" smtClean="0">
            <a:latin typeface="Corbel" panose="020B0503020204020204" pitchFamily="34" charset="0"/>
          </a:endParaRPr>
        </a:p>
      </dgm:t>
    </dgm:pt>
    <dgm:pt modelId="{84CA65FC-69BE-4FEF-BCE9-2EEF81399726}" type="parTrans" cxnId="{6026CDDE-593C-42C7-A8A4-EF95B6839051}">
      <dgm:prSet/>
      <dgm:spPr/>
      <dgm:t>
        <a:bodyPr/>
        <a:lstStyle/>
        <a:p>
          <a:endParaRPr lang="de-DE">
            <a:latin typeface="Corbel" panose="020B0503020204020204" pitchFamily="34" charset="0"/>
          </a:endParaRPr>
        </a:p>
      </dgm:t>
    </dgm:pt>
    <dgm:pt modelId="{B7466A29-CE2C-4807-B663-F882B120B8E2}" type="sibTrans" cxnId="{6026CDDE-593C-42C7-A8A4-EF95B6839051}">
      <dgm:prSet/>
      <dgm:spPr/>
      <dgm:t>
        <a:bodyPr/>
        <a:lstStyle/>
        <a:p>
          <a:endParaRPr lang="de-DE">
            <a:latin typeface="Corbel" panose="020B0503020204020204" pitchFamily="34" charset="0"/>
          </a:endParaRPr>
        </a:p>
      </dgm:t>
    </dgm:pt>
    <dgm:pt modelId="{AE6139D5-D84B-4711-8A6A-A5161E022A99}" type="pres">
      <dgm:prSet presAssocID="{754914D3-2823-4D9D-9B5F-8AAE908A2791}" presName="Name0" presStyleCnt="0">
        <dgm:presLayoutVars>
          <dgm:chMax val="7"/>
          <dgm:chPref val="7"/>
          <dgm:dir/>
        </dgm:presLayoutVars>
      </dgm:prSet>
      <dgm:spPr/>
      <dgm:t>
        <a:bodyPr/>
        <a:lstStyle/>
        <a:p>
          <a:endParaRPr lang="de-DE"/>
        </a:p>
      </dgm:t>
    </dgm:pt>
    <dgm:pt modelId="{00F42187-34FD-4D8B-A449-F316E9EB9AFA}" type="pres">
      <dgm:prSet presAssocID="{754914D3-2823-4D9D-9B5F-8AAE908A2791}" presName="Name1" presStyleCnt="0"/>
      <dgm:spPr/>
      <dgm:t>
        <a:bodyPr/>
        <a:lstStyle/>
        <a:p>
          <a:endParaRPr lang="de-AT"/>
        </a:p>
      </dgm:t>
    </dgm:pt>
    <dgm:pt modelId="{C168C53D-163A-4892-8EF0-B5326C3FF8C8}" type="pres">
      <dgm:prSet presAssocID="{754914D3-2823-4D9D-9B5F-8AAE908A2791}" presName="cycle" presStyleCnt="0"/>
      <dgm:spPr/>
      <dgm:t>
        <a:bodyPr/>
        <a:lstStyle/>
        <a:p>
          <a:endParaRPr lang="de-AT"/>
        </a:p>
      </dgm:t>
    </dgm:pt>
    <dgm:pt modelId="{0FAB2C97-DF89-43B9-B7B2-C745E026F562}" type="pres">
      <dgm:prSet presAssocID="{754914D3-2823-4D9D-9B5F-8AAE908A2791}" presName="srcNode" presStyleLbl="node1" presStyleIdx="0" presStyleCnt="6"/>
      <dgm:spPr/>
      <dgm:t>
        <a:bodyPr/>
        <a:lstStyle/>
        <a:p>
          <a:endParaRPr lang="de-AT"/>
        </a:p>
      </dgm:t>
    </dgm:pt>
    <dgm:pt modelId="{93855F07-44CB-45DE-B464-761E63A71CD5}" type="pres">
      <dgm:prSet presAssocID="{754914D3-2823-4D9D-9B5F-8AAE908A2791}" presName="conn" presStyleLbl="parChTrans1D2" presStyleIdx="0" presStyleCnt="1"/>
      <dgm:spPr/>
      <dgm:t>
        <a:bodyPr/>
        <a:lstStyle/>
        <a:p>
          <a:endParaRPr lang="de-DE"/>
        </a:p>
      </dgm:t>
    </dgm:pt>
    <dgm:pt modelId="{D258DE45-194F-4470-A0BE-D234AB24927B}" type="pres">
      <dgm:prSet presAssocID="{754914D3-2823-4D9D-9B5F-8AAE908A2791}" presName="extraNode" presStyleLbl="node1" presStyleIdx="0" presStyleCnt="6"/>
      <dgm:spPr/>
      <dgm:t>
        <a:bodyPr/>
        <a:lstStyle/>
        <a:p>
          <a:endParaRPr lang="de-AT"/>
        </a:p>
      </dgm:t>
    </dgm:pt>
    <dgm:pt modelId="{BF8CDB65-7F63-46ED-AD6F-299BB5E410A3}" type="pres">
      <dgm:prSet presAssocID="{754914D3-2823-4D9D-9B5F-8AAE908A2791}" presName="dstNode" presStyleLbl="node1" presStyleIdx="0" presStyleCnt="6"/>
      <dgm:spPr/>
      <dgm:t>
        <a:bodyPr/>
        <a:lstStyle/>
        <a:p>
          <a:endParaRPr lang="de-AT"/>
        </a:p>
      </dgm:t>
    </dgm:pt>
    <dgm:pt modelId="{AB399548-C0EB-4691-9CE6-7284291054B6}" type="pres">
      <dgm:prSet presAssocID="{F2941672-F5FC-4F5F-8FF3-57791CAF8C56}" presName="text_1" presStyleLbl="node1" presStyleIdx="0" presStyleCnt="6">
        <dgm:presLayoutVars>
          <dgm:bulletEnabled val="1"/>
        </dgm:presLayoutVars>
      </dgm:prSet>
      <dgm:spPr/>
      <dgm:t>
        <a:bodyPr/>
        <a:lstStyle/>
        <a:p>
          <a:endParaRPr lang="de-DE"/>
        </a:p>
      </dgm:t>
    </dgm:pt>
    <dgm:pt modelId="{0B7AF41F-095F-4954-9948-F3B9C7302B4D}" type="pres">
      <dgm:prSet presAssocID="{F2941672-F5FC-4F5F-8FF3-57791CAF8C56}" presName="accent_1" presStyleCnt="0"/>
      <dgm:spPr/>
      <dgm:t>
        <a:bodyPr/>
        <a:lstStyle/>
        <a:p>
          <a:endParaRPr lang="de-AT"/>
        </a:p>
      </dgm:t>
    </dgm:pt>
    <dgm:pt modelId="{9AF5ED78-341F-403E-97B4-875F8057A202}" type="pres">
      <dgm:prSet presAssocID="{F2941672-F5FC-4F5F-8FF3-57791CAF8C56}" presName="accentRepeatNode" presStyleLbl="solidFgAcc1" presStyleIdx="0" presStyleCnt="6"/>
      <dgm:spPr/>
      <dgm:t>
        <a:bodyPr/>
        <a:lstStyle/>
        <a:p>
          <a:endParaRPr lang="de-DE"/>
        </a:p>
      </dgm:t>
    </dgm:pt>
    <dgm:pt modelId="{77ECFE10-46D2-48B0-947A-2C85B551FC94}" type="pres">
      <dgm:prSet presAssocID="{F24300EC-4372-4D89-B437-9F81F6228517}" presName="text_2" presStyleLbl="node1" presStyleIdx="1" presStyleCnt="6">
        <dgm:presLayoutVars>
          <dgm:bulletEnabled val="1"/>
        </dgm:presLayoutVars>
      </dgm:prSet>
      <dgm:spPr/>
      <dgm:t>
        <a:bodyPr/>
        <a:lstStyle/>
        <a:p>
          <a:endParaRPr lang="de-DE"/>
        </a:p>
      </dgm:t>
    </dgm:pt>
    <dgm:pt modelId="{FEECF01B-4C91-4B01-BFA5-F1DFA7020B0A}" type="pres">
      <dgm:prSet presAssocID="{F24300EC-4372-4D89-B437-9F81F6228517}" presName="accent_2" presStyleCnt="0"/>
      <dgm:spPr/>
      <dgm:t>
        <a:bodyPr/>
        <a:lstStyle/>
        <a:p>
          <a:endParaRPr lang="de-AT"/>
        </a:p>
      </dgm:t>
    </dgm:pt>
    <dgm:pt modelId="{EF12B5F5-AB8A-4523-B395-C351AAF3CDFA}" type="pres">
      <dgm:prSet presAssocID="{F24300EC-4372-4D89-B437-9F81F6228517}" presName="accentRepeatNode" presStyleLbl="solidFgAcc1" presStyleIdx="1" presStyleCnt="6"/>
      <dgm:spPr/>
      <dgm:t>
        <a:bodyPr/>
        <a:lstStyle/>
        <a:p>
          <a:endParaRPr lang="de-AT"/>
        </a:p>
      </dgm:t>
    </dgm:pt>
    <dgm:pt modelId="{05B6BCF6-5489-475A-B5DE-FD52A369E62E}" type="pres">
      <dgm:prSet presAssocID="{6294B47C-6F34-44F9-86EA-BF836310DA6A}" presName="text_3" presStyleLbl="node1" presStyleIdx="2" presStyleCnt="6">
        <dgm:presLayoutVars>
          <dgm:bulletEnabled val="1"/>
        </dgm:presLayoutVars>
      </dgm:prSet>
      <dgm:spPr/>
      <dgm:t>
        <a:bodyPr/>
        <a:lstStyle/>
        <a:p>
          <a:endParaRPr lang="en-US"/>
        </a:p>
      </dgm:t>
    </dgm:pt>
    <dgm:pt modelId="{A8132462-2418-4DEE-B6A9-73A1604845BE}" type="pres">
      <dgm:prSet presAssocID="{6294B47C-6F34-44F9-86EA-BF836310DA6A}" presName="accent_3" presStyleCnt="0"/>
      <dgm:spPr/>
      <dgm:t>
        <a:bodyPr/>
        <a:lstStyle/>
        <a:p>
          <a:endParaRPr lang="de-DE"/>
        </a:p>
      </dgm:t>
    </dgm:pt>
    <dgm:pt modelId="{A1ACB26E-8914-4628-B7B1-8FAD5ECA0557}" type="pres">
      <dgm:prSet presAssocID="{6294B47C-6F34-44F9-86EA-BF836310DA6A}" presName="accentRepeatNode" presStyleLbl="solidFgAcc1" presStyleIdx="2" presStyleCnt="6"/>
      <dgm:spPr/>
      <dgm:t>
        <a:bodyPr/>
        <a:lstStyle/>
        <a:p>
          <a:endParaRPr lang="en-US"/>
        </a:p>
      </dgm:t>
    </dgm:pt>
    <dgm:pt modelId="{91210F3F-D8B2-42DD-8F99-15CEF9439F8A}" type="pres">
      <dgm:prSet presAssocID="{6755B75A-DA2F-4942-9466-602DAA2B76D4}" presName="text_4" presStyleLbl="node1" presStyleIdx="3" presStyleCnt="6">
        <dgm:presLayoutVars>
          <dgm:bulletEnabled val="1"/>
        </dgm:presLayoutVars>
      </dgm:prSet>
      <dgm:spPr/>
      <dgm:t>
        <a:bodyPr/>
        <a:lstStyle/>
        <a:p>
          <a:endParaRPr lang="de-DE"/>
        </a:p>
      </dgm:t>
    </dgm:pt>
    <dgm:pt modelId="{D9DCCA26-62B6-4763-8EFA-968C560C11C4}" type="pres">
      <dgm:prSet presAssocID="{6755B75A-DA2F-4942-9466-602DAA2B76D4}" presName="accent_4" presStyleCnt="0"/>
      <dgm:spPr/>
      <dgm:t>
        <a:bodyPr/>
        <a:lstStyle/>
        <a:p>
          <a:endParaRPr lang="de-AT"/>
        </a:p>
      </dgm:t>
    </dgm:pt>
    <dgm:pt modelId="{2D85C60B-45A6-47F1-BDC4-779963C33EA5}" type="pres">
      <dgm:prSet presAssocID="{6755B75A-DA2F-4942-9466-602DAA2B76D4}" presName="accentRepeatNode" presStyleLbl="solidFgAcc1" presStyleIdx="3" presStyleCnt="6"/>
      <dgm:spPr/>
      <dgm:t>
        <a:bodyPr/>
        <a:lstStyle/>
        <a:p>
          <a:endParaRPr lang="de-AT"/>
        </a:p>
      </dgm:t>
    </dgm:pt>
    <dgm:pt modelId="{8AC57A0E-5BAF-485C-83F8-A171CBA2982F}" type="pres">
      <dgm:prSet presAssocID="{D47CA9E2-2800-457F-8E10-91EF0B994031}" presName="text_5" presStyleLbl="node1" presStyleIdx="4" presStyleCnt="6">
        <dgm:presLayoutVars>
          <dgm:bulletEnabled val="1"/>
        </dgm:presLayoutVars>
      </dgm:prSet>
      <dgm:spPr/>
      <dgm:t>
        <a:bodyPr/>
        <a:lstStyle/>
        <a:p>
          <a:endParaRPr lang="de-DE"/>
        </a:p>
      </dgm:t>
    </dgm:pt>
    <dgm:pt modelId="{43003547-2748-442B-B5A8-FB8304250A8F}" type="pres">
      <dgm:prSet presAssocID="{D47CA9E2-2800-457F-8E10-91EF0B994031}" presName="accent_5" presStyleCnt="0"/>
      <dgm:spPr/>
      <dgm:t>
        <a:bodyPr/>
        <a:lstStyle/>
        <a:p>
          <a:endParaRPr lang="de-DE"/>
        </a:p>
      </dgm:t>
    </dgm:pt>
    <dgm:pt modelId="{EFD0E7AD-587C-469E-9594-BF094A67E86D}" type="pres">
      <dgm:prSet presAssocID="{D47CA9E2-2800-457F-8E10-91EF0B994031}" presName="accentRepeatNode" presStyleLbl="solidFgAcc1" presStyleIdx="4" presStyleCnt="6"/>
      <dgm:spPr/>
      <dgm:t>
        <a:bodyPr/>
        <a:lstStyle/>
        <a:p>
          <a:endParaRPr lang="de-DE"/>
        </a:p>
      </dgm:t>
    </dgm:pt>
    <dgm:pt modelId="{26F0B789-D2B2-4550-89EB-85C8CA6BA251}" type="pres">
      <dgm:prSet presAssocID="{B565FDA4-7BBE-48B9-8E00-28DA73110014}" presName="text_6" presStyleLbl="node1" presStyleIdx="5" presStyleCnt="6">
        <dgm:presLayoutVars>
          <dgm:bulletEnabled val="1"/>
        </dgm:presLayoutVars>
      </dgm:prSet>
      <dgm:spPr/>
      <dgm:t>
        <a:bodyPr/>
        <a:lstStyle/>
        <a:p>
          <a:endParaRPr lang="de-DE"/>
        </a:p>
      </dgm:t>
    </dgm:pt>
    <dgm:pt modelId="{8EAFF813-D84F-4DC1-A496-7C2D1392B1FC}" type="pres">
      <dgm:prSet presAssocID="{B565FDA4-7BBE-48B9-8E00-28DA73110014}" presName="accent_6" presStyleCnt="0"/>
      <dgm:spPr/>
      <dgm:t>
        <a:bodyPr/>
        <a:lstStyle/>
        <a:p>
          <a:endParaRPr lang="de-DE"/>
        </a:p>
      </dgm:t>
    </dgm:pt>
    <dgm:pt modelId="{E6CC4233-B9AE-498D-BF33-C47779326C2B}" type="pres">
      <dgm:prSet presAssocID="{B565FDA4-7BBE-48B9-8E00-28DA73110014}" presName="accentRepeatNode" presStyleLbl="solidFgAcc1" presStyleIdx="5" presStyleCnt="6"/>
      <dgm:spPr>
        <a:solidFill>
          <a:srgbClr val="2D9DD9"/>
        </a:solidFill>
      </dgm:spPr>
      <dgm:t>
        <a:bodyPr/>
        <a:lstStyle/>
        <a:p>
          <a:endParaRPr lang="de-DE"/>
        </a:p>
      </dgm:t>
    </dgm:pt>
  </dgm:ptLst>
  <dgm:cxnLst>
    <dgm:cxn modelId="{33D1D8B8-0C3C-47C6-A02A-478EAC6D4C80}" type="presOf" srcId="{D47CA9E2-2800-457F-8E10-91EF0B994031}" destId="{8AC57A0E-5BAF-485C-83F8-A171CBA2982F}" srcOrd="0" destOrd="0" presId="urn:microsoft.com/office/officeart/2008/layout/VerticalCurvedList"/>
    <dgm:cxn modelId="{6026CDDE-593C-42C7-A8A4-EF95B6839051}" srcId="{754914D3-2823-4D9D-9B5F-8AAE908A2791}" destId="{B565FDA4-7BBE-48B9-8E00-28DA73110014}" srcOrd="5" destOrd="0" parTransId="{84CA65FC-69BE-4FEF-BCE9-2EEF81399726}" sibTransId="{B7466A29-CE2C-4807-B663-F882B120B8E2}"/>
    <dgm:cxn modelId="{0781121C-2DD2-4939-9728-C6477965DA94}" srcId="{754914D3-2823-4D9D-9B5F-8AAE908A2791}" destId="{F24300EC-4372-4D89-B437-9F81F6228517}" srcOrd="1" destOrd="0" parTransId="{468FF3C9-0BE5-4FF4-BE42-47AA0FABB054}" sibTransId="{BBB9D7DD-2425-4723-8219-8DCB9AF8E441}"/>
    <dgm:cxn modelId="{62069531-90A3-438B-B286-89523EC17376}" type="presOf" srcId="{6755B75A-DA2F-4942-9466-602DAA2B76D4}" destId="{91210F3F-D8B2-42DD-8F99-15CEF9439F8A}" srcOrd="0" destOrd="0" presId="urn:microsoft.com/office/officeart/2008/layout/VerticalCurvedList"/>
    <dgm:cxn modelId="{B4284164-B1B1-4340-91BC-9F7ABF38DFD1}" type="presOf" srcId="{6294B47C-6F34-44F9-86EA-BF836310DA6A}" destId="{05B6BCF6-5489-475A-B5DE-FD52A369E62E}" srcOrd="0" destOrd="0" presId="urn:microsoft.com/office/officeart/2008/layout/VerticalCurvedList"/>
    <dgm:cxn modelId="{6C12AAA9-A7FE-44EC-8AC9-383942F9847E}" srcId="{754914D3-2823-4D9D-9B5F-8AAE908A2791}" destId="{6755B75A-DA2F-4942-9466-602DAA2B76D4}" srcOrd="3" destOrd="0" parTransId="{C9E67486-D4AA-4601-A24B-52155755B0C0}" sibTransId="{CC8056C9-9B1F-44C8-BB32-4B1222D8CD4E}"/>
    <dgm:cxn modelId="{5F178108-28B0-4D0E-A40B-D9522158F294}" type="presOf" srcId="{624E2F07-CA2B-4ED9-89E9-4ED31FD7F6BD}" destId="{93855F07-44CB-45DE-B464-761E63A71CD5}" srcOrd="0" destOrd="0" presId="urn:microsoft.com/office/officeart/2008/layout/VerticalCurvedList"/>
    <dgm:cxn modelId="{4DC586FE-18AC-40EC-BB48-7953746412E4}" srcId="{754914D3-2823-4D9D-9B5F-8AAE908A2791}" destId="{D47CA9E2-2800-457F-8E10-91EF0B994031}" srcOrd="4" destOrd="0" parTransId="{0AD76299-E249-4CEA-B336-5DDBA6DF9ABD}" sibTransId="{E7983659-6056-48EA-A38E-BBD46415D8F6}"/>
    <dgm:cxn modelId="{BE994707-F8CF-4FB3-B1F1-D1F3309C3C4C}" type="presOf" srcId="{B565FDA4-7BBE-48B9-8E00-28DA73110014}" destId="{26F0B789-D2B2-4550-89EB-85C8CA6BA251}" srcOrd="0" destOrd="0" presId="urn:microsoft.com/office/officeart/2008/layout/VerticalCurvedList"/>
    <dgm:cxn modelId="{71A150EE-1F15-4F94-A205-535C714D5F46}" srcId="{754914D3-2823-4D9D-9B5F-8AAE908A2791}" destId="{6294B47C-6F34-44F9-86EA-BF836310DA6A}" srcOrd="2" destOrd="0" parTransId="{394E4827-0976-406B-A4E5-0BDD8106488C}" sibTransId="{C1343054-4F2B-44B3-9DCC-3DB4EB1318B7}"/>
    <dgm:cxn modelId="{207C9B12-A2B9-4997-8EC0-77A94604F224}" type="presOf" srcId="{F24300EC-4372-4D89-B437-9F81F6228517}" destId="{77ECFE10-46D2-48B0-947A-2C85B551FC94}" srcOrd="0" destOrd="0" presId="urn:microsoft.com/office/officeart/2008/layout/VerticalCurvedList"/>
    <dgm:cxn modelId="{11627207-4BE5-4A04-8368-09C67444C08B}" type="presOf" srcId="{754914D3-2823-4D9D-9B5F-8AAE908A2791}" destId="{AE6139D5-D84B-4711-8A6A-A5161E022A99}" srcOrd="0" destOrd="0" presId="urn:microsoft.com/office/officeart/2008/layout/VerticalCurvedList"/>
    <dgm:cxn modelId="{108E50BE-3469-439F-8FFF-017FEBDD5C74}" srcId="{754914D3-2823-4D9D-9B5F-8AAE908A2791}" destId="{F2941672-F5FC-4F5F-8FF3-57791CAF8C56}" srcOrd="0" destOrd="0" parTransId="{937F0D99-2D0E-48A6-94B9-C880850880C0}" sibTransId="{624E2F07-CA2B-4ED9-89E9-4ED31FD7F6BD}"/>
    <dgm:cxn modelId="{F28D9E89-3B3A-430B-9DE6-8070E23C7042}" type="presOf" srcId="{F2941672-F5FC-4F5F-8FF3-57791CAF8C56}" destId="{AB399548-C0EB-4691-9CE6-7284291054B6}" srcOrd="0" destOrd="0" presId="urn:microsoft.com/office/officeart/2008/layout/VerticalCurvedList"/>
    <dgm:cxn modelId="{F01E0634-2AE2-46B3-8DA7-D4DE40D56BF5}" type="presParOf" srcId="{AE6139D5-D84B-4711-8A6A-A5161E022A99}" destId="{00F42187-34FD-4D8B-A449-F316E9EB9AFA}" srcOrd="0" destOrd="0" presId="urn:microsoft.com/office/officeart/2008/layout/VerticalCurvedList"/>
    <dgm:cxn modelId="{88705D33-3213-46F5-8350-01673E6C0F7F}" type="presParOf" srcId="{00F42187-34FD-4D8B-A449-F316E9EB9AFA}" destId="{C168C53D-163A-4892-8EF0-B5326C3FF8C8}" srcOrd="0" destOrd="0" presId="urn:microsoft.com/office/officeart/2008/layout/VerticalCurvedList"/>
    <dgm:cxn modelId="{1E8AB01C-4380-4FC7-8A55-966A3556FB3D}" type="presParOf" srcId="{C168C53D-163A-4892-8EF0-B5326C3FF8C8}" destId="{0FAB2C97-DF89-43B9-B7B2-C745E026F562}" srcOrd="0" destOrd="0" presId="urn:microsoft.com/office/officeart/2008/layout/VerticalCurvedList"/>
    <dgm:cxn modelId="{B208E13A-2A58-4E4C-B6C4-6C3D62B54B6E}" type="presParOf" srcId="{C168C53D-163A-4892-8EF0-B5326C3FF8C8}" destId="{93855F07-44CB-45DE-B464-761E63A71CD5}" srcOrd="1" destOrd="0" presId="urn:microsoft.com/office/officeart/2008/layout/VerticalCurvedList"/>
    <dgm:cxn modelId="{F53A2473-6CD1-49E3-8990-2526FC9B1945}" type="presParOf" srcId="{C168C53D-163A-4892-8EF0-B5326C3FF8C8}" destId="{D258DE45-194F-4470-A0BE-D234AB24927B}" srcOrd="2" destOrd="0" presId="urn:microsoft.com/office/officeart/2008/layout/VerticalCurvedList"/>
    <dgm:cxn modelId="{578CB9BA-7D0A-4F31-83A7-38B2B852DE31}" type="presParOf" srcId="{C168C53D-163A-4892-8EF0-B5326C3FF8C8}" destId="{BF8CDB65-7F63-46ED-AD6F-299BB5E410A3}" srcOrd="3" destOrd="0" presId="urn:microsoft.com/office/officeart/2008/layout/VerticalCurvedList"/>
    <dgm:cxn modelId="{E6329371-2AB3-44DB-9CE2-16037CA8CB1A}" type="presParOf" srcId="{00F42187-34FD-4D8B-A449-F316E9EB9AFA}" destId="{AB399548-C0EB-4691-9CE6-7284291054B6}" srcOrd="1" destOrd="0" presId="urn:microsoft.com/office/officeart/2008/layout/VerticalCurvedList"/>
    <dgm:cxn modelId="{604CFD1A-F049-45C2-9D1A-ED7B091A1109}" type="presParOf" srcId="{00F42187-34FD-4D8B-A449-F316E9EB9AFA}" destId="{0B7AF41F-095F-4954-9948-F3B9C7302B4D}" srcOrd="2" destOrd="0" presId="urn:microsoft.com/office/officeart/2008/layout/VerticalCurvedList"/>
    <dgm:cxn modelId="{9C8054F4-58BA-4D8C-ABCE-35936129CD01}" type="presParOf" srcId="{0B7AF41F-095F-4954-9948-F3B9C7302B4D}" destId="{9AF5ED78-341F-403E-97B4-875F8057A202}" srcOrd="0" destOrd="0" presId="urn:microsoft.com/office/officeart/2008/layout/VerticalCurvedList"/>
    <dgm:cxn modelId="{137B6A0B-1BD0-4FA4-95D2-C8602071B07E}" type="presParOf" srcId="{00F42187-34FD-4D8B-A449-F316E9EB9AFA}" destId="{77ECFE10-46D2-48B0-947A-2C85B551FC94}" srcOrd="3" destOrd="0" presId="urn:microsoft.com/office/officeart/2008/layout/VerticalCurvedList"/>
    <dgm:cxn modelId="{95552932-4978-4466-8D9D-6AB63277530A}" type="presParOf" srcId="{00F42187-34FD-4D8B-A449-F316E9EB9AFA}" destId="{FEECF01B-4C91-4B01-BFA5-F1DFA7020B0A}" srcOrd="4" destOrd="0" presId="urn:microsoft.com/office/officeart/2008/layout/VerticalCurvedList"/>
    <dgm:cxn modelId="{5BDC0274-9E63-4315-933D-8F7F282BDB5A}" type="presParOf" srcId="{FEECF01B-4C91-4B01-BFA5-F1DFA7020B0A}" destId="{EF12B5F5-AB8A-4523-B395-C351AAF3CDFA}" srcOrd="0" destOrd="0" presId="urn:microsoft.com/office/officeart/2008/layout/VerticalCurvedList"/>
    <dgm:cxn modelId="{CD99D070-D73F-41BA-9395-53F7761A8AA0}" type="presParOf" srcId="{00F42187-34FD-4D8B-A449-F316E9EB9AFA}" destId="{05B6BCF6-5489-475A-B5DE-FD52A369E62E}" srcOrd="5" destOrd="0" presId="urn:microsoft.com/office/officeart/2008/layout/VerticalCurvedList"/>
    <dgm:cxn modelId="{135FA7AA-D028-45D4-B917-8B518CC50DDB}" type="presParOf" srcId="{00F42187-34FD-4D8B-A449-F316E9EB9AFA}" destId="{A8132462-2418-4DEE-B6A9-73A1604845BE}" srcOrd="6" destOrd="0" presId="urn:microsoft.com/office/officeart/2008/layout/VerticalCurvedList"/>
    <dgm:cxn modelId="{088ECD34-F960-4B19-9134-7220F639FAAA}" type="presParOf" srcId="{A8132462-2418-4DEE-B6A9-73A1604845BE}" destId="{A1ACB26E-8914-4628-B7B1-8FAD5ECA0557}" srcOrd="0" destOrd="0" presId="urn:microsoft.com/office/officeart/2008/layout/VerticalCurvedList"/>
    <dgm:cxn modelId="{E9E9DA3B-7692-47D3-BB0A-24338F07FFCF}" type="presParOf" srcId="{00F42187-34FD-4D8B-A449-F316E9EB9AFA}" destId="{91210F3F-D8B2-42DD-8F99-15CEF9439F8A}" srcOrd="7" destOrd="0" presId="urn:microsoft.com/office/officeart/2008/layout/VerticalCurvedList"/>
    <dgm:cxn modelId="{DA44B2E3-9F30-4679-A363-EACD43905463}" type="presParOf" srcId="{00F42187-34FD-4D8B-A449-F316E9EB9AFA}" destId="{D9DCCA26-62B6-4763-8EFA-968C560C11C4}" srcOrd="8" destOrd="0" presId="urn:microsoft.com/office/officeart/2008/layout/VerticalCurvedList"/>
    <dgm:cxn modelId="{3F5664C2-CD0D-41DB-8A2B-CEA850BB2E7D}" type="presParOf" srcId="{D9DCCA26-62B6-4763-8EFA-968C560C11C4}" destId="{2D85C60B-45A6-47F1-BDC4-779963C33EA5}" srcOrd="0" destOrd="0" presId="urn:microsoft.com/office/officeart/2008/layout/VerticalCurvedList"/>
    <dgm:cxn modelId="{45EF7A4C-20FC-4C49-82FC-4D978104B2A7}" type="presParOf" srcId="{00F42187-34FD-4D8B-A449-F316E9EB9AFA}" destId="{8AC57A0E-5BAF-485C-83F8-A171CBA2982F}" srcOrd="9" destOrd="0" presId="urn:microsoft.com/office/officeart/2008/layout/VerticalCurvedList"/>
    <dgm:cxn modelId="{695DE53F-B4D4-4AAD-85E9-319069707DF3}" type="presParOf" srcId="{00F42187-34FD-4D8B-A449-F316E9EB9AFA}" destId="{43003547-2748-442B-B5A8-FB8304250A8F}" srcOrd="10" destOrd="0" presId="urn:microsoft.com/office/officeart/2008/layout/VerticalCurvedList"/>
    <dgm:cxn modelId="{761172E1-83D7-4917-B7A1-077AEBFAA668}" type="presParOf" srcId="{43003547-2748-442B-B5A8-FB8304250A8F}" destId="{EFD0E7AD-587C-469E-9594-BF094A67E86D}" srcOrd="0" destOrd="0" presId="urn:microsoft.com/office/officeart/2008/layout/VerticalCurvedList"/>
    <dgm:cxn modelId="{18E07B5B-7C6A-4C76-B67E-03779C310EC3}" type="presParOf" srcId="{00F42187-34FD-4D8B-A449-F316E9EB9AFA}" destId="{26F0B789-D2B2-4550-89EB-85C8CA6BA251}" srcOrd="11" destOrd="0" presId="urn:microsoft.com/office/officeart/2008/layout/VerticalCurvedList"/>
    <dgm:cxn modelId="{B486BFA0-159F-46C7-A406-0E982F735436}" type="presParOf" srcId="{00F42187-34FD-4D8B-A449-F316E9EB9AFA}" destId="{8EAFF813-D84F-4DC1-A496-7C2D1392B1FC}" srcOrd="12" destOrd="0" presId="urn:microsoft.com/office/officeart/2008/layout/VerticalCurvedList"/>
    <dgm:cxn modelId="{B1EED7D6-F4BF-422B-821C-188BB4EEB7BD}" type="presParOf" srcId="{8EAFF813-D84F-4DC1-A496-7C2D1392B1FC}" destId="{E6CC4233-B9AE-498D-BF33-C47779326C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55F07-44CB-45DE-B464-761E63A71CD5}">
      <dsp:nvSpPr>
        <dsp:cNvPr id="0" name=""/>
        <dsp:cNvSpPr/>
      </dsp:nvSpPr>
      <dsp:spPr>
        <a:xfrm>
          <a:off x="-5300663" y="-811788"/>
          <a:ext cx="6311881" cy="6311881"/>
        </a:xfrm>
        <a:prstGeom prst="blockArc">
          <a:avLst>
            <a:gd name="adj1" fmla="val 18900000"/>
            <a:gd name="adj2" fmla="val 2700000"/>
            <a:gd name="adj3" fmla="val 342"/>
          </a:avLst>
        </a:prstGeom>
        <a:noFill/>
        <a:ln w="2642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99548-C0EB-4691-9CE6-7284291054B6}">
      <dsp:nvSpPr>
        <dsp:cNvPr id="0" name=""/>
        <dsp:cNvSpPr/>
      </dsp:nvSpPr>
      <dsp:spPr>
        <a:xfrm>
          <a:off x="377060" y="246886"/>
          <a:ext cx="6132127" cy="493584"/>
        </a:xfrm>
        <a:prstGeom prst="rect">
          <a:avLst/>
        </a:prstGeom>
        <a:solidFill>
          <a:schemeClr val="accent4">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Der Rhein – (</a:t>
          </a:r>
          <a:r>
            <a:rPr lang="de-AT" sz="2400" kern="1200" noProof="0" dirty="0" err="1" smtClean="0">
              <a:latin typeface="Corbel" panose="020B0503020204020204" pitchFamily="34" charset="0"/>
            </a:rPr>
            <a:t>Wirtschafts</a:t>
          </a:r>
          <a:r>
            <a:rPr lang="de-AT" sz="2400" kern="1200" noProof="0" dirty="0" smtClean="0">
              <a:latin typeface="Corbel" panose="020B0503020204020204" pitchFamily="34" charset="0"/>
            </a:rPr>
            <a:t>)</a:t>
          </a:r>
          <a:r>
            <a:rPr lang="de-AT" sz="2400" kern="1200" noProof="0" dirty="0" err="1" smtClean="0">
              <a:latin typeface="Corbel" panose="020B0503020204020204" pitchFamily="34" charset="0"/>
            </a:rPr>
            <a:t>geographie</a:t>
          </a:r>
          <a:endParaRPr lang="de-AT" sz="2400" kern="1200" noProof="0" dirty="0" smtClean="0">
            <a:latin typeface="Corbel" panose="020B0503020204020204" pitchFamily="34" charset="0"/>
          </a:endParaRPr>
        </a:p>
      </dsp:txBody>
      <dsp:txXfrm>
        <a:off x="377060" y="246886"/>
        <a:ext cx="6132127" cy="493584"/>
      </dsp:txXfrm>
    </dsp:sp>
    <dsp:sp modelId="{9AF5ED78-341F-403E-97B4-875F8057A202}">
      <dsp:nvSpPr>
        <dsp:cNvPr id="0" name=""/>
        <dsp:cNvSpPr/>
      </dsp:nvSpPr>
      <dsp:spPr>
        <a:xfrm>
          <a:off x="68569" y="185188"/>
          <a:ext cx="616980" cy="616980"/>
        </a:xfrm>
        <a:prstGeom prst="ellipse">
          <a:avLst/>
        </a:prstGeom>
        <a:solidFill>
          <a:srgbClr val="3C628F"/>
        </a:solidFill>
        <a:ln w="2642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CFE10-46D2-48B0-947A-2C85B551FC94}">
      <dsp:nvSpPr>
        <dsp:cNvPr id="0" name=""/>
        <dsp:cNvSpPr/>
      </dsp:nvSpPr>
      <dsp:spPr>
        <a:xfrm>
          <a:off x="783067" y="987169"/>
          <a:ext cx="5726120" cy="493584"/>
        </a:xfrm>
        <a:prstGeom prst="rect">
          <a:avLst/>
        </a:prstGeom>
        <a:solidFill>
          <a:srgbClr val="396B9D"/>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Grundlagen der Binnenschifffahrt</a:t>
          </a:r>
        </a:p>
      </dsp:txBody>
      <dsp:txXfrm>
        <a:off x="783067" y="987169"/>
        <a:ext cx="5726120" cy="493584"/>
      </dsp:txXfrm>
    </dsp:sp>
    <dsp:sp modelId="{EF12B5F5-AB8A-4523-B395-C351AAF3CDFA}">
      <dsp:nvSpPr>
        <dsp:cNvPr id="0" name=""/>
        <dsp:cNvSpPr/>
      </dsp:nvSpPr>
      <dsp:spPr>
        <a:xfrm>
          <a:off x="474577" y="925471"/>
          <a:ext cx="616980" cy="616980"/>
        </a:xfrm>
        <a:prstGeom prst="ellipse">
          <a:avLst/>
        </a:prstGeom>
        <a:solidFill>
          <a:schemeClr val="bg1"/>
        </a:solidFill>
        <a:ln w="26425" cap="flat" cmpd="sng" algn="ctr">
          <a:solidFill>
            <a:schemeClr val="accent4">
              <a:hueOff val="-139208"/>
              <a:satOff val="5694"/>
              <a:lumOff val="2313"/>
              <a:alphaOff val="0"/>
            </a:schemeClr>
          </a:solidFill>
          <a:prstDash val="solid"/>
        </a:ln>
        <a:effectLst/>
      </dsp:spPr>
      <dsp:style>
        <a:lnRef idx="2">
          <a:scrgbClr r="0" g="0" b="0"/>
        </a:lnRef>
        <a:fillRef idx="1">
          <a:scrgbClr r="0" g="0" b="0"/>
        </a:fillRef>
        <a:effectRef idx="0">
          <a:scrgbClr r="0" g="0" b="0"/>
        </a:effectRef>
        <a:fontRef idx="minor"/>
      </dsp:style>
    </dsp:sp>
    <dsp:sp modelId="{05B6BCF6-5489-475A-B5DE-FD52A369E62E}">
      <dsp:nvSpPr>
        <dsp:cNvPr id="0" name=""/>
        <dsp:cNvSpPr/>
      </dsp:nvSpPr>
      <dsp:spPr>
        <a:xfrm>
          <a:off x="968724" y="1727452"/>
          <a:ext cx="5540463" cy="493584"/>
        </a:xfrm>
        <a:prstGeom prst="rect">
          <a:avLst/>
        </a:prstGeom>
        <a:solidFill>
          <a:schemeClr val="accent4">
            <a:hueOff val="-278417"/>
            <a:satOff val="11388"/>
            <a:lumOff val="462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Häfen am Rhein</a:t>
          </a:r>
        </a:p>
      </dsp:txBody>
      <dsp:txXfrm>
        <a:off x="968724" y="1727452"/>
        <a:ext cx="5540463" cy="493584"/>
      </dsp:txXfrm>
    </dsp:sp>
    <dsp:sp modelId="{A1ACB26E-8914-4628-B7B1-8FAD5ECA0557}">
      <dsp:nvSpPr>
        <dsp:cNvPr id="0" name=""/>
        <dsp:cNvSpPr/>
      </dsp:nvSpPr>
      <dsp:spPr>
        <a:xfrm>
          <a:off x="660233" y="1665754"/>
          <a:ext cx="616980" cy="616980"/>
        </a:xfrm>
        <a:prstGeom prst="ellipse">
          <a:avLst/>
        </a:prstGeom>
        <a:solidFill>
          <a:schemeClr val="lt1">
            <a:hueOff val="0"/>
            <a:satOff val="0"/>
            <a:lumOff val="0"/>
            <a:alphaOff val="0"/>
          </a:schemeClr>
        </a:solidFill>
        <a:ln w="26425" cap="flat" cmpd="sng" algn="ctr">
          <a:solidFill>
            <a:schemeClr val="accent4">
              <a:hueOff val="-278417"/>
              <a:satOff val="11388"/>
              <a:lumOff val="4627"/>
              <a:alphaOff val="0"/>
            </a:schemeClr>
          </a:solidFill>
          <a:prstDash val="solid"/>
        </a:ln>
        <a:effectLst/>
      </dsp:spPr>
      <dsp:style>
        <a:lnRef idx="2">
          <a:scrgbClr r="0" g="0" b="0"/>
        </a:lnRef>
        <a:fillRef idx="1">
          <a:scrgbClr r="0" g="0" b="0"/>
        </a:fillRef>
        <a:effectRef idx="0">
          <a:scrgbClr r="0" g="0" b="0"/>
        </a:effectRef>
        <a:fontRef idx="minor"/>
      </dsp:style>
    </dsp:sp>
    <dsp:sp modelId="{91210F3F-D8B2-42DD-8F99-15CEF9439F8A}">
      <dsp:nvSpPr>
        <dsp:cNvPr id="0" name=""/>
        <dsp:cNvSpPr/>
      </dsp:nvSpPr>
      <dsp:spPr>
        <a:xfrm>
          <a:off x="968724" y="2467267"/>
          <a:ext cx="5540463" cy="493584"/>
        </a:xfrm>
        <a:prstGeom prst="rect">
          <a:avLst/>
        </a:prstGeom>
        <a:solidFill>
          <a:schemeClr val="accent4">
            <a:hueOff val="-417625"/>
            <a:satOff val="17082"/>
            <a:lumOff val="694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Markt der Rheinschifffahrt</a:t>
          </a:r>
        </a:p>
      </dsp:txBody>
      <dsp:txXfrm>
        <a:off x="968724" y="2467267"/>
        <a:ext cx="5540463" cy="493584"/>
      </dsp:txXfrm>
    </dsp:sp>
    <dsp:sp modelId="{2D85C60B-45A6-47F1-BDC4-779963C33EA5}">
      <dsp:nvSpPr>
        <dsp:cNvPr id="0" name=""/>
        <dsp:cNvSpPr/>
      </dsp:nvSpPr>
      <dsp:spPr>
        <a:xfrm>
          <a:off x="660233" y="2405569"/>
          <a:ext cx="616980" cy="616980"/>
        </a:xfrm>
        <a:prstGeom prst="ellipse">
          <a:avLst/>
        </a:prstGeom>
        <a:solidFill>
          <a:schemeClr val="lt1">
            <a:hueOff val="0"/>
            <a:satOff val="0"/>
            <a:lumOff val="0"/>
            <a:alphaOff val="0"/>
          </a:schemeClr>
        </a:solidFill>
        <a:ln w="26425" cap="flat" cmpd="sng" algn="ctr">
          <a:solidFill>
            <a:schemeClr val="accent4">
              <a:hueOff val="-417625"/>
              <a:satOff val="17082"/>
              <a:lumOff val="6940"/>
              <a:alphaOff val="0"/>
            </a:schemeClr>
          </a:solidFill>
          <a:prstDash val="solid"/>
        </a:ln>
        <a:effectLst/>
      </dsp:spPr>
      <dsp:style>
        <a:lnRef idx="2">
          <a:scrgbClr r="0" g="0" b="0"/>
        </a:lnRef>
        <a:fillRef idx="1">
          <a:scrgbClr r="0" g="0" b="0"/>
        </a:fillRef>
        <a:effectRef idx="0">
          <a:scrgbClr r="0" g="0" b="0"/>
        </a:effectRef>
        <a:fontRef idx="minor"/>
      </dsp:style>
    </dsp:sp>
    <dsp:sp modelId="{8AC57A0E-5BAF-485C-83F8-A171CBA2982F}">
      <dsp:nvSpPr>
        <dsp:cNvPr id="0" name=""/>
        <dsp:cNvSpPr/>
      </dsp:nvSpPr>
      <dsp:spPr>
        <a:xfrm>
          <a:off x="783067" y="3207550"/>
          <a:ext cx="5726120" cy="493584"/>
        </a:xfrm>
        <a:prstGeom prst="rect">
          <a:avLst/>
        </a:prstGeom>
        <a:solidFill>
          <a:schemeClr val="accent4">
            <a:hueOff val="-556833"/>
            <a:satOff val="22776"/>
            <a:lumOff val="9254"/>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Praxisbeispiele am Rhein</a:t>
          </a:r>
        </a:p>
      </dsp:txBody>
      <dsp:txXfrm>
        <a:off x="783067" y="3207550"/>
        <a:ext cx="5726120" cy="493584"/>
      </dsp:txXfrm>
    </dsp:sp>
    <dsp:sp modelId="{EFD0E7AD-587C-469E-9594-BF094A67E86D}">
      <dsp:nvSpPr>
        <dsp:cNvPr id="0" name=""/>
        <dsp:cNvSpPr/>
      </dsp:nvSpPr>
      <dsp:spPr>
        <a:xfrm>
          <a:off x="474577" y="3145852"/>
          <a:ext cx="616980" cy="616980"/>
        </a:xfrm>
        <a:prstGeom prst="ellipse">
          <a:avLst/>
        </a:prstGeom>
        <a:solidFill>
          <a:schemeClr val="lt1">
            <a:hueOff val="0"/>
            <a:satOff val="0"/>
            <a:lumOff val="0"/>
            <a:alphaOff val="0"/>
          </a:schemeClr>
        </a:solidFill>
        <a:ln w="26425" cap="flat" cmpd="sng" algn="ctr">
          <a:solidFill>
            <a:schemeClr val="accent4">
              <a:hueOff val="-556833"/>
              <a:satOff val="22776"/>
              <a:lumOff val="9254"/>
              <a:alphaOff val="0"/>
            </a:schemeClr>
          </a:solidFill>
          <a:prstDash val="solid"/>
        </a:ln>
        <a:effectLst/>
      </dsp:spPr>
      <dsp:style>
        <a:lnRef idx="2">
          <a:scrgbClr r="0" g="0" b="0"/>
        </a:lnRef>
        <a:fillRef idx="1">
          <a:scrgbClr r="0" g="0" b="0"/>
        </a:fillRef>
        <a:effectRef idx="0">
          <a:scrgbClr r="0" g="0" b="0"/>
        </a:effectRef>
        <a:fontRef idx="minor"/>
      </dsp:style>
    </dsp:sp>
    <dsp:sp modelId="{26F0B789-D2B2-4550-89EB-85C8CA6BA251}">
      <dsp:nvSpPr>
        <dsp:cNvPr id="0" name=""/>
        <dsp:cNvSpPr/>
      </dsp:nvSpPr>
      <dsp:spPr>
        <a:xfrm>
          <a:off x="377060" y="3947834"/>
          <a:ext cx="6132127" cy="493584"/>
        </a:xfrm>
        <a:prstGeom prst="rect">
          <a:avLst/>
        </a:prstGeom>
        <a:solidFill>
          <a:schemeClr val="accent4">
            <a:hueOff val="-696042"/>
            <a:satOff val="28470"/>
            <a:lumOff val="1156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smtClean="0">
              <a:latin typeface="Corbel" panose="020B0503020204020204" pitchFamily="34" charset="0"/>
            </a:rPr>
            <a:t>Binnenschifffahrt: Ein Blick in die Zukunft</a:t>
          </a:r>
          <a:endParaRPr lang="de-AT" sz="2400" kern="1200" noProof="0" dirty="0" smtClean="0">
            <a:latin typeface="Corbel" panose="020B0503020204020204" pitchFamily="34" charset="0"/>
          </a:endParaRPr>
        </a:p>
      </dsp:txBody>
      <dsp:txXfrm>
        <a:off x="377060" y="3947834"/>
        <a:ext cx="6132127" cy="493584"/>
      </dsp:txXfrm>
    </dsp:sp>
    <dsp:sp modelId="{E6CC4233-B9AE-498D-BF33-C47779326C2B}">
      <dsp:nvSpPr>
        <dsp:cNvPr id="0" name=""/>
        <dsp:cNvSpPr/>
      </dsp:nvSpPr>
      <dsp:spPr>
        <a:xfrm>
          <a:off x="68569" y="3886136"/>
          <a:ext cx="616980" cy="616980"/>
        </a:xfrm>
        <a:prstGeom prst="ellipse">
          <a:avLst/>
        </a:prstGeom>
        <a:solidFill>
          <a:schemeClr val="lt1">
            <a:hueOff val="0"/>
            <a:satOff val="0"/>
            <a:lumOff val="0"/>
            <a:alphaOff val="0"/>
          </a:schemeClr>
        </a:solidFill>
        <a:ln w="26425" cap="flat" cmpd="sng" algn="ctr">
          <a:solidFill>
            <a:schemeClr val="accent4">
              <a:hueOff val="-696042"/>
              <a:satOff val="28470"/>
              <a:lumOff val="1156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45921-098D-49FA-B6BF-6248986F24DB}">
      <dsp:nvSpPr>
        <dsp:cNvPr id="0" name=""/>
        <dsp:cNvSpPr/>
      </dsp:nvSpPr>
      <dsp:spPr>
        <a:xfrm>
          <a:off x="2013013" y="0"/>
          <a:ext cx="1719643" cy="955357"/>
        </a:xfrm>
        <a:prstGeom prst="roundRect">
          <a:avLst>
            <a:gd name="adj" fmla="val 1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de-AT" sz="2800" kern="1200" dirty="0" smtClean="0">
              <a:latin typeface="Corbel" panose="020B0503020204020204" pitchFamily="34" charset="0"/>
            </a:rPr>
            <a:t>Rhein</a:t>
          </a:r>
          <a:endParaRPr lang="de-DE" sz="2800" kern="1200" dirty="0">
            <a:latin typeface="Corbel" panose="020B0503020204020204" pitchFamily="34" charset="0"/>
          </a:endParaRPr>
        </a:p>
      </dsp:txBody>
      <dsp:txXfrm>
        <a:off x="2040994" y="27981"/>
        <a:ext cx="1663681" cy="899395"/>
      </dsp:txXfrm>
    </dsp:sp>
    <dsp:sp modelId="{D419CE71-8B5A-4DED-880F-CD92FA10745E}">
      <dsp:nvSpPr>
        <dsp:cNvPr id="0" name=""/>
        <dsp:cNvSpPr/>
      </dsp:nvSpPr>
      <dsp:spPr>
        <a:xfrm>
          <a:off x="4496942" y="0"/>
          <a:ext cx="1719643" cy="955357"/>
        </a:xfrm>
        <a:prstGeom prst="roundRect">
          <a:avLst>
            <a:gd name="adj" fmla="val 10000"/>
          </a:avLst>
        </a:prstGeom>
        <a:solidFill>
          <a:schemeClr val="accent4">
            <a:tint val="40000"/>
            <a:alpha val="90000"/>
            <a:hueOff val="-177151"/>
            <a:satOff val="13399"/>
            <a:lumOff val="1334"/>
            <a:alphaOff val="0"/>
          </a:schemeClr>
        </a:solidFill>
        <a:ln w="9525" cap="flat" cmpd="sng" algn="ctr">
          <a:solidFill>
            <a:schemeClr val="accent4">
              <a:tint val="40000"/>
              <a:alpha val="90000"/>
              <a:hueOff val="-177151"/>
              <a:satOff val="13399"/>
              <a:lumOff val="133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de-AT" sz="2800" kern="1200" smtClean="0">
              <a:latin typeface="Corbel" panose="020B0503020204020204" pitchFamily="34" charset="0"/>
            </a:rPr>
            <a:t>Donau</a:t>
          </a:r>
          <a:endParaRPr lang="de-DE" sz="2800" kern="1200" dirty="0">
            <a:latin typeface="Corbel" panose="020B0503020204020204" pitchFamily="34" charset="0"/>
          </a:endParaRPr>
        </a:p>
      </dsp:txBody>
      <dsp:txXfrm>
        <a:off x="4524923" y="27981"/>
        <a:ext cx="1663681" cy="899395"/>
      </dsp:txXfrm>
    </dsp:sp>
    <dsp:sp modelId="{FF333616-CA93-4092-857F-A858151F63DA}">
      <dsp:nvSpPr>
        <dsp:cNvPr id="0" name=""/>
        <dsp:cNvSpPr/>
      </dsp:nvSpPr>
      <dsp:spPr>
        <a:xfrm>
          <a:off x="3756540" y="4060268"/>
          <a:ext cx="716518" cy="716518"/>
        </a:xfrm>
        <a:prstGeom prst="triangle">
          <a:avLst/>
        </a:prstGeom>
        <a:solidFill>
          <a:schemeClr val="accent4">
            <a:tint val="40000"/>
            <a:alpha val="90000"/>
            <a:hueOff val="-354303"/>
            <a:satOff val="26798"/>
            <a:lumOff val="2669"/>
            <a:alphaOff val="0"/>
          </a:schemeClr>
        </a:solidFill>
        <a:ln w="9525" cap="flat" cmpd="sng" algn="ctr">
          <a:solidFill>
            <a:schemeClr val="accent4">
              <a:tint val="40000"/>
              <a:alpha val="90000"/>
              <a:hueOff val="-354303"/>
              <a:satOff val="26798"/>
              <a:lumOff val="2669"/>
              <a:alphaOff val="0"/>
            </a:schemeClr>
          </a:solidFill>
          <a:prstDash val="solid"/>
        </a:ln>
        <a:effectLst/>
      </dsp:spPr>
      <dsp:style>
        <a:lnRef idx="1">
          <a:scrgbClr r="0" g="0" b="0"/>
        </a:lnRef>
        <a:fillRef idx="1">
          <a:scrgbClr r="0" g="0" b="0"/>
        </a:fillRef>
        <a:effectRef idx="0">
          <a:scrgbClr r="0" g="0" b="0"/>
        </a:effectRef>
        <a:fontRef idx="minor"/>
      </dsp:style>
    </dsp:sp>
    <dsp:sp modelId="{9385975F-E616-4EAD-9757-CAAF016B27C5}">
      <dsp:nvSpPr>
        <dsp:cNvPr id="0" name=""/>
        <dsp:cNvSpPr/>
      </dsp:nvSpPr>
      <dsp:spPr>
        <a:xfrm>
          <a:off x="1965245" y="3760286"/>
          <a:ext cx="4299108" cy="290428"/>
        </a:xfrm>
        <a:prstGeom prst="rect">
          <a:avLst/>
        </a:prstGeom>
        <a:solidFill>
          <a:schemeClr val="accent4">
            <a:tint val="40000"/>
            <a:alpha val="90000"/>
            <a:hueOff val="-531454"/>
            <a:satOff val="40197"/>
            <a:lumOff val="4003"/>
            <a:alphaOff val="0"/>
          </a:schemeClr>
        </a:solidFill>
        <a:ln w="9525" cap="flat" cmpd="sng" algn="ctr">
          <a:solidFill>
            <a:schemeClr val="accent4">
              <a:tint val="40000"/>
              <a:alpha val="90000"/>
              <a:hueOff val="-531454"/>
              <a:satOff val="40197"/>
              <a:lumOff val="4003"/>
              <a:alphaOff val="0"/>
            </a:schemeClr>
          </a:solidFill>
          <a:prstDash val="solid"/>
        </a:ln>
        <a:effectLst/>
      </dsp:spPr>
      <dsp:style>
        <a:lnRef idx="1">
          <a:scrgbClr r="0" g="0" b="0"/>
        </a:lnRef>
        <a:fillRef idx="1">
          <a:scrgbClr r="0" g="0" b="0"/>
        </a:fillRef>
        <a:effectRef idx="0">
          <a:scrgbClr r="0" g="0" b="0"/>
        </a:effectRef>
        <a:fontRef idx="minor"/>
      </dsp:style>
    </dsp:sp>
    <dsp:sp modelId="{369102D2-E896-4220-AA26-30AEEA3984E7}">
      <dsp:nvSpPr>
        <dsp:cNvPr id="0" name=""/>
        <dsp:cNvSpPr/>
      </dsp:nvSpPr>
      <dsp:spPr>
        <a:xfrm>
          <a:off x="4496942" y="2923393"/>
          <a:ext cx="1719643" cy="802500"/>
        </a:xfrm>
        <a:prstGeom prst="roundRect">
          <a:avLst/>
        </a:prstGeom>
        <a:gradFill rotWithShape="0">
          <a:gsLst>
            <a:gs pos="0">
              <a:schemeClr val="accent4">
                <a:hueOff val="0"/>
                <a:satOff val="0"/>
                <a:lumOff val="0"/>
                <a:alphaOff val="0"/>
                <a:shade val="70000"/>
                <a:satMod val="150000"/>
              </a:schemeClr>
            </a:gs>
            <a:gs pos="34000">
              <a:schemeClr val="accent4">
                <a:hueOff val="0"/>
                <a:satOff val="0"/>
                <a:lumOff val="0"/>
                <a:alphaOff val="0"/>
                <a:shade val="70000"/>
                <a:satMod val="140000"/>
              </a:schemeClr>
            </a:gs>
            <a:gs pos="70000">
              <a:schemeClr val="accent4">
                <a:hueOff val="0"/>
                <a:satOff val="0"/>
                <a:lumOff val="0"/>
                <a:alphaOff val="0"/>
                <a:tint val="100000"/>
                <a:shade val="90000"/>
                <a:satMod val="140000"/>
              </a:schemeClr>
            </a:gs>
            <a:gs pos="100000">
              <a:schemeClr val="accent4">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de-AT" sz="1400" kern="1200" dirty="0" smtClean="0">
              <a:latin typeface="Corbel" panose="020B0503020204020204" pitchFamily="34" charset="0"/>
            </a:rPr>
            <a:t>26 Mrd. tkm Transportleistung (2010)</a:t>
          </a:r>
          <a:endParaRPr lang="de-DE" sz="1400" kern="1200" dirty="0">
            <a:latin typeface="Corbel" panose="020B0503020204020204" pitchFamily="34" charset="0"/>
          </a:endParaRPr>
        </a:p>
      </dsp:txBody>
      <dsp:txXfrm>
        <a:off x="4536117" y="2962568"/>
        <a:ext cx="1641293" cy="724150"/>
      </dsp:txXfrm>
    </dsp:sp>
    <dsp:sp modelId="{D21D6685-5537-4F9A-954E-721AEC33646E}">
      <dsp:nvSpPr>
        <dsp:cNvPr id="0" name=""/>
        <dsp:cNvSpPr/>
      </dsp:nvSpPr>
      <dsp:spPr>
        <a:xfrm>
          <a:off x="4496942" y="2063571"/>
          <a:ext cx="1719643" cy="802500"/>
        </a:xfrm>
        <a:prstGeom prst="roundRect">
          <a:avLst/>
        </a:prstGeom>
        <a:gradFill rotWithShape="0">
          <a:gsLst>
            <a:gs pos="0">
              <a:schemeClr val="accent4">
                <a:hueOff val="-139208"/>
                <a:satOff val="5694"/>
                <a:lumOff val="2313"/>
                <a:alphaOff val="0"/>
                <a:shade val="70000"/>
                <a:satMod val="150000"/>
              </a:schemeClr>
            </a:gs>
            <a:gs pos="34000">
              <a:schemeClr val="accent4">
                <a:hueOff val="-139208"/>
                <a:satOff val="5694"/>
                <a:lumOff val="2313"/>
                <a:alphaOff val="0"/>
                <a:shade val="70000"/>
                <a:satMod val="140000"/>
              </a:schemeClr>
            </a:gs>
            <a:gs pos="70000">
              <a:schemeClr val="accent4">
                <a:hueOff val="-139208"/>
                <a:satOff val="5694"/>
                <a:lumOff val="2313"/>
                <a:alphaOff val="0"/>
                <a:tint val="100000"/>
                <a:shade val="90000"/>
                <a:satMod val="140000"/>
              </a:schemeClr>
            </a:gs>
            <a:gs pos="100000">
              <a:schemeClr val="accent4">
                <a:hueOff val="-139208"/>
                <a:satOff val="5694"/>
                <a:lumOff val="2313"/>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de-AT" sz="1400" kern="1200" dirty="0" smtClean="0">
              <a:latin typeface="Corbel" panose="020B0503020204020204" pitchFamily="34" charset="0"/>
            </a:rPr>
            <a:t>43 Mio. t Transportvolumen (2010)</a:t>
          </a:r>
          <a:endParaRPr lang="de-DE" sz="1400" kern="1200" dirty="0">
            <a:latin typeface="Corbel" panose="020B0503020204020204" pitchFamily="34" charset="0"/>
          </a:endParaRPr>
        </a:p>
      </dsp:txBody>
      <dsp:txXfrm>
        <a:off x="4536117" y="2102746"/>
        <a:ext cx="1641293" cy="724150"/>
      </dsp:txXfrm>
    </dsp:sp>
    <dsp:sp modelId="{56201B6E-E475-4DD3-ABC4-C4B967AD9553}">
      <dsp:nvSpPr>
        <dsp:cNvPr id="0" name=""/>
        <dsp:cNvSpPr/>
      </dsp:nvSpPr>
      <dsp:spPr>
        <a:xfrm>
          <a:off x="4496942" y="1203750"/>
          <a:ext cx="1719643" cy="802500"/>
        </a:xfrm>
        <a:prstGeom prst="roundRect">
          <a:avLst/>
        </a:prstGeom>
        <a:gradFill rotWithShape="0">
          <a:gsLst>
            <a:gs pos="0">
              <a:schemeClr val="accent4">
                <a:hueOff val="-278417"/>
                <a:satOff val="11388"/>
                <a:lumOff val="4627"/>
                <a:alphaOff val="0"/>
                <a:shade val="70000"/>
                <a:satMod val="150000"/>
              </a:schemeClr>
            </a:gs>
            <a:gs pos="34000">
              <a:schemeClr val="accent4">
                <a:hueOff val="-278417"/>
                <a:satOff val="11388"/>
                <a:lumOff val="4627"/>
                <a:alphaOff val="0"/>
                <a:shade val="70000"/>
                <a:satMod val="140000"/>
              </a:schemeClr>
            </a:gs>
            <a:gs pos="70000">
              <a:schemeClr val="accent4">
                <a:hueOff val="-278417"/>
                <a:satOff val="11388"/>
                <a:lumOff val="4627"/>
                <a:alphaOff val="0"/>
                <a:tint val="100000"/>
                <a:shade val="90000"/>
                <a:satMod val="140000"/>
              </a:schemeClr>
            </a:gs>
            <a:gs pos="100000">
              <a:schemeClr val="accent4">
                <a:hueOff val="-278417"/>
                <a:satOff val="11388"/>
                <a:lumOff val="4627"/>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de-AT" sz="1400" kern="1200" dirty="0" smtClean="0">
              <a:latin typeface="Corbel" panose="020B0503020204020204" pitchFamily="34" charset="0"/>
            </a:rPr>
            <a:t>2.414 km</a:t>
          </a:r>
          <a:br>
            <a:rPr lang="de-AT" sz="1400" kern="1200" dirty="0" smtClean="0">
              <a:latin typeface="Corbel" panose="020B0503020204020204" pitchFamily="34" charset="0"/>
            </a:rPr>
          </a:br>
          <a:r>
            <a:rPr lang="de-AT" sz="1400" kern="1200" dirty="0" smtClean="0">
              <a:latin typeface="Corbel" panose="020B0503020204020204" pitchFamily="34" charset="0"/>
            </a:rPr>
            <a:t>schiffbare Länge</a:t>
          </a:r>
          <a:endParaRPr lang="de-DE" sz="1400" kern="1200" dirty="0">
            <a:latin typeface="Corbel" panose="020B0503020204020204" pitchFamily="34" charset="0"/>
          </a:endParaRPr>
        </a:p>
      </dsp:txBody>
      <dsp:txXfrm>
        <a:off x="4536117" y="1242925"/>
        <a:ext cx="1641293" cy="724150"/>
      </dsp:txXfrm>
    </dsp:sp>
    <dsp:sp modelId="{970A4470-1DCC-4619-872B-FC0FA31BBB5F}">
      <dsp:nvSpPr>
        <dsp:cNvPr id="0" name=""/>
        <dsp:cNvSpPr/>
      </dsp:nvSpPr>
      <dsp:spPr>
        <a:xfrm>
          <a:off x="2013013" y="2923393"/>
          <a:ext cx="1719643" cy="802500"/>
        </a:xfrm>
        <a:prstGeom prst="roundRect">
          <a:avLst/>
        </a:prstGeom>
        <a:gradFill rotWithShape="0">
          <a:gsLst>
            <a:gs pos="0">
              <a:schemeClr val="accent4">
                <a:hueOff val="-417625"/>
                <a:satOff val="17082"/>
                <a:lumOff val="6940"/>
                <a:alphaOff val="0"/>
                <a:shade val="70000"/>
                <a:satMod val="150000"/>
              </a:schemeClr>
            </a:gs>
            <a:gs pos="34000">
              <a:schemeClr val="accent4">
                <a:hueOff val="-417625"/>
                <a:satOff val="17082"/>
                <a:lumOff val="6940"/>
                <a:alphaOff val="0"/>
                <a:shade val="70000"/>
                <a:satMod val="140000"/>
              </a:schemeClr>
            </a:gs>
            <a:gs pos="70000">
              <a:schemeClr val="accent4">
                <a:hueOff val="-417625"/>
                <a:satOff val="17082"/>
                <a:lumOff val="6940"/>
                <a:alphaOff val="0"/>
                <a:tint val="100000"/>
                <a:shade val="90000"/>
                <a:satMod val="140000"/>
              </a:schemeClr>
            </a:gs>
            <a:gs pos="100000">
              <a:schemeClr val="accent4">
                <a:hueOff val="-417625"/>
                <a:satOff val="17082"/>
                <a:lumOff val="694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de-AT" sz="1400" kern="1200" dirty="0" smtClean="0">
              <a:latin typeface="Corbel" panose="020B0503020204020204" pitchFamily="34" charset="0"/>
            </a:rPr>
            <a:t>90 Mrd. tkm Transportleistung (2010)</a:t>
          </a:r>
          <a:endParaRPr lang="de-DE" sz="1400" kern="1200" dirty="0">
            <a:latin typeface="Corbel" panose="020B0503020204020204" pitchFamily="34" charset="0"/>
          </a:endParaRPr>
        </a:p>
      </dsp:txBody>
      <dsp:txXfrm>
        <a:off x="2052188" y="2962568"/>
        <a:ext cx="1641293" cy="724150"/>
      </dsp:txXfrm>
    </dsp:sp>
    <dsp:sp modelId="{14735DB4-D7F5-46CE-BE5B-F5097F2C8678}">
      <dsp:nvSpPr>
        <dsp:cNvPr id="0" name=""/>
        <dsp:cNvSpPr/>
      </dsp:nvSpPr>
      <dsp:spPr>
        <a:xfrm>
          <a:off x="2013013" y="2063571"/>
          <a:ext cx="1719643" cy="802500"/>
        </a:xfrm>
        <a:prstGeom prst="roundRect">
          <a:avLst/>
        </a:prstGeom>
        <a:gradFill rotWithShape="0">
          <a:gsLst>
            <a:gs pos="0">
              <a:schemeClr val="accent4">
                <a:hueOff val="-556833"/>
                <a:satOff val="22776"/>
                <a:lumOff val="9254"/>
                <a:alphaOff val="0"/>
                <a:shade val="70000"/>
                <a:satMod val="150000"/>
              </a:schemeClr>
            </a:gs>
            <a:gs pos="34000">
              <a:schemeClr val="accent4">
                <a:hueOff val="-556833"/>
                <a:satOff val="22776"/>
                <a:lumOff val="9254"/>
                <a:alphaOff val="0"/>
                <a:shade val="70000"/>
                <a:satMod val="140000"/>
              </a:schemeClr>
            </a:gs>
            <a:gs pos="70000">
              <a:schemeClr val="accent4">
                <a:hueOff val="-556833"/>
                <a:satOff val="22776"/>
                <a:lumOff val="9254"/>
                <a:alphaOff val="0"/>
                <a:tint val="100000"/>
                <a:shade val="90000"/>
                <a:satMod val="140000"/>
              </a:schemeClr>
            </a:gs>
            <a:gs pos="100000">
              <a:schemeClr val="accent4">
                <a:hueOff val="-556833"/>
                <a:satOff val="22776"/>
                <a:lumOff val="9254"/>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de-AT" sz="1400" kern="1200" dirty="0" smtClean="0">
              <a:latin typeface="Corbel" panose="020B0503020204020204" pitchFamily="34" charset="0"/>
            </a:rPr>
            <a:t>300 Mio. t Transportvolumen (2010)</a:t>
          </a:r>
          <a:endParaRPr lang="de-DE" sz="1400" kern="1200" dirty="0">
            <a:latin typeface="Corbel" panose="020B0503020204020204" pitchFamily="34" charset="0"/>
          </a:endParaRPr>
        </a:p>
      </dsp:txBody>
      <dsp:txXfrm>
        <a:off x="2052188" y="2102746"/>
        <a:ext cx="1641293" cy="724150"/>
      </dsp:txXfrm>
    </dsp:sp>
    <dsp:sp modelId="{17FE4853-7D03-4569-B540-7E81B88AC126}">
      <dsp:nvSpPr>
        <dsp:cNvPr id="0" name=""/>
        <dsp:cNvSpPr/>
      </dsp:nvSpPr>
      <dsp:spPr>
        <a:xfrm>
          <a:off x="2013013" y="1203750"/>
          <a:ext cx="1719643" cy="802500"/>
        </a:xfrm>
        <a:prstGeom prst="roundRect">
          <a:avLst/>
        </a:prstGeom>
        <a:gradFill rotWithShape="0">
          <a:gsLst>
            <a:gs pos="0">
              <a:schemeClr val="accent4">
                <a:hueOff val="-696042"/>
                <a:satOff val="28470"/>
                <a:lumOff val="11567"/>
                <a:alphaOff val="0"/>
                <a:shade val="70000"/>
                <a:satMod val="150000"/>
              </a:schemeClr>
            </a:gs>
            <a:gs pos="34000">
              <a:schemeClr val="accent4">
                <a:hueOff val="-696042"/>
                <a:satOff val="28470"/>
                <a:lumOff val="11567"/>
                <a:alphaOff val="0"/>
                <a:shade val="70000"/>
                <a:satMod val="140000"/>
              </a:schemeClr>
            </a:gs>
            <a:gs pos="70000">
              <a:schemeClr val="accent4">
                <a:hueOff val="-696042"/>
                <a:satOff val="28470"/>
                <a:lumOff val="11567"/>
                <a:alphaOff val="0"/>
                <a:tint val="100000"/>
                <a:shade val="90000"/>
                <a:satMod val="140000"/>
              </a:schemeClr>
            </a:gs>
            <a:gs pos="100000">
              <a:schemeClr val="accent4">
                <a:hueOff val="-696042"/>
                <a:satOff val="28470"/>
                <a:lumOff val="11567"/>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de-AT" sz="1400" kern="1200" dirty="0" smtClean="0">
              <a:latin typeface="Corbel" panose="020B0503020204020204" pitchFamily="34" charset="0"/>
            </a:rPr>
            <a:t>884 km</a:t>
          </a:r>
          <a:br>
            <a:rPr lang="de-AT" sz="1400" kern="1200" dirty="0" smtClean="0">
              <a:latin typeface="Corbel" panose="020B0503020204020204" pitchFamily="34" charset="0"/>
            </a:rPr>
          </a:br>
          <a:r>
            <a:rPr lang="de-AT" sz="1400" kern="1200" dirty="0" smtClean="0">
              <a:latin typeface="Corbel" panose="020B0503020204020204" pitchFamily="34" charset="0"/>
            </a:rPr>
            <a:t>schiffbare Länge</a:t>
          </a:r>
          <a:endParaRPr lang="de-DE" sz="1400" kern="1200" dirty="0">
            <a:latin typeface="Corbel" panose="020B0503020204020204" pitchFamily="34" charset="0"/>
          </a:endParaRPr>
        </a:p>
      </dsp:txBody>
      <dsp:txXfrm>
        <a:off x="2052188" y="1242925"/>
        <a:ext cx="1641293" cy="724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55F07-44CB-45DE-B464-761E63A71CD5}">
      <dsp:nvSpPr>
        <dsp:cNvPr id="0" name=""/>
        <dsp:cNvSpPr/>
      </dsp:nvSpPr>
      <dsp:spPr>
        <a:xfrm>
          <a:off x="-5300663" y="-811788"/>
          <a:ext cx="6311881" cy="6311881"/>
        </a:xfrm>
        <a:prstGeom prst="blockArc">
          <a:avLst>
            <a:gd name="adj1" fmla="val 18900000"/>
            <a:gd name="adj2" fmla="val 2700000"/>
            <a:gd name="adj3" fmla="val 342"/>
          </a:avLst>
        </a:prstGeom>
        <a:noFill/>
        <a:ln w="2642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99548-C0EB-4691-9CE6-7284291054B6}">
      <dsp:nvSpPr>
        <dsp:cNvPr id="0" name=""/>
        <dsp:cNvSpPr/>
      </dsp:nvSpPr>
      <dsp:spPr>
        <a:xfrm>
          <a:off x="377060" y="246886"/>
          <a:ext cx="5876754" cy="493584"/>
        </a:xfrm>
        <a:prstGeom prst="rect">
          <a:avLst/>
        </a:prstGeom>
        <a:solidFill>
          <a:schemeClr val="accent4">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Der Rhein – (</a:t>
          </a:r>
          <a:r>
            <a:rPr lang="de-AT" sz="2400" kern="1200" noProof="0" dirty="0" err="1" smtClean="0">
              <a:latin typeface="Corbel" panose="020B0503020204020204" pitchFamily="34" charset="0"/>
            </a:rPr>
            <a:t>Wirtschafts</a:t>
          </a:r>
          <a:r>
            <a:rPr lang="de-AT" sz="2400" kern="1200" noProof="0" dirty="0" smtClean="0">
              <a:latin typeface="Corbel" panose="020B0503020204020204" pitchFamily="34" charset="0"/>
            </a:rPr>
            <a:t>)</a:t>
          </a:r>
          <a:r>
            <a:rPr lang="de-AT" sz="2400" kern="1200" noProof="0" dirty="0" err="1" smtClean="0">
              <a:latin typeface="Corbel" panose="020B0503020204020204" pitchFamily="34" charset="0"/>
            </a:rPr>
            <a:t>geographie</a:t>
          </a:r>
          <a:endParaRPr lang="de-AT" sz="2400" kern="1200" noProof="0" dirty="0" smtClean="0">
            <a:latin typeface="Corbel" panose="020B0503020204020204" pitchFamily="34" charset="0"/>
          </a:endParaRPr>
        </a:p>
      </dsp:txBody>
      <dsp:txXfrm>
        <a:off x="377060" y="246886"/>
        <a:ext cx="5876754" cy="493584"/>
      </dsp:txXfrm>
    </dsp:sp>
    <dsp:sp modelId="{9AF5ED78-341F-403E-97B4-875F8057A202}">
      <dsp:nvSpPr>
        <dsp:cNvPr id="0" name=""/>
        <dsp:cNvSpPr/>
      </dsp:nvSpPr>
      <dsp:spPr>
        <a:xfrm>
          <a:off x="68569" y="185188"/>
          <a:ext cx="616980" cy="616980"/>
        </a:xfrm>
        <a:prstGeom prst="ellipse">
          <a:avLst/>
        </a:prstGeom>
        <a:solidFill>
          <a:schemeClr val="bg1"/>
        </a:solidFill>
        <a:ln w="2642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CFE10-46D2-48B0-947A-2C85B551FC94}">
      <dsp:nvSpPr>
        <dsp:cNvPr id="0" name=""/>
        <dsp:cNvSpPr/>
      </dsp:nvSpPr>
      <dsp:spPr>
        <a:xfrm>
          <a:off x="783067" y="987169"/>
          <a:ext cx="5470747" cy="493584"/>
        </a:xfrm>
        <a:prstGeom prst="rect">
          <a:avLst/>
        </a:prstGeom>
        <a:solidFill>
          <a:schemeClr val="accent4">
            <a:hueOff val="-139208"/>
            <a:satOff val="5694"/>
            <a:lumOff val="2313"/>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Grundlagen der Binnenschifffahrt</a:t>
          </a:r>
        </a:p>
      </dsp:txBody>
      <dsp:txXfrm>
        <a:off x="783067" y="987169"/>
        <a:ext cx="5470747" cy="493584"/>
      </dsp:txXfrm>
    </dsp:sp>
    <dsp:sp modelId="{EF12B5F5-AB8A-4523-B395-C351AAF3CDFA}">
      <dsp:nvSpPr>
        <dsp:cNvPr id="0" name=""/>
        <dsp:cNvSpPr/>
      </dsp:nvSpPr>
      <dsp:spPr>
        <a:xfrm>
          <a:off x="474577" y="925471"/>
          <a:ext cx="616980" cy="616980"/>
        </a:xfrm>
        <a:prstGeom prst="ellipse">
          <a:avLst/>
        </a:prstGeom>
        <a:solidFill>
          <a:srgbClr val="396B9D"/>
        </a:solidFill>
        <a:ln w="26425" cap="flat" cmpd="sng" algn="ctr">
          <a:solidFill>
            <a:schemeClr val="accent4">
              <a:hueOff val="-139208"/>
              <a:satOff val="5694"/>
              <a:lumOff val="2313"/>
              <a:alphaOff val="0"/>
            </a:schemeClr>
          </a:solidFill>
          <a:prstDash val="solid"/>
        </a:ln>
        <a:effectLst/>
      </dsp:spPr>
      <dsp:style>
        <a:lnRef idx="2">
          <a:scrgbClr r="0" g="0" b="0"/>
        </a:lnRef>
        <a:fillRef idx="1">
          <a:scrgbClr r="0" g="0" b="0"/>
        </a:fillRef>
        <a:effectRef idx="0">
          <a:scrgbClr r="0" g="0" b="0"/>
        </a:effectRef>
        <a:fontRef idx="minor"/>
      </dsp:style>
    </dsp:sp>
    <dsp:sp modelId="{05B6BCF6-5489-475A-B5DE-FD52A369E62E}">
      <dsp:nvSpPr>
        <dsp:cNvPr id="0" name=""/>
        <dsp:cNvSpPr/>
      </dsp:nvSpPr>
      <dsp:spPr>
        <a:xfrm>
          <a:off x="968724" y="1727452"/>
          <a:ext cx="5285090" cy="493584"/>
        </a:xfrm>
        <a:prstGeom prst="rect">
          <a:avLst/>
        </a:prstGeom>
        <a:solidFill>
          <a:schemeClr val="accent4">
            <a:hueOff val="-278417"/>
            <a:satOff val="11388"/>
            <a:lumOff val="462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Häfen am Rhein</a:t>
          </a:r>
        </a:p>
      </dsp:txBody>
      <dsp:txXfrm>
        <a:off x="968724" y="1727452"/>
        <a:ext cx="5285090" cy="493584"/>
      </dsp:txXfrm>
    </dsp:sp>
    <dsp:sp modelId="{A1ACB26E-8914-4628-B7B1-8FAD5ECA0557}">
      <dsp:nvSpPr>
        <dsp:cNvPr id="0" name=""/>
        <dsp:cNvSpPr/>
      </dsp:nvSpPr>
      <dsp:spPr>
        <a:xfrm>
          <a:off x="660233" y="1665754"/>
          <a:ext cx="616980" cy="616980"/>
        </a:xfrm>
        <a:prstGeom prst="ellipse">
          <a:avLst/>
        </a:prstGeom>
        <a:solidFill>
          <a:schemeClr val="lt1">
            <a:hueOff val="0"/>
            <a:satOff val="0"/>
            <a:lumOff val="0"/>
            <a:alphaOff val="0"/>
          </a:schemeClr>
        </a:solidFill>
        <a:ln w="26425" cap="flat" cmpd="sng" algn="ctr">
          <a:solidFill>
            <a:schemeClr val="accent4">
              <a:hueOff val="-278417"/>
              <a:satOff val="11388"/>
              <a:lumOff val="4627"/>
              <a:alphaOff val="0"/>
            </a:schemeClr>
          </a:solidFill>
          <a:prstDash val="solid"/>
        </a:ln>
        <a:effectLst/>
      </dsp:spPr>
      <dsp:style>
        <a:lnRef idx="2">
          <a:scrgbClr r="0" g="0" b="0"/>
        </a:lnRef>
        <a:fillRef idx="1">
          <a:scrgbClr r="0" g="0" b="0"/>
        </a:fillRef>
        <a:effectRef idx="0">
          <a:scrgbClr r="0" g="0" b="0"/>
        </a:effectRef>
        <a:fontRef idx="minor"/>
      </dsp:style>
    </dsp:sp>
    <dsp:sp modelId="{91210F3F-D8B2-42DD-8F99-15CEF9439F8A}">
      <dsp:nvSpPr>
        <dsp:cNvPr id="0" name=""/>
        <dsp:cNvSpPr/>
      </dsp:nvSpPr>
      <dsp:spPr>
        <a:xfrm>
          <a:off x="968724" y="2467267"/>
          <a:ext cx="5285090" cy="493584"/>
        </a:xfrm>
        <a:prstGeom prst="rect">
          <a:avLst/>
        </a:prstGeom>
        <a:solidFill>
          <a:schemeClr val="accent4">
            <a:hueOff val="-417625"/>
            <a:satOff val="17082"/>
            <a:lumOff val="694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Markt der Rheinschifffahrt</a:t>
          </a:r>
        </a:p>
      </dsp:txBody>
      <dsp:txXfrm>
        <a:off x="968724" y="2467267"/>
        <a:ext cx="5285090" cy="493584"/>
      </dsp:txXfrm>
    </dsp:sp>
    <dsp:sp modelId="{2D85C60B-45A6-47F1-BDC4-779963C33EA5}">
      <dsp:nvSpPr>
        <dsp:cNvPr id="0" name=""/>
        <dsp:cNvSpPr/>
      </dsp:nvSpPr>
      <dsp:spPr>
        <a:xfrm>
          <a:off x="660233" y="2405569"/>
          <a:ext cx="616980" cy="616980"/>
        </a:xfrm>
        <a:prstGeom prst="ellipse">
          <a:avLst/>
        </a:prstGeom>
        <a:solidFill>
          <a:schemeClr val="lt1">
            <a:hueOff val="0"/>
            <a:satOff val="0"/>
            <a:lumOff val="0"/>
            <a:alphaOff val="0"/>
          </a:schemeClr>
        </a:solidFill>
        <a:ln w="26425" cap="flat" cmpd="sng" algn="ctr">
          <a:solidFill>
            <a:schemeClr val="accent4">
              <a:hueOff val="-417625"/>
              <a:satOff val="17082"/>
              <a:lumOff val="6940"/>
              <a:alphaOff val="0"/>
            </a:schemeClr>
          </a:solidFill>
          <a:prstDash val="solid"/>
        </a:ln>
        <a:effectLst/>
      </dsp:spPr>
      <dsp:style>
        <a:lnRef idx="2">
          <a:scrgbClr r="0" g="0" b="0"/>
        </a:lnRef>
        <a:fillRef idx="1">
          <a:scrgbClr r="0" g="0" b="0"/>
        </a:fillRef>
        <a:effectRef idx="0">
          <a:scrgbClr r="0" g="0" b="0"/>
        </a:effectRef>
        <a:fontRef idx="minor"/>
      </dsp:style>
    </dsp:sp>
    <dsp:sp modelId="{8AC57A0E-5BAF-485C-83F8-A171CBA2982F}">
      <dsp:nvSpPr>
        <dsp:cNvPr id="0" name=""/>
        <dsp:cNvSpPr/>
      </dsp:nvSpPr>
      <dsp:spPr>
        <a:xfrm>
          <a:off x="783067" y="3207550"/>
          <a:ext cx="5470747" cy="493584"/>
        </a:xfrm>
        <a:prstGeom prst="rect">
          <a:avLst/>
        </a:prstGeom>
        <a:solidFill>
          <a:schemeClr val="accent4">
            <a:hueOff val="-556833"/>
            <a:satOff val="22776"/>
            <a:lumOff val="9254"/>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Praxisbeispiele am Rhein</a:t>
          </a:r>
        </a:p>
      </dsp:txBody>
      <dsp:txXfrm>
        <a:off x="783067" y="3207550"/>
        <a:ext cx="5470747" cy="493584"/>
      </dsp:txXfrm>
    </dsp:sp>
    <dsp:sp modelId="{EFD0E7AD-587C-469E-9594-BF094A67E86D}">
      <dsp:nvSpPr>
        <dsp:cNvPr id="0" name=""/>
        <dsp:cNvSpPr/>
      </dsp:nvSpPr>
      <dsp:spPr>
        <a:xfrm>
          <a:off x="474577" y="3145852"/>
          <a:ext cx="616980" cy="616980"/>
        </a:xfrm>
        <a:prstGeom prst="ellipse">
          <a:avLst/>
        </a:prstGeom>
        <a:solidFill>
          <a:schemeClr val="lt1">
            <a:hueOff val="0"/>
            <a:satOff val="0"/>
            <a:lumOff val="0"/>
            <a:alphaOff val="0"/>
          </a:schemeClr>
        </a:solidFill>
        <a:ln w="26425" cap="flat" cmpd="sng" algn="ctr">
          <a:solidFill>
            <a:schemeClr val="accent4">
              <a:hueOff val="-556833"/>
              <a:satOff val="22776"/>
              <a:lumOff val="9254"/>
              <a:alphaOff val="0"/>
            </a:schemeClr>
          </a:solidFill>
          <a:prstDash val="solid"/>
        </a:ln>
        <a:effectLst/>
      </dsp:spPr>
      <dsp:style>
        <a:lnRef idx="2">
          <a:scrgbClr r="0" g="0" b="0"/>
        </a:lnRef>
        <a:fillRef idx="1">
          <a:scrgbClr r="0" g="0" b="0"/>
        </a:fillRef>
        <a:effectRef idx="0">
          <a:scrgbClr r="0" g="0" b="0"/>
        </a:effectRef>
        <a:fontRef idx="minor"/>
      </dsp:style>
    </dsp:sp>
    <dsp:sp modelId="{26F0B789-D2B2-4550-89EB-85C8CA6BA251}">
      <dsp:nvSpPr>
        <dsp:cNvPr id="0" name=""/>
        <dsp:cNvSpPr/>
      </dsp:nvSpPr>
      <dsp:spPr>
        <a:xfrm>
          <a:off x="377060" y="3947834"/>
          <a:ext cx="5876754" cy="493584"/>
        </a:xfrm>
        <a:prstGeom prst="rect">
          <a:avLst/>
        </a:prstGeom>
        <a:solidFill>
          <a:schemeClr val="accent4">
            <a:hueOff val="-696042"/>
            <a:satOff val="28470"/>
            <a:lumOff val="1156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smtClean="0">
              <a:latin typeface="Corbel" panose="020B0503020204020204" pitchFamily="34" charset="0"/>
            </a:rPr>
            <a:t>Binnenschifffahrt: Ein Blick in die Zukunft</a:t>
          </a:r>
          <a:endParaRPr lang="de-AT" sz="2400" kern="1200" noProof="0" dirty="0" smtClean="0">
            <a:latin typeface="Corbel" panose="020B0503020204020204" pitchFamily="34" charset="0"/>
          </a:endParaRPr>
        </a:p>
      </dsp:txBody>
      <dsp:txXfrm>
        <a:off x="377060" y="3947834"/>
        <a:ext cx="5876754" cy="493584"/>
      </dsp:txXfrm>
    </dsp:sp>
    <dsp:sp modelId="{E6CC4233-B9AE-498D-BF33-C47779326C2B}">
      <dsp:nvSpPr>
        <dsp:cNvPr id="0" name=""/>
        <dsp:cNvSpPr/>
      </dsp:nvSpPr>
      <dsp:spPr>
        <a:xfrm>
          <a:off x="68569" y="3886136"/>
          <a:ext cx="616980" cy="616980"/>
        </a:xfrm>
        <a:prstGeom prst="ellipse">
          <a:avLst/>
        </a:prstGeom>
        <a:solidFill>
          <a:schemeClr val="lt1">
            <a:hueOff val="0"/>
            <a:satOff val="0"/>
            <a:lumOff val="0"/>
            <a:alphaOff val="0"/>
          </a:schemeClr>
        </a:solidFill>
        <a:ln w="26425" cap="flat" cmpd="sng" algn="ctr">
          <a:solidFill>
            <a:schemeClr val="accent4">
              <a:hueOff val="-696042"/>
              <a:satOff val="28470"/>
              <a:lumOff val="1156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55F07-44CB-45DE-B464-761E63A71CD5}">
      <dsp:nvSpPr>
        <dsp:cNvPr id="0" name=""/>
        <dsp:cNvSpPr/>
      </dsp:nvSpPr>
      <dsp:spPr>
        <a:xfrm>
          <a:off x="-5300663" y="-811788"/>
          <a:ext cx="6311881" cy="6311881"/>
        </a:xfrm>
        <a:prstGeom prst="blockArc">
          <a:avLst>
            <a:gd name="adj1" fmla="val 18900000"/>
            <a:gd name="adj2" fmla="val 2700000"/>
            <a:gd name="adj3" fmla="val 342"/>
          </a:avLst>
        </a:prstGeom>
        <a:noFill/>
        <a:ln w="2642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99548-C0EB-4691-9CE6-7284291054B6}">
      <dsp:nvSpPr>
        <dsp:cNvPr id="0" name=""/>
        <dsp:cNvSpPr/>
      </dsp:nvSpPr>
      <dsp:spPr>
        <a:xfrm>
          <a:off x="377060" y="246886"/>
          <a:ext cx="5959133" cy="493584"/>
        </a:xfrm>
        <a:prstGeom prst="rect">
          <a:avLst/>
        </a:prstGeom>
        <a:solidFill>
          <a:schemeClr val="accent4">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Der Rhein – (</a:t>
          </a:r>
          <a:r>
            <a:rPr lang="de-AT" sz="2400" kern="1200" noProof="0" dirty="0" err="1" smtClean="0">
              <a:latin typeface="Corbel" panose="020B0503020204020204" pitchFamily="34" charset="0"/>
            </a:rPr>
            <a:t>Wirtschafts</a:t>
          </a:r>
          <a:r>
            <a:rPr lang="de-AT" sz="2400" kern="1200" noProof="0" dirty="0" smtClean="0">
              <a:latin typeface="Corbel" panose="020B0503020204020204" pitchFamily="34" charset="0"/>
            </a:rPr>
            <a:t>)</a:t>
          </a:r>
          <a:r>
            <a:rPr lang="de-AT" sz="2400" kern="1200" noProof="0" dirty="0" err="1" smtClean="0">
              <a:latin typeface="Corbel" panose="020B0503020204020204" pitchFamily="34" charset="0"/>
            </a:rPr>
            <a:t>geographie</a:t>
          </a:r>
          <a:endParaRPr lang="de-AT" sz="2400" kern="1200" noProof="0" dirty="0" smtClean="0">
            <a:latin typeface="Corbel" panose="020B0503020204020204" pitchFamily="34" charset="0"/>
          </a:endParaRPr>
        </a:p>
      </dsp:txBody>
      <dsp:txXfrm>
        <a:off x="377060" y="246886"/>
        <a:ext cx="5959133" cy="493584"/>
      </dsp:txXfrm>
    </dsp:sp>
    <dsp:sp modelId="{9AF5ED78-341F-403E-97B4-875F8057A202}">
      <dsp:nvSpPr>
        <dsp:cNvPr id="0" name=""/>
        <dsp:cNvSpPr/>
      </dsp:nvSpPr>
      <dsp:spPr>
        <a:xfrm>
          <a:off x="68569" y="185188"/>
          <a:ext cx="616980" cy="616980"/>
        </a:xfrm>
        <a:prstGeom prst="ellipse">
          <a:avLst/>
        </a:prstGeom>
        <a:solidFill>
          <a:schemeClr val="lt1">
            <a:hueOff val="0"/>
            <a:satOff val="0"/>
            <a:lumOff val="0"/>
            <a:alphaOff val="0"/>
          </a:schemeClr>
        </a:solidFill>
        <a:ln w="2642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CFE10-46D2-48B0-947A-2C85B551FC94}">
      <dsp:nvSpPr>
        <dsp:cNvPr id="0" name=""/>
        <dsp:cNvSpPr/>
      </dsp:nvSpPr>
      <dsp:spPr>
        <a:xfrm>
          <a:off x="783067" y="987169"/>
          <a:ext cx="5553126" cy="493584"/>
        </a:xfrm>
        <a:prstGeom prst="rect">
          <a:avLst/>
        </a:prstGeom>
        <a:solidFill>
          <a:schemeClr val="accent4">
            <a:hueOff val="-139208"/>
            <a:satOff val="5694"/>
            <a:lumOff val="2313"/>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Grundlagen der Binnenschifffahrt</a:t>
          </a:r>
        </a:p>
      </dsp:txBody>
      <dsp:txXfrm>
        <a:off x="783067" y="987169"/>
        <a:ext cx="5553126" cy="493584"/>
      </dsp:txXfrm>
    </dsp:sp>
    <dsp:sp modelId="{EF12B5F5-AB8A-4523-B395-C351AAF3CDFA}">
      <dsp:nvSpPr>
        <dsp:cNvPr id="0" name=""/>
        <dsp:cNvSpPr/>
      </dsp:nvSpPr>
      <dsp:spPr>
        <a:xfrm>
          <a:off x="474577" y="925471"/>
          <a:ext cx="616980" cy="616980"/>
        </a:xfrm>
        <a:prstGeom prst="ellipse">
          <a:avLst/>
        </a:prstGeom>
        <a:solidFill>
          <a:schemeClr val="lt1">
            <a:hueOff val="0"/>
            <a:satOff val="0"/>
            <a:lumOff val="0"/>
            <a:alphaOff val="0"/>
          </a:schemeClr>
        </a:solidFill>
        <a:ln w="26425" cap="flat" cmpd="sng" algn="ctr">
          <a:solidFill>
            <a:schemeClr val="accent4">
              <a:hueOff val="-139208"/>
              <a:satOff val="5694"/>
              <a:lumOff val="2313"/>
              <a:alphaOff val="0"/>
            </a:schemeClr>
          </a:solidFill>
          <a:prstDash val="solid"/>
        </a:ln>
        <a:effectLst/>
      </dsp:spPr>
      <dsp:style>
        <a:lnRef idx="2">
          <a:scrgbClr r="0" g="0" b="0"/>
        </a:lnRef>
        <a:fillRef idx="1">
          <a:scrgbClr r="0" g="0" b="0"/>
        </a:fillRef>
        <a:effectRef idx="0">
          <a:scrgbClr r="0" g="0" b="0"/>
        </a:effectRef>
        <a:fontRef idx="minor"/>
      </dsp:style>
    </dsp:sp>
    <dsp:sp modelId="{05B6BCF6-5489-475A-B5DE-FD52A369E62E}">
      <dsp:nvSpPr>
        <dsp:cNvPr id="0" name=""/>
        <dsp:cNvSpPr/>
      </dsp:nvSpPr>
      <dsp:spPr>
        <a:xfrm>
          <a:off x="968724" y="1727452"/>
          <a:ext cx="5367469" cy="493584"/>
        </a:xfrm>
        <a:prstGeom prst="rect">
          <a:avLst/>
        </a:prstGeom>
        <a:solidFill>
          <a:srgbClr val="3675AD"/>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Häfen am Rhein</a:t>
          </a:r>
        </a:p>
      </dsp:txBody>
      <dsp:txXfrm>
        <a:off x="968724" y="1727452"/>
        <a:ext cx="5367469" cy="493584"/>
      </dsp:txXfrm>
    </dsp:sp>
    <dsp:sp modelId="{A1ACB26E-8914-4628-B7B1-8FAD5ECA0557}">
      <dsp:nvSpPr>
        <dsp:cNvPr id="0" name=""/>
        <dsp:cNvSpPr/>
      </dsp:nvSpPr>
      <dsp:spPr>
        <a:xfrm>
          <a:off x="660233" y="1665754"/>
          <a:ext cx="616980" cy="616980"/>
        </a:xfrm>
        <a:prstGeom prst="ellipse">
          <a:avLst/>
        </a:prstGeom>
        <a:solidFill>
          <a:srgbClr val="3675AD"/>
        </a:solidFill>
        <a:ln w="26425" cap="flat" cmpd="sng" algn="ctr">
          <a:solidFill>
            <a:schemeClr val="accent4">
              <a:hueOff val="-278417"/>
              <a:satOff val="11388"/>
              <a:lumOff val="4627"/>
              <a:alphaOff val="0"/>
            </a:schemeClr>
          </a:solidFill>
          <a:prstDash val="solid"/>
        </a:ln>
        <a:effectLst/>
      </dsp:spPr>
      <dsp:style>
        <a:lnRef idx="2">
          <a:scrgbClr r="0" g="0" b="0"/>
        </a:lnRef>
        <a:fillRef idx="1">
          <a:scrgbClr r="0" g="0" b="0"/>
        </a:fillRef>
        <a:effectRef idx="0">
          <a:scrgbClr r="0" g="0" b="0"/>
        </a:effectRef>
        <a:fontRef idx="minor"/>
      </dsp:style>
    </dsp:sp>
    <dsp:sp modelId="{91210F3F-D8B2-42DD-8F99-15CEF9439F8A}">
      <dsp:nvSpPr>
        <dsp:cNvPr id="0" name=""/>
        <dsp:cNvSpPr/>
      </dsp:nvSpPr>
      <dsp:spPr>
        <a:xfrm>
          <a:off x="968724" y="2467267"/>
          <a:ext cx="5367469" cy="493584"/>
        </a:xfrm>
        <a:prstGeom prst="rect">
          <a:avLst/>
        </a:prstGeom>
        <a:solidFill>
          <a:schemeClr val="accent4">
            <a:hueOff val="-417625"/>
            <a:satOff val="17082"/>
            <a:lumOff val="694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Markt der Rheinschifffahrt</a:t>
          </a:r>
        </a:p>
      </dsp:txBody>
      <dsp:txXfrm>
        <a:off x="968724" y="2467267"/>
        <a:ext cx="5367469" cy="493584"/>
      </dsp:txXfrm>
    </dsp:sp>
    <dsp:sp modelId="{2D85C60B-45A6-47F1-BDC4-779963C33EA5}">
      <dsp:nvSpPr>
        <dsp:cNvPr id="0" name=""/>
        <dsp:cNvSpPr/>
      </dsp:nvSpPr>
      <dsp:spPr>
        <a:xfrm>
          <a:off x="660233" y="2405569"/>
          <a:ext cx="616980" cy="616980"/>
        </a:xfrm>
        <a:prstGeom prst="ellipse">
          <a:avLst/>
        </a:prstGeom>
        <a:solidFill>
          <a:schemeClr val="lt1">
            <a:hueOff val="0"/>
            <a:satOff val="0"/>
            <a:lumOff val="0"/>
            <a:alphaOff val="0"/>
          </a:schemeClr>
        </a:solidFill>
        <a:ln w="26425" cap="flat" cmpd="sng" algn="ctr">
          <a:solidFill>
            <a:schemeClr val="accent4">
              <a:hueOff val="-417625"/>
              <a:satOff val="17082"/>
              <a:lumOff val="6940"/>
              <a:alphaOff val="0"/>
            </a:schemeClr>
          </a:solidFill>
          <a:prstDash val="solid"/>
        </a:ln>
        <a:effectLst/>
      </dsp:spPr>
      <dsp:style>
        <a:lnRef idx="2">
          <a:scrgbClr r="0" g="0" b="0"/>
        </a:lnRef>
        <a:fillRef idx="1">
          <a:scrgbClr r="0" g="0" b="0"/>
        </a:fillRef>
        <a:effectRef idx="0">
          <a:scrgbClr r="0" g="0" b="0"/>
        </a:effectRef>
        <a:fontRef idx="minor"/>
      </dsp:style>
    </dsp:sp>
    <dsp:sp modelId="{8AC57A0E-5BAF-485C-83F8-A171CBA2982F}">
      <dsp:nvSpPr>
        <dsp:cNvPr id="0" name=""/>
        <dsp:cNvSpPr/>
      </dsp:nvSpPr>
      <dsp:spPr>
        <a:xfrm>
          <a:off x="783067" y="3207550"/>
          <a:ext cx="5553126" cy="493584"/>
        </a:xfrm>
        <a:prstGeom prst="rect">
          <a:avLst/>
        </a:prstGeom>
        <a:solidFill>
          <a:schemeClr val="accent4">
            <a:hueOff val="-556833"/>
            <a:satOff val="22776"/>
            <a:lumOff val="9254"/>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Praxisbeispiele am Rhein</a:t>
          </a:r>
        </a:p>
      </dsp:txBody>
      <dsp:txXfrm>
        <a:off x="783067" y="3207550"/>
        <a:ext cx="5553126" cy="493584"/>
      </dsp:txXfrm>
    </dsp:sp>
    <dsp:sp modelId="{EFD0E7AD-587C-469E-9594-BF094A67E86D}">
      <dsp:nvSpPr>
        <dsp:cNvPr id="0" name=""/>
        <dsp:cNvSpPr/>
      </dsp:nvSpPr>
      <dsp:spPr>
        <a:xfrm>
          <a:off x="474577" y="3145852"/>
          <a:ext cx="616980" cy="616980"/>
        </a:xfrm>
        <a:prstGeom prst="ellipse">
          <a:avLst/>
        </a:prstGeom>
        <a:solidFill>
          <a:schemeClr val="lt1">
            <a:hueOff val="0"/>
            <a:satOff val="0"/>
            <a:lumOff val="0"/>
            <a:alphaOff val="0"/>
          </a:schemeClr>
        </a:solidFill>
        <a:ln w="26425" cap="flat" cmpd="sng" algn="ctr">
          <a:solidFill>
            <a:schemeClr val="accent4">
              <a:hueOff val="-556833"/>
              <a:satOff val="22776"/>
              <a:lumOff val="9254"/>
              <a:alphaOff val="0"/>
            </a:schemeClr>
          </a:solidFill>
          <a:prstDash val="solid"/>
        </a:ln>
        <a:effectLst/>
      </dsp:spPr>
      <dsp:style>
        <a:lnRef idx="2">
          <a:scrgbClr r="0" g="0" b="0"/>
        </a:lnRef>
        <a:fillRef idx="1">
          <a:scrgbClr r="0" g="0" b="0"/>
        </a:fillRef>
        <a:effectRef idx="0">
          <a:scrgbClr r="0" g="0" b="0"/>
        </a:effectRef>
        <a:fontRef idx="minor"/>
      </dsp:style>
    </dsp:sp>
    <dsp:sp modelId="{26F0B789-D2B2-4550-89EB-85C8CA6BA251}">
      <dsp:nvSpPr>
        <dsp:cNvPr id="0" name=""/>
        <dsp:cNvSpPr/>
      </dsp:nvSpPr>
      <dsp:spPr>
        <a:xfrm>
          <a:off x="377060" y="3947834"/>
          <a:ext cx="5959133" cy="493584"/>
        </a:xfrm>
        <a:prstGeom prst="rect">
          <a:avLst/>
        </a:prstGeom>
        <a:solidFill>
          <a:schemeClr val="accent4">
            <a:hueOff val="-696042"/>
            <a:satOff val="28470"/>
            <a:lumOff val="1156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smtClean="0">
              <a:latin typeface="Corbel" panose="020B0503020204020204" pitchFamily="34" charset="0"/>
            </a:rPr>
            <a:t>Binnenschifffahrt: Ein Blick in die Zukunft</a:t>
          </a:r>
          <a:endParaRPr lang="de-AT" sz="2400" kern="1200" noProof="0" dirty="0" smtClean="0">
            <a:latin typeface="Corbel" panose="020B0503020204020204" pitchFamily="34" charset="0"/>
          </a:endParaRPr>
        </a:p>
      </dsp:txBody>
      <dsp:txXfrm>
        <a:off x="377060" y="3947834"/>
        <a:ext cx="5959133" cy="493584"/>
      </dsp:txXfrm>
    </dsp:sp>
    <dsp:sp modelId="{E6CC4233-B9AE-498D-BF33-C47779326C2B}">
      <dsp:nvSpPr>
        <dsp:cNvPr id="0" name=""/>
        <dsp:cNvSpPr/>
      </dsp:nvSpPr>
      <dsp:spPr>
        <a:xfrm>
          <a:off x="68569" y="3886136"/>
          <a:ext cx="616980" cy="616980"/>
        </a:xfrm>
        <a:prstGeom prst="ellipse">
          <a:avLst/>
        </a:prstGeom>
        <a:solidFill>
          <a:schemeClr val="lt1">
            <a:hueOff val="0"/>
            <a:satOff val="0"/>
            <a:lumOff val="0"/>
            <a:alphaOff val="0"/>
          </a:schemeClr>
        </a:solidFill>
        <a:ln w="26425" cap="flat" cmpd="sng" algn="ctr">
          <a:solidFill>
            <a:schemeClr val="accent4">
              <a:hueOff val="-696042"/>
              <a:satOff val="28470"/>
              <a:lumOff val="1156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55F07-44CB-45DE-B464-761E63A71CD5}">
      <dsp:nvSpPr>
        <dsp:cNvPr id="0" name=""/>
        <dsp:cNvSpPr/>
      </dsp:nvSpPr>
      <dsp:spPr>
        <a:xfrm>
          <a:off x="-5300663" y="-811788"/>
          <a:ext cx="6311881" cy="6311881"/>
        </a:xfrm>
        <a:prstGeom prst="blockArc">
          <a:avLst>
            <a:gd name="adj1" fmla="val 18900000"/>
            <a:gd name="adj2" fmla="val 2700000"/>
            <a:gd name="adj3" fmla="val 342"/>
          </a:avLst>
        </a:prstGeom>
        <a:noFill/>
        <a:ln w="2642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99548-C0EB-4691-9CE6-7284291054B6}">
      <dsp:nvSpPr>
        <dsp:cNvPr id="0" name=""/>
        <dsp:cNvSpPr/>
      </dsp:nvSpPr>
      <dsp:spPr>
        <a:xfrm>
          <a:off x="377060" y="246886"/>
          <a:ext cx="6107414" cy="493584"/>
        </a:xfrm>
        <a:prstGeom prst="rect">
          <a:avLst/>
        </a:prstGeom>
        <a:solidFill>
          <a:schemeClr val="accent4">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Der Rhein – (</a:t>
          </a:r>
          <a:r>
            <a:rPr lang="de-AT" sz="2400" kern="1200" noProof="0" dirty="0" err="1" smtClean="0">
              <a:latin typeface="Corbel" panose="020B0503020204020204" pitchFamily="34" charset="0"/>
            </a:rPr>
            <a:t>Wirtschafts</a:t>
          </a:r>
          <a:r>
            <a:rPr lang="de-AT" sz="2400" kern="1200" noProof="0" dirty="0" smtClean="0">
              <a:latin typeface="Corbel" panose="020B0503020204020204" pitchFamily="34" charset="0"/>
            </a:rPr>
            <a:t>)</a:t>
          </a:r>
          <a:r>
            <a:rPr lang="de-AT" sz="2400" kern="1200" noProof="0" dirty="0" err="1" smtClean="0">
              <a:latin typeface="Corbel" panose="020B0503020204020204" pitchFamily="34" charset="0"/>
            </a:rPr>
            <a:t>geographie</a:t>
          </a:r>
          <a:endParaRPr lang="de-AT" sz="2400" kern="1200" noProof="0" dirty="0" smtClean="0">
            <a:latin typeface="Corbel" panose="020B0503020204020204" pitchFamily="34" charset="0"/>
          </a:endParaRPr>
        </a:p>
      </dsp:txBody>
      <dsp:txXfrm>
        <a:off x="377060" y="246886"/>
        <a:ext cx="6107414" cy="493584"/>
      </dsp:txXfrm>
    </dsp:sp>
    <dsp:sp modelId="{9AF5ED78-341F-403E-97B4-875F8057A202}">
      <dsp:nvSpPr>
        <dsp:cNvPr id="0" name=""/>
        <dsp:cNvSpPr/>
      </dsp:nvSpPr>
      <dsp:spPr>
        <a:xfrm>
          <a:off x="68569" y="185188"/>
          <a:ext cx="616980" cy="616980"/>
        </a:xfrm>
        <a:prstGeom prst="ellipse">
          <a:avLst/>
        </a:prstGeom>
        <a:solidFill>
          <a:schemeClr val="lt1">
            <a:hueOff val="0"/>
            <a:satOff val="0"/>
            <a:lumOff val="0"/>
            <a:alphaOff val="0"/>
          </a:schemeClr>
        </a:solidFill>
        <a:ln w="2642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CFE10-46D2-48B0-947A-2C85B551FC94}">
      <dsp:nvSpPr>
        <dsp:cNvPr id="0" name=""/>
        <dsp:cNvSpPr/>
      </dsp:nvSpPr>
      <dsp:spPr>
        <a:xfrm>
          <a:off x="783067" y="987169"/>
          <a:ext cx="5701407" cy="493584"/>
        </a:xfrm>
        <a:prstGeom prst="rect">
          <a:avLst/>
        </a:prstGeom>
        <a:solidFill>
          <a:schemeClr val="accent4">
            <a:hueOff val="-139208"/>
            <a:satOff val="5694"/>
            <a:lumOff val="2313"/>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Grundlagen der Binnenschifffahrt</a:t>
          </a:r>
        </a:p>
      </dsp:txBody>
      <dsp:txXfrm>
        <a:off x="783067" y="987169"/>
        <a:ext cx="5701407" cy="493584"/>
      </dsp:txXfrm>
    </dsp:sp>
    <dsp:sp modelId="{EF12B5F5-AB8A-4523-B395-C351AAF3CDFA}">
      <dsp:nvSpPr>
        <dsp:cNvPr id="0" name=""/>
        <dsp:cNvSpPr/>
      </dsp:nvSpPr>
      <dsp:spPr>
        <a:xfrm>
          <a:off x="474577" y="925471"/>
          <a:ext cx="616980" cy="616980"/>
        </a:xfrm>
        <a:prstGeom prst="ellipse">
          <a:avLst/>
        </a:prstGeom>
        <a:solidFill>
          <a:schemeClr val="lt1">
            <a:hueOff val="0"/>
            <a:satOff val="0"/>
            <a:lumOff val="0"/>
            <a:alphaOff val="0"/>
          </a:schemeClr>
        </a:solidFill>
        <a:ln w="26425" cap="flat" cmpd="sng" algn="ctr">
          <a:solidFill>
            <a:schemeClr val="accent4">
              <a:hueOff val="-139208"/>
              <a:satOff val="5694"/>
              <a:lumOff val="2313"/>
              <a:alphaOff val="0"/>
            </a:schemeClr>
          </a:solidFill>
          <a:prstDash val="solid"/>
        </a:ln>
        <a:effectLst/>
      </dsp:spPr>
      <dsp:style>
        <a:lnRef idx="2">
          <a:scrgbClr r="0" g="0" b="0"/>
        </a:lnRef>
        <a:fillRef idx="1">
          <a:scrgbClr r="0" g="0" b="0"/>
        </a:fillRef>
        <a:effectRef idx="0">
          <a:scrgbClr r="0" g="0" b="0"/>
        </a:effectRef>
        <a:fontRef idx="minor"/>
      </dsp:style>
    </dsp:sp>
    <dsp:sp modelId="{05B6BCF6-5489-475A-B5DE-FD52A369E62E}">
      <dsp:nvSpPr>
        <dsp:cNvPr id="0" name=""/>
        <dsp:cNvSpPr/>
      </dsp:nvSpPr>
      <dsp:spPr>
        <a:xfrm>
          <a:off x="968724" y="1727452"/>
          <a:ext cx="5515750" cy="493584"/>
        </a:xfrm>
        <a:prstGeom prst="rect">
          <a:avLst/>
        </a:prstGeom>
        <a:solidFill>
          <a:schemeClr val="accent4">
            <a:hueOff val="-278417"/>
            <a:satOff val="11388"/>
            <a:lumOff val="462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Häfen am Rhein</a:t>
          </a:r>
        </a:p>
      </dsp:txBody>
      <dsp:txXfrm>
        <a:off x="968724" y="1727452"/>
        <a:ext cx="5515750" cy="493584"/>
      </dsp:txXfrm>
    </dsp:sp>
    <dsp:sp modelId="{A1ACB26E-8914-4628-B7B1-8FAD5ECA0557}">
      <dsp:nvSpPr>
        <dsp:cNvPr id="0" name=""/>
        <dsp:cNvSpPr/>
      </dsp:nvSpPr>
      <dsp:spPr>
        <a:xfrm>
          <a:off x="660233" y="1665754"/>
          <a:ext cx="616980" cy="616980"/>
        </a:xfrm>
        <a:prstGeom prst="ellipse">
          <a:avLst/>
        </a:prstGeom>
        <a:solidFill>
          <a:schemeClr val="lt1">
            <a:hueOff val="0"/>
            <a:satOff val="0"/>
            <a:lumOff val="0"/>
            <a:alphaOff val="0"/>
          </a:schemeClr>
        </a:solidFill>
        <a:ln w="26425" cap="flat" cmpd="sng" algn="ctr">
          <a:solidFill>
            <a:schemeClr val="accent4">
              <a:hueOff val="-278417"/>
              <a:satOff val="11388"/>
              <a:lumOff val="4627"/>
              <a:alphaOff val="0"/>
            </a:schemeClr>
          </a:solidFill>
          <a:prstDash val="solid"/>
        </a:ln>
        <a:effectLst/>
      </dsp:spPr>
      <dsp:style>
        <a:lnRef idx="2">
          <a:scrgbClr r="0" g="0" b="0"/>
        </a:lnRef>
        <a:fillRef idx="1">
          <a:scrgbClr r="0" g="0" b="0"/>
        </a:fillRef>
        <a:effectRef idx="0">
          <a:scrgbClr r="0" g="0" b="0"/>
        </a:effectRef>
        <a:fontRef idx="minor"/>
      </dsp:style>
    </dsp:sp>
    <dsp:sp modelId="{91210F3F-D8B2-42DD-8F99-15CEF9439F8A}">
      <dsp:nvSpPr>
        <dsp:cNvPr id="0" name=""/>
        <dsp:cNvSpPr/>
      </dsp:nvSpPr>
      <dsp:spPr>
        <a:xfrm>
          <a:off x="968724" y="2467267"/>
          <a:ext cx="5515750" cy="493584"/>
        </a:xfrm>
        <a:prstGeom prst="rect">
          <a:avLst/>
        </a:prstGeom>
        <a:solidFill>
          <a:srgbClr val="3281BC"/>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Markt der Rheinschifffahrt</a:t>
          </a:r>
        </a:p>
      </dsp:txBody>
      <dsp:txXfrm>
        <a:off x="968724" y="2467267"/>
        <a:ext cx="5515750" cy="493584"/>
      </dsp:txXfrm>
    </dsp:sp>
    <dsp:sp modelId="{2D85C60B-45A6-47F1-BDC4-779963C33EA5}">
      <dsp:nvSpPr>
        <dsp:cNvPr id="0" name=""/>
        <dsp:cNvSpPr/>
      </dsp:nvSpPr>
      <dsp:spPr>
        <a:xfrm>
          <a:off x="660233" y="2405569"/>
          <a:ext cx="616980" cy="616980"/>
        </a:xfrm>
        <a:prstGeom prst="ellipse">
          <a:avLst/>
        </a:prstGeom>
        <a:solidFill>
          <a:srgbClr val="3281BC"/>
        </a:solidFill>
        <a:ln w="26425" cap="flat" cmpd="sng" algn="ctr">
          <a:solidFill>
            <a:schemeClr val="accent4">
              <a:hueOff val="-417625"/>
              <a:satOff val="17082"/>
              <a:lumOff val="6940"/>
              <a:alphaOff val="0"/>
            </a:schemeClr>
          </a:solidFill>
          <a:prstDash val="solid"/>
        </a:ln>
        <a:effectLst/>
      </dsp:spPr>
      <dsp:style>
        <a:lnRef idx="2">
          <a:scrgbClr r="0" g="0" b="0"/>
        </a:lnRef>
        <a:fillRef idx="1">
          <a:scrgbClr r="0" g="0" b="0"/>
        </a:fillRef>
        <a:effectRef idx="0">
          <a:scrgbClr r="0" g="0" b="0"/>
        </a:effectRef>
        <a:fontRef idx="minor"/>
      </dsp:style>
    </dsp:sp>
    <dsp:sp modelId="{8AC57A0E-5BAF-485C-83F8-A171CBA2982F}">
      <dsp:nvSpPr>
        <dsp:cNvPr id="0" name=""/>
        <dsp:cNvSpPr/>
      </dsp:nvSpPr>
      <dsp:spPr>
        <a:xfrm>
          <a:off x="783067" y="3207550"/>
          <a:ext cx="5701407" cy="493584"/>
        </a:xfrm>
        <a:prstGeom prst="rect">
          <a:avLst/>
        </a:prstGeom>
        <a:solidFill>
          <a:schemeClr val="accent4">
            <a:hueOff val="-556833"/>
            <a:satOff val="22776"/>
            <a:lumOff val="9254"/>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Praxisbeispiele am Rhein</a:t>
          </a:r>
        </a:p>
      </dsp:txBody>
      <dsp:txXfrm>
        <a:off x="783067" y="3207550"/>
        <a:ext cx="5701407" cy="493584"/>
      </dsp:txXfrm>
    </dsp:sp>
    <dsp:sp modelId="{EFD0E7AD-587C-469E-9594-BF094A67E86D}">
      <dsp:nvSpPr>
        <dsp:cNvPr id="0" name=""/>
        <dsp:cNvSpPr/>
      </dsp:nvSpPr>
      <dsp:spPr>
        <a:xfrm>
          <a:off x="474577" y="3145852"/>
          <a:ext cx="616980" cy="616980"/>
        </a:xfrm>
        <a:prstGeom prst="ellipse">
          <a:avLst/>
        </a:prstGeom>
        <a:solidFill>
          <a:schemeClr val="lt1">
            <a:hueOff val="0"/>
            <a:satOff val="0"/>
            <a:lumOff val="0"/>
            <a:alphaOff val="0"/>
          </a:schemeClr>
        </a:solidFill>
        <a:ln w="26425" cap="flat" cmpd="sng" algn="ctr">
          <a:solidFill>
            <a:schemeClr val="accent4">
              <a:hueOff val="-556833"/>
              <a:satOff val="22776"/>
              <a:lumOff val="9254"/>
              <a:alphaOff val="0"/>
            </a:schemeClr>
          </a:solidFill>
          <a:prstDash val="solid"/>
        </a:ln>
        <a:effectLst/>
      </dsp:spPr>
      <dsp:style>
        <a:lnRef idx="2">
          <a:scrgbClr r="0" g="0" b="0"/>
        </a:lnRef>
        <a:fillRef idx="1">
          <a:scrgbClr r="0" g="0" b="0"/>
        </a:fillRef>
        <a:effectRef idx="0">
          <a:scrgbClr r="0" g="0" b="0"/>
        </a:effectRef>
        <a:fontRef idx="minor"/>
      </dsp:style>
    </dsp:sp>
    <dsp:sp modelId="{26F0B789-D2B2-4550-89EB-85C8CA6BA251}">
      <dsp:nvSpPr>
        <dsp:cNvPr id="0" name=""/>
        <dsp:cNvSpPr/>
      </dsp:nvSpPr>
      <dsp:spPr>
        <a:xfrm>
          <a:off x="377060" y="3947834"/>
          <a:ext cx="6107414" cy="493584"/>
        </a:xfrm>
        <a:prstGeom prst="rect">
          <a:avLst/>
        </a:prstGeom>
        <a:solidFill>
          <a:schemeClr val="accent4">
            <a:hueOff val="-696042"/>
            <a:satOff val="28470"/>
            <a:lumOff val="1156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smtClean="0">
              <a:latin typeface="Corbel" panose="020B0503020204020204" pitchFamily="34" charset="0"/>
            </a:rPr>
            <a:t>Binnenschifffahrt: Ein Blick in die Zukunft</a:t>
          </a:r>
          <a:endParaRPr lang="de-AT" sz="2400" kern="1200" noProof="0" dirty="0" smtClean="0">
            <a:latin typeface="Corbel" panose="020B0503020204020204" pitchFamily="34" charset="0"/>
          </a:endParaRPr>
        </a:p>
      </dsp:txBody>
      <dsp:txXfrm>
        <a:off x="377060" y="3947834"/>
        <a:ext cx="6107414" cy="493584"/>
      </dsp:txXfrm>
    </dsp:sp>
    <dsp:sp modelId="{E6CC4233-B9AE-498D-BF33-C47779326C2B}">
      <dsp:nvSpPr>
        <dsp:cNvPr id="0" name=""/>
        <dsp:cNvSpPr/>
      </dsp:nvSpPr>
      <dsp:spPr>
        <a:xfrm>
          <a:off x="68569" y="3886136"/>
          <a:ext cx="616980" cy="616980"/>
        </a:xfrm>
        <a:prstGeom prst="ellipse">
          <a:avLst/>
        </a:prstGeom>
        <a:solidFill>
          <a:schemeClr val="lt1">
            <a:hueOff val="0"/>
            <a:satOff val="0"/>
            <a:lumOff val="0"/>
            <a:alphaOff val="0"/>
          </a:schemeClr>
        </a:solidFill>
        <a:ln w="26425" cap="flat" cmpd="sng" algn="ctr">
          <a:solidFill>
            <a:schemeClr val="accent4">
              <a:hueOff val="-696042"/>
              <a:satOff val="28470"/>
              <a:lumOff val="1156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55F07-44CB-45DE-B464-761E63A71CD5}">
      <dsp:nvSpPr>
        <dsp:cNvPr id="0" name=""/>
        <dsp:cNvSpPr/>
      </dsp:nvSpPr>
      <dsp:spPr>
        <a:xfrm>
          <a:off x="-5300663" y="-811788"/>
          <a:ext cx="6311881" cy="6311881"/>
        </a:xfrm>
        <a:prstGeom prst="blockArc">
          <a:avLst>
            <a:gd name="adj1" fmla="val 18900000"/>
            <a:gd name="adj2" fmla="val 2700000"/>
            <a:gd name="adj3" fmla="val 342"/>
          </a:avLst>
        </a:prstGeom>
        <a:noFill/>
        <a:ln w="2642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99548-C0EB-4691-9CE6-7284291054B6}">
      <dsp:nvSpPr>
        <dsp:cNvPr id="0" name=""/>
        <dsp:cNvSpPr/>
      </dsp:nvSpPr>
      <dsp:spPr>
        <a:xfrm>
          <a:off x="377060" y="246886"/>
          <a:ext cx="6099176" cy="493584"/>
        </a:xfrm>
        <a:prstGeom prst="rect">
          <a:avLst/>
        </a:prstGeom>
        <a:solidFill>
          <a:schemeClr val="accent4">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Der Rhein – (</a:t>
          </a:r>
          <a:r>
            <a:rPr lang="de-AT" sz="2400" kern="1200" noProof="0" dirty="0" err="1" smtClean="0">
              <a:latin typeface="Corbel" panose="020B0503020204020204" pitchFamily="34" charset="0"/>
            </a:rPr>
            <a:t>Wirtschafts</a:t>
          </a:r>
          <a:r>
            <a:rPr lang="de-AT" sz="2400" kern="1200" noProof="0" dirty="0" smtClean="0">
              <a:latin typeface="Corbel" panose="020B0503020204020204" pitchFamily="34" charset="0"/>
            </a:rPr>
            <a:t>)</a:t>
          </a:r>
          <a:r>
            <a:rPr lang="de-AT" sz="2400" kern="1200" noProof="0" dirty="0" err="1" smtClean="0">
              <a:latin typeface="Corbel" panose="020B0503020204020204" pitchFamily="34" charset="0"/>
            </a:rPr>
            <a:t>geographie</a:t>
          </a:r>
          <a:endParaRPr lang="de-AT" sz="2400" kern="1200" noProof="0" dirty="0" smtClean="0">
            <a:latin typeface="Corbel" panose="020B0503020204020204" pitchFamily="34" charset="0"/>
          </a:endParaRPr>
        </a:p>
      </dsp:txBody>
      <dsp:txXfrm>
        <a:off x="377060" y="246886"/>
        <a:ext cx="6099176" cy="493584"/>
      </dsp:txXfrm>
    </dsp:sp>
    <dsp:sp modelId="{9AF5ED78-341F-403E-97B4-875F8057A202}">
      <dsp:nvSpPr>
        <dsp:cNvPr id="0" name=""/>
        <dsp:cNvSpPr/>
      </dsp:nvSpPr>
      <dsp:spPr>
        <a:xfrm>
          <a:off x="68569" y="185188"/>
          <a:ext cx="616980" cy="616980"/>
        </a:xfrm>
        <a:prstGeom prst="ellipse">
          <a:avLst/>
        </a:prstGeom>
        <a:solidFill>
          <a:schemeClr val="lt1">
            <a:hueOff val="0"/>
            <a:satOff val="0"/>
            <a:lumOff val="0"/>
            <a:alphaOff val="0"/>
          </a:schemeClr>
        </a:solidFill>
        <a:ln w="2642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CFE10-46D2-48B0-947A-2C85B551FC94}">
      <dsp:nvSpPr>
        <dsp:cNvPr id="0" name=""/>
        <dsp:cNvSpPr/>
      </dsp:nvSpPr>
      <dsp:spPr>
        <a:xfrm>
          <a:off x="783067" y="987169"/>
          <a:ext cx="5693169" cy="493584"/>
        </a:xfrm>
        <a:prstGeom prst="rect">
          <a:avLst/>
        </a:prstGeom>
        <a:solidFill>
          <a:schemeClr val="accent4">
            <a:hueOff val="-139208"/>
            <a:satOff val="5694"/>
            <a:lumOff val="2313"/>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Grundlagen der Binnenschifffahrt</a:t>
          </a:r>
        </a:p>
      </dsp:txBody>
      <dsp:txXfrm>
        <a:off x="783067" y="987169"/>
        <a:ext cx="5693169" cy="493584"/>
      </dsp:txXfrm>
    </dsp:sp>
    <dsp:sp modelId="{EF12B5F5-AB8A-4523-B395-C351AAF3CDFA}">
      <dsp:nvSpPr>
        <dsp:cNvPr id="0" name=""/>
        <dsp:cNvSpPr/>
      </dsp:nvSpPr>
      <dsp:spPr>
        <a:xfrm>
          <a:off x="474577" y="925471"/>
          <a:ext cx="616980" cy="616980"/>
        </a:xfrm>
        <a:prstGeom prst="ellipse">
          <a:avLst/>
        </a:prstGeom>
        <a:solidFill>
          <a:schemeClr val="lt1">
            <a:hueOff val="0"/>
            <a:satOff val="0"/>
            <a:lumOff val="0"/>
            <a:alphaOff val="0"/>
          </a:schemeClr>
        </a:solidFill>
        <a:ln w="26425" cap="flat" cmpd="sng" algn="ctr">
          <a:solidFill>
            <a:schemeClr val="accent4">
              <a:hueOff val="-139208"/>
              <a:satOff val="5694"/>
              <a:lumOff val="2313"/>
              <a:alphaOff val="0"/>
            </a:schemeClr>
          </a:solidFill>
          <a:prstDash val="solid"/>
        </a:ln>
        <a:effectLst/>
      </dsp:spPr>
      <dsp:style>
        <a:lnRef idx="2">
          <a:scrgbClr r="0" g="0" b="0"/>
        </a:lnRef>
        <a:fillRef idx="1">
          <a:scrgbClr r="0" g="0" b="0"/>
        </a:fillRef>
        <a:effectRef idx="0">
          <a:scrgbClr r="0" g="0" b="0"/>
        </a:effectRef>
        <a:fontRef idx="minor"/>
      </dsp:style>
    </dsp:sp>
    <dsp:sp modelId="{05B6BCF6-5489-475A-B5DE-FD52A369E62E}">
      <dsp:nvSpPr>
        <dsp:cNvPr id="0" name=""/>
        <dsp:cNvSpPr/>
      </dsp:nvSpPr>
      <dsp:spPr>
        <a:xfrm>
          <a:off x="968724" y="1727452"/>
          <a:ext cx="5507512" cy="493584"/>
        </a:xfrm>
        <a:prstGeom prst="rect">
          <a:avLst/>
        </a:prstGeom>
        <a:solidFill>
          <a:schemeClr val="accent4">
            <a:hueOff val="-278417"/>
            <a:satOff val="11388"/>
            <a:lumOff val="462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Häfen am Rhein</a:t>
          </a:r>
        </a:p>
      </dsp:txBody>
      <dsp:txXfrm>
        <a:off x="968724" y="1727452"/>
        <a:ext cx="5507512" cy="493584"/>
      </dsp:txXfrm>
    </dsp:sp>
    <dsp:sp modelId="{A1ACB26E-8914-4628-B7B1-8FAD5ECA0557}">
      <dsp:nvSpPr>
        <dsp:cNvPr id="0" name=""/>
        <dsp:cNvSpPr/>
      </dsp:nvSpPr>
      <dsp:spPr>
        <a:xfrm>
          <a:off x="660233" y="1665754"/>
          <a:ext cx="616980" cy="616980"/>
        </a:xfrm>
        <a:prstGeom prst="ellipse">
          <a:avLst/>
        </a:prstGeom>
        <a:solidFill>
          <a:schemeClr val="lt1">
            <a:hueOff val="0"/>
            <a:satOff val="0"/>
            <a:lumOff val="0"/>
            <a:alphaOff val="0"/>
          </a:schemeClr>
        </a:solidFill>
        <a:ln w="26425" cap="flat" cmpd="sng" algn="ctr">
          <a:solidFill>
            <a:schemeClr val="accent4">
              <a:hueOff val="-278417"/>
              <a:satOff val="11388"/>
              <a:lumOff val="4627"/>
              <a:alphaOff val="0"/>
            </a:schemeClr>
          </a:solidFill>
          <a:prstDash val="solid"/>
        </a:ln>
        <a:effectLst/>
      </dsp:spPr>
      <dsp:style>
        <a:lnRef idx="2">
          <a:scrgbClr r="0" g="0" b="0"/>
        </a:lnRef>
        <a:fillRef idx="1">
          <a:scrgbClr r="0" g="0" b="0"/>
        </a:fillRef>
        <a:effectRef idx="0">
          <a:scrgbClr r="0" g="0" b="0"/>
        </a:effectRef>
        <a:fontRef idx="minor"/>
      </dsp:style>
    </dsp:sp>
    <dsp:sp modelId="{91210F3F-D8B2-42DD-8F99-15CEF9439F8A}">
      <dsp:nvSpPr>
        <dsp:cNvPr id="0" name=""/>
        <dsp:cNvSpPr/>
      </dsp:nvSpPr>
      <dsp:spPr>
        <a:xfrm>
          <a:off x="968724" y="2467267"/>
          <a:ext cx="5507512" cy="493584"/>
        </a:xfrm>
        <a:prstGeom prst="rect">
          <a:avLst/>
        </a:prstGeom>
        <a:solidFill>
          <a:schemeClr val="accent4">
            <a:hueOff val="-417625"/>
            <a:satOff val="17082"/>
            <a:lumOff val="694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Markt der Rheinschifffahrt</a:t>
          </a:r>
        </a:p>
      </dsp:txBody>
      <dsp:txXfrm>
        <a:off x="968724" y="2467267"/>
        <a:ext cx="5507512" cy="493584"/>
      </dsp:txXfrm>
    </dsp:sp>
    <dsp:sp modelId="{2D85C60B-45A6-47F1-BDC4-779963C33EA5}">
      <dsp:nvSpPr>
        <dsp:cNvPr id="0" name=""/>
        <dsp:cNvSpPr/>
      </dsp:nvSpPr>
      <dsp:spPr>
        <a:xfrm>
          <a:off x="660233" y="2405569"/>
          <a:ext cx="616980" cy="616980"/>
        </a:xfrm>
        <a:prstGeom prst="ellipse">
          <a:avLst/>
        </a:prstGeom>
        <a:solidFill>
          <a:schemeClr val="lt1">
            <a:hueOff val="0"/>
            <a:satOff val="0"/>
            <a:lumOff val="0"/>
            <a:alphaOff val="0"/>
          </a:schemeClr>
        </a:solidFill>
        <a:ln w="26425" cap="flat" cmpd="sng" algn="ctr">
          <a:solidFill>
            <a:schemeClr val="accent4">
              <a:hueOff val="-417625"/>
              <a:satOff val="17082"/>
              <a:lumOff val="6940"/>
              <a:alphaOff val="0"/>
            </a:schemeClr>
          </a:solidFill>
          <a:prstDash val="solid"/>
        </a:ln>
        <a:effectLst/>
      </dsp:spPr>
      <dsp:style>
        <a:lnRef idx="2">
          <a:scrgbClr r="0" g="0" b="0"/>
        </a:lnRef>
        <a:fillRef idx="1">
          <a:scrgbClr r="0" g="0" b="0"/>
        </a:fillRef>
        <a:effectRef idx="0">
          <a:scrgbClr r="0" g="0" b="0"/>
        </a:effectRef>
        <a:fontRef idx="minor"/>
      </dsp:style>
    </dsp:sp>
    <dsp:sp modelId="{8AC57A0E-5BAF-485C-83F8-A171CBA2982F}">
      <dsp:nvSpPr>
        <dsp:cNvPr id="0" name=""/>
        <dsp:cNvSpPr/>
      </dsp:nvSpPr>
      <dsp:spPr>
        <a:xfrm>
          <a:off x="783067" y="3207550"/>
          <a:ext cx="5693169" cy="493584"/>
        </a:xfrm>
        <a:prstGeom prst="rect">
          <a:avLst/>
        </a:prstGeom>
        <a:solidFill>
          <a:schemeClr val="accent4">
            <a:hueOff val="-556833"/>
            <a:satOff val="22776"/>
            <a:lumOff val="9254"/>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Praxisbeispiele am Rhein</a:t>
          </a:r>
        </a:p>
      </dsp:txBody>
      <dsp:txXfrm>
        <a:off x="783067" y="3207550"/>
        <a:ext cx="5693169" cy="493584"/>
      </dsp:txXfrm>
    </dsp:sp>
    <dsp:sp modelId="{EFD0E7AD-587C-469E-9594-BF094A67E86D}">
      <dsp:nvSpPr>
        <dsp:cNvPr id="0" name=""/>
        <dsp:cNvSpPr/>
      </dsp:nvSpPr>
      <dsp:spPr>
        <a:xfrm>
          <a:off x="474577" y="3145852"/>
          <a:ext cx="616980" cy="616980"/>
        </a:xfrm>
        <a:prstGeom prst="ellipse">
          <a:avLst/>
        </a:prstGeom>
        <a:solidFill>
          <a:srgbClr val="2D8FCD"/>
        </a:solidFill>
        <a:ln w="26425" cap="flat" cmpd="sng" algn="ctr">
          <a:solidFill>
            <a:schemeClr val="accent4">
              <a:hueOff val="-556833"/>
              <a:satOff val="22776"/>
              <a:lumOff val="9254"/>
              <a:alphaOff val="0"/>
            </a:schemeClr>
          </a:solidFill>
          <a:prstDash val="solid"/>
        </a:ln>
        <a:effectLst/>
      </dsp:spPr>
      <dsp:style>
        <a:lnRef idx="2">
          <a:scrgbClr r="0" g="0" b="0"/>
        </a:lnRef>
        <a:fillRef idx="1">
          <a:scrgbClr r="0" g="0" b="0"/>
        </a:fillRef>
        <a:effectRef idx="0">
          <a:scrgbClr r="0" g="0" b="0"/>
        </a:effectRef>
        <a:fontRef idx="minor"/>
      </dsp:style>
    </dsp:sp>
    <dsp:sp modelId="{26F0B789-D2B2-4550-89EB-85C8CA6BA251}">
      <dsp:nvSpPr>
        <dsp:cNvPr id="0" name=""/>
        <dsp:cNvSpPr/>
      </dsp:nvSpPr>
      <dsp:spPr>
        <a:xfrm>
          <a:off x="377060" y="3947834"/>
          <a:ext cx="6099176" cy="493584"/>
        </a:xfrm>
        <a:prstGeom prst="rect">
          <a:avLst/>
        </a:prstGeom>
        <a:solidFill>
          <a:schemeClr val="accent4">
            <a:hueOff val="-696042"/>
            <a:satOff val="28470"/>
            <a:lumOff val="1156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smtClean="0">
              <a:latin typeface="Corbel" panose="020B0503020204020204" pitchFamily="34" charset="0"/>
            </a:rPr>
            <a:t>Binnenschifffahrt: Ein Blick in die Zukunft</a:t>
          </a:r>
          <a:endParaRPr lang="de-AT" sz="2400" kern="1200" noProof="0" dirty="0" smtClean="0">
            <a:latin typeface="Corbel" panose="020B0503020204020204" pitchFamily="34" charset="0"/>
          </a:endParaRPr>
        </a:p>
      </dsp:txBody>
      <dsp:txXfrm>
        <a:off x="377060" y="3947834"/>
        <a:ext cx="6099176" cy="493584"/>
      </dsp:txXfrm>
    </dsp:sp>
    <dsp:sp modelId="{E6CC4233-B9AE-498D-BF33-C47779326C2B}">
      <dsp:nvSpPr>
        <dsp:cNvPr id="0" name=""/>
        <dsp:cNvSpPr/>
      </dsp:nvSpPr>
      <dsp:spPr>
        <a:xfrm>
          <a:off x="68569" y="3886136"/>
          <a:ext cx="616980" cy="616980"/>
        </a:xfrm>
        <a:prstGeom prst="ellipse">
          <a:avLst/>
        </a:prstGeom>
        <a:solidFill>
          <a:schemeClr val="lt1">
            <a:hueOff val="0"/>
            <a:satOff val="0"/>
            <a:lumOff val="0"/>
            <a:alphaOff val="0"/>
          </a:schemeClr>
        </a:solidFill>
        <a:ln w="26425" cap="flat" cmpd="sng" algn="ctr">
          <a:solidFill>
            <a:schemeClr val="accent4">
              <a:hueOff val="-696042"/>
              <a:satOff val="28470"/>
              <a:lumOff val="1156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96DA7-3476-43C5-9552-C4337569ED14}">
      <dsp:nvSpPr>
        <dsp:cNvPr id="0" name=""/>
        <dsp:cNvSpPr/>
      </dsp:nvSpPr>
      <dsp:spPr>
        <a:xfrm>
          <a:off x="2047167" y="53066"/>
          <a:ext cx="2547211" cy="2547211"/>
        </a:xfrm>
        <a:prstGeom prst="ellipse">
          <a:avLst/>
        </a:prstGeom>
        <a:solidFill>
          <a:schemeClr val="lt1">
            <a:alpha val="50000"/>
            <a:hueOff val="0"/>
            <a:satOff val="0"/>
            <a:lumOff val="0"/>
            <a:alphaOff val="0"/>
          </a:schemeClr>
        </a:solidFill>
        <a:ln w="26425"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de-DE" sz="1800" kern="1200" dirty="0" smtClean="0">
              <a:latin typeface="Corbel" panose="020B0503020204020204" pitchFamily="34" charset="0"/>
            </a:rPr>
            <a:t>Container-</a:t>
          </a:r>
          <a:r>
            <a:rPr lang="de-DE" sz="1800" kern="1200" dirty="0" err="1" smtClean="0">
              <a:latin typeface="Corbel" panose="020B0503020204020204" pitchFamily="34" charset="0"/>
            </a:rPr>
            <a:t>schifffahrt</a:t>
          </a:r>
          <a:endParaRPr lang="de-DE" sz="1800" kern="1200" dirty="0">
            <a:latin typeface="Corbel" panose="020B0503020204020204" pitchFamily="34" charset="0"/>
          </a:endParaRPr>
        </a:p>
      </dsp:txBody>
      <dsp:txXfrm>
        <a:off x="2386796" y="498828"/>
        <a:ext cx="1867954" cy="1146245"/>
      </dsp:txXfrm>
    </dsp:sp>
    <dsp:sp modelId="{3009F42B-A718-40BF-9C32-299FE278F5D9}">
      <dsp:nvSpPr>
        <dsp:cNvPr id="0" name=""/>
        <dsp:cNvSpPr/>
      </dsp:nvSpPr>
      <dsp:spPr>
        <a:xfrm>
          <a:off x="2966286" y="1645073"/>
          <a:ext cx="2547211" cy="2547211"/>
        </a:xfrm>
        <a:prstGeom prst="ellipse">
          <a:avLst/>
        </a:prstGeom>
        <a:solidFill>
          <a:schemeClr val="lt1">
            <a:alpha val="50000"/>
            <a:hueOff val="0"/>
            <a:satOff val="0"/>
            <a:lumOff val="0"/>
            <a:alphaOff val="0"/>
          </a:schemeClr>
        </a:solidFill>
        <a:ln w="26425"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de-DE" sz="1800" kern="1200" dirty="0" smtClean="0">
              <a:latin typeface="Corbel" panose="020B0503020204020204" pitchFamily="34" charset="0"/>
            </a:rPr>
            <a:t>Tankschifffahrt</a:t>
          </a:r>
          <a:endParaRPr lang="de-DE" sz="1800" kern="1200" dirty="0">
            <a:latin typeface="Corbel" panose="020B0503020204020204" pitchFamily="34" charset="0"/>
          </a:endParaRPr>
        </a:p>
      </dsp:txBody>
      <dsp:txXfrm>
        <a:off x="3745308" y="2303103"/>
        <a:ext cx="1528326" cy="1400966"/>
      </dsp:txXfrm>
    </dsp:sp>
    <dsp:sp modelId="{0CDA008B-ADB7-4C36-AF3B-929BA1BD7862}">
      <dsp:nvSpPr>
        <dsp:cNvPr id="0" name=""/>
        <dsp:cNvSpPr/>
      </dsp:nvSpPr>
      <dsp:spPr>
        <a:xfrm>
          <a:off x="1128049" y="1645073"/>
          <a:ext cx="2547211" cy="2547211"/>
        </a:xfrm>
        <a:prstGeom prst="ellipse">
          <a:avLst/>
        </a:prstGeom>
        <a:solidFill>
          <a:schemeClr val="lt1">
            <a:alpha val="50000"/>
            <a:hueOff val="0"/>
            <a:satOff val="0"/>
            <a:lumOff val="0"/>
            <a:alphaOff val="0"/>
          </a:schemeClr>
        </a:solidFill>
        <a:ln w="26425"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de-DE" sz="1800" kern="1200" dirty="0" smtClean="0">
              <a:latin typeface="Corbel" panose="020B0503020204020204" pitchFamily="34" charset="0"/>
            </a:rPr>
            <a:t>Trocken-</a:t>
          </a:r>
          <a:r>
            <a:rPr lang="de-DE" sz="1800" kern="1200" dirty="0" err="1" smtClean="0">
              <a:latin typeface="Corbel" panose="020B0503020204020204" pitchFamily="34" charset="0"/>
            </a:rPr>
            <a:t>schifffahrt</a:t>
          </a:r>
          <a:endParaRPr lang="de-DE" sz="1800" kern="1200" dirty="0">
            <a:latin typeface="Corbel" panose="020B0503020204020204" pitchFamily="34" charset="0"/>
          </a:endParaRPr>
        </a:p>
      </dsp:txBody>
      <dsp:txXfrm>
        <a:off x="1367911" y="2303103"/>
        <a:ext cx="1528326" cy="14009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55F07-44CB-45DE-B464-761E63A71CD5}">
      <dsp:nvSpPr>
        <dsp:cNvPr id="0" name=""/>
        <dsp:cNvSpPr/>
      </dsp:nvSpPr>
      <dsp:spPr>
        <a:xfrm>
          <a:off x="-5300663" y="-811788"/>
          <a:ext cx="6311881" cy="6311881"/>
        </a:xfrm>
        <a:prstGeom prst="blockArc">
          <a:avLst>
            <a:gd name="adj1" fmla="val 18900000"/>
            <a:gd name="adj2" fmla="val 2700000"/>
            <a:gd name="adj3" fmla="val 342"/>
          </a:avLst>
        </a:prstGeom>
        <a:noFill/>
        <a:ln w="2642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99548-C0EB-4691-9CE6-7284291054B6}">
      <dsp:nvSpPr>
        <dsp:cNvPr id="0" name=""/>
        <dsp:cNvSpPr/>
      </dsp:nvSpPr>
      <dsp:spPr>
        <a:xfrm>
          <a:off x="377060" y="246886"/>
          <a:ext cx="5992084" cy="493584"/>
        </a:xfrm>
        <a:prstGeom prst="rect">
          <a:avLst/>
        </a:prstGeom>
        <a:solidFill>
          <a:schemeClr val="accent4">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Der Rhein – (</a:t>
          </a:r>
          <a:r>
            <a:rPr lang="de-AT" sz="2400" kern="1200" noProof="0" dirty="0" err="1" smtClean="0">
              <a:latin typeface="Corbel" panose="020B0503020204020204" pitchFamily="34" charset="0"/>
            </a:rPr>
            <a:t>Wirtschafts</a:t>
          </a:r>
          <a:r>
            <a:rPr lang="de-AT" sz="2400" kern="1200" noProof="0" dirty="0" smtClean="0">
              <a:latin typeface="Corbel" panose="020B0503020204020204" pitchFamily="34" charset="0"/>
            </a:rPr>
            <a:t>)</a:t>
          </a:r>
          <a:r>
            <a:rPr lang="de-AT" sz="2400" kern="1200" noProof="0" dirty="0" err="1" smtClean="0">
              <a:latin typeface="Corbel" panose="020B0503020204020204" pitchFamily="34" charset="0"/>
            </a:rPr>
            <a:t>geographie</a:t>
          </a:r>
          <a:endParaRPr lang="de-AT" sz="2400" kern="1200" noProof="0" dirty="0" smtClean="0">
            <a:latin typeface="Corbel" panose="020B0503020204020204" pitchFamily="34" charset="0"/>
          </a:endParaRPr>
        </a:p>
      </dsp:txBody>
      <dsp:txXfrm>
        <a:off x="377060" y="246886"/>
        <a:ext cx="5992084" cy="493584"/>
      </dsp:txXfrm>
    </dsp:sp>
    <dsp:sp modelId="{9AF5ED78-341F-403E-97B4-875F8057A202}">
      <dsp:nvSpPr>
        <dsp:cNvPr id="0" name=""/>
        <dsp:cNvSpPr/>
      </dsp:nvSpPr>
      <dsp:spPr>
        <a:xfrm>
          <a:off x="68569" y="185188"/>
          <a:ext cx="616980" cy="616980"/>
        </a:xfrm>
        <a:prstGeom prst="ellipse">
          <a:avLst/>
        </a:prstGeom>
        <a:solidFill>
          <a:schemeClr val="lt1">
            <a:hueOff val="0"/>
            <a:satOff val="0"/>
            <a:lumOff val="0"/>
            <a:alphaOff val="0"/>
          </a:schemeClr>
        </a:solidFill>
        <a:ln w="2642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CFE10-46D2-48B0-947A-2C85B551FC94}">
      <dsp:nvSpPr>
        <dsp:cNvPr id="0" name=""/>
        <dsp:cNvSpPr/>
      </dsp:nvSpPr>
      <dsp:spPr>
        <a:xfrm>
          <a:off x="783067" y="987169"/>
          <a:ext cx="5586077" cy="493584"/>
        </a:xfrm>
        <a:prstGeom prst="rect">
          <a:avLst/>
        </a:prstGeom>
        <a:solidFill>
          <a:schemeClr val="accent4">
            <a:hueOff val="-139208"/>
            <a:satOff val="5694"/>
            <a:lumOff val="2313"/>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Grundlagen der Binnenschifffahrt</a:t>
          </a:r>
        </a:p>
      </dsp:txBody>
      <dsp:txXfrm>
        <a:off x="783067" y="987169"/>
        <a:ext cx="5586077" cy="493584"/>
      </dsp:txXfrm>
    </dsp:sp>
    <dsp:sp modelId="{EF12B5F5-AB8A-4523-B395-C351AAF3CDFA}">
      <dsp:nvSpPr>
        <dsp:cNvPr id="0" name=""/>
        <dsp:cNvSpPr/>
      </dsp:nvSpPr>
      <dsp:spPr>
        <a:xfrm>
          <a:off x="474577" y="925471"/>
          <a:ext cx="616980" cy="616980"/>
        </a:xfrm>
        <a:prstGeom prst="ellipse">
          <a:avLst/>
        </a:prstGeom>
        <a:solidFill>
          <a:schemeClr val="lt1">
            <a:hueOff val="0"/>
            <a:satOff val="0"/>
            <a:lumOff val="0"/>
            <a:alphaOff val="0"/>
          </a:schemeClr>
        </a:solidFill>
        <a:ln w="26425" cap="flat" cmpd="sng" algn="ctr">
          <a:solidFill>
            <a:schemeClr val="accent4">
              <a:hueOff val="-139208"/>
              <a:satOff val="5694"/>
              <a:lumOff val="2313"/>
              <a:alphaOff val="0"/>
            </a:schemeClr>
          </a:solidFill>
          <a:prstDash val="solid"/>
        </a:ln>
        <a:effectLst/>
      </dsp:spPr>
      <dsp:style>
        <a:lnRef idx="2">
          <a:scrgbClr r="0" g="0" b="0"/>
        </a:lnRef>
        <a:fillRef idx="1">
          <a:scrgbClr r="0" g="0" b="0"/>
        </a:fillRef>
        <a:effectRef idx="0">
          <a:scrgbClr r="0" g="0" b="0"/>
        </a:effectRef>
        <a:fontRef idx="minor"/>
      </dsp:style>
    </dsp:sp>
    <dsp:sp modelId="{05B6BCF6-5489-475A-B5DE-FD52A369E62E}">
      <dsp:nvSpPr>
        <dsp:cNvPr id="0" name=""/>
        <dsp:cNvSpPr/>
      </dsp:nvSpPr>
      <dsp:spPr>
        <a:xfrm>
          <a:off x="968724" y="1727452"/>
          <a:ext cx="5400420" cy="493584"/>
        </a:xfrm>
        <a:prstGeom prst="rect">
          <a:avLst/>
        </a:prstGeom>
        <a:solidFill>
          <a:schemeClr val="accent4">
            <a:hueOff val="-278417"/>
            <a:satOff val="11388"/>
            <a:lumOff val="462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Häfen am Rhein</a:t>
          </a:r>
        </a:p>
      </dsp:txBody>
      <dsp:txXfrm>
        <a:off x="968724" y="1727452"/>
        <a:ext cx="5400420" cy="493584"/>
      </dsp:txXfrm>
    </dsp:sp>
    <dsp:sp modelId="{A1ACB26E-8914-4628-B7B1-8FAD5ECA0557}">
      <dsp:nvSpPr>
        <dsp:cNvPr id="0" name=""/>
        <dsp:cNvSpPr/>
      </dsp:nvSpPr>
      <dsp:spPr>
        <a:xfrm>
          <a:off x="660233" y="1665754"/>
          <a:ext cx="616980" cy="616980"/>
        </a:xfrm>
        <a:prstGeom prst="ellipse">
          <a:avLst/>
        </a:prstGeom>
        <a:solidFill>
          <a:schemeClr val="lt1">
            <a:hueOff val="0"/>
            <a:satOff val="0"/>
            <a:lumOff val="0"/>
            <a:alphaOff val="0"/>
          </a:schemeClr>
        </a:solidFill>
        <a:ln w="26425" cap="flat" cmpd="sng" algn="ctr">
          <a:solidFill>
            <a:schemeClr val="accent4">
              <a:hueOff val="-278417"/>
              <a:satOff val="11388"/>
              <a:lumOff val="4627"/>
              <a:alphaOff val="0"/>
            </a:schemeClr>
          </a:solidFill>
          <a:prstDash val="solid"/>
        </a:ln>
        <a:effectLst/>
      </dsp:spPr>
      <dsp:style>
        <a:lnRef idx="2">
          <a:scrgbClr r="0" g="0" b="0"/>
        </a:lnRef>
        <a:fillRef idx="1">
          <a:scrgbClr r="0" g="0" b="0"/>
        </a:fillRef>
        <a:effectRef idx="0">
          <a:scrgbClr r="0" g="0" b="0"/>
        </a:effectRef>
        <a:fontRef idx="minor"/>
      </dsp:style>
    </dsp:sp>
    <dsp:sp modelId="{91210F3F-D8B2-42DD-8F99-15CEF9439F8A}">
      <dsp:nvSpPr>
        <dsp:cNvPr id="0" name=""/>
        <dsp:cNvSpPr/>
      </dsp:nvSpPr>
      <dsp:spPr>
        <a:xfrm>
          <a:off x="968724" y="2467267"/>
          <a:ext cx="5400420" cy="493584"/>
        </a:xfrm>
        <a:prstGeom prst="rect">
          <a:avLst/>
        </a:prstGeom>
        <a:solidFill>
          <a:schemeClr val="accent4">
            <a:hueOff val="-417625"/>
            <a:satOff val="17082"/>
            <a:lumOff val="694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Markt der Rheinschifffahrt</a:t>
          </a:r>
        </a:p>
      </dsp:txBody>
      <dsp:txXfrm>
        <a:off x="968724" y="2467267"/>
        <a:ext cx="5400420" cy="493584"/>
      </dsp:txXfrm>
    </dsp:sp>
    <dsp:sp modelId="{2D85C60B-45A6-47F1-BDC4-779963C33EA5}">
      <dsp:nvSpPr>
        <dsp:cNvPr id="0" name=""/>
        <dsp:cNvSpPr/>
      </dsp:nvSpPr>
      <dsp:spPr>
        <a:xfrm>
          <a:off x="660233" y="2405569"/>
          <a:ext cx="616980" cy="616980"/>
        </a:xfrm>
        <a:prstGeom prst="ellipse">
          <a:avLst/>
        </a:prstGeom>
        <a:solidFill>
          <a:schemeClr val="lt1">
            <a:hueOff val="0"/>
            <a:satOff val="0"/>
            <a:lumOff val="0"/>
            <a:alphaOff val="0"/>
          </a:schemeClr>
        </a:solidFill>
        <a:ln w="26425" cap="flat" cmpd="sng" algn="ctr">
          <a:solidFill>
            <a:schemeClr val="accent4">
              <a:hueOff val="-417625"/>
              <a:satOff val="17082"/>
              <a:lumOff val="6940"/>
              <a:alphaOff val="0"/>
            </a:schemeClr>
          </a:solidFill>
          <a:prstDash val="solid"/>
        </a:ln>
        <a:effectLst/>
      </dsp:spPr>
      <dsp:style>
        <a:lnRef idx="2">
          <a:scrgbClr r="0" g="0" b="0"/>
        </a:lnRef>
        <a:fillRef idx="1">
          <a:scrgbClr r="0" g="0" b="0"/>
        </a:fillRef>
        <a:effectRef idx="0">
          <a:scrgbClr r="0" g="0" b="0"/>
        </a:effectRef>
        <a:fontRef idx="minor"/>
      </dsp:style>
    </dsp:sp>
    <dsp:sp modelId="{8AC57A0E-5BAF-485C-83F8-A171CBA2982F}">
      <dsp:nvSpPr>
        <dsp:cNvPr id="0" name=""/>
        <dsp:cNvSpPr/>
      </dsp:nvSpPr>
      <dsp:spPr>
        <a:xfrm>
          <a:off x="783067" y="3207550"/>
          <a:ext cx="5586077" cy="493584"/>
        </a:xfrm>
        <a:prstGeom prst="rect">
          <a:avLst/>
        </a:prstGeom>
        <a:solidFill>
          <a:schemeClr val="accent4">
            <a:hueOff val="-556833"/>
            <a:satOff val="22776"/>
            <a:lumOff val="9254"/>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dirty="0" smtClean="0">
              <a:latin typeface="Corbel" panose="020B0503020204020204" pitchFamily="34" charset="0"/>
            </a:rPr>
            <a:t>Praxisbeispiele am Rhein</a:t>
          </a:r>
        </a:p>
      </dsp:txBody>
      <dsp:txXfrm>
        <a:off x="783067" y="3207550"/>
        <a:ext cx="5586077" cy="493584"/>
      </dsp:txXfrm>
    </dsp:sp>
    <dsp:sp modelId="{EFD0E7AD-587C-469E-9594-BF094A67E86D}">
      <dsp:nvSpPr>
        <dsp:cNvPr id="0" name=""/>
        <dsp:cNvSpPr/>
      </dsp:nvSpPr>
      <dsp:spPr>
        <a:xfrm>
          <a:off x="474577" y="3145852"/>
          <a:ext cx="616980" cy="616980"/>
        </a:xfrm>
        <a:prstGeom prst="ellipse">
          <a:avLst/>
        </a:prstGeom>
        <a:solidFill>
          <a:schemeClr val="lt1">
            <a:hueOff val="0"/>
            <a:satOff val="0"/>
            <a:lumOff val="0"/>
            <a:alphaOff val="0"/>
          </a:schemeClr>
        </a:solidFill>
        <a:ln w="26425" cap="flat" cmpd="sng" algn="ctr">
          <a:solidFill>
            <a:schemeClr val="accent4">
              <a:hueOff val="-556833"/>
              <a:satOff val="22776"/>
              <a:lumOff val="9254"/>
              <a:alphaOff val="0"/>
            </a:schemeClr>
          </a:solidFill>
          <a:prstDash val="solid"/>
        </a:ln>
        <a:effectLst/>
      </dsp:spPr>
      <dsp:style>
        <a:lnRef idx="2">
          <a:scrgbClr r="0" g="0" b="0"/>
        </a:lnRef>
        <a:fillRef idx="1">
          <a:scrgbClr r="0" g="0" b="0"/>
        </a:fillRef>
        <a:effectRef idx="0">
          <a:scrgbClr r="0" g="0" b="0"/>
        </a:effectRef>
        <a:fontRef idx="minor"/>
      </dsp:style>
    </dsp:sp>
    <dsp:sp modelId="{26F0B789-D2B2-4550-89EB-85C8CA6BA251}">
      <dsp:nvSpPr>
        <dsp:cNvPr id="0" name=""/>
        <dsp:cNvSpPr/>
      </dsp:nvSpPr>
      <dsp:spPr>
        <a:xfrm>
          <a:off x="377060" y="3947834"/>
          <a:ext cx="5992084" cy="493584"/>
        </a:xfrm>
        <a:prstGeom prst="rect">
          <a:avLst/>
        </a:prstGeom>
        <a:solidFill>
          <a:schemeClr val="accent4">
            <a:hueOff val="-696042"/>
            <a:satOff val="28470"/>
            <a:lumOff val="11567"/>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783" tIns="60960" rIns="60960" bIns="60960" numCol="1" spcCol="1270" anchor="ctr" anchorCtr="0">
          <a:noAutofit/>
        </a:bodyPr>
        <a:lstStyle/>
        <a:p>
          <a:pPr lvl="0" algn="l" defTabSz="1066800">
            <a:lnSpc>
              <a:spcPct val="90000"/>
            </a:lnSpc>
            <a:spcBef>
              <a:spcPct val="0"/>
            </a:spcBef>
            <a:spcAft>
              <a:spcPct val="35000"/>
            </a:spcAft>
          </a:pPr>
          <a:r>
            <a:rPr lang="de-AT" sz="2400" kern="1200" noProof="0" smtClean="0">
              <a:latin typeface="Corbel" panose="020B0503020204020204" pitchFamily="34" charset="0"/>
            </a:rPr>
            <a:t>Binnenschifffahrt: Ein Blick in die Zukunft</a:t>
          </a:r>
          <a:endParaRPr lang="de-AT" sz="2400" kern="1200" noProof="0" dirty="0" smtClean="0">
            <a:latin typeface="Corbel" panose="020B0503020204020204" pitchFamily="34" charset="0"/>
          </a:endParaRPr>
        </a:p>
      </dsp:txBody>
      <dsp:txXfrm>
        <a:off x="377060" y="3947834"/>
        <a:ext cx="5992084" cy="493584"/>
      </dsp:txXfrm>
    </dsp:sp>
    <dsp:sp modelId="{E6CC4233-B9AE-498D-BF33-C47779326C2B}">
      <dsp:nvSpPr>
        <dsp:cNvPr id="0" name=""/>
        <dsp:cNvSpPr/>
      </dsp:nvSpPr>
      <dsp:spPr>
        <a:xfrm>
          <a:off x="68569" y="3886136"/>
          <a:ext cx="616980" cy="616980"/>
        </a:xfrm>
        <a:prstGeom prst="ellipse">
          <a:avLst/>
        </a:prstGeom>
        <a:solidFill>
          <a:srgbClr val="2D9DD9"/>
        </a:solidFill>
        <a:ln w="26425" cap="flat" cmpd="sng" algn="ctr">
          <a:solidFill>
            <a:schemeClr val="accent4">
              <a:hueOff val="-696042"/>
              <a:satOff val="28470"/>
              <a:lumOff val="1156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de-AT"/>
          </a:p>
        </p:txBody>
      </p:sp>
      <p:sp>
        <p:nvSpPr>
          <p:cNvPr id="3" name="Datumsplatzhalter 2"/>
          <p:cNvSpPr>
            <a:spLocks noGrp="1"/>
          </p:cNvSpPr>
          <p:nvPr>
            <p:ph type="dt" sz="quarter" idx="1"/>
          </p:nvPr>
        </p:nvSpPr>
        <p:spPr>
          <a:xfrm>
            <a:off x="3777607" y="0"/>
            <a:ext cx="2889938" cy="498056"/>
          </a:xfrm>
          <a:prstGeom prst="rect">
            <a:avLst/>
          </a:prstGeom>
        </p:spPr>
        <p:txBody>
          <a:bodyPr vert="horz" lIns="91440" tIns="45720" rIns="91440" bIns="45720" rtlCol="0"/>
          <a:lstStyle>
            <a:lvl1pPr algn="r">
              <a:defRPr sz="1200"/>
            </a:lvl1pPr>
          </a:lstStyle>
          <a:p>
            <a:fld id="{D9712DC7-9976-4C0C-9B86-E63A06B1CD79}" type="datetimeFigureOut">
              <a:rPr lang="de-AT" smtClean="0"/>
              <a:t>07.02.2019</a:t>
            </a:fld>
            <a:endParaRPr lang="de-AT"/>
          </a:p>
        </p:txBody>
      </p:sp>
      <p:sp>
        <p:nvSpPr>
          <p:cNvPr id="4" name="Fußzeilenplatzhalter 3"/>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endParaRPr lang="de-AT"/>
          </a:p>
        </p:txBody>
      </p:sp>
      <p:sp>
        <p:nvSpPr>
          <p:cNvPr id="5" name="Foliennummernplatzhalter 4"/>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fld id="{11F039FD-26C9-4C62-A39E-341C72D8A0EA}" type="slidenum">
              <a:rPr lang="de-AT" smtClean="0"/>
              <a:t>‹Nr.›</a:t>
            </a:fld>
            <a:endParaRPr lang="de-AT"/>
          </a:p>
        </p:txBody>
      </p:sp>
    </p:spTree>
    <p:extLst>
      <p:ext uri="{BB962C8B-B14F-4D97-AF65-F5344CB8AC3E}">
        <p14:creationId xmlns:p14="http://schemas.microsoft.com/office/powerpoint/2010/main" val="3719600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de-AT"/>
          </a:p>
        </p:txBody>
      </p:sp>
      <p:sp>
        <p:nvSpPr>
          <p:cNvPr id="3" name="Datumsplatzhalt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fld id="{07235FA6-3B66-46E7-97AD-E1F968475215}" type="datetimeFigureOut">
              <a:rPr lang="de-AT" smtClean="0"/>
              <a:t>07.02.2019</a:t>
            </a:fld>
            <a:endParaRPr lang="de-AT"/>
          </a:p>
        </p:txBody>
      </p:sp>
      <p:sp>
        <p:nvSpPr>
          <p:cNvPr id="4" name="Folienbildplatzhalt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de-AT"/>
          </a:p>
        </p:txBody>
      </p:sp>
      <p:sp>
        <p:nvSpPr>
          <p:cNvPr id="5" name="Notizenplatzhalt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a:r>
              <a:rPr lang="de-DE" smtClean="0"/>
              <a:t>Formatvorlagen des Textmasters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AT"/>
          </a:p>
        </p:txBody>
      </p:sp>
      <p:sp>
        <p:nvSpPr>
          <p:cNvPr id="6" name="Fußzeilenplatzhalter 5"/>
          <p:cNvSpPr>
            <a:spLocks noGrp="1"/>
          </p:cNvSpPr>
          <p:nvPr>
            <p:ph type="ftr" sz="quarter" idx="4"/>
          </p:nvPr>
        </p:nvSpPr>
        <p:spPr>
          <a:xfrm>
            <a:off x="0" y="9428584"/>
            <a:ext cx="2889938" cy="498055"/>
          </a:xfrm>
          <a:prstGeom prst="rect">
            <a:avLst/>
          </a:prstGeom>
        </p:spPr>
        <p:txBody>
          <a:bodyPr vert="horz" lIns="91440" tIns="45720" rIns="91440" bIns="45720" rtlCol="0" anchor="b"/>
          <a:lstStyle>
            <a:lvl1pPr algn="l">
              <a:defRPr sz="1200"/>
            </a:lvl1pPr>
          </a:lstStyle>
          <a:p>
            <a:endParaRPr lang="de-AT"/>
          </a:p>
        </p:txBody>
      </p:sp>
      <p:sp>
        <p:nvSpPr>
          <p:cNvPr id="7" name="Foliennummernplatzhalter 6"/>
          <p:cNvSpPr>
            <a:spLocks noGrp="1"/>
          </p:cNvSpPr>
          <p:nvPr>
            <p:ph type="sldNum" sz="quarter" idx="5"/>
          </p:nvPr>
        </p:nvSpPr>
        <p:spPr>
          <a:xfrm>
            <a:off x="3777607" y="9428584"/>
            <a:ext cx="2889938" cy="498055"/>
          </a:xfrm>
          <a:prstGeom prst="rect">
            <a:avLst/>
          </a:prstGeom>
        </p:spPr>
        <p:txBody>
          <a:bodyPr vert="horz" lIns="91440" tIns="45720" rIns="91440" bIns="45720" rtlCol="0" anchor="b"/>
          <a:lstStyle>
            <a:lvl1pPr algn="r">
              <a:defRPr sz="1200"/>
            </a:lvl1pPr>
          </a:lstStyle>
          <a:p>
            <a:fld id="{BEE6645A-1D89-47D1-9FAC-5E56D67537A3}" type="slidenum">
              <a:rPr lang="de-AT" smtClean="0"/>
              <a:t>‹Nr.›</a:t>
            </a:fld>
            <a:endParaRPr lang="de-AT"/>
          </a:p>
        </p:txBody>
      </p:sp>
    </p:spTree>
    <p:extLst>
      <p:ext uri="{BB962C8B-B14F-4D97-AF65-F5344CB8AC3E}">
        <p14:creationId xmlns:p14="http://schemas.microsoft.com/office/powerpoint/2010/main" val="4014699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R-N0zkWDukc"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28zbktu7JA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3CWArZyIREI"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land-navigation-market.org/wp-content/uploads/2018/09/CNR_annual_report_DE_2018_BD.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RRIhiR-13Ok"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rewway.at/"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youtube.com/watch?v=beALgYph7gU"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uG4ZXxdibq8"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youtube.com/watch?v=VJwW8pjoY4A"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youtube.com/watch?v=_FKbc-_K7AY"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9sF_Sx2CVqA"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inland-navigation-market.org/wp-content/uploads/2018/09/CNR_annual_report_DE_2018_BD.pdf"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inland-navigation-market.org/wp-content/uploads/2018/09/CNR_annual_report_DE_2018_BD.pdf"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inland-navigation-market.org/wp-content/uploads/2018/09/CNR_annual_report_DE_2018_BD.pdf"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s://www.youtube.com/watch?v=Z5cTxSjjEXI"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www.researchgate.net/profile/Robert_Hekkenberg/publication/308695680_Control_concepts_for_navigation_of_autonomous_ships_in_ports/links/57eba3e508ae5a3c9e6351fc/Control-concepts-for-navigation-of-autonomous-ships-in-ports.pdf"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s://www.youtube.com/watch?v=SyE1j0e73LQ" TargetMode="External"/><Relationship Id="rId2" Type="http://schemas.openxmlformats.org/officeDocument/2006/relationships/slide" Target="../slides/slide66.xml"/><Relationship Id="rId1" Type="http://schemas.openxmlformats.org/officeDocument/2006/relationships/notesMaster" Target="../notesMasters/notesMaster1.xml"/><Relationship Id="rId6" Type="http://schemas.openxmlformats.org/officeDocument/2006/relationships/hyperlink" Target="https://ec.europa.eu/transport/themes/logistics-and-multimodal-transport/digitalisation-transport-and-logistics-and-digital-transport-and_en" TargetMode="External"/><Relationship Id="rId5" Type="http://schemas.openxmlformats.org/officeDocument/2006/relationships/hyperlink" Target="https://www.youtube.com/watch?v=WuypbhrC3Yw" TargetMode="External"/><Relationship Id="rId4" Type="http://schemas.openxmlformats.org/officeDocument/2006/relationships/hyperlink" Target="https://www.youtube.com/watch?v=9A-jPCIRwdg" TargetMode="External"/></Relationships>
</file>

<file path=ppt/notesSlides/_rels/notesSlide60.xml.rels><?xml version="1.0" encoding="UTF-8" standalone="yes"?>
<Relationships xmlns="http://schemas.openxmlformats.org/package/2006/relationships"><Relationship Id="rId3" Type="http://schemas.openxmlformats.org/officeDocument/2006/relationships/hyperlink" Target="https://www.youtube.com/watch?v=L250oRMy8po" TargetMode="External"/><Relationship Id="rId2" Type="http://schemas.openxmlformats.org/officeDocument/2006/relationships/slide" Target="../slides/slide67.xml"/><Relationship Id="rId1" Type="http://schemas.openxmlformats.org/officeDocument/2006/relationships/notesMaster" Target="../notesMasters/notesMaster1.xml"/><Relationship Id="rId5" Type="http://schemas.openxmlformats.org/officeDocument/2006/relationships/hyperlink" Target="https://www.youtube.com/watch?v=KP_hGPQVLpA" TargetMode="External"/><Relationship Id="rId4" Type="http://schemas.openxmlformats.org/officeDocument/2006/relationships/hyperlink" Target="https://www.youtube.com/watch?v=SSo_EIwHSd4" TargetMode="Externa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3" Type="http://schemas.openxmlformats.org/officeDocument/2006/relationships/hyperlink" Target="https://www.youtube.com/watch?v=WyZTuzUzR68" TargetMode="External"/><Relationship Id="rId2" Type="http://schemas.openxmlformats.org/officeDocument/2006/relationships/slide" Target="../slides/slide70.xml"/><Relationship Id="rId1" Type="http://schemas.openxmlformats.org/officeDocument/2006/relationships/notesMaster" Target="../notesMasters/notesMaster1.xml"/><Relationship Id="rId4" Type="http://schemas.openxmlformats.org/officeDocument/2006/relationships/hyperlink" Target="https://www.youtube.com/watch?v=s9oMknya7Rg" TargetMode="Externa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AT" dirty="0" smtClean="0"/>
              <a:t>Dieser Foliensatz enthält</a:t>
            </a:r>
            <a:r>
              <a:rPr lang="de-AT" baseline="0" dirty="0" smtClean="0"/>
              <a:t> geographische und wirtschaftsgeographische Informationen zur Wasserstraße Rhein sowie Informationen zur Binnenschifffahrt im Allgemeinen.</a:t>
            </a:r>
            <a:endParaRPr lang="de-AT"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06DAA-0A4E-4110-9797-3FB8CA0FEA93}" type="slidenum">
              <a:rPr kumimoji="0" lang="de-A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de-AT"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5305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10"/>
          </p:nvPr>
        </p:nvSpPr>
        <p:spPr/>
        <p:txBody>
          <a:bodyPr/>
          <a:lstStyle/>
          <a:p>
            <a:fld id="{BEE6645A-1D89-47D1-9FAC-5E56D67537A3}" type="slidenum">
              <a:rPr lang="de-AT" smtClean="0"/>
              <a:t>3</a:t>
            </a:fld>
            <a:endParaRPr lang="de-AT"/>
          </a:p>
        </p:txBody>
      </p:sp>
    </p:spTree>
    <p:extLst>
      <p:ext uri="{BB962C8B-B14F-4D97-AF65-F5344CB8AC3E}">
        <p14:creationId xmlns:p14="http://schemas.microsoft.com/office/powerpoint/2010/main" val="3653330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Die Fragen in der darüberlegenden Folie können als Aufwärmübung zum Thema „Die Wasserstraße Rhein“ verwendet werden. Das Ziel ist es, die Fragen mit den Studenten zu diskutieren.</a:t>
            </a:r>
            <a:r>
              <a:rPr lang="de-AT" baseline="0" noProof="0" dirty="0" smtClean="0"/>
              <a:t> Die Fragen werden während der Präsentation beantwortet. Aufgrund dessen können die Fragen am Ende der Präsentation noch einmal diskutiert werden.</a:t>
            </a:r>
            <a:endParaRPr lang="de-AT" baseline="0" dirty="0" smtClean="0"/>
          </a:p>
          <a:p>
            <a:endParaRPr lang="de-AT" baseline="0" dirty="0" smtClean="0"/>
          </a:p>
          <a:p>
            <a:pPr defTabSz="912885"/>
            <a:r>
              <a:rPr lang="de-AT" b="1" baseline="0" dirty="0" smtClean="0"/>
              <a:t>Diskussionsfragen (5-10 Minuten Diskussion)</a:t>
            </a:r>
            <a:r>
              <a:rPr lang="de-AT" baseline="0" dirty="0" smtClean="0"/>
              <a:t>: </a:t>
            </a:r>
          </a:p>
          <a:p>
            <a:pPr defTabSz="912885"/>
            <a:r>
              <a:rPr lang="de-AT" baseline="0" dirty="0" smtClean="0"/>
              <a:t>Durch welche Länder fließt der Rhein?</a:t>
            </a:r>
          </a:p>
          <a:p>
            <a:pPr defTabSz="912885"/>
            <a:r>
              <a:rPr lang="de-AT" baseline="0" dirty="0" smtClean="0"/>
              <a:t>Schweiz, Deutschland, Österreich, Liechtenstein, Frankreich, Niederlande</a:t>
            </a:r>
          </a:p>
          <a:p>
            <a:pPr defTabSz="912885"/>
            <a:endParaRPr lang="de-AT" baseline="0" dirty="0" smtClean="0"/>
          </a:p>
          <a:p>
            <a:pPr defTabSz="912885"/>
            <a:r>
              <a:rPr lang="de-AT" baseline="0" dirty="0" smtClean="0"/>
              <a:t>Wer nutzt die Wasserstraße?</a:t>
            </a:r>
          </a:p>
          <a:p>
            <a:pPr defTabSz="912885"/>
            <a:r>
              <a:rPr lang="de-AT" baseline="0" dirty="0" smtClean="0"/>
              <a:t>Häfen, Binnenschiffer, Reedereien, Partikuliere, Personenkreuzfahrtschiffe (Tourismus)</a:t>
            </a:r>
          </a:p>
          <a:p>
            <a:pPr defTabSz="912885"/>
            <a:endParaRPr lang="de-DE" sz="1200" kern="1200" baseline="0" dirty="0" smtClean="0">
              <a:solidFill>
                <a:schemeClr val="tx1"/>
              </a:solidFill>
              <a:effectLst/>
              <a:latin typeface="+mn-lt"/>
              <a:ea typeface="+mn-ea"/>
              <a:cs typeface="+mn-cs"/>
            </a:endParaRPr>
          </a:p>
          <a:p>
            <a:pPr marL="0" marR="0" indent="0" algn="l" defTabSz="912885" rtl="0" eaLnBrk="1" fontAlgn="auto" latinLnBrk="0" hangingPunct="1">
              <a:lnSpc>
                <a:spcPct val="100000"/>
              </a:lnSpc>
              <a:spcBef>
                <a:spcPts val="0"/>
              </a:spcBef>
              <a:spcAft>
                <a:spcPts val="0"/>
              </a:spcAft>
              <a:buClrTx/>
              <a:buSzTx/>
              <a:buFontTx/>
              <a:buNone/>
              <a:tabLst/>
              <a:defRPr/>
            </a:pPr>
            <a:r>
              <a:rPr lang="de-DE" sz="1200" kern="1200" baseline="0" dirty="0" smtClean="0">
                <a:solidFill>
                  <a:schemeClr val="tx1"/>
                </a:solidFill>
                <a:effectLst/>
                <a:latin typeface="+mn-lt"/>
                <a:ea typeface="+mn-ea"/>
                <a:cs typeface="+mn-cs"/>
              </a:rPr>
              <a:t>Welche Schiffe sind Teil der deutschen Binnenflotte?</a:t>
            </a:r>
          </a:p>
          <a:p>
            <a:pPr marL="0" marR="0" indent="0" algn="l" defTabSz="912885" rtl="0" eaLnBrk="1" fontAlgn="auto" latinLnBrk="0" hangingPunct="1">
              <a:lnSpc>
                <a:spcPct val="100000"/>
              </a:lnSpc>
              <a:spcBef>
                <a:spcPts val="0"/>
              </a:spcBef>
              <a:spcAft>
                <a:spcPts val="0"/>
              </a:spcAft>
              <a:buClrTx/>
              <a:buSzTx/>
              <a:buFontTx/>
              <a:buNone/>
              <a:tabLst/>
              <a:defRPr/>
            </a:pPr>
            <a:r>
              <a:rPr lang="de-DE" sz="1200" kern="1200" baseline="0" dirty="0" smtClean="0">
                <a:solidFill>
                  <a:schemeClr val="tx1"/>
                </a:solidFill>
                <a:effectLst/>
                <a:latin typeface="+mn-lt"/>
                <a:ea typeface="+mn-ea"/>
                <a:cs typeface="+mn-cs"/>
              </a:rPr>
              <a:t>Motorgüterschiffe trockene Ladung, Tankmotorschiffe, Schubleichter für trockene Ladung, Tankschubleichter, Schleppkähne für trockene Ladung, Tankschleppkähne, Bunkerboote, Schlepper, Schubboote</a:t>
            </a:r>
          </a:p>
          <a:p>
            <a:pPr marL="0" marR="0" indent="0" algn="l" defTabSz="912885" rtl="0" eaLnBrk="1" fontAlgn="auto" latinLnBrk="0" hangingPunct="1">
              <a:lnSpc>
                <a:spcPct val="100000"/>
              </a:lnSpc>
              <a:spcBef>
                <a:spcPts val="0"/>
              </a:spcBef>
              <a:spcAft>
                <a:spcPts val="0"/>
              </a:spcAft>
              <a:buClrTx/>
              <a:buSzTx/>
              <a:buFontTx/>
              <a:buNone/>
              <a:tabLst/>
              <a:defRPr/>
            </a:pPr>
            <a:r>
              <a:rPr lang="de-DE" sz="1200" kern="1200" baseline="0" dirty="0" smtClean="0">
                <a:solidFill>
                  <a:schemeClr val="tx1"/>
                </a:solidFill>
                <a:effectLst/>
                <a:latin typeface="+mn-lt"/>
                <a:ea typeface="+mn-ea"/>
                <a:cs typeface="+mn-cs"/>
              </a:rPr>
              <a:t>Tagesausflugsschiffe, Fahrgastbinnenschiffe</a:t>
            </a:r>
          </a:p>
          <a:p>
            <a:pPr marL="0" marR="0" indent="0" algn="l" defTabSz="912885" rtl="0" eaLnBrk="1" fontAlgn="auto" latinLnBrk="0" hangingPunct="1">
              <a:lnSpc>
                <a:spcPct val="100000"/>
              </a:lnSpc>
              <a:spcBef>
                <a:spcPts val="0"/>
              </a:spcBef>
              <a:spcAft>
                <a:spcPts val="0"/>
              </a:spcAft>
              <a:buClrTx/>
              <a:buSzTx/>
              <a:buFontTx/>
              <a:buNone/>
              <a:tabLst/>
              <a:defRPr/>
            </a:pPr>
            <a:endParaRPr lang="de-DE" sz="1200" kern="1200" baseline="0" dirty="0" smtClean="0">
              <a:solidFill>
                <a:schemeClr val="tx1"/>
              </a:solidFill>
              <a:effectLst/>
              <a:latin typeface="+mn-lt"/>
              <a:ea typeface="+mn-ea"/>
              <a:cs typeface="+mn-cs"/>
            </a:endParaRPr>
          </a:p>
          <a:p>
            <a:pPr marL="0" marR="0" indent="0" algn="l" defTabSz="912885" rtl="0" eaLnBrk="1" fontAlgn="auto" latinLnBrk="0" hangingPunct="1">
              <a:lnSpc>
                <a:spcPct val="100000"/>
              </a:lnSpc>
              <a:spcBef>
                <a:spcPts val="0"/>
              </a:spcBef>
              <a:spcAft>
                <a:spcPts val="0"/>
              </a:spcAft>
              <a:buClrTx/>
              <a:buSzTx/>
              <a:buFontTx/>
              <a:buNone/>
              <a:tabLst/>
              <a:defRPr/>
            </a:pPr>
            <a:r>
              <a:rPr lang="de-DE" sz="1200" kern="1200" baseline="0" dirty="0" smtClean="0">
                <a:solidFill>
                  <a:schemeClr val="tx1"/>
                </a:solidFill>
                <a:latin typeface="+mn-lt"/>
                <a:ea typeface="+mn-ea"/>
                <a:cs typeface="+mn-cs"/>
              </a:rPr>
              <a:t>Welche Vorteile hat der Transport mit dem Binnenschiff im Vergleich zu einem Transport mit dem LKW?</a:t>
            </a:r>
            <a:endParaRPr lang="en-US" sz="1200" kern="1200" baseline="0" dirty="0" smtClean="0">
              <a:solidFill>
                <a:schemeClr val="tx1"/>
              </a:solidFill>
              <a:latin typeface="+mn-lt"/>
              <a:ea typeface="+mn-ea"/>
              <a:cs typeface="+mn-cs"/>
            </a:endParaRPr>
          </a:p>
          <a:p>
            <a:pPr marL="0" marR="0" indent="0" algn="l" defTabSz="912885" rtl="0" eaLnBrk="1" fontAlgn="auto" latinLnBrk="0" hangingPunct="1">
              <a:lnSpc>
                <a:spcPct val="100000"/>
              </a:lnSpc>
              <a:spcBef>
                <a:spcPts val="0"/>
              </a:spcBef>
              <a:spcAft>
                <a:spcPts val="0"/>
              </a:spcAft>
              <a:buClrTx/>
              <a:buSzTx/>
              <a:buFontTx/>
              <a:buNone/>
              <a:tabLst/>
              <a:defRPr/>
            </a:pPr>
            <a:r>
              <a:rPr lang="de-AT" sz="1200" kern="1200" baseline="0" dirty="0" smtClean="0">
                <a:solidFill>
                  <a:schemeClr val="tx1"/>
                </a:solidFill>
                <a:latin typeface="+mn-lt"/>
                <a:ea typeface="+mn-ea"/>
                <a:cs typeface="+mn-cs"/>
              </a:rPr>
              <a:t>Das Binnenschiff ist umweltfreundlicherer und sicherer, außerdem ist es besser geeignet </a:t>
            </a:r>
            <a:r>
              <a:rPr lang="de-AT" baseline="0" dirty="0" smtClean="0"/>
              <a:t>für den Transport von großen Mengen und es verursacht geringere Kosten.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06DAA-0A4E-4110-9797-3FB8CA0FEA93}" type="slidenum">
              <a:rPr kumimoji="0" lang="de-AT" sz="1200" b="0" i="0" u="none" strike="noStrike" kern="1200" cap="none" spc="0" normalizeH="0" baseline="0" noProof="0" smtClean="0">
                <a:ln>
                  <a:noFill/>
                </a:ln>
                <a:solidFill>
                  <a:prstClr val="black"/>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de-AT" sz="12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Tree>
    <p:extLst>
      <p:ext uri="{BB962C8B-B14F-4D97-AF65-F5344CB8AC3E}">
        <p14:creationId xmlns:p14="http://schemas.microsoft.com/office/powerpoint/2010/main" val="1895543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sz="1200" dirty="0" smtClean="0">
                <a:solidFill>
                  <a:schemeClr val="tx1"/>
                </a:solidFill>
              </a:rPr>
              <a:t>Der Rheinhauptstrom mit seinen Zuflüssen lässt sich in sechs Abschnitte einteilen:</a:t>
            </a:r>
            <a:r>
              <a:rPr lang="de-AT" sz="1200" baseline="0" dirty="0" smtClean="0">
                <a:solidFill>
                  <a:schemeClr val="tx1"/>
                </a:solidFill>
              </a:rPr>
              <a:t> (1) Niederrhein, (2) Mittelrhein, (3) Oberrhein, (4) Hochrhein, (5) Alpenrhein und (6) Deltarhein.</a:t>
            </a:r>
            <a:endParaRPr lang="de-AT" sz="120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de-AT" sz="1200" baseline="0" dirty="0" smtClean="0">
                <a:solidFill>
                  <a:schemeClr val="tx1"/>
                </a:solidFill>
              </a:rPr>
              <a:t>Schiffbar ist der Rhein zwischen dem schweizerischen Ort Rheinfelden bei Basel und der Nordsee bei Rotterdam, die schiffbare Länge des Rheins beträgt somit 884 km. (</a:t>
            </a:r>
            <a:r>
              <a:rPr lang="de-AT" sz="1200" dirty="0" smtClean="0">
                <a:solidFill>
                  <a:schemeClr val="tx1"/>
                </a:solidFill>
              </a:rPr>
              <a:t>Schiffbare Wasserwege sind Binnenwasserstraßen, deren Zustand einen regelmäßigen Verkehr mit Schiffen ermöglicht.)</a:t>
            </a:r>
          </a:p>
          <a:p>
            <a:pPr marL="0" marR="0" indent="0" algn="l" defTabSz="914400" rtl="0" eaLnBrk="1" fontAlgn="auto" latinLnBrk="0" hangingPunct="1">
              <a:lnSpc>
                <a:spcPct val="100000"/>
              </a:lnSpc>
              <a:spcBef>
                <a:spcPts val="0"/>
              </a:spcBef>
              <a:spcAft>
                <a:spcPts val="0"/>
              </a:spcAft>
              <a:buClrTx/>
              <a:buSzTx/>
              <a:buFontTx/>
              <a:buNone/>
              <a:tabLst/>
              <a:defRPr/>
            </a:pPr>
            <a:r>
              <a:rPr lang="de-AT" sz="1200" kern="1200" dirty="0" smtClean="0">
                <a:solidFill>
                  <a:schemeClr val="tx1"/>
                </a:solidFill>
                <a:effectLst/>
                <a:latin typeface="+mn-lt"/>
                <a:ea typeface="+mn-ea"/>
                <a:cs typeface="+mn-cs"/>
              </a:rPr>
              <a:t>Wegen des unterschiedlichen Gefälles wird der schiffbare Rhein in Ober- (Rheinfelden / Schweiz bis Mannheim / Deutschland ), Mittel- (Mannheim / Deutschland bis Köln / Deutschland) und Niederrhein (Köln / Deutschland bis deutsch-niederländische Grenze ) eingeteilt. Etwa 70 % aller deutschen Wasserstraßentransporte werden auf dem Niederrhein zwischen den Rheinmündungshäfen und den deutschen Binnenhäfen bewegt. </a:t>
            </a:r>
          </a:p>
          <a:p>
            <a:pPr marL="0" marR="0" indent="0" algn="l" defTabSz="914400" rtl="0" eaLnBrk="1" fontAlgn="auto" latinLnBrk="0" hangingPunct="1">
              <a:lnSpc>
                <a:spcPct val="100000"/>
              </a:lnSpc>
              <a:spcBef>
                <a:spcPts val="0"/>
              </a:spcBef>
              <a:spcAft>
                <a:spcPts val="0"/>
              </a:spcAft>
              <a:buClrTx/>
              <a:buSzTx/>
              <a:buFontTx/>
              <a:buNone/>
              <a:tabLst/>
              <a:defRPr/>
            </a:pPr>
            <a:endParaRPr lang="de-AT" sz="120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de-AT" sz="1200" dirty="0" smtClean="0">
                <a:solidFill>
                  <a:schemeClr val="tx1"/>
                </a:solidFill>
              </a:rPr>
              <a:t>Passendes Video:</a:t>
            </a:r>
          </a:p>
          <a:p>
            <a:pPr marL="0" marR="0" indent="0" algn="l" defTabSz="914400" rtl="0" eaLnBrk="1" fontAlgn="auto" latinLnBrk="0" hangingPunct="1">
              <a:lnSpc>
                <a:spcPct val="100000"/>
              </a:lnSpc>
              <a:spcBef>
                <a:spcPts val="0"/>
              </a:spcBef>
              <a:spcAft>
                <a:spcPts val="0"/>
              </a:spcAft>
              <a:buClrTx/>
              <a:buSzTx/>
              <a:buFontTx/>
              <a:buNone/>
              <a:tabLst/>
              <a:defRPr/>
            </a:pPr>
            <a:r>
              <a:rPr lang="de-AT" sz="1200" dirty="0" smtClean="0">
                <a:solidFill>
                  <a:schemeClr val="tx1"/>
                </a:solidFill>
              </a:rPr>
              <a:t>Quarks&amp; Co:</a:t>
            </a:r>
            <a:r>
              <a:rPr lang="de-AT" sz="1200" baseline="0" dirty="0" smtClean="0">
                <a:solidFill>
                  <a:schemeClr val="tx1"/>
                </a:solidFill>
              </a:rPr>
              <a:t> </a:t>
            </a:r>
            <a:r>
              <a:rPr lang="de-AT" sz="1200" u="sng" kern="1200" dirty="0" smtClean="0">
                <a:solidFill>
                  <a:schemeClr val="tx1"/>
                </a:solidFill>
                <a:effectLst/>
                <a:latin typeface="+mn-lt"/>
                <a:ea typeface="+mn-ea"/>
                <a:cs typeface="+mn-cs"/>
                <a:hlinkClick r:id="rId3"/>
              </a:rPr>
              <a:t>https://www.youtube.com/watch?v=R-N0zkWDukc</a:t>
            </a:r>
            <a:endParaRPr lang="de-AT" sz="120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de-AT" sz="120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de-AT" sz="1200" dirty="0" smtClean="0">
                <a:solidFill>
                  <a:schemeClr val="tx1"/>
                </a:solidFill>
              </a:rPr>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sz="1200" dirty="0" err="1" smtClean="0">
                <a:solidFill>
                  <a:schemeClr val="tx1"/>
                </a:solidFill>
              </a:rPr>
              <a:t>Uehlinger</a:t>
            </a:r>
            <a:r>
              <a:rPr lang="de-AT" sz="1200" dirty="0" smtClean="0">
                <a:solidFill>
                  <a:schemeClr val="tx1"/>
                </a:solidFill>
              </a:rPr>
              <a:t>, Urs/ Arndt, Hartmut/  </a:t>
            </a:r>
            <a:r>
              <a:rPr lang="de-AT" sz="1200" dirty="0" err="1" smtClean="0">
                <a:solidFill>
                  <a:schemeClr val="tx1"/>
                </a:solidFill>
              </a:rPr>
              <a:t>Wantzen</a:t>
            </a:r>
            <a:r>
              <a:rPr lang="de-AT" sz="1200" dirty="0" smtClean="0">
                <a:solidFill>
                  <a:schemeClr val="tx1"/>
                </a:solidFill>
              </a:rPr>
              <a:t>, Karl M./ Leuven, Rob S. E. W.: Rivers </a:t>
            </a:r>
            <a:r>
              <a:rPr lang="de-AT" sz="1200" dirty="0" err="1" smtClean="0">
                <a:solidFill>
                  <a:schemeClr val="tx1"/>
                </a:solidFill>
              </a:rPr>
              <a:t>of</a:t>
            </a:r>
            <a:r>
              <a:rPr lang="de-AT" sz="1200" dirty="0" smtClean="0">
                <a:solidFill>
                  <a:schemeClr val="tx1"/>
                </a:solidFill>
              </a:rPr>
              <a:t> Europe. Chapter 6 The Rhine River </a:t>
            </a:r>
            <a:r>
              <a:rPr lang="de-AT" sz="1200" dirty="0" err="1" smtClean="0">
                <a:solidFill>
                  <a:schemeClr val="tx1"/>
                </a:solidFill>
              </a:rPr>
              <a:t>Basin</a:t>
            </a:r>
            <a:r>
              <a:rPr lang="de-AT" sz="1200" dirty="0" smtClean="0">
                <a:solidFill>
                  <a:schemeClr val="tx1"/>
                </a:solidFill>
              </a:rPr>
              <a:t>, 2009</a:t>
            </a:r>
            <a:r>
              <a:rPr lang="de-AT" sz="1200" dirty="0" smtClean="0"/>
              <a:t>.</a:t>
            </a:r>
            <a:endParaRPr lang="de-AT" sz="1200" dirty="0" smtClean="0">
              <a:solidFill>
                <a:schemeClr val="tx1"/>
              </a:solidFill>
            </a:endParaRPr>
          </a:p>
          <a:p>
            <a:r>
              <a:rPr lang="de-AT" dirty="0" smtClean="0"/>
              <a:t>https://www.sciencedirect.com/science/article/pii/B9780123694492000060</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S.1311.</a:t>
            </a:r>
          </a:p>
          <a:p>
            <a:pPr marL="0" marR="0" indent="0" algn="l" defTabSz="914400" rtl="0" eaLnBrk="1" fontAlgn="auto" latinLnBrk="0" hangingPunct="1">
              <a:lnSpc>
                <a:spcPct val="100000"/>
              </a:lnSpc>
              <a:spcBef>
                <a:spcPts val="0"/>
              </a:spcBef>
              <a:spcAft>
                <a:spcPts val="0"/>
              </a:spcAft>
              <a:buClrTx/>
              <a:buSzTx/>
              <a:buFontTx/>
              <a:buNone/>
              <a:tabLst/>
              <a:defRPr/>
            </a:pPr>
            <a:r>
              <a:rPr lang="de-AT" sz="1200" b="0" i="0" u="none" strike="noStrike" kern="1200" dirty="0" smtClean="0">
                <a:solidFill>
                  <a:schemeClr val="tx1"/>
                </a:solidFill>
                <a:effectLst/>
                <a:latin typeface="+mn-lt"/>
                <a:ea typeface="+mn-ea"/>
                <a:cs typeface="+mn-cs"/>
              </a:rPr>
              <a:t>Zentralkommission für</a:t>
            </a:r>
            <a:r>
              <a:rPr lang="de-AT" sz="1200" b="0" i="0" u="none" strike="noStrike" kern="1200" baseline="0" dirty="0" smtClean="0">
                <a:solidFill>
                  <a:schemeClr val="tx1"/>
                </a:solidFill>
                <a:effectLst/>
                <a:latin typeface="+mn-lt"/>
                <a:ea typeface="+mn-ea"/>
                <a:cs typeface="+mn-cs"/>
              </a:rPr>
              <a:t> die Rheinschifffahrt</a:t>
            </a:r>
            <a:endParaRPr lang="de-AT" dirty="0" smtClean="0"/>
          </a:p>
          <a:p>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6</a:t>
            </a:fld>
            <a:endParaRPr lang="de-AT"/>
          </a:p>
        </p:txBody>
      </p:sp>
    </p:spTree>
    <p:extLst>
      <p:ext uri="{BB962C8B-B14F-4D97-AF65-F5344CB8AC3E}">
        <p14:creationId xmlns:p14="http://schemas.microsoft.com/office/powerpoint/2010/main" val="4014484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Der Rhein ist insgesamt circa 1.233 km lang, davon sind 884 km</a:t>
            </a:r>
            <a:r>
              <a:rPr lang="de-AT" baseline="0" dirty="0" smtClean="0"/>
              <a:t> schiffbar, dabei durchfließt der Rhein sechs Länder: Schweiz, Österreich, Liechtenstein, Deutschland, Frankreich und die Niederlande. Seinen Ursprung hat der Rhein im </a:t>
            </a:r>
            <a:r>
              <a:rPr lang="de-AT" baseline="0" dirty="0" err="1" smtClean="0"/>
              <a:t>Tomasee</a:t>
            </a:r>
            <a:r>
              <a:rPr lang="de-AT" baseline="0" dirty="0" smtClean="0"/>
              <a:t> im Kanton Graubünden in der Schweiz. Jährlich werden am Rhein circa 330 Millionen Tonnen Güter transportiert. Der wichtigste Binnenhafen am Rhein ist der </a:t>
            </a:r>
            <a:r>
              <a:rPr lang="de-AT" baseline="0" dirty="0" err="1" smtClean="0"/>
              <a:t>Duisport</a:t>
            </a:r>
            <a:r>
              <a:rPr lang="de-AT" baseline="0" dirty="0" smtClean="0"/>
              <a:t> (DE) und der wichtigste Seehafen am Rhein ist der Hafen Rotterdam (NL).</a:t>
            </a:r>
            <a:endParaRPr lang="de-AT" dirty="0" smtClean="0"/>
          </a:p>
          <a:p>
            <a:endParaRPr lang="de-AT" dirty="0" smtClean="0"/>
          </a:p>
          <a:p>
            <a:r>
              <a:rPr lang="de-AT" dirty="0" smtClean="0"/>
              <a:t>Passendes</a:t>
            </a:r>
            <a:r>
              <a:rPr lang="de-AT" baseline="0" dirty="0" smtClean="0"/>
              <a:t> Video:</a:t>
            </a:r>
          </a:p>
          <a:p>
            <a:r>
              <a:rPr lang="de-AT" baseline="0" dirty="0" smtClean="0"/>
              <a:t>Der Rhein von Koblenz bis zur Nordsee 2013: </a:t>
            </a:r>
            <a:r>
              <a:rPr lang="de-AT" sz="1200" u="sng" kern="1200" dirty="0" smtClean="0">
                <a:solidFill>
                  <a:schemeClr val="tx1"/>
                </a:solidFill>
                <a:effectLst/>
                <a:latin typeface="+mn-lt"/>
                <a:ea typeface="+mn-ea"/>
                <a:cs typeface="+mn-cs"/>
                <a:hlinkClick r:id="rId3"/>
              </a:rPr>
              <a:t>https://www.youtube.com/watch?v=28zbktu7JAo</a:t>
            </a:r>
            <a:endParaRPr lang="de-AT" dirty="0" smtClean="0"/>
          </a:p>
          <a:p>
            <a:endParaRPr lang="de-AT" dirty="0" smtClean="0"/>
          </a:p>
          <a:p>
            <a:r>
              <a:rPr lang="de-AT" dirty="0" smtClean="0"/>
              <a:t>Quelle(n):</a:t>
            </a:r>
          </a:p>
          <a:p>
            <a:r>
              <a:rPr lang="de-AT" dirty="0" smtClean="0"/>
              <a:t>https://www.inland-navigation.org/river/rhine/</a:t>
            </a:r>
          </a:p>
          <a:p>
            <a:r>
              <a:rPr lang="de-AT" dirty="0" smtClean="0"/>
              <a:t>https://www.wwinn.org/the-rhine</a:t>
            </a:r>
          </a:p>
          <a:p>
            <a:r>
              <a:rPr lang="de-AT" dirty="0" err="1" smtClean="0"/>
              <a:t>Viadonau</a:t>
            </a:r>
            <a:r>
              <a:rPr lang="de-AT" baseline="0" dirty="0" smtClean="0"/>
              <a:t> (2013): Handbuch der Donauschifffahrt. S.20-21.</a:t>
            </a:r>
          </a:p>
          <a:p>
            <a:r>
              <a:rPr lang="de-AT" baseline="0" dirty="0" smtClean="0"/>
              <a:t>Zentralkommission für die Rheinschifffahrt</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7</a:t>
            </a:fld>
            <a:endParaRPr lang="de-AT"/>
          </a:p>
        </p:txBody>
      </p:sp>
    </p:spTree>
    <p:extLst>
      <p:ext uri="{BB962C8B-B14F-4D97-AF65-F5344CB8AC3E}">
        <p14:creationId xmlns:p14="http://schemas.microsoft.com/office/powerpoint/2010/main" val="444414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noProof="0" dirty="0" smtClean="0"/>
              <a:t>Der Rhein stellt</a:t>
            </a:r>
            <a:r>
              <a:rPr lang="de-AT" baseline="0" noProof="0" dirty="0" smtClean="0"/>
              <a:t> eine Verbindung zwischen den größten Seehäfen Europas (Rotterdam, Antwerpen, Hamburg) und dem Hinterland dar. Das Hinterland ist das Einzugsgebiet eines Hafens, das könnte zum Beispiel der Niederrhein sein.</a:t>
            </a:r>
          </a:p>
          <a:p>
            <a:endParaRPr lang="de-AT" baseline="0" noProof="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baseline="0" noProof="0" dirty="0" smtClean="0"/>
              <a:t>Der größte Seehafen des Rheinkorridors ist der Hafen Rotterdam, er ist außerdem der größte Seehafen Europas. 71% des gesamten Binnenschiffverkehrs im Hafen Rotterdam sind in das Hinterland gerichtet, 29% gehen zum Seehafen. Die Anteile der Binnenschifffahrt am </a:t>
            </a:r>
            <a:r>
              <a:rPr lang="de-AT" baseline="0" noProof="0" dirty="0" err="1" smtClean="0"/>
              <a:t>Hinterlandverkehr</a:t>
            </a:r>
            <a:r>
              <a:rPr lang="de-AT" baseline="0" noProof="0" dirty="0" smtClean="0"/>
              <a:t> betragen 86% bei Trockengütern, 40% bei Flüssiggütern und 36% bei Containern. Betrachtet man im Vergleich dazu den Hafen </a:t>
            </a:r>
            <a:r>
              <a:rPr lang="de-AT" baseline="0" noProof="0" dirty="0" err="1" smtClean="0"/>
              <a:t>Constanța</a:t>
            </a:r>
            <a:r>
              <a:rPr lang="de-AT" baseline="0" noProof="0" dirty="0" smtClean="0"/>
              <a:t> in Rumänien (d</a:t>
            </a:r>
            <a:r>
              <a:rPr lang="de-AT" noProof="0" dirty="0" smtClean="0"/>
              <a:t>er Hafen von </a:t>
            </a:r>
            <a:r>
              <a:rPr lang="de-AT" noProof="0" dirty="0" err="1" smtClean="0"/>
              <a:t>Constanța</a:t>
            </a:r>
            <a:r>
              <a:rPr lang="de-AT" noProof="0" dirty="0" smtClean="0"/>
              <a:t> ist der wichtigste Seehafen am Schwarzen Meer), was den Flussverkehr betrifft, nahm im Jahr 2017 der ankommende Verkehr aus dem Hinterland 43% ein, der ausgehende in Richtung Hinterland 57%. Im</a:t>
            </a:r>
            <a:r>
              <a:rPr lang="de-AT" baseline="0" noProof="0" dirty="0" smtClean="0"/>
              <a:t> Hafen Hamburg betrug der Modal Split Anteil des Binnenschiffes am </a:t>
            </a:r>
            <a:r>
              <a:rPr lang="de-AT" baseline="0" noProof="0" dirty="0" err="1" smtClean="0"/>
              <a:t>Hinterlandverkehr</a:t>
            </a:r>
            <a:r>
              <a:rPr lang="de-AT" baseline="0" noProof="0" dirty="0" smtClean="0"/>
              <a:t> 2016 11,5%. Der Anteil des Binnenschiffs am Container-</a:t>
            </a:r>
            <a:r>
              <a:rPr lang="de-AT" baseline="0" noProof="0" dirty="0" err="1" smtClean="0"/>
              <a:t>Hinterlandverkehr</a:t>
            </a:r>
            <a:r>
              <a:rPr lang="de-AT" baseline="0" noProof="0" dirty="0" smtClean="0"/>
              <a:t> betrug 2,1%. Der Seegüterumschlag betrug 2016 138,2 Millionen Tonnen.</a:t>
            </a:r>
            <a:endParaRPr lang="en-GB" noProof="0" dirty="0" smtClean="0"/>
          </a:p>
          <a:p>
            <a:endParaRPr lang="de-AT" baseline="0" noProof="0" dirty="0" smtClean="0"/>
          </a:p>
          <a:p>
            <a:r>
              <a:rPr lang="de-AT" baseline="0" noProof="0" dirty="0" smtClean="0"/>
              <a:t>Der </a:t>
            </a:r>
            <a:r>
              <a:rPr lang="de-AT" baseline="0" noProof="0" dirty="0" err="1" smtClean="0"/>
              <a:t>Hinterlandverkehr</a:t>
            </a:r>
            <a:r>
              <a:rPr lang="de-AT" baseline="0" noProof="0" dirty="0" smtClean="0"/>
              <a:t> am Rhein ist steigend, 2016 betrug der Zuwachs des </a:t>
            </a:r>
            <a:r>
              <a:rPr lang="de-AT" baseline="0" noProof="0" dirty="0" err="1" smtClean="0"/>
              <a:t>Hinterlandverkehrs</a:t>
            </a:r>
            <a:r>
              <a:rPr lang="de-AT" baseline="0" noProof="0" dirty="0" smtClean="0"/>
              <a:t> am traditionellen Rhein 1,9%. </a:t>
            </a:r>
            <a:endParaRPr lang="de-AT" noProof="0" dirty="0" smtClean="0"/>
          </a:p>
          <a:p>
            <a:endParaRPr lang="en-GB" noProof="0" dirty="0" smtClean="0"/>
          </a:p>
          <a:p>
            <a:r>
              <a:rPr lang="en-GB" noProof="0" dirty="0" err="1" smtClean="0"/>
              <a:t>Passendes</a:t>
            </a:r>
            <a:r>
              <a:rPr lang="en-GB" noProof="0" dirty="0" smtClean="0"/>
              <a:t> Video:</a:t>
            </a:r>
          </a:p>
          <a:p>
            <a:r>
              <a:rPr lang="de-AT" sz="1200" kern="1200" dirty="0" smtClean="0">
                <a:solidFill>
                  <a:schemeClr val="tx1"/>
                </a:solidFill>
                <a:effectLst/>
                <a:latin typeface="+mn-lt"/>
                <a:ea typeface="+mn-ea"/>
                <a:cs typeface="+mn-cs"/>
              </a:rPr>
              <a:t>Super Hafen der Zukunft Fließband für große </a:t>
            </a:r>
            <a:r>
              <a:rPr lang="de-AT" sz="1200" kern="1200" dirty="0" err="1" smtClean="0">
                <a:solidFill>
                  <a:schemeClr val="tx1"/>
                </a:solidFill>
                <a:effectLst/>
                <a:latin typeface="+mn-lt"/>
                <a:ea typeface="+mn-ea"/>
                <a:cs typeface="+mn-cs"/>
              </a:rPr>
              <a:t>Pötte</a:t>
            </a:r>
            <a:r>
              <a:rPr lang="de-AT" sz="1200" kern="1200" dirty="0" smtClean="0">
                <a:solidFill>
                  <a:schemeClr val="tx1"/>
                </a:solidFill>
                <a:effectLst/>
                <a:latin typeface="+mn-lt"/>
                <a:ea typeface="+mn-ea"/>
                <a:cs typeface="+mn-cs"/>
              </a:rPr>
              <a:t> DOKU HD 2017: </a:t>
            </a:r>
            <a:r>
              <a:rPr lang="de-AT" sz="1200" u="sng" kern="1200" dirty="0" smtClean="0">
                <a:solidFill>
                  <a:schemeClr val="tx1"/>
                </a:solidFill>
                <a:effectLst/>
                <a:latin typeface="+mn-lt"/>
                <a:ea typeface="+mn-ea"/>
                <a:cs typeface="+mn-cs"/>
                <a:hlinkClick r:id="rId3"/>
              </a:rPr>
              <a:t>https://www.youtube.com/watch?v=3CWArZyIREI</a:t>
            </a:r>
            <a:endParaRPr lang="en-GB" noProof="0" dirty="0" smtClean="0"/>
          </a:p>
          <a:p>
            <a:endParaRPr lang="en-GB" noProof="0" dirty="0" smtClean="0"/>
          </a:p>
          <a:p>
            <a:r>
              <a:rPr lang="en-GB" noProof="0" dirty="0" err="1" smtClean="0"/>
              <a:t>Quelle</a:t>
            </a:r>
            <a:r>
              <a:rPr lang="en-GB" noProof="0" dirty="0" smtClean="0"/>
              <a:t>(n):</a:t>
            </a:r>
          </a:p>
          <a:p>
            <a:r>
              <a:rPr lang="en-GB" noProof="0" dirty="0" smtClean="0"/>
              <a:t>http://www.inland-navigation.org/river/rhine/</a:t>
            </a:r>
            <a:r>
              <a:rPr lang="en-GB" baseline="0" noProof="0" dirty="0" smtClean="0"/>
              <a:t> </a:t>
            </a:r>
          </a:p>
          <a:p>
            <a:r>
              <a:rPr lang="de-AT" dirty="0" smtClean="0"/>
              <a:t>https://www.ccr-zkr.org/files/documents/om/om17_II_en.pdf</a:t>
            </a:r>
          </a:p>
          <a:p>
            <a:r>
              <a:rPr lang="de-AT" dirty="0" smtClean="0"/>
              <a:t>https://www.inland-navigation-market.org/wp-content/uploads/2018/09/CNR_annual_report_DE_2018_BD.pdf</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Via </a:t>
            </a:r>
            <a:r>
              <a:rPr lang="de-AT" dirty="0" err="1" smtClean="0"/>
              <a:t>donau</a:t>
            </a:r>
            <a:r>
              <a:rPr lang="de-AT" dirty="0" smtClean="0"/>
              <a:t> (2013): Handbuch der Donauschifffahrt, S.</a:t>
            </a:r>
            <a:r>
              <a:rPr lang="de-AT" baseline="0" dirty="0" smtClean="0"/>
              <a:t> 80.</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Hafen Hamburg (2016): Der Hamburger Hafen Daten und Fakten.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Hafen Hamburg (2017):</a:t>
            </a:r>
            <a:r>
              <a:rPr lang="de-AT" baseline="0" dirty="0" smtClean="0"/>
              <a:t> Jahrespressekonferenz 2017.</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8</a:t>
            </a:fld>
            <a:endParaRPr lang="de-AT"/>
          </a:p>
        </p:txBody>
      </p:sp>
    </p:spTree>
    <p:extLst>
      <p:ext uri="{BB962C8B-B14F-4D97-AF65-F5344CB8AC3E}">
        <p14:creationId xmlns:p14="http://schemas.microsoft.com/office/powerpoint/2010/main" val="24691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In der abgebildeten Grafik sind die Anteile der beförderten Güter am Rhein in</a:t>
            </a:r>
            <a:r>
              <a:rPr lang="de-AT" baseline="0" dirty="0" smtClean="0"/>
              <a:t> Prozent für das Jahr 2017 dargestellt. Den größten Anteil machten sonstige Produkte aus, die Anteile aller anderen Produkte sind sehr gleichmäßig zwischen 11 und 16 Prozent verteilt. Den größten Anteil (abgesehen von den sonstigen Produkten) haben Mineralölprodukte, dicht gefolgt von Kohle sowie Erzen und Schrott.</a:t>
            </a:r>
            <a:endParaRPr lang="de-AT" dirty="0" smtClean="0"/>
          </a:p>
          <a:p>
            <a:endParaRPr lang="de-AT" dirty="0" smtClean="0"/>
          </a:p>
          <a:p>
            <a:r>
              <a:rPr lang="de-AT" dirty="0" smtClean="0"/>
              <a:t>Quelle(n):</a:t>
            </a:r>
          </a:p>
          <a:p>
            <a:r>
              <a:rPr lang="de-AT" dirty="0" smtClean="0">
                <a:solidFill>
                  <a:schemeClr val="tx1"/>
                </a:solidFill>
              </a:rPr>
              <a:t>Zentralkommission für die Rheinschifffahrt (2018): JAHRESBERICHT 2018 EUROPÄISCHE BINNENSCHIFFFAHRT  MARKTBEOBACHTUNG, URL: </a:t>
            </a:r>
            <a:r>
              <a:rPr lang="de-AT" dirty="0" smtClean="0">
                <a:solidFill>
                  <a:schemeClr val="tx1"/>
                </a:solidFill>
                <a:hlinkClick r:id="rId3"/>
              </a:rPr>
              <a:t>https://www.inland-navigation-market.org/wp-content/uploads/2018/09/CNR_annual_report_DE_2018_BD.pdf</a:t>
            </a:r>
            <a:r>
              <a:rPr lang="de-AT" dirty="0" smtClean="0">
                <a:solidFill>
                  <a:schemeClr val="tx1"/>
                </a:solidFill>
              </a:rPr>
              <a:t> [22.10.2018]</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9</a:t>
            </a:fld>
            <a:endParaRPr lang="de-AT"/>
          </a:p>
        </p:txBody>
      </p:sp>
    </p:spTree>
    <p:extLst>
      <p:ext uri="{BB962C8B-B14F-4D97-AF65-F5344CB8AC3E}">
        <p14:creationId xmlns:p14="http://schemas.microsoft.com/office/powerpoint/2010/main" val="1480645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Mit einem Pegel wird der Pegelstand gemessen, der der Wasserhöhe an einem bestimmten Punkt im Bezugsprofil des Gewässers, also dem Wasserstand, entspricht. Pegelstände werden in der Regel mehrmals täglich erfasst.</a:t>
            </a:r>
            <a:r>
              <a:rPr lang="de-AT" baseline="0" dirty="0" smtClean="0"/>
              <a:t> Zu beachten ist, dass der jeweils an einem Pegel gemessene Wasserstand nichts über die tatsächliche Wassertiefe eines Flusses und somit auch nichts über die aktuelle Fahrwassertiefe aussagt, da der Pegelnullpunkt – das untere Ende einer Pegellatte bzw. die Höhenlage eines Pegels – nicht mit der Lage der Flusssohle (=</a:t>
            </a:r>
            <a:r>
              <a:rPr lang="de-AT" dirty="0" smtClean="0"/>
              <a:t> Grund eines Flusses) zusammenfällt. Bei Flüssen ändern sich Strömungsverlauf und Flussbett viel zu häufig,</a:t>
            </a:r>
            <a:r>
              <a:rPr lang="de-AT" baseline="0" dirty="0" smtClean="0"/>
              <a:t> um den Pegelnullpunkt eines Pegels ständig neu anzupassen.</a:t>
            </a:r>
          </a:p>
          <a:p>
            <a:endParaRPr lang="de-AT" baseline="0" dirty="0" smtClean="0"/>
          </a:p>
          <a:p>
            <a:r>
              <a:rPr lang="de-AT" baseline="0" dirty="0" smtClean="0"/>
              <a:t>Die Schifffahrt orientiert sich bei der Beurteilung der aktuell verfügbaren Fahrwassertiefe in der Fahrrinne an sogenannten Richtpegeln, die für bestimmte Streckenabschnitte der Wasserstraße relevant sind. Die Wasserstände an einem Richtpegel sind maßgebend für die mögliche Abladetiefe (= der einem bestimmten Beladungszustand entsprechende Tiefgang des Schiffes in Ruhelage) von Schiffen, die Durchfahrtshöhe unter Brücken und Freileitungen sowie die Einschränkung oder Sperre der Schifffahrt bei Hochwasser.</a:t>
            </a:r>
            <a:endParaRPr lang="de-AT" dirty="0" smtClean="0"/>
          </a:p>
          <a:p>
            <a:endParaRPr lang="de-AT" dirty="0" smtClean="0"/>
          </a:p>
          <a:p>
            <a:r>
              <a:rPr lang="de-AT" dirty="0" smtClean="0"/>
              <a:t>Als Fahrrinne wird jener Bereich eines</a:t>
            </a:r>
            <a:r>
              <a:rPr lang="de-AT" baseline="0" dirty="0" smtClean="0"/>
              <a:t> Binnengewässers bezeichnet, in dem für den Schiffsverkehr die Erhaltung bestimmter Fahrwassertiefen und -breiten angestrebt wird. Das Fahrwasser ist der nach dem jeweiligen Wasserstand für die durchgehende Schifffahrt nutzbare Teil der Wasserstraße.</a:t>
            </a:r>
          </a:p>
          <a:p>
            <a:endParaRPr lang="de-AT" baseline="0" dirty="0" smtClean="0"/>
          </a:p>
          <a:p>
            <a:r>
              <a:rPr lang="de-AT" baseline="0" dirty="0" smtClean="0"/>
              <a:t>Passendes Video:</a:t>
            </a:r>
          </a:p>
          <a:p>
            <a:r>
              <a:rPr lang="de-AT" baseline="0" dirty="0" smtClean="0"/>
              <a:t>Schleusenvorgang Übersicht: </a:t>
            </a:r>
            <a:r>
              <a:rPr lang="de-DE" sz="1200" u="sng" kern="1200" dirty="0" smtClean="0">
                <a:solidFill>
                  <a:schemeClr val="tx1"/>
                </a:solidFill>
                <a:effectLst/>
                <a:latin typeface="+mn-lt"/>
                <a:ea typeface="+mn-ea"/>
                <a:cs typeface="+mn-cs"/>
                <a:hlinkClick r:id="rId3"/>
              </a:rPr>
              <a:t>https://www.youtube.com/watch?v=RRIhiR-13Ok</a:t>
            </a:r>
            <a:endParaRPr lang="de-AT" baseline="0" dirty="0" smtClean="0"/>
          </a:p>
          <a:p>
            <a:endParaRPr lang="de-AT" baseline="0" dirty="0" smtClean="0"/>
          </a:p>
          <a:p>
            <a:r>
              <a:rPr lang="de-AT" baseline="0" dirty="0" smtClean="0"/>
              <a:t>Quelle(n):</a:t>
            </a:r>
          </a:p>
          <a:p>
            <a:r>
              <a:rPr lang="de-AT" baseline="0" dirty="0" smtClean="0"/>
              <a:t>Via </a:t>
            </a:r>
            <a:r>
              <a:rPr lang="de-AT" baseline="0" dirty="0" err="1" smtClean="0"/>
              <a:t>donau</a:t>
            </a:r>
            <a:r>
              <a:rPr lang="de-AT" baseline="0" dirty="0" smtClean="0"/>
              <a:t> (2013): Handbuch der Donauschifffahrt, S.48ff, S.195ff.</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10</a:t>
            </a:fld>
            <a:endParaRPr lang="de-AT"/>
          </a:p>
        </p:txBody>
      </p:sp>
    </p:spTree>
    <p:extLst>
      <p:ext uri="{BB962C8B-B14F-4D97-AF65-F5344CB8AC3E}">
        <p14:creationId xmlns:p14="http://schemas.microsoft.com/office/powerpoint/2010/main" val="830632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sz="1200" kern="1200" dirty="0" smtClean="0">
                <a:solidFill>
                  <a:schemeClr val="tx1"/>
                </a:solidFill>
                <a:effectLst/>
                <a:latin typeface="+mn-lt"/>
                <a:ea typeface="+mn-ea"/>
                <a:cs typeface="+mn-cs"/>
              </a:rPr>
              <a:t>In der Tabelle</a:t>
            </a:r>
            <a:r>
              <a:rPr lang="de-AT" sz="1200" kern="1200" baseline="0" dirty="0" smtClean="0">
                <a:solidFill>
                  <a:schemeClr val="tx1"/>
                </a:solidFill>
                <a:effectLst/>
                <a:latin typeface="+mn-lt"/>
                <a:ea typeface="+mn-ea"/>
                <a:cs typeface="+mn-cs"/>
              </a:rPr>
              <a:t> sind für die verschiedenen Streckenabschnitte Richtpegel angeführt, es ist jeweils eine Marke I und eine Marke II angegeben. </a:t>
            </a:r>
            <a:r>
              <a:rPr lang="de-AT" sz="1200" kern="1200" dirty="0" smtClean="0">
                <a:solidFill>
                  <a:schemeClr val="tx1"/>
                </a:solidFill>
                <a:effectLst/>
                <a:latin typeface="+mn-lt"/>
                <a:ea typeface="+mn-ea"/>
                <a:cs typeface="+mn-cs"/>
              </a:rPr>
              <a:t>Die Marke I und die Marke II sind Hochwassermarken, bei deren Erreichung verschiedene Konsequenzen in Kraft treten. Wird Marke I erreicht, dürfen zum Beispiel nur noch Schiffe, die mit einer Sprechfunkanlage ausgerüstet sind ihre Fahrt fortsetzen. Bei Überschreiten der Hochwassermarke II dürfen keine schnellen Schiffe mehr fahren.</a:t>
            </a:r>
            <a:endParaRPr lang="de-AT" dirty="0" smtClean="0"/>
          </a:p>
          <a:p>
            <a:endParaRPr lang="de-AT" dirty="0" smtClean="0"/>
          </a:p>
          <a:p>
            <a:r>
              <a:rPr lang="de-AT" dirty="0" smtClean="0"/>
              <a:t>Quelle(n):</a:t>
            </a:r>
          </a:p>
          <a:p>
            <a:r>
              <a:rPr lang="de-AT" dirty="0" err="1" smtClean="0"/>
              <a:t>Elwis</a:t>
            </a:r>
            <a:r>
              <a:rPr lang="de-AT" dirty="0" smtClean="0"/>
              <a:t>:</a:t>
            </a:r>
            <a:r>
              <a:rPr lang="de-AT" baseline="0" dirty="0" smtClean="0"/>
              <a:t>, URL: </a:t>
            </a:r>
            <a:r>
              <a:rPr lang="de-AT" dirty="0" smtClean="0"/>
              <a:t>https://www.elwis.de/DE/Schifffahrtsrecht/Binnenschifffahrtsrecht/RheinSchPV/Zweiter-Teil/Kapitel-10/--10-01/--10-01-node.html [09.01.2018]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11</a:t>
            </a:fld>
            <a:endParaRPr lang="de-AT"/>
          </a:p>
        </p:txBody>
      </p:sp>
    </p:spTree>
    <p:extLst>
      <p:ext uri="{BB962C8B-B14F-4D97-AF65-F5344CB8AC3E}">
        <p14:creationId xmlns:p14="http://schemas.microsoft.com/office/powerpoint/2010/main" val="1974581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sz="1200" b="0" i="0" u="none" strike="noStrike" kern="1200" dirty="0" smtClean="0">
                <a:solidFill>
                  <a:schemeClr val="tx1"/>
                </a:solidFill>
                <a:effectLst/>
                <a:latin typeface="+mn-lt"/>
                <a:ea typeface="+mn-ea"/>
                <a:cs typeface="+mn-cs"/>
              </a:rPr>
              <a:t>Im Zuge des Bundesverkehrswegeplans wurde das Projekt „Abladeoptimierung Mittelrhein“ der höchsten Kategorie für neue Projekte, also der Kategorie „vordringlicher Bedarf – Engpassbeseitigung“,</a:t>
            </a:r>
            <a:r>
              <a:rPr lang="de-AT" sz="1200" b="0" i="0" u="none" strike="noStrike" kern="1200" baseline="0" dirty="0" smtClean="0">
                <a:solidFill>
                  <a:schemeClr val="tx1"/>
                </a:solidFill>
                <a:effectLst/>
                <a:latin typeface="+mn-lt"/>
                <a:ea typeface="+mn-ea"/>
                <a:cs typeface="+mn-cs"/>
              </a:rPr>
              <a:t> zugeordnet. Die höchste Kategorie bedeutet demnach, dass das Projekt im Vergleich zu Projekten niedrigerer Kategorien vordringlich zu behandeln ist und es der Beseitigung eines Engpasses dient. Im Dezember 2016 trat das Bundeswasserstraßenneubaugesetz in Kraft und damit wurde der Bedarf für das Abladeoptimierungsprojekt am Mittelrhein gesetzlich verankert. Ziel des Projektes ist eine Verbesserung der wirtschaftlichen Befahrbarkeit des Streckenabschnittes Mainz/Wiesbaden und St. </a:t>
            </a:r>
            <a:r>
              <a:rPr lang="de-AT" sz="1200" b="0" i="0" u="none" strike="noStrike" kern="1200" baseline="0" dirty="0" err="1" smtClean="0">
                <a:solidFill>
                  <a:schemeClr val="tx1"/>
                </a:solidFill>
                <a:effectLst/>
                <a:latin typeface="+mn-lt"/>
                <a:ea typeface="+mn-ea"/>
                <a:cs typeface="+mn-cs"/>
              </a:rPr>
              <a:t>Goar</a:t>
            </a:r>
            <a:r>
              <a:rPr lang="de-AT" sz="1200" b="0" i="0" u="none" strike="noStrike" kern="1200" baseline="0" dirty="0" smtClean="0">
                <a:solidFill>
                  <a:schemeClr val="tx1"/>
                </a:solidFill>
                <a:effectLst/>
                <a:latin typeface="+mn-lt"/>
                <a:ea typeface="+mn-ea"/>
                <a:cs typeface="+mn-cs"/>
              </a:rPr>
              <a:t>, gleichzeitig soll die örtliche und überregionale Sohlstabilität verbessert werden. Das Projekt wurde dem Wasserstraßen- und Schifffahrtsamt Duisburg-Rhein zugewiesen, man hat bereits mit vertiefenden Voruntersuchungen begonnen. Untersucht werden die Auswirkungen verschiedener Ausführungsvarianten, welche es noch zu entwickeln gilt. Ergebnisse diese Untersuchungen werden im Jahr 2019 erwartet, daraufhin wird die bevorzugte Ausführungsvariante festgelegt. Auf Basis der möglichen Ausführungsvarianten soll eine „Frühe Öffentlichkeitsbeteiligung“ stattfinden. Dabei können </a:t>
            </a:r>
            <a:r>
              <a:rPr lang="de-AT" sz="1200" b="0" i="0" u="none" strike="noStrike" kern="1200" baseline="0" dirty="0" err="1" smtClean="0">
                <a:solidFill>
                  <a:schemeClr val="tx1"/>
                </a:solidFill>
                <a:effectLst/>
                <a:latin typeface="+mn-lt"/>
                <a:ea typeface="+mn-ea"/>
                <a:cs typeface="+mn-cs"/>
              </a:rPr>
              <a:t>BürgerInnen</a:t>
            </a:r>
            <a:r>
              <a:rPr lang="de-AT" sz="1200" b="0" i="0" u="none" strike="noStrike" kern="1200" baseline="0" dirty="0" smtClean="0">
                <a:solidFill>
                  <a:schemeClr val="tx1"/>
                </a:solidFill>
                <a:effectLst/>
                <a:latin typeface="+mn-lt"/>
                <a:ea typeface="+mn-ea"/>
                <a:cs typeface="+mn-cs"/>
              </a:rPr>
              <a:t> an einem Dialogprozess teilnehmen und sich einbringen, hierfür gilt es aber noch die Ergebnisse der Voruntersuchungen abzuwarten.</a:t>
            </a:r>
            <a:endParaRPr lang="de-AT" sz="1200" b="0" i="0" u="none" strike="noStrike" kern="1200" dirty="0" smtClean="0">
              <a:solidFill>
                <a:schemeClr val="tx1"/>
              </a:solidFill>
              <a:effectLst/>
              <a:latin typeface="+mn-lt"/>
              <a:ea typeface="+mn-ea"/>
              <a:cs typeface="+mn-cs"/>
            </a:endParaRPr>
          </a:p>
          <a:p>
            <a:endParaRPr lang="de-AT" sz="1200" b="0" i="0" u="none" strike="noStrike" kern="1200" dirty="0" smtClean="0">
              <a:solidFill>
                <a:schemeClr val="tx1"/>
              </a:solidFill>
              <a:effectLst/>
              <a:latin typeface="+mn-lt"/>
              <a:ea typeface="+mn-ea"/>
              <a:cs typeface="+mn-cs"/>
            </a:endParaRPr>
          </a:p>
          <a:p>
            <a:r>
              <a:rPr lang="de-AT" sz="1200" b="0" i="0" u="none" strike="noStrike" kern="1200" dirty="0" smtClean="0">
                <a:solidFill>
                  <a:schemeClr val="tx1"/>
                </a:solidFill>
                <a:effectLst/>
                <a:latin typeface="+mn-lt"/>
                <a:ea typeface="+mn-ea"/>
                <a:cs typeface="+mn-cs"/>
              </a:rPr>
              <a:t>Quelle(n):</a:t>
            </a:r>
          </a:p>
          <a:p>
            <a:r>
              <a:rPr lang="de-AT" sz="1200" b="0" i="0" u="none" strike="noStrike" kern="1200" dirty="0" smtClean="0">
                <a:solidFill>
                  <a:schemeClr val="tx1"/>
                </a:solidFill>
                <a:effectLst/>
                <a:latin typeface="+mn-lt"/>
                <a:ea typeface="+mn-ea"/>
                <a:cs typeface="+mn-cs"/>
              </a:rPr>
              <a:t>Wasserstraßen- und Schifffahrtsamt Duisburg-Rhein (2018): Abladeoptimierung Mittelrhein, online unter URL: http://www.wsa-duisburg-rhein.wsv.de/Bauprojekte/Abladeoptimierung_Mittelrhein/index.html [29.10.2018]</a:t>
            </a:r>
          </a:p>
        </p:txBody>
      </p:sp>
      <p:sp>
        <p:nvSpPr>
          <p:cNvPr id="4" name="Foliennummernplatzhalter 3"/>
          <p:cNvSpPr>
            <a:spLocks noGrp="1"/>
          </p:cNvSpPr>
          <p:nvPr>
            <p:ph type="sldNum" sz="quarter" idx="10"/>
          </p:nvPr>
        </p:nvSpPr>
        <p:spPr/>
        <p:txBody>
          <a:bodyPr/>
          <a:lstStyle/>
          <a:p>
            <a:fld id="{BEE6645A-1D89-47D1-9FAC-5E56D67537A3}" type="slidenum">
              <a:rPr lang="de-AT" smtClean="0"/>
              <a:t>12</a:t>
            </a:fld>
            <a:endParaRPr lang="de-AT"/>
          </a:p>
        </p:txBody>
      </p:sp>
    </p:spTree>
    <p:extLst>
      <p:ext uri="{BB962C8B-B14F-4D97-AF65-F5344CB8AC3E}">
        <p14:creationId xmlns:p14="http://schemas.microsoft.com/office/powerpoint/2010/main" val="2592570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Unter einer Abladetiefe versteht</a:t>
            </a:r>
            <a:r>
              <a:rPr lang="de-AT" baseline="0" dirty="0" smtClean="0"/>
              <a:t> man den Tiefgang eines Schiffes in Ruhelage bei einer bestimmten Beladung. Der Begriff Abladetiefe wird zum Verständnis der durch eine Vertiefung gewonnenen Vorteile erklärt.</a:t>
            </a:r>
          </a:p>
          <a:p>
            <a:endParaRPr lang="de-AT" baseline="0" dirty="0" smtClean="0"/>
          </a:p>
          <a:p>
            <a:r>
              <a:rPr lang="de-AT" baseline="0" dirty="0" smtClean="0"/>
              <a:t>Ein Binnenschiff transportiert im Durchschnitt 3.750 Tonnen, ein LKW transportiert hingegen durchschnittlich 20 Tonnen. Eine Vertiefung von 30 cm ermöglicht 30 cm mehr Abladetiefe, dadurch können ca. 150 Tonnen mehr auf jedes Binnenschiff geladen werden. Da circa 100.000 Binnenschiffe jährlich die Grenze bei Emmerich passieren können durch 30 cm mehr Abladetiefe 800.000 LKWs pro Jahr (= 66.500 pro Monat bzw. 2.192 pro Tag) auf die Wasserstraße verlagert werden.</a:t>
            </a:r>
            <a:endParaRPr lang="de-AT" dirty="0" smtClean="0"/>
          </a:p>
          <a:p>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In der Darstellung</a:t>
            </a:r>
            <a:r>
              <a:rPr lang="de-AT" baseline="0" dirty="0" smtClean="0"/>
              <a:t> ist die heutige Fahrrinnenabmessung, also die Breite und die Tiefe der Fahrrinne, der einzelnen Rhein-Abschnitte ersichtlich. Die Abbildung beginnt in Basel und endet in Emmerich, es werden 694 km des Rheins dargestellt.</a:t>
            </a:r>
            <a:endParaRPr lang="de-AT" dirty="0" smtClean="0"/>
          </a:p>
          <a:p>
            <a:endParaRPr lang="de-AT" dirty="0" smtClean="0"/>
          </a:p>
          <a:p>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Via </a:t>
            </a:r>
            <a:r>
              <a:rPr lang="de-AT" baseline="0" dirty="0" err="1" smtClean="0"/>
              <a:t>donau</a:t>
            </a:r>
            <a:r>
              <a:rPr lang="de-AT" baseline="0" dirty="0" smtClean="0"/>
              <a:t> (2013): Handbuch der Donauschifffahrt, S.194.</a:t>
            </a:r>
          </a:p>
          <a:p>
            <a:r>
              <a:rPr lang="de-AT" dirty="0" smtClean="0"/>
              <a:t>Schifferbörse zu Duisburg-Ruhrort e.V.</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13</a:t>
            </a:fld>
            <a:endParaRPr lang="de-AT"/>
          </a:p>
        </p:txBody>
      </p:sp>
    </p:spTree>
    <p:extLst>
      <p:ext uri="{BB962C8B-B14F-4D97-AF65-F5344CB8AC3E}">
        <p14:creationId xmlns:p14="http://schemas.microsoft.com/office/powerpoint/2010/main" val="3151235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Das Projekt </a:t>
            </a:r>
            <a:r>
              <a:rPr lang="de-AT" sz="1200" b="0" i="0" u="none" strike="noStrike" kern="1200" dirty="0" smtClean="0">
                <a:solidFill>
                  <a:schemeClr val="tx1"/>
                </a:solidFill>
                <a:effectLst/>
                <a:latin typeface="+mn-lt"/>
                <a:ea typeface="+mn-ea"/>
                <a:cs typeface="+mn-cs"/>
              </a:rPr>
              <a:t>W27 Abladeverbesserung und Sohlenstabilisierung am Rhein zwischen Duisburg und </a:t>
            </a:r>
            <a:r>
              <a:rPr lang="de-AT" sz="1200" b="0" i="0" u="none" strike="noStrike" kern="1200" dirty="0" err="1" smtClean="0">
                <a:solidFill>
                  <a:schemeClr val="tx1"/>
                </a:solidFill>
                <a:effectLst/>
                <a:latin typeface="+mn-lt"/>
                <a:ea typeface="+mn-ea"/>
                <a:cs typeface="+mn-cs"/>
              </a:rPr>
              <a:t>Stürzelberg</a:t>
            </a:r>
            <a:r>
              <a:rPr lang="de-AT" sz="1200" b="0" i="0" u="none" strike="noStrike" kern="1200" dirty="0" smtClean="0">
                <a:solidFill>
                  <a:schemeClr val="tx1"/>
                </a:solidFill>
                <a:effectLst/>
                <a:latin typeface="+mn-lt"/>
                <a:ea typeface="+mn-ea"/>
                <a:cs typeface="+mn-cs"/>
              </a:rPr>
              <a:t> ist Teil des Bundesverkehrswegeplans 2030. Das Projekt wird im Bundesland Nordrhein-Westfalen durchgeführt, es bezieht sich auf die Fahrrinne zwischen Duisburg und </a:t>
            </a:r>
            <a:r>
              <a:rPr lang="de-AT" sz="1200" b="0" i="0" u="none" strike="noStrike" kern="1200" dirty="0" err="1" smtClean="0">
                <a:solidFill>
                  <a:schemeClr val="tx1"/>
                </a:solidFill>
                <a:effectLst/>
                <a:latin typeface="+mn-lt"/>
                <a:ea typeface="+mn-ea"/>
                <a:cs typeface="+mn-cs"/>
              </a:rPr>
              <a:t>Stürzelberg</a:t>
            </a:r>
            <a:r>
              <a:rPr lang="de-AT" sz="1200" b="0" i="0" u="none" strike="noStrike" kern="1200" dirty="0" smtClean="0">
                <a:solidFill>
                  <a:schemeClr val="tx1"/>
                </a:solidFill>
                <a:effectLst/>
                <a:latin typeface="+mn-lt"/>
                <a:ea typeface="+mn-ea"/>
                <a:cs typeface="+mn-cs"/>
              </a:rPr>
              <a:t> im Bereich von</a:t>
            </a:r>
            <a:r>
              <a:rPr lang="de-AT" sz="1200" b="0" i="0" u="none" strike="noStrike" kern="1200" baseline="0" dirty="0" smtClean="0">
                <a:solidFill>
                  <a:schemeClr val="tx1"/>
                </a:solidFill>
                <a:effectLst/>
                <a:latin typeface="+mn-lt"/>
                <a:ea typeface="+mn-ea"/>
                <a:cs typeface="+mn-cs"/>
              </a:rPr>
              <a:t> km 722,5 bis zu km 769. In der Abbildung ist der betroffene Abschnitt markiert.</a:t>
            </a:r>
          </a:p>
          <a:p>
            <a:r>
              <a:rPr lang="de-AT" b="0" dirty="0" smtClean="0"/>
              <a:t>Die umzusetzende Maßnahme ist</a:t>
            </a:r>
            <a:r>
              <a:rPr lang="de-AT" b="0" baseline="0" dirty="0" smtClean="0"/>
              <a:t> eine Vergrößerung der Fahrinnentiefe. Derzeit beträgt die Fahrrinnentiefe zwischen Duisburg und Krefeld 2,8 m und zwischen Krefeld und Köln 2,5 m. Durch die Vergrößerung soll zwischen Duisburg und Neuss eine Fahrinnentiefe von 2,8 m und zwischen Neuss und </a:t>
            </a:r>
            <a:r>
              <a:rPr lang="de-AT" b="0" baseline="0" dirty="0" err="1" smtClean="0"/>
              <a:t>Stürzelberg</a:t>
            </a:r>
            <a:r>
              <a:rPr lang="de-AT" b="0" baseline="0" dirty="0" smtClean="0"/>
              <a:t> eine Fahrrinnentiefe von 2,7 m erreicht werden.</a:t>
            </a:r>
          </a:p>
          <a:p>
            <a:r>
              <a:rPr lang="de-AT" b="0" baseline="0" dirty="0" smtClean="0"/>
              <a:t>Eine Vergrößerung der Fahrrinnentiefe hat verschiedene Auswirkungen, zum Beispiel wird sich die durchschnittliche Ladung der beladenen Schiffe von 1.839 t auf 1.845 t erhöhen und der Energieverbrauch wird verringert.</a:t>
            </a:r>
            <a:endParaRPr lang="de-AT" b="0" dirty="0" smtClean="0"/>
          </a:p>
          <a:p>
            <a:endParaRPr lang="de-AT" dirty="0" smtClean="0"/>
          </a:p>
          <a:p>
            <a:endParaRPr lang="de-AT" dirty="0" smtClean="0"/>
          </a:p>
          <a:p>
            <a:r>
              <a:rPr lang="de-AT" dirty="0" smtClean="0"/>
              <a:t>Quelle(n):</a:t>
            </a:r>
          </a:p>
          <a:p>
            <a:r>
              <a:rPr lang="de-AT" dirty="0" smtClean="0"/>
              <a:t>http://www.bvwp-projekte.de/wasserstrasse/w27/w27.html#h1_uebersicht</a:t>
            </a:r>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14</a:t>
            </a:fld>
            <a:endParaRPr lang="de-AT"/>
          </a:p>
        </p:txBody>
      </p:sp>
    </p:spTree>
    <p:extLst>
      <p:ext uri="{BB962C8B-B14F-4D97-AF65-F5344CB8AC3E}">
        <p14:creationId xmlns:p14="http://schemas.microsoft.com/office/powerpoint/2010/main" val="3895877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05988">
              <a:defRPr/>
            </a:pPr>
            <a:r>
              <a:rPr lang="de-AT" b="0" dirty="0" smtClean="0"/>
              <a:t>Der schiffbare</a:t>
            </a:r>
            <a:r>
              <a:rPr lang="de-AT" b="0" baseline="0" dirty="0" smtClean="0"/>
              <a:t> Teil des </a:t>
            </a:r>
            <a:r>
              <a:rPr lang="de-AT" b="0" dirty="0" smtClean="0"/>
              <a:t>Rheins ist</a:t>
            </a:r>
            <a:r>
              <a:rPr lang="de-AT" b="0" baseline="0" dirty="0" smtClean="0"/>
              <a:t> 884 km lang und verfügte 2010 über ein Transportvolumen von 300 Millionen Tonnen. Die Transportleistung betrug 2010 rund 90 Milliarden Tonnenkilometer. Demgegenüber beträgt die schiffbare Länge der Donau 2.414 km und verfügte im selben Zeitraum über ein Transportvolumen von 43 Millionen Tonnen und rund 26 Milliarden Tonnenkilometer Transportleistung.</a:t>
            </a:r>
            <a:endParaRPr lang="de-AT" b="0" dirty="0" smtClean="0"/>
          </a:p>
          <a:p>
            <a:pPr defTabSz="905988">
              <a:defRPr/>
            </a:pPr>
            <a:r>
              <a:rPr lang="de-AT" b="0" dirty="0" smtClean="0"/>
              <a:t>Vergleicht man die Wasserstraße</a:t>
            </a:r>
            <a:r>
              <a:rPr lang="de-AT" b="0" baseline="0" dirty="0" smtClean="0"/>
              <a:t> Donau mit dem Rhein so ist diese somit 2,7 mal Länger als der Rhein. Trotzdem wurden 2010 am Rhein 6,9 mal mehr Güter transportiert als auf der Donau. Die Transportleistung am Rhein war 2010 somit 3,5 mal Höher als auf der Donau. Allerdings zeichnen sich die Donauverkehre im Vergleich der Verkehrsleistung durch längere Distanzen aus. Die mittlere Transportweite auf der Donau beträgt demnach rund 600 km während die des Rheins nur rund 300 km beträgt.</a:t>
            </a:r>
            <a:endParaRPr lang="de-AT" b="0" dirty="0" smtClean="0"/>
          </a:p>
          <a:p>
            <a:pPr defTabSz="905988">
              <a:defRPr/>
            </a:pPr>
            <a:endParaRPr lang="de-AT" baseline="0" dirty="0" smtClean="0"/>
          </a:p>
          <a:p>
            <a:pPr marL="0" marR="0" indent="0" algn="l" defTabSz="905988"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Nähere Informationen zur Donau finden</a:t>
            </a:r>
            <a:r>
              <a:rPr lang="de-AT" baseline="0" dirty="0" smtClean="0">
                <a:latin typeface="Corbel" panose="020B0503020204020204" pitchFamily="34" charset="0"/>
              </a:rPr>
              <a:t> Sie </a:t>
            </a:r>
            <a:r>
              <a:rPr lang="de-AT" dirty="0" smtClean="0">
                <a:latin typeface="Corbel" panose="020B0503020204020204" pitchFamily="34" charset="0"/>
              </a:rPr>
              <a:t>unter </a:t>
            </a:r>
            <a:r>
              <a:rPr lang="de-AT" dirty="0" smtClean="0">
                <a:latin typeface="Corbel" panose="020B0503020204020204" pitchFamily="34" charset="0"/>
                <a:hlinkClick r:id="rId3"/>
              </a:rPr>
              <a:t>www.rewway.at</a:t>
            </a:r>
            <a:r>
              <a:rPr lang="de-AT" dirty="0" smtClean="0">
                <a:latin typeface="Corbel" panose="020B0503020204020204" pitchFamily="34" charset="0"/>
              </a:rPr>
              <a:t> im Lehrmittelpaket „Die internationale Wasserstraße Donau“ oder auch in zahlreichen anderen Lehrmittelpaketen.</a:t>
            </a:r>
          </a:p>
          <a:p>
            <a:pPr defTabSz="905988">
              <a:defRPr/>
            </a:pPr>
            <a:endParaRPr lang="de-DE" dirty="0" smtClean="0"/>
          </a:p>
          <a:p>
            <a:endParaRPr lang="de-DE"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smtClean="0"/>
              <a:t>Quelle</a:t>
            </a:r>
            <a:r>
              <a:rPr lang="en-GB" sz="1200" dirty="0" smtClean="0"/>
              <a:t>(n):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viadonau, “</a:t>
            </a:r>
            <a:r>
              <a:rPr lang="en-GB" sz="1200" dirty="0" err="1" smtClean="0"/>
              <a:t>Handbuch</a:t>
            </a:r>
            <a:r>
              <a:rPr lang="en-GB" sz="1200" dirty="0" smtClean="0"/>
              <a:t> der </a:t>
            </a:r>
            <a:r>
              <a:rPr lang="en-GB" sz="1200" dirty="0" err="1" smtClean="0"/>
              <a:t>Donauschifffahrt</a:t>
            </a:r>
            <a:r>
              <a:rPr lang="en-GB" sz="1200" dirty="0" smtClean="0"/>
              <a:t>”, (2013), S.22, 23, 59</a:t>
            </a:r>
          </a:p>
          <a:p>
            <a:r>
              <a:rPr lang="de-DE" dirty="0" smtClean="0"/>
              <a:t>Zentralkommission</a:t>
            </a:r>
            <a:r>
              <a:rPr lang="de-DE" baseline="0" dirty="0" smtClean="0"/>
              <a:t> für die Rheinschifffahrt</a:t>
            </a:r>
            <a:endParaRPr lang="de-DE" dirty="0"/>
          </a:p>
        </p:txBody>
      </p:sp>
      <p:sp>
        <p:nvSpPr>
          <p:cNvPr id="4" name="Foliennummernplatzhalter 3"/>
          <p:cNvSpPr>
            <a:spLocks noGrp="1"/>
          </p:cNvSpPr>
          <p:nvPr>
            <p:ph type="sldNum" sz="quarter" idx="10"/>
          </p:nvPr>
        </p:nvSpPr>
        <p:spPr/>
        <p:txBody>
          <a:bodyPr/>
          <a:lstStyle/>
          <a:p>
            <a:fld id="{56F06DAA-0A4E-4110-9797-3FB8CA0FEA93}" type="slidenum">
              <a:rPr lang="de-AT" smtClean="0"/>
              <a:t>15</a:t>
            </a:fld>
            <a:endParaRPr lang="de-AT" dirty="0"/>
          </a:p>
        </p:txBody>
      </p:sp>
    </p:spTree>
    <p:extLst>
      <p:ext uri="{BB962C8B-B14F-4D97-AF65-F5344CB8AC3E}">
        <p14:creationId xmlns:p14="http://schemas.microsoft.com/office/powerpoint/2010/main" val="2120571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aseline="0" dirty="0" smtClean="0"/>
              <a:t>Welche Abschnitte des Rheins sind schiffbar?</a:t>
            </a:r>
          </a:p>
          <a:p>
            <a:r>
              <a:rPr lang="de-AT" baseline="0" dirty="0" smtClean="0"/>
              <a:t>Niederrhein, Mittelrhein, Oberrhein</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16</a:t>
            </a:fld>
            <a:endParaRPr lang="de-AT"/>
          </a:p>
        </p:txBody>
      </p:sp>
    </p:spTree>
    <p:extLst>
      <p:ext uri="{BB962C8B-B14F-4D97-AF65-F5344CB8AC3E}">
        <p14:creationId xmlns:p14="http://schemas.microsoft.com/office/powerpoint/2010/main" val="3454717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Ein Verkehrsträger bietet jene Infrastruktur, die für den Einsatz eines bestimmten Verkehrsmittels vorhanden sein muss. Ohne diese</a:t>
            </a:r>
            <a:r>
              <a:rPr lang="de-AT" baseline="0" dirty="0" smtClean="0"/>
              <a:t> Infrastruktur kann kein Transport erfolgen. Die Verkehrsträger verlaufen an Land, auf Wasser und in der Luft. Zu den Landverkehren gehören der Straßen-, Schienen- und Rohrleitungsverkehr. In den Bereich der Wasserverkehre fallen die Binnen-, Hochsee- und Küstenschifffahrt. Die Luft umfasst den Verkehrsträger Flugverkehr.</a:t>
            </a:r>
          </a:p>
          <a:p>
            <a:r>
              <a:rPr lang="de-AT" baseline="0" dirty="0" smtClean="0"/>
              <a:t>Unter Binnenschifffahrt versteht man die kommerzielle Beförderung von Personen und Gütern auf Binnengewässern (Flüsse, Seen, Kanäle). Binnengewässer werden auch als Binnenwasserstraßen bezeichnet (Wasserstraßen sind häufig befahrene schiffbare Verkehrswege) und können in natürliche, zum Beispiel Flüsse und Seen, und künstliche, zum Beispiel Kanäle und kanalisierte Flüsse, Binnengewässer unterteilt werden.</a:t>
            </a:r>
          </a:p>
          <a:p>
            <a:endParaRPr lang="de-AT" baseline="0" dirty="0" smtClean="0"/>
          </a:p>
          <a:p>
            <a:r>
              <a:rPr lang="de-AT" dirty="0" smtClean="0"/>
              <a:t>Unter Verkehrsmittel (auch Transportmittel) versteht man die technischen Einrichtungen und Geräte, die der Beförderung von Personen und Gütern dienen. Verkehrsmittel im Güterverkehr sind z. B. das Binnenschiff, der LKW oder das Flugzeug.</a:t>
            </a:r>
          </a:p>
          <a:p>
            <a:endParaRPr lang="de-AT" dirty="0" smtClean="0"/>
          </a:p>
          <a:p>
            <a:r>
              <a:rPr lang="de-AT" dirty="0" smtClean="0"/>
              <a:t>Quelle(n):</a:t>
            </a:r>
          </a:p>
          <a:p>
            <a:r>
              <a:rPr lang="de-AT" dirty="0" smtClean="0"/>
              <a:t>Via </a:t>
            </a:r>
            <a:r>
              <a:rPr lang="de-AT" dirty="0" err="1" smtClean="0"/>
              <a:t>donau</a:t>
            </a:r>
            <a:r>
              <a:rPr lang="de-AT" dirty="0" smtClean="0"/>
              <a:t> (2013): Handbuch der Donauschifffahrt, S.174.</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S.219, S.1743.</a:t>
            </a:r>
          </a:p>
        </p:txBody>
      </p:sp>
      <p:sp>
        <p:nvSpPr>
          <p:cNvPr id="4" name="Foliennummernplatzhalter 3"/>
          <p:cNvSpPr>
            <a:spLocks noGrp="1"/>
          </p:cNvSpPr>
          <p:nvPr>
            <p:ph type="sldNum" sz="quarter" idx="10"/>
          </p:nvPr>
        </p:nvSpPr>
        <p:spPr/>
        <p:txBody>
          <a:bodyPr/>
          <a:lstStyle/>
          <a:p>
            <a:fld id="{BEE6645A-1D89-47D1-9FAC-5E56D67537A3}" type="slidenum">
              <a:rPr lang="de-AT" smtClean="0"/>
              <a:t>18</a:t>
            </a:fld>
            <a:endParaRPr lang="de-AT"/>
          </a:p>
        </p:txBody>
      </p:sp>
    </p:spTree>
    <p:extLst>
      <p:ext uri="{BB962C8B-B14F-4D97-AF65-F5344CB8AC3E}">
        <p14:creationId xmlns:p14="http://schemas.microsoft.com/office/powerpoint/2010/main" val="1218847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Ein modernes Binnenschiff am Rhein kann bis zu 150 LKWs ersetzten, eine</a:t>
            </a:r>
            <a:r>
              <a:rPr lang="de-AT" baseline="0" dirty="0" smtClean="0"/>
              <a:t> Steigerung des Gütertransportes auf den Wasserstraßen führt daher zu einer Verringerung von Staus, Lärmbelastung, Umweltverschmutzung und Unfällen auf der Straße.</a:t>
            </a:r>
          </a:p>
          <a:p>
            <a:endParaRPr lang="de-AT" baseline="0" dirty="0" smtClean="0"/>
          </a:p>
          <a:p>
            <a:r>
              <a:rPr lang="de-AT" baseline="0" dirty="0" smtClean="0"/>
              <a:t>Im Bezug auf den spezifischen Energieverbrauch kann die Binnenschifffahrt als der effektivste und somit umweltfreundlichste Verkehrsträger bezeichnet werden. Das Binnenschiff kann eine Tonne Ladung bei gleichem Energieverbrauch beinahe viermal so weit transportieren wie ein LKW.</a:t>
            </a:r>
            <a:endParaRPr lang="de-AT" dirty="0" smtClean="0"/>
          </a:p>
          <a:p>
            <a:endParaRPr lang="de-AT" dirty="0" smtClean="0"/>
          </a:p>
          <a:p>
            <a:r>
              <a:rPr lang="de-AT" dirty="0" smtClean="0"/>
              <a:t>Quelle(n):</a:t>
            </a:r>
          </a:p>
          <a:p>
            <a:r>
              <a:rPr lang="de-AT" dirty="0" smtClean="0"/>
              <a:t>Bundesverband der Deutschen Binnenschifffahrt e.V. (2018): Daten&amp; Fakten 2017/2018, S.8.</a:t>
            </a:r>
          </a:p>
          <a:p>
            <a:r>
              <a:rPr lang="de-AT" dirty="0" smtClean="0"/>
              <a:t>Via </a:t>
            </a:r>
            <a:r>
              <a:rPr lang="de-AT" dirty="0" err="1" smtClean="0"/>
              <a:t>donau</a:t>
            </a:r>
            <a:r>
              <a:rPr lang="de-AT" dirty="0" smtClean="0"/>
              <a:t> (2013): Handbuch der Donauschifffahrt, S.18.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19</a:t>
            </a:fld>
            <a:endParaRPr lang="de-AT"/>
          </a:p>
        </p:txBody>
      </p:sp>
    </p:spTree>
    <p:extLst>
      <p:ext uri="{BB962C8B-B14F-4D97-AF65-F5344CB8AC3E}">
        <p14:creationId xmlns:p14="http://schemas.microsoft.com/office/powerpoint/2010/main" val="1690795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In der abgebildeten Grafik sind die Unfallkosten</a:t>
            </a:r>
            <a:r>
              <a:rPr lang="de-AT" baseline="0" dirty="0" smtClean="0"/>
              <a:t> in Cent pro 100 </a:t>
            </a:r>
            <a:r>
              <a:rPr lang="de-AT" baseline="0" dirty="0" err="1" smtClean="0"/>
              <a:t>tkm</a:t>
            </a:r>
            <a:r>
              <a:rPr lang="de-AT" baseline="0" dirty="0" smtClean="0"/>
              <a:t>, für die drei Verkehrsmittel Bahn, Binnenschiff und LKW angeführt. Die Maßeinheit </a:t>
            </a:r>
            <a:r>
              <a:rPr lang="de-AT" baseline="0" dirty="0" err="1" smtClean="0"/>
              <a:t>tkm</a:t>
            </a:r>
            <a:r>
              <a:rPr lang="de-AT" baseline="0" dirty="0" smtClean="0"/>
              <a:t> steht für Tonnenkilometer, ein Tonnenkilometer ist die Beförderung von 1 Tonne Güter über 1 km, Tonnenkilometer errechnen sich also aus der Versandentfernung und dem Gewicht der beförderten Güter.</a:t>
            </a:r>
            <a:endParaRPr lang="de-AT" dirty="0" smtClean="0"/>
          </a:p>
          <a:p>
            <a:endParaRPr lang="de-AT" dirty="0" smtClean="0"/>
          </a:p>
          <a:p>
            <a:r>
              <a:rPr lang="de-AT" dirty="0" smtClean="0"/>
              <a:t>Das Binnenschiff verursacht die geringsten Unfallkosten in Cent pro 100 </a:t>
            </a:r>
            <a:r>
              <a:rPr lang="de-AT" dirty="0" err="1" smtClean="0"/>
              <a:t>tkm</a:t>
            </a:r>
            <a:r>
              <a:rPr lang="de-AT" baseline="0" dirty="0" smtClean="0"/>
              <a:t> und der LKW am meisten. </a:t>
            </a:r>
            <a:endParaRPr lang="de-AT" dirty="0" smtClean="0"/>
          </a:p>
          <a:p>
            <a:endParaRPr lang="de-AT" baseline="0" dirty="0" smtClean="0"/>
          </a:p>
          <a:p>
            <a:endParaRPr lang="de-AT" dirty="0" smtClean="0"/>
          </a:p>
          <a:p>
            <a:r>
              <a:rPr lang="de-AT" dirty="0" smtClean="0"/>
              <a:t>Quelle(n):</a:t>
            </a:r>
          </a:p>
          <a:p>
            <a:r>
              <a:rPr lang="de-AT" dirty="0" smtClean="0"/>
              <a:t>Bundesverband der Deutschen Binnenschifffahrt e.V. (2018): Daten&amp; Fakten 2017/2018, S.9.</a:t>
            </a:r>
          </a:p>
          <a:p>
            <a:r>
              <a:rPr lang="de-AT" dirty="0" err="1" smtClean="0"/>
              <a:t>Planco</a:t>
            </a:r>
            <a:r>
              <a:rPr lang="de-AT" dirty="0" smtClean="0"/>
              <a:t>-Studie zum Verkehrsträgervergleich, 2007</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S.1547.</a:t>
            </a:r>
          </a:p>
        </p:txBody>
      </p:sp>
      <p:sp>
        <p:nvSpPr>
          <p:cNvPr id="4" name="Foliennummernplatzhalter 3"/>
          <p:cNvSpPr>
            <a:spLocks noGrp="1"/>
          </p:cNvSpPr>
          <p:nvPr>
            <p:ph type="sldNum" sz="quarter" idx="10"/>
          </p:nvPr>
        </p:nvSpPr>
        <p:spPr/>
        <p:txBody>
          <a:bodyPr/>
          <a:lstStyle/>
          <a:p>
            <a:fld id="{BEE6645A-1D89-47D1-9FAC-5E56D67537A3}" type="slidenum">
              <a:rPr lang="de-AT" smtClean="0"/>
              <a:t>20</a:t>
            </a:fld>
            <a:endParaRPr lang="de-AT"/>
          </a:p>
        </p:txBody>
      </p:sp>
    </p:spTree>
    <p:extLst>
      <p:ext uri="{BB962C8B-B14F-4D97-AF65-F5344CB8AC3E}">
        <p14:creationId xmlns:p14="http://schemas.microsoft.com/office/powerpoint/2010/main" val="20806107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In der abgebildeten Grafik sind </a:t>
            </a:r>
            <a:r>
              <a:rPr lang="de-AT" baseline="0" dirty="0" smtClean="0"/>
              <a:t>die Lärmkosten in Cent pro </a:t>
            </a:r>
            <a:r>
              <a:rPr lang="de-AT" baseline="0" dirty="0" err="1" smtClean="0"/>
              <a:t>tkm</a:t>
            </a:r>
            <a:r>
              <a:rPr lang="de-AT" baseline="0" dirty="0" smtClean="0"/>
              <a:t> für die drei Verkehrsmittel Bahn, Binnenschiff und LKW angeführt. Die Maßeinheit </a:t>
            </a:r>
            <a:r>
              <a:rPr lang="de-AT" baseline="0" dirty="0" err="1" smtClean="0"/>
              <a:t>tkm</a:t>
            </a:r>
            <a:r>
              <a:rPr lang="de-AT" baseline="0" dirty="0" smtClean="0"/>
              <a:t> steht für Tonnenkilometer, ein Tonnenkilometer ist die Beförderung von 1 Tonne Güter über 1 km, Tonnenkilometer errechnen sich also aus der Versandentfernung und dem Gewicht der beförderten Güter.</a:t>
            </a:r>
            <a:endParaRPr lang="de-AT" dirty="0" smtClean="0"/>
          </a:p>
          <a:p>
            <a:endParaRPr lang="de-AT" dirty="0" smtClean="0"/>
          </a:p>
          <a:p>
            <a:r>
              <a:rPr lang="de-AT" dirty="0" smtClean="0"/>
              <a:t>Das Binnenschiff schneidet in diesem Vergleich am besten ab, da es praktisch keine Lärmkosten verursacht. Die Bahn und der LKW liegen circa gleich auf.</a:t>
            </a:r>
          </a:p>
          <a:p>
            <a:endParaRPr lang="de-AT" dirty="0" smtClean="0"/>
          </a:p>
          <a:p>
            <a:r>
              <a:rPr lang="de-AT" dirty="0" smtClean="0"/>
              <a:t>Quelle(n):</a:t>
            </a:r>
          </a:p>
          <a:p>
            <a:r>
              <a:rPr lang="de-AT" dirty="0" smtClean="0"/>
              <a:t>Bundesverband der Deutschen Binnenschifffahrt e.V. (2018): Daten&amp; Fakten 2017/2018, S.9.</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t>Planco</a:t>
            </a:r>
            <a:r>
              <a:rPr lang="de-AT" dirty="0" smtClean="0"/>
              <a:t>-Studie zum Verkehrsträgervergleich, 2007</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S.1547.</a:t>
            </a:r>
          </a:p>
        </p:txBody>
      </p:sp>
      <p:sp>
        <p:nvSpPr>
          <p:cNvPr id="4" name="Foliennummernplatzhalter 3"/>
          <p:cNvSpPr>
            <a:spLocks noGrp="1"/>
          </p:cNvSpPr>
          <p:nvPr>
            <p:ph type="sldNum" sz="quarter" idx="10"/>
          </p:nvPr>
        </p:nvSpPr>
        <p:spPr/>
        <p:txBody>
          <a:bodyPr/>
          <a:lstStyle/>
          <a:p>
            <a:fld id="{BEE6645A-1D89-47D1-9FAC-5E56D67537A3}" type="slidenum">
              <a:rPr lang="de-AT" smtClean="0"/>
              <a:t>21</a:t>
            </a:fld>
            <a:endParaRPr lang="de-AT"/>
          </a:p>
        </p:txBody>
      </p:sp>
    </p:spTree>
    <p:extLst>
      <p:ext uri="{BB962C8B-B14F-4D97-AF65-F5344CB8AC3E}">
        <p14:creationId xmlns:p14="http://schemas.microsoft.com/office/powerpoint/2010/main" val="636286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In der abgebildeten Grafik sind </a:t>
            </a:r>
            <a:r>
              <a:rPr lang="de-AT" baseline="0" dirty="0" smtClean="0"/>
              <a:t>der Primärenergieverbrauch bei Massenguttransporten in Megajoule pro </a:t>
            </a:r>
            <a:r>
              <a:rPr lang="de-AT" baseline="0" dirty="0" err="1" smtClean="0"/>
              <a:t>tkm</a:t>
            </a:r>
            <a:r>
              <a:rPr lang="de-AT" baseline="0" dirty="0" smtClean="0"/>
              <a:t> für die drei Verkehrsmittel Bahn, Binnenschiff und LKW angeführt. Die Maßeinheit </a:t>
            </a:r>
            <a:r>
              <a:rPr lang="de-AT" baseline="0" dirty="0" err="1" smtClean="0"/>
              <a:t>tkm</a:t>
            </a:r>
            <a:r>
              <a:rPr lang="de-AT" baseline="0" dirty="0" smtClean="0"/>
              <a:t> steht für Tonnenkilometer, ein Tonnenkilometer ist die Beförderung von 1 Tonne Güter über 1 km, Tonnenkilometer errechnen sich also aus der Versandentfernung und dem Gewicht der beförderten Güter.</a:t>
            </a:r>
            <a:endParaRPr lang="de-AT" dirty="0" smtClean="0"/>
          </a:p>
          <a:p>
            <a:endParaRPr lang="de-AT" dirty="0" smtClean="0"/>
          </a:p>
          <a:p>
            <a:r>
              <a:rPr lang="de-AT" dirty="0" smtClean="0"/>
              <a:t>Hinsichtlich</a:t>
            </a:r>
            <a:r>
              <a:rPr lang="de-AT" baseline="0" dirty="0" smtClean="0"/>
              <a:t> des Primärenergieverbrauchs bei Massenguttransporten verbraucht der LKW am meisten, gefolgt von der Bahn. Das Binnenschiff hat den geringsten Verbrauch und unterstreicht damit seine Umweltfreundlichkeit.</a:t>
            </a:r>
            <a:endParaRPr lang="de-AT" dirty="0" smtClean="0"/>
          </a:p>
          <a:p>
            <a:endParaRPr lang="de-AT" dirty="0" smtClean="0"/>
          </a:p>
          <a:p>
            <a:r>
              <a:rPr lang="de-AT" dirty="0" smtClean="0"/>
              <a:t>Quelle(n):</a:t>
            </a:r>
          </a:p>
          <a:p>
            <a:r>
              <a:rPr lang="de-AT" dirty="0" smtClean="0"/>
              <a:t>Bundesverband der Deutschen Binnenschifffahrt e.V. (2018): Daten&amp; Fakten 2017/2018, S.9.</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t>Planco</a:t>
            </a:r>
            <a:r>
              <a:rPr lang="de-AT" dirty="0" smtClean="0"/>
              <a:t>-Studie zum Verkehrsträgervergleich, 2007</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S.1547.</a:t>
            </a:r>
          </a:p>
        </p:txBody>
      </p:sp>
      <p:sp>
        <p:nvSpPr>
          <p:cNvPr id="4" name="Foliennummernplatzhalter 3"/>
          <p:cNvSpPr>
            <a:spLocks noGrp="1"/>
          </p:cNvSpPr>
          <p:nvPr>
            <p:ph type="sldNum" sz="quarter" idx="10"/>
          </p:nvPr>
        </p:nvSpPr>
        <p:spPr/>
        <p:txBody>
          <a:bodyPr/>
          <a:lstStyle/>
          <a:p>
            <a:fld id="{BEE6645A-1D89-47D1-9FAC-5E56D67537A3}" type="slidenum">
              <a:rPr lang="de-AT" smtClean="0"/>
              <a:t>22</a:t>
            </a:fld>
            <a:endParaRPr lang="de-AT"/>
          </a:p>
        </p:txBody>
      </p:sp>
    </p:spTree>
    <p:extLst>
      <p:ext uri="{BB962C8B-B14F-4D97-AF65-F5344CB8AC3E}">
        <p14:creationId xmlns:p14="http://schemas.microsoft.com/office/powerpoint/2010/main" val="27077497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In der abgebildeten Grafik </a:t>
            </a:r>
            <a:r>
              <a:rPr lang="de-AT" baseline="0" dirty="0" smtClean="0"/>
              <a:t>die Kosten durch Klimagase (CO2) in Cent pro </a:t>
            </a:r>
            <a:r>
              <a:rPr lang="de-AT" baseline="0" dirty="0" err="1" smtClean="0"/>
              <a:t>tkm</a:t>
            </a:r>
            <a:r>
              <a:rPr lang="de-AT" baseline="0" dirty="0" smtClean="0"/>
              <a:t> bei Massenguttransporten für die drei Verkehrsmittel Bahn, Binnenschiff und LKW angeführt. Die Maßeinheit </a:t>
            </a:r>
            <a:r>
              <a:rPr lang="de-AT" baseline="0" dirty="0" err="1" smtClean="0"/>
              <a:t>tkm</a:t>
            </a:r>
            <a:r>
              <a:rPr lang="de-AT" baseline="0" dirty="0" smtClean="0"/>
              <a:t> steht für Tonnenkilometer, ein Tonnenkilometer ist die Beförderung von 1 Tonne Güter über 1 km, Tonnenkilometer errechnen sich also aus der Versandentfernung und dem Gewicht der beförderten Güter.</a:t>
            </a:r>
            <a:endParaRPr lang="de-AT" dirty="0" smtClean="0"/>
          </a:p>
          <a:p>
            <a:endParaRPr lang="de-AT" dirty="0" smtClean="0"/>
          </a:p>
          <a:p>
            <a:r>
              <a:rPr lang="de-AT" dirty="0" smtClean="0"/>
              <a:t>Der</a:t>
            </a:r>
            <a:r>
              <a:rPr lang="de-AT" baseline="0" dirty="0" smtClean="0"/>
              <a:t> LKW verursacht die meisten Kosten durch Klimagase (CO2) in Cent/</a:t>
            </a:r>
            <a:r>
              <a:rPr lang="de-AT" baseline="0" dirty="0" err="1" smtClean="0"/>
              <a:t>tkm</a:t>
            </a:r>
            <a:r>
              <a:rPr lang="de-AT" baseline="0" dirty="0" smtClean="0"/>
              <a:t> bei Massenguttransporten, das Binnenschiff die wenigsten.</a:t>
            </a:r>
            <a:endParaRPr lang="de-AT" dirty="0" smtClean="0"/>
          </a:p>
          <a:p>
            <a:endParaRPr lang="de-AT" dirty="0" smtClean="0"/>
          </a:p>
          <a:p>
            <a:r>
              <a:rPr lang="de-AT" dirty="0" smtClean="0"/>
              <a:t>Quelle(n):</a:t>
            </a:r>
          </a:p>
          <a:p>
            <a:r>
              <a:rPr lang="de-AT" dirty="0" smtClean="0"/>
              <a:t>Bundesverband der Deutschen Binnenschifffahrt e.V. (2018): Daten&amp; Fakten 2017/2018, S.9.</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t>Planco</a:t>
            </a:r>
            <a:r>
              <a:rPr lang="de-AT" dirty="0" smtClean="0"/>
              <a:t>-Studie zum Verkehrsträgervergleich, 2007</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S.1547.</a:t>
            </a:r>
          </a:p>
        </p:txBody>
      </p:sp>
      <p:sp>
        <p:nvSpPr>
          <p:cNvPr id="4" name="Foliennummernplatzhalter 3"/>
          <p:cNvSpPr>
            <a:spLocks noGrp="1"/>
          </p:cNvSpPr>
          <p:nvPr>
            <p:ph type="sldNum" sz="quarter" idx="10"/>
          </p:nvPr>
        </p:nvSpPr>
        <p:spPr/>
        <p:txBody>
          <a:bodyPr/>
          <a:lstStyle/>
          <a:p>
            <a:fld id="{BEE6645A-1D89-47D1-9FAC-5E56D67537A3}" type="slidenum">
              <a:rPr lang="de-AT" smtClean="0"/>
              <a:t>23</a:t>
            </a:fld>
            <a:endParaRPr lang="de-AT"/>
          </a:p>
        </p:txBody>
      </p:sp>
    </p:spTree>
    <p:extLst>
      <p:ext uri="{BB962C8B-B14F-4D97-AF65-F5344CB8AC3E}">
        <p14:creationId xmlns:p14="http://schemas.microsoft.com/office/powerpoint/2010/main" val="24564057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Unter Verkehrsaufkommen versteht man die in einem bestimmten Zeitraum und Gebiet zu befördernde oder</a:t>
            </a:r>
            <a:r>
              <a:rPr lang="de-AT" baseline="0" dirty="0" smtClean="0"/>
              <a:t> beförderte Gütermenge.</a:t>
            </a:r>
          </a:p>
          <a:p>
            <a:r>
              <a:rPr lang="de-AT" baseline="0" dirty="0" smtClean="0"/>
              <a:t>Die Verkehrsleistung ist ein Maß im Verkehrswesen, das neben dem Gewicht des transportierten Gutes auch die Transportentfernung berücksichtigt, die verwendete Einheit ist Tonnenkilometer.</a:t>
            </a:r>
            <a:endParaRPr lang="de-AT" dirty="0" smtClean="0"/>
          </a:p>
          <a:p>
            <a:endParaRPr lang="de-AT" dirty="0" smtClean="0"/>
          </a:p>
          <a:p>
            <a:r>
              <a:rPr lang="de-AT" dirty="0" smtClean="0"/>
              <a:t>In Deutschland hat der LKW sowohl hinsichtlich des Verkehrsaufkommens als auch in Bezug auf die Verkehrsleistung den größten Prozentanteil, aber hinsichtlich der</a:t>
            </a:r>
            <a:r>
              <a:rPr lang="de-AT" baseline="0" dirty="0" smtClean="0"/>
              <a:t> Verkehrsleistung ist der Anteil um ein wesentliches kleiner. Die Bahn und das Binnenschiff haben an der Verkehrsleistung einen größeren Anteil als am Verkehrsaufkommen, dies weist drauf hin, dass sie zwar weniger Güter transportieren, aber dafür weitere Transportstrecken zurücklegen.</a:t>
            </a:r>
          </a:p>
          <a:p>
            <a:endParaRPr lang="de-AT" baseline="0" dirty="0" smtClean="0"/>
          </a:p>
          <a:p>
            <a:r>
              <a:rPr lang="de-AT" baseline="0" dirty="0" smtClean="0"/>
              <a:t>Passendes Video:</a:t>
            </a:r>
          </a:p>
          <a:p>
            <a:r>
              <a:rPr lang="de-AT" dirty="0" err="1" smtClean="0"/>
              <a:t>Erklärvideo</a:t>
            </a:r>
            <a:r>
              <a:rPr lang="de-AT" dirty="0" smtClean="0"/>
              <a:t>: Wie berechnen sich die Marktanteile der Verkehrsträger?: </a:t>
            </a:r>
            <a:r>
              <a:rPr lang="de-AT" sz="1200" u="sng" kern="1200" dirty="0" smtClean="0">
                <a:solidFill>
                  <a:schemeClr val="tx1"/>
                </a:solidFill>
                <a:effectLst/>
                <a:latin typeface="+mn-lt"/>
                <a:ea typeface="+mn-ea"/>
                <a:cs typeface="+mn-cs"/>
                <a:hlinkClick r:id="rId3"/>
              </a:rPr>
              <a:t>https://www.youtube.com/watch?v=beALgYph7gU</a:t>
            </a:r>
            <a:endParaRPr lang="de-AT" dirty="0" smtClean="0"/>
          </a:p>
          <a:p>
            <a:endParaRPr lang="de-AT" dirty="0" smtClean="0"/>
          </a:p>
          <a:p>
            <a:r>
              <a:rPr lang="de-AT" dirty="0" smtClean="0"/>
              <a:t>Quelle(n):</a:t>
            </a:r>
          </a:p>
          <a:p>
            <a:r>
              <a:rPr lang="de-AT" dirty="0" smtClean="0"/>
              <a:t>Bundesverband der Deutschen Binnenschifffahrt e.V. (2018): Daten&amp; Fakten 2017/2018, S.9.</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Linden W. (1966) Dr. Gablers Verkehrs-Lexikon. Gabler Verlag, Wiesbaden.</a:t>
            </a:r>
            <a:r>
              <a:rPr lang="de-AT" sz="1200" b="0" i="0" u="none" strike="noStrike" kern="1200" dirty="0" smtClean="0">
                <a:solidFill>
                  <a:schemeClr val="tx1"/>
                </a:solidFill>
                <a:effectLst/>
                <a:latin typeface="+mn-lt"/>
                <a:ea typeface="+mn-ea"/>
                <a:cs typeface="+mn-cs"/>
              </a:rPr>
              <a:t> S.1647.</a:t>
            </a:r>
          </a:p>
          <a:p>
            <a:pPr marL="0" marR="0" indent="0" algn="l" defTabSz="914400" rtl="0" eaLnBrk="1" fontAlgn="auto" latinLnBrk="0" hangingPunct="1">
              <a:lnSpc>
                <a:spcPct val="100000"/>
              </a:lnSpc>
              <a:spcBef>
                <a:spcPts val="0"/>
              </a:spcBef>
              <a:spcAft>
                <a:spcPts val="0"/>
              </a:spcAft>
              <a:buClrTx/>
              <a:buSzTx/>
              <a:buFontTx/>
              <a:buNone/>
              <a:tabLst/>
              <a:defRPr/>
            </a:pPr>
            <a:r>
              <a:rPr lang="de-AT" sz="1200" b="0" i="0" u="none" strike="noStrike" kern="1200" dirty="0" smtClean="0">
                <a:solidFill>
                  <a:schemeClr val="tx1"/>
                </a:solidFill>
                <a:effectLst/>
                <a:latin typeface="+mn-lt"/>
                <a:ea typeface="+mn-ea"/>
                <a:cs typeface="+mn-cs"/>
              </a:rPr>
              <a:t>Via </a:t>
            </a:r>
            <a:r>
              <a:rPr lang="de-AT" sz="1200" b="0" i="0" u="none" strike="noStrike" kern="1200" dirty="0" err="1" smtClean="0">
                <a:solidFill>
                  <a:schemeClr val="tx1"/>
                </a:solidFill>
                <a:effectLst/>
                <a:latin typeface="+mn-lt"/>
                <a:ea typeface="+mn-ea"/>
                <a:cs typeface="+mn-cs"/>
              </a:rPr>
              <a:t>donau</a:t>
            </a:r>
            <a:r>
              <a:rPr lang="de-AT" sz="1200" b="0" i="0" u="none" strike="noStrike" kern="1200" dirty="0" smtClean="0">
                <a:solidFill>
                  <a:schemeClr val="tx1"/>
                </a:solidFill>
                <a:effectLst/>
                <a:latin typeface="+mn-lt"/>
                <a:ea typeface="+mn-ea"/>
                <a:cs typeface="+mn-cs"/>
              </a:rPr>
              <a:t>(2013):</a:t>
            </a:r>
            <a:r>
              <a:rPr lang="de-AT" sz="1200" b="0" i="0" u="none" strike="noStrike" kern="1200" baseline="0" dirty="0" smtClean="0">
                <a:solidFill>
                  <a:schemeClr val="tx1"/>
                </a:solidFill>
                <a:effectLst/>
                <a:latin typeface="+mn-lt"/>
                <a:ea typeface="+mn-ea"/>
                <a:cs typeface="+mn-cs"/>
              </a:rPr>
              <a:t> Handbuch der Donauschifffahrt, S.202.</a:t>
            </a:r>
            <a:endParaRPr lang="de-AT" sz="1200" b="0" i="0" u="none" strike="noStrike" kern="1200" dirty="0" smtClean="0">
              <a:solidFill>
                <a:schemeClr val="tx1"/>
              </a:solidFill>
              <a:effectLst/>
              <a:latin typeface="+mn-lt"/>
              <a:ea typeface="+mn-ea"/>
              <a:cs typeface="+mn-cs"/>
            </a:endParaRPr>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24</a:t>
            </a:fld>
            <a:endParaRPr lang="de-AT"/>
          </a:p>
        </p:txBody>
      </p:sp>
    </p:spTree>
    <p:extLst>
      <p:ext uri="{BB962C8B-B14F-4D97-AF65-F5344CB8AC3E}">
        <p14:creationId xmlns:p14="http://schemas.microsoft.com/office/powerpoint/2010/main" val="12640023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Das</a:t>
            </a:r>
            <a:r>
              <a:rPr lang="de-AT" baseline="0" dirty="0" smtClean="0"/>
              <a:t> Binnenschiff zeichnet sich durch Zuverlässigkeit, Energieeffizienz und enorme, freie Kapazitäten aus. Wie auf der vorigen Folie bereits kurz angesprochen wurde, ist es die grüne Alternative zu LKW und Zug. Wenn man den Energieverbrauch in t/km vergleicht, verbraucht das Binnenschiff nur 17% von dem, was der LKW verbraucht und um die Hälfte weniger als der Zug. Außerdem verursacht das Binnenschiff weniger Lärm und befreit die überlasteten Straßen und trägt damit zur Stauverminderung bei. Die hohe Sicherheit die das Binnenschiff bietet, macht es zum perfekten Verkehrsmittel für den Transport von Gefahrengütern.</a:t>
            </a:r>
            <a:endParaRPr lang="de-AT" dirty="0" smtClean="0"/>
          </a:p>
          <a:p>
            <a:endParaRPr lang="de-AT" dirty="0" smtClean="0"/>
          </a:p>
          <a:p>
            <a:r>
              <a:rPr lang="de-AT" dirty="0" smtClean="0"/>
              <a:t>Passendes Video:</a:t>
            </a:r>
          </a:p>
          <a:p>
            <a:r>
              <a:rPr lang="de-AT" sz="1200" kern="1200" dirty="0" smtClean="0">
                <a:solidFill>
                  <a:schemeClr val="tx1"/>
                </a:solidFill>
                <a:effectLst/>
                <a:latin typeface="+mn-lt"/>
                <a:ea typeface="+mn-ea"/>
                <a:cs typeface="+mn-cs"/>
              </a:rPr>
              <a:t>Das CDNI feiert sein 20-jähriges Bestehen … in Bildern! ENTDECKEN SIE SEINEN ANIMATIONSFILM: </a:t>
            </a:r>
            <a:r>
              <a:rPr lang="de-AT" sz="1200" u="sng" kern="1200" dirty="0" smtClean="0">
                <a:solidFill>
                  <a:schemeClr val="tx1"/>
                </a:solidFill>
                <a:effectLst/>
                <a:latin typeface="+mn-lt"/>
                <a:ea typeface="+mn-ea"/>
                <a:cs typeface="+mn-cs"/>
                <a:hlinkClick r:id="rId3"/>
              </a:rPr>
              <a:t>https://www.youtube.com/watch?v=uG4ZXxdibq8</a:t>
            </a:r>
            <a:endParaRPr lang="de-AT" dirty="0" smtClean="0"/>
          </a:p>
          <a:p>
            <a:endParaRPr lang="de-AT" dirty="0" smtClean="0"/>
          </a:p>
          <a:p>
            <a:r>
              <a:rPr lang="de-AT" dirty="0" smtClean="0"/>
              <a:t>Quelle(n):</a:t>
            </a:r>
          </a:p>
          <a:p>
            <a:r>
              <a:rPr lang="de-AT" dirty="0" smtClean="0"/>
              <a:t>Europäische Kommission: Inland </a:t>
            </a:r>
            <a:r>
              <a:rPr lang="de-AT" dirty="0" err="1" smtClean="0"/>
              <a:t>Waterways</a:t>
            </a:r>
            <a:r>
              <a:rPr lang="de-AT" dirty="0" smtClean="0"/>
              <a:t>. Online: https://ec.europa.eu/transport/modes/inland_en [17.09.2018]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25</a:t>
            </a:fld>
            <a:endParaRPr lang="de-AT"/>
          </a:p>
        </p:txBody>
      </p:sp>
    </p:spTree>
    <p:extLst>
      <p:ext uri="{BB962C8B-B14F-4D97-AF65-F5344CB8AC3E}">
        <p14:creationId xmlns:p14="http://schemas.microsoft.com/office/powerpoint/2010/main" val="17579929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Die Ausbildung zum/zur</a:t>
            </a:r>
            <a:r>
              <a:rPr lang="de-AT" baseline="0" dirty="0" smtClean="0"/>
              <a:t> </a:t>
            </a:r>
            <a:r>
              <a:rPr lang="de-AT" baseline="0" dirty="0" err="1" smtClean="0"/>
              <a:t>BinnenschifferIn</a:t>
            </a:r>
            <a:r>
              <a:rPr lang="de-AT" baseline="0" dirty="0" smtClean="0"/>
              <a:t> dauert 3 Jahre. Als </a:t>
            </a:r>
            <a:r>
              <a:rPr lang="de-AT" baseline="0" dirty="0" err="1" smtClean="0"/>
              <a:t>BinnenschifferIn</a:t>
            </a:r>
            <a:r>
              <a:rPr lang="de-AT" baseline="0" dirty="0" smtClean="0"/>
              <a:t> muss man mit großen Ladungen umgehen, dass erfordert Verantwortungsbewusstsein und sorgfältiges Arbeiten. Des Weiteren sind Teamgeist und ein ausgeprägter Gemeinschaftssinn essenziell. Außerdem braucht man als </a:t>
            </a:r>
            <a:r>
              <a:rPr lang="de-AT" baseline="0" dirty="0" err="1" smtClean="0"/>
              <a:t>BinnenschifferIn</a:t>
            </a:r>
            <a:r>
              <a:rPr lang="de-AT" baseline="0" dirty="0" smtClean="0"/>
              <a:t> handwerkliches Geschick und technisches Interesse. Fremdsprachenkenntnisse sind bei Fahrten im Ausland von Vorteil. Für das Berechnen von Treibstoffmengen und </a:t>
            </a:r>
            <a:r>
              <a:rPr lang="de-AT" baseline="0" dirty="0" err="1" smtClean="0"/>
              <a:t>Be</a:t>
            </a:r>
            <a:r>
              <a:rPr lang="de-AT" baseline="0" dirty="0" smtClean="0"/>
              <a:t>- und Entladezeiten benötigt man mathematische Kenntnisse.</a:t>
            </a:r>
          </a:p>
          <a:p>
            <a:r>
              <a:rPr lang="de-AT" baseline="0" dirty="0" smtClean="0"/>
              <a:t>Inhaltlich ist der Beruf des/der Binnenschiffers/Binnenschifferin sehr vielfältig. Man steuert Schiffe auf Binnengewässern, man ist für das </a:t>
            </a:r>
            <a:r>
              <a:rPr lang="de-AT" baseline="0" dirty="0" err="1" smtClean="0"/>
              <a:t>Be</a:t>
            </a:r>
            <a:r>
              <a:rPr lang="de-AT" baseline="0" dirty="0" smtClean="0"/>
              <a:t>- und Entladen des Schiffes verantwortlich, außerdem ist man für die Instandhaltung und Wartung zuständig. Das Arbeitsgebiet eines/einer Binnenschiffers/Binnenschifferin umfasst alle Bereiche des Schiffes, außerdem ist man sowohl im In- als auch im Ausland tätig. Die Arbeitgeber für </a:t>
            </a:r>
            <a:r>
              <a:rPr lang="de-AT" baseline="0" dirty="0" err="1" smtClean="0"/>
              <a:t>BinnenschifferInnen</a:t>
            </a:r>
            <a:r>
              <a:rPr lang="de-AT" baseline="0" dirty="0" smtClean="0"/>
              <a:t> sind vor allem Betriebe der Binnenschifffahrt sowie Hafenbetriebe und –</a:t>
            </a:r>
            <a:r>
              <a:rPr lang="de-AT" baseline="0" dirty="0" err="1" smtClean="0"/>
              <a:t>behörden</a:t>
            </a:r>
            <a:r>
              <a:rPr lang="de-AT" baseline="0" dirty="0" smtClean="0"/>
              <a:t>.</a:t>
            </a:r>
          </a:p>
          <a:p>
            <a:endParaRPr lang="de-AT" baseline="0" dirty="0" smtClean="0"/>
          </a:p>
          <a:p>
            <a:r>
              <a:rPr lang="de-AT" baseline="0" dirty="0" smtClean="0"/>
              <a:t>Die Abbildung zeigt die durchschnittlichen Bruttogehälter von Binnenschiffer Lehrlingen. Im ersten Lehrjahr beträgt der Verdienst durchschnittlich 860 € brutto, im zweiten Lehrjahr sind es schon 980 € brutto und im dritten Lehrjahr verdient man durchschnittlich 1.100 €.</a:t>
            </a:r>
            <a:endParaRPr lang="de-AT" dirty="0" smtClean="0"/>
          </a:p>
          <a:p>
            <a:endParaRPr lang="de-AT" dirty="0" smtClean="0"/>
          </a:p>
          <a:p>
            <a:r>
              <a:rPr lang="de-AT" dirty="0" smtClean="0"/>
              <a:t>Passende Videos:</a:t>
            </a:r>
          </a:p>
          <a:p>
            <a:r>
              <a:rPr lang="de-AT" sz="1200" kern="1200" dirty="0" smtClean="0">
                <a:solidFill>
                  <a:schemeClr val="tx1"/>
                </a:solidFill>
                <a:effectLst/>
                <a:latin typeface="+mn-lt"/>
                <a:ea typeface="+mn-ea"/>
                <a:cs typeface="+mn-cs"/>
              </a:rPr>
              <a:t>Binnenschiffer – Ausbildung – Beruf: </a:t>
            </a:r>
            <a:r>
              <a:rPr lang="de-AT" sz="1200" u="sng" kern="1200" dirty="0" smtClean="0">
                <a:solidFill>
                  <a:schemeClr val="tx1"/>
                </a:solidFill>
                <a:effectLst/>
                <a:latin typeface="+mn-lt"/>
                <a:ea typeface="+mn-ea"/>
                <a:cs typeface="+mn-cs"/>
                <a:hlinkClick r:id="rId3"/>
              </a:rPr>
              <a:t>https://www.youtube.com/watch?v=VJwW8pjoY4A</a:t>
            </a:r>
            <a:endParaRPr lang="de-AT" sz="1200" u="sng"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de-AT" sz="1200" kern="1200" dirty="0" smtClean="0">
                <a:solidFill>
                  <a:schemeClr val="tx1"/>
                </a:solidFill>
                <a:effectLst/>
                <a:latin typeface="+mn-lt"/>
                <a:ea typeface="+mn-ea"/>
                <a:cs typeface="+mn-cs"/>
              </a:rPr>
              <a:t>Arbeitsplatz Rhein | Made in Germany: </a:t>
            </a:r>
            <a:r>
              <a:rPr lang="de-AT" sz="1200" u="sng" kern="1200" dirty="0" smtClean="0">
                <a:solidFill>
                  <a:schemeClr val="tx1"/>
                </a:solidFill>
                <a:effectLst/>
                <a:latin typeface="+mn-lt"/>
                <a:ea typeface="+mn-ea"/>
                <a:cs typeface="+mn-cs"/>
                <a:hlinkClick r:id="rId4"/>
              </a:rPr>
              <a:t>https://www.youtube.com/watch?v=_FKbc-_K7AY</a:t>
            </a:r>
            <a:endParaRPr lang="de-AT" dirty="0" smtClean="0"/>
          </a:p>
          <a:p>
            <a:endParaRPr lang="de-AT" dirty="0" smtClean="0"/>
          </a:p>
          <a:p>
            <a:r>
              <a:rPr lang="de-AT" dirty="0" smtClean="0"/>
              <a:t>Quelle(n):</a:t>
            </a:r>
          </a:p>
          <a:p>
            <a:r>
              <a:rPr lang="de-AT" dirty="0" smtClean="0"/>
              <a:t>IHK Lehrstellenbörse:</a:t>
            </a:r>
            <a:r>
              <a:rPr lang="de-AT" baseline="0" dirty="0" smtClean="0"/>
              <a:t> Binnenschiffer/-in, URL: https://www.ihk-lehrstellenboerse.de/profession/1093/view.html [22.10.2018]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26</a:t>
            </a:fld>
            <a:endParaRPr lang="de-AT"/>
          </a:p>
        </p:txBody>
      </p:sp>
    </p:spTree>
    <p:extLst>
      <p:ext uri="{BB962C8B-B14F-4D97-AF65-F5344CB8AC3E}">
        <p14:creationId xmlns:p14="http://schemas.microsoft.com/office/powerpoint/2010/main" val="34265411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In dieser und den folgenden Folien wird anhand von Bildern gezeigt, wie man sich das Leben am Schiff vorstellen kann, wie sehen die Wohn- und Schlafräume aus, etc.</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Die Bilder sind von der</a:t>
            </a:r>
            <a:r>
              <a:rPr lang="de-AT" baseline="0" dirty="0" smtClean="0"/>
              <a:t> MS Michaela, welche auf dieser Folie im Ganzen abgebildet ist um einen ersten Eindruck zu vermitteln.</a:t>
            </a:r>
          </a:p>
          <a:p>
            <a:pPr marL="0" marR="0" indent="0" algn="l" defTabSz="914400" rtl="0" eaLnBrk="1" fontAlgn="auto" latinLnBrk="0" hangingPunct="1">
              <a:lnSpc>
                <a:spcPct val="100000"/>
              </a:lnSpc>
              <a:spcBef>
                <a:spcPts val="0"/>
              </a:spcBef>
              <a:spcAft>
                <a:spcPts val="0"/>
              </a:spcAft>
              <a:buClrTx/>
              <a:buSzTx/>
              <a:buFontTx/>
              <a:buNone/>
              <a:tabLst/>
              <a:defRPr/>
            </a:pPr>
            <a:endParaRPr lang="de-AT"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27</a:t>
            </a:fld>
            <a:endParaRPr lang="de-AT"/>
          </a:p>
        </p:txBody>
      </p:sp>
    </p:spTree>
    <p:extLst>
      <p:ext uri="{BB962C8B-B14F-4D97-AF65-F5344CB8AC3E}">
        <p14:creationId xmlns:p14="http://schemas.microsoft.com/office/powerpoint/2010/main" val="819841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Im linken Bild ist die Verladung der Autos der Schiffsbesatzung zu sehen, die Autos werden mitgenommen um sie bei Zwischenstopps verwenden zu können. Wenn zum Beispiel in einem Hafen Halt gemacht wird um das Schiff zu </a:t>
            </a:r>
            <a:r>
              <a:rPr lang="de-AT" baseline="0" dirty="0" err="1" smtClean="0"/>
              <a:t>be</a:t>
            </a:r>
            <a:r>
              <a:rPr lang="de-AT" baseline="0" dirty="0" smtClean="0"/>
              <a:t>- oder entladen, kann die Besatzung auch an Land gehen um zum Beispiel Lebensmittel zu kaufen, dazu werden dann die mitgebrachten Autos verwendet.</a:t>
            </a:r>
          </a:p>
          <a:p>
            <a:pPr marL="0" marR="0" indent="0" algn="l" defTabSz="914400" rtl="0" eaLnBrk="1" fontAlgn="auto" latinLnBrk="0" hangingPunct="1">
              <a:lnSpc>
                <a:spcPct val="100000"/>
              </a:lnSpc>
              <a:spcBef>
                <a:spcPts val="0"/>
              </a:spcBef>
              <a:spcAft>
                <a:spcPts val="0"/>
              </a:spcAft>
              <a:buClrTx/>
              <a:buSzTx/>
              <a:buFontTx/>
              <a:buNone/>
              <a:tabLst/>
              <a:defRPr/>
            </a:pPr>
            <a:endParaRPr lang="de-AT"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Auch Haustiere können an Board leben, da ihnen ausreichend Platz zur Verfügung steht und regelmäßige bzw. tägliche Landgänge möglich sind.</a:t>
            </a:r>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28</a:t>
            </a:fld>
            <a:endParaRPr lang="de-AT"/>
          </a:p>
        </p:txBody>
      </p:sp>
    </p:spTree>
    <p:extLst>
      <p:ext uri="{BB962C8B-B14F-4D97-AF65-F5344CB8AC3E}">
        <p14:creationId xmlns:p14="http://schemas.microsoft.com/office/powerpoint/2010/main" val="17227462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Eine Schiffsbesatzung hat verschiedene Mitglieder, deren Leben an Board sich aufgrund ihrer Aufgaben und Ausbildung unterscheidet.</a:t>
            </a:r>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Die Bilder dieser Folie zeigen die Wohnung eines Matrosen am Bord der MS Michaela. Im linken Bild ist das Schlafzimmer zu sehen, das Bild in der Mitte zeigt die Küche und den Essbereich und das rechte Bild zeigt das Wohnzimmer welches an den Essbereich anschließt.</a:t>
            </a:r>
          </a:p>
          <a:p>
            <a:pPr marL="0" marR="0" indent="0" algn="l" defTabSz="914400" rtl="0" eaLnBrk="1" fontAlgn="auto" latinLnBrk="0" hangingPunct="1">
              <a:lnSpc>
                <a:spcPct val="100000"/>
              </a:lnSpc>
              <a:spcBef>
                <a:spcPts val="0"/>
              </a:spcBef>
              <a:spcAft>
                <a:spcPts val="0"/>
              </a:spcAft>
              <a:buClrTx/>
              <a:buSzTx/>
              <a:buFontTx/>
              <a:buNone/>
              <a:tabLst/>
              <a:defRPr/>
            </a:pPr>
            <a:endParaRPr lang="de-AT" baseline="0"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29</a:t>
            </a:fld>
            <a:endParaRPr lang="de-AT"/>
          </a:p>
        </p:txBody>
      </p:sp>
    </p:spTree>
    <p:extLst>
      <p:ext uri="{BB962C8B-B14F-4D97-AF65-F5344CB8AC3E}">
        <p14:creationId xmlns:p14="http://schemas.microsoft.com/office/powerpoint/2010/main" val="26834753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Eine Schiffsbesatzung hat verschiedene Mitglieder, deren Leben an Board sich aufgrund ihrer Aufgaben und Ausbildung unterscheidet.</a:t>
            </a:r>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Die Bilder dieser Folie zeigen die Wohnung des Schiffers an Bord der MS Michaela, das linke Bild zeigt das Badezimmer und das rechte Bild zeigt die offene und geräumige Küche. Auf der nächsten Folie sind der Essbereich und das Wohnzimmer, welche an die Küche anschließen zu sehen.</a:t>
            </a:r>
          </a:p>
        </p:txBody>
      </p:sp>
      <p:sp>
        <p:nvSpPr>
          <p:cNvPr id="4" name="Foliennummernplatzhalter 3"/>
          <p:cNvSpPr>
            <a:spLocks noGrp="1"/>
          </p:cNvSpPr>
          <p:nvPr>
            <p:ph type="sldNum" sz="quarter" idx="10"/>
          </p:nvPr>
        </p:nvSpPr>
        <p:spPr/>
        <p:txBody>
          <a:bodyPr/>
          <a:lstStyle/>
          <a:p>
            <a:fld id="{BEE6645A-1D89-47D1-9FAC-5E56D67537A3}" type="slidenum">
              <a:rPr lang="de-AT" smtClean="0"/>
              <a:t>30</a:t>
            </a:fld>
            <a:endParaRPr lang="de-AT"/>
          </a:p>
        </p:txBody>
      </p:sp>
    </p:spTree>
    <p:extLst>
      <p:ext uri="{BB962C8B-B14F-4D97-AF65-F5344CB8AC3E}">
        <p14:creationId xmlns:p14="http://schemas.microsoft.com/office/powerpoint/2010/main" val="17418050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Eine Schiffsbesatzung hat verschiedene Mitglieder, deren Leben an Board sich aufgrund ihrer Aufgaben und Ausbildung unterscheidet.</a:t>
            </a:r>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Die Bilder dieser Folie zeigen die Wohnung des Schiffers an Bord der MS Michaela, das linke Bild zeigt den Essbereich, welcher sich neben der Küche (vorhergehende Folie) befindet. Gegenüber vom Essbereich und der Küche befindet sich das Wohnzimmer, welches im rechten Bild zu sehen ist.</a:t>
            </a:r>
          </a:p>
        </p:txBody>
      </p:sp>
      <p:sp>
        <p:nvSpPr>
          <p:cNvPr id="4" name="Foliennummernplatzhalter 3"/>
          <p:cNvSpPr>
            <a:spLocks noGrp="1"/>
          </p:cNvSpPr>
          <p:nvPr>
            <p:ph type="sldNum" sz="quarter" idx="10"/>
          </p:nvPr>
        </p:nvSpPr>
        <p:spPr/>
        <p:txBody>
          <a:bodyPr/>
          <a:lstStyle/>
          <a:p>
            <a:fld id="{BEE6645A-1D89-47D1-9FAC-5E56D67537A3}" type="slidenum">
              <a:rPr lang="de-AT" smtClean="0"/>
              <a:t>31</a:t>
            </a:fld>
            <a:endParaRPr lang="de-AT"/>
          </a:p>
        </p:txBody>
      </p:sp>
    </p:spTree>
    <p:extLst>
      <p:ext uri="{BB962C8B-B14F-4D97-AF65-F5344CB8AC3E}">
        <p14:creationId xmlns:p14="http://schemas.microsoft.com/office/powerpoint/2010/main" val="33167223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Die Arbeitsbedingungen am Rhein sind unter anderem im Abkommen über die Arbeitsbedingungen der</a:t>
            </a:r>
            <a:r>
              <a:rPr lang="de-AT" baseline="0" dirty="0" smtClean="0"/>
              <a:t> Rheinschiffer geregelt. Dieses Abkommen regelt beispielsweise die Nachtruhe, die Arbeitszeit im Hafen und an den Lösch- und Ladestellen, außerdem die wöchentliche Ruhezeit und Sonderzulagen.</a:t>
            </a:r>
          </a:p>
          <a:p>
            <a:endParaRPr lang="de-AT" dirty="0" smtClean="0"/>
          </a:p>
          <a:p>
            <a:r>
              <a:rPr lang="de-AT" dirty="0" smtClean="0"/>
              <a:t>In Deutschland waren 2016 insgesamt 6.915 Menschen beschäftigt, davon waren 5.250 Teil des fahrenden Personals und 1.665 waren Teil des Landpersonals. In der Grafik ist ein Gehaltsvergleich zwischen </a:t>
            </a:r>
            <a:r>
              <a:rPr lang="de-AT" dirty="0" err="1" smtClean="0"/>
              <a:t>BinnenschifferInnen</a:t>
            </a:r>
            <a:r>
              <a:rPr lang="de-AT" dirty="0" smtClean="0"/>
              <a:t> und </a:t>
            </a:r>
            <a:r>
              <a:rPr lang="de-AT" dirty="0" err="1" smtClean="0"/>
              <a:t>KapitänInnen</a:t>
            </a:r>
            <a:r>
              <a:rPr lang="de-AT" dirty="0" smtClean="0"/>
              <a:t> abgebildet, für beide Berufe wurde das Minimum und das Maximum angegeben</a:t>
            </a:r>
            <a:r>
              <a:rPr lang="de-AT" baseline="0" dirty="0" smtClean="0"/>
              <a:t>. Das Bruttoeinstiegsgehalt von </a:t>
            </a:r>
            <a:r>
              <a:rPr lang="de-AT" baseline="0" dirty="0" err="1" smtClean="0"/>
              <a:t>BinnenschifferInnen</a:t>
            </a:r>
            <a:r>
              <a:rPr lang="de-AT" baseline="0" dirty="0" smtClean="0"/>
              <a:t> beträgt zwischen 2.200 und 2.500 €.</a:t>
            </a:r>
          </a:p>
          <a:p>
            <a:endParaRPr lang="de-AT" dirty="0" smtClean="0"/>
          </a:p>
          <a:p>
            <a:r>
              <a:rPr lang="de-AT" dirty="0" smtClean="0"/>
              <a:t>Quelle(n):</a:t>
            </a:r>
          </a:p>
          <a:p>
            <a:r>
              <a:rPr lang="de-AT" dirty="0" smtClean="0"/>
              <a:t>https://www.ausbildung.de/berufe/binnenschiffer/gehalt/</a:t>
            </a:r>
          </a:p>
          <a:p>
            <a:r>
              <a:rPr lang="de-AT" dirty="0" smtClean="0"/>
              <a:t>https://www.ccr-zkr.org/files/activites/AccordConditionsTravailBatRhenans_de.pdf</a:t>
            </a:r>
          </a:p>
          <a:p>
            <a:r>
              <a:rPr lang="de-AT" dirty="0" smtClean="0"/>
              <a:t>Bundesverband der Deutschen Binnenschifffahrt e.V. (2018): Daten&amp; Fakten 2017/2018, S.5.</a:t>
            </a:r>
          </a:p>
          <a:p>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32</a:t>
            </a:fld>
            <a:endParaRPr lang="de-AT"/>
          </a:p>
        </p:txBody>
      </p:sp>
    </p:spTree>
    <p:extLst>
      <p:ext uri="{BB962C8B-B14F-4D97-AF65-F5344CB8AC3E}">
        <p14:creationId xmlns:p14="http://schemas.microsoft.com/office/powerpoint/2010/main" val="42256585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Wie viele LKWs kann ein</a:t>
            </a:r>
            <a:r>
              <a:rPr lang="de-AT" baseline="0" dirty="0" smtClean="0"/>
              <a:t> modernes Binnenschiff durchschnittlich ersetzen?</a:t>
            </a:r>
          </a:p>
          <a:p>
            <a:r>
              <a:rPr lang="de-AT" baseline="0" dirty="0" smtClean="0"/>
              <a:t>280</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33</a:t>
            </a:fld>
            <a:endParaRPr lang="de-AT"/>
          </a:p>
        </p:txBody>
      </p:sp>
    </p:spTree>
    <p:extLst>
      <p:ext uri="{BB962C8B-B14F-4D97-AF65-F5344CB8AC3E}">
        <p14:creationId xmlns:p14="http://schemas.microsoft.com/office/powerpoint/2010/main" val="4688403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Was sind eigentlich Häfen?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Ein</a:t>
            </a:r>
            <a:r>
              <a:rPr lang="de-AT" baseline="0" dirty="0" smtClean="0"/>
              <a:t> Hafen ist eine Umschlagsstelle für Güter, die mindestens ein Hafenbecken hat. Ein Hafen verbindet die verschiedenen Verkehrsträger (Straße, Schiene, Binnenwasserstraße) miteinander.</a:t>
            </a:r>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Umschlagsstellen ohne Hafenbecken werden als Umschlagsländen oder als Stromhäfen bezeichnet.</a:t>
            </a:r>
          </a:p>
          <a:p>
            <a:pPr marL="0" marR="0" indent="0" algn="l" defTabSz="914400" rtl="0" eaLnBrk="1" fontAlgn="auto" latinLnBrk="0" hangingPunct="1">
              <a:lnSpc>
                <a:spcPct val="100000"/>
              </a:lnSpc>
              <a:spcBef>
                <a:spcPts val="0"/>
              </a:spcBef>
              <a:spcAft>
                <a:spcPts val="0"/>
              </a:spcAft>
              <a:buClrTx/>
              <a:buSzTx/>
              <a:buFontTx/>
              <a:buNone/>
              <a:tabLst/>
              <a:defRPr/>
            </a:pPr>
            <a:endParaRPr lang="de-AT"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Was bedeutet Umschlag?</a:t>
            </a:r>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Der Begriff „Umschlag“ bedeutet, das Güter innerhalb einer Transportkette von einem Transportmittel auf ein anderes wechseln. Dies kann zum Beispiel die Verladung vom LKW auf das Binnenschiff sein. Häfen sind geeignete Umschlagsstellen für den Güterumschlag von und auf das Binnenschiff.</a:t>
            </a: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Via </a:t>
            </a:r>
            <a:r>
              <a:rPr lang="de-AT" dirty="0" err="1" smtClean="0"/>
              <a:t>donau</a:t>
            </a:r>
            <a:r>
              <a:rPr lang="de-AT" dirty="0" smtClean="0"/>
              <a:t> (2013): Handbuch der Donauschifffahrt S.78.</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Via </a:t>
            </a:r>
            <a:r>
              <a:rPr lang="de-AT" dirty="0" err="1" smtClean="0"/>
              <a:t>donau</a:t>
            </a:r>
            <a:r>
              <a:rPr lang="de-AT" dirty="0" smtClean="0"/>
              <a:t> (2013): Handbuch der Donauschifffahrt S.202.</a:t>
            </a:r>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35</a:t>
            </a:fld>
            <a:endParaRPr lang="de-AT"/>
          </a:p>
        </p:txBody>
      </p:sp>
    </p:spTree>
    <p:extLst>
      <p:ext uri="{BB962C8B-B14F-4D97-AF65-F5344CB8AC3E}">
        <p14:creationId xmlns:p14="http://schemas.microsoft.com/office/powerpoint/2010/main" val="19646892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aseline="0" dirty="0" smtClean="0"/>
              <a:t>Der Niederrhein hat über 1,2 Millionen </a:t>
            </a:r>
            <a:r>
              <a:rPr lang="de-AT" baseline="0" dirty="0" err="1" smtClean="0"/>
              <a:t>EinwohnerInnen</a:t>
            </a:r>
            <a:r>
              <a:rPr lang="de-AT" baseline="0" dirty="0" smtClean="0"/>
              <a:t>, davon leben fast 500.000 Menschen in Duisburg.</a:t>
            </a:r>
          </a:p>
          <a:p>
            <a:endParaRPr lang="de-AT" baseline="0" dirty="0" smtClean="0"/>
          </a:p>
          <a:p>
            <a:r>
              <a:rPr lang="de-AT" baseline="0" dirty="0" smtClean="0"/>
              <a:t>Die Hafengesellschaft des </a:t>
            </a:r>
            <a:r>
              <a:rPr lang="de-AT" baseline="0" dirty="0" err="1" smtClean="0"/>
              <a:t>Duisports</a:t>
            </a:r>
            <a:r>
              <a:rPr lang="de-AT" baseline="0" dirty="0" smtClean="0"/>
              <a:t>, sowie die im Hafen ansässigen Unternehmen und Logistikfirmen haben zusammen über 45.000 </a:t>
            </a:r>
            <a:r>
              <a:rPr lang="de-AT" baseline="0" dirty="0" err="1" smtClean="0"/>
              <a:t>MitarbeiterInnen</a:t>
            </a:r>
            <a:r>
              <a:rPr lang="de-AT" baseline="0" dirty="0" smtClean="0"/>
              <a:t>. Der </a:t>
            </a:r>
            <a:r>
              <a:rPr lang="de-AT" baseline="0" dirty="0" err="1" smtClean="0"/>
              <a:t>Duisport</a:t>
            </a:r>
            <a:r>
              <a:rPr lang="de-AT" baseline="0" dirty="0" smtClean="0"/>
              <a:t> ist der größte Binnenhafen Europas und führende Logistikdrehscheibe in Zentraleuropa. 2017 betrug der Gesamtumschlag im </a:t>
            </a:r>
            <a:r>
              <a:rPr lang="de-AT" baseline="0" dirty="0" err="1" smtClean="0"/>
              <a:t>Duisport</a:t>
            </a:r>
            <a:r>
              <a:rPr lang="de-AT" baseline="0" dirty="0" smtClean="0"/>
              <a:t> 68,3 Millionen Tonnen. In den 8 Containerterminals des </a:t>
            </a:r>
            <a:r>
              <a:rPr lang="de-AT" baseline="0" dirty="0" err="1" smtClean="0"/>
              <a:t>Duisports</a:t>
            </a:r>
            <a:r>
              <a:rPr lang="de-AT" baseline="0" dirty="0" smtClean="0"/>
              <a:t> wurden 2017 4,1 Millionen TEU umgeschlagen, die Terminals haben eine Kapazität von 5 Millionen TEU.</a:t>
            </a:r>
          </a:p>
          <a:p>
            <a:endParaRPr lang="de-AT" baseline="0" dirty="0" smtClean="0"/>
          </a:p>
          <a:p>
            <a:r>
              <a:rPr lang="de-AT" baseline="0" dirty="0" smtClean="0"/>
              <a:t>In der Grafik ist der Modal Split des </a:t>
            </a:r>
            <a:r>
              <a:rPr lang="de-AT" baseline="0" dirty="0" err="1" smtClean="0"/>
              <a:t>Duisports</a:t>
            </a:r>
            <a:r>
              <a:rPr lang="de-AT" baseline="0" dirty="0" smtClean="0"/>
              <a:t> zu sehen, die Binnenschifffahrt hat einen Anteil von 42%. Ein Modal Split beschreibt die Verteilung des Transportaufkommens auf verschiedene Verkehrsmittel.</a:t>
            </a:r>
            <a:endParaRPr lang="de-AT" dirty="0" smtClean="0"/>
          </a:p>
          <a:p>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DE" baseline="0" dirty="0" smtClean="0"/>
              <a:t>TEU steht für </a:t>
            </a:r>
            <a:r>
              <a:rPr lang="de-DE" baseline="0" dirty="0" err="1" smtClean="0"/>
              <a:t>Twenty</a:t>
            </a:r>
            <a:r>
              <a:rPr lang="de-DE" baseline="0" dirty="0" smtClean="0"/>
              <a:t>-Foot </a:t>
            </a:r>
            <a:r>
              <a:rPr lang="de-DE" baseline="0" dirty="0" err="1" smtClean="0"/>
              <a:t>Equivalent</a:t>
            </a:r>
            <a:r>
              <a:rPr lang="de-DE" baseline="0" dirty="0" smtClean="0"/>
              <a:t> Unit und ist eine statistische Hilfsgröße gemäß 20-Fuß-ISO-Container zur Beschreibung von Verkehrsströmen oder –</a:t>
            </a:r>
            <a:r>
              <a:rPr lang="de-DE" baseline="0" dirty="0" err="1" smtClean="0"/>
              <a:t>kapazitäten</a:t>
            </a:r>
            <a:r>
              <a:rPr lang="de-DE" baseline="0" dirty="0" smtClean="0"/>
              <a:t>.</a:t>
            </a:r>
          </a:p>
          <a:p>
            <a:endParaRPr lang="de-AT" dirty="0" smtClean="0"/>
          </a:p>
          <a:p>
            <a:r>
              <a:rPr lang="de-AT" dirty="0" smtClean="0"/>
              <a:t>Passendes Video.</a:t>
            </a:r>
          </a:p>
          <a:p>
            <a:r>
              <a:rPr lang="de-AT" sz="1200" kern="1200" dirty="0" smtClean="0">
                <a:solidFill>
                  <a:schemeClr val="tx1"/>
                </a:solidFill>
                <a:effectLst/>
                <a:latin typeface="+mn-lt"/>
                <a:ea typeface="+mn-ea"/>
                <a:cs typeface="+mn-cs"/>
              </a:rPr>
              <a:t>Imagefilm der </a:t>
            </a:r>
            <a:r>
              <a:rPr lang="de-AT" sz="1200" kern="1200" dirty="0" err="1" smtClean="0">
                <a:solidFill>
                  <a:schemeClr val="tx1"/>
                </a:solidFill>
                <a:effectLst/>
                <a:latin typeface="+mn-lt"/>
                <a:ea typeface="+mn-ea"/>
                <a:cs typeface="+mn-cs"/>
              </a:rPr>
              <a:t>duisport</a:t>
            </a:r>
            <a:r>
              <a:rPr lang="de-AT" sz="1200" kern="1200" dirty="0" smtClean="0">
                <a:solidFill>
                  <a:schemeClr val="tx1"/>
                </a:solidFill>
                <a:effectLst/>
                <a:latin typeface="+mn-lt"/>
                <a:ea typeface="+mn-ea"/>
                <a:cs typeface="+mn-cs"/>
              </a:rPr>
              <a:t>-Gruppe (</a:t>
            </a:r>
            <a:r>
              <a:rPr lang="de-AT" sz="1200" kern="1200" dirty="0" err="1" smtClean="0">
                <a:solidFill>
                  <a:schemeClr val="tx1"/>
                </a:solidFill>
                <a:effectLst/>
                <a:latin typeface="+mn-lt"/>
                <a:ea typeface="+mn-ea"/>
                <a:cs typeface="+mn-cs"/>
              </a:rPr>
              <a:t>german</a:t>
            </a:r>
            <a:r>
              <a:rPr lang="de-AT" sz="1200" kern="1200" dirty="0" smtClean="0">
                <a:solidFill>
                  <a:schemeClr val="tx1"/>
                </a:solidFill>
                <a:effectLst/>
                <a:latin typeface="+mn-lt"/>
                <a:ea typeface="+mn-ea"/>
                <a:cs typeface="+mn-cs"/>
              </a:rPr>
              <a:t>): </a:t>
            </a:r>
            <a:r>
              <a:rPr lang="de-AT" sz="1200" u="sng" kern="1200" dirty="0" smtClean="0">
                <a:solidFill>
                  <a:schemeClr val="tx1"/>
                </a:solidFill>
                <a:effectLst/>
                <a:latin typeface="+mn-lt"/>
                <a:ea typeface="+mn-ea"/>
                <a:cs typeface="+mn-cs"/>
                <a:hlinkClick r:id="rId3"/>
              </a:rPr>
              <a:t>https://www.youtube.com/watch?v=9sF_Sx2CVqA</a:t>
            </a:r>
            <a:endParaRPr lang="de-AT" dirty="0" smtClean="0"/>
          </a:p>
          <a:p>
            <a:endParaRPr lang="de-AT" dirty="0" smtClean="0"/>
          </a:p>
          <a:p>
            <a:r>
              <a:rPr lang="de-AT" dirty="0" smtClean="0"/>
              <a:t>Quelle(n):</a:t>
            </a:r>
          </a:p>
          <a:p>
            <a:r>
              <a:rPr lang="de-AT" dirty="0" smtClean="0"/>
              <a:t>https://www.duisport.de/dienstleistungen/logistische-dienstleistungen.html</a:t>
            </a:r>
          </a:p>
          <a:p>
            <a:r>
              <a:rPr lang="de-AT" dirty="0" smtClean="0"/>
              <a:t>https://www.duisport.de/unternehmen/ueber-uns.html</a:t>
            </a:r>
          </a:p>
          <a:p>
            <a:r>
              <a:rPr lang="de-AT" dirty="0" smtClean="0"/>
              <a:t>https://www.ccr-zkr.org/files/documents/om/om17_II_de.pdf , S.55.</a:t>
            </a:r>
          </a:p>
          <a:p>
            <a:r>
              <a:rPr lang="de-AT" dirty="0" smtClean="0"/>
              <a:t>http://presse.duisport.de/media/files/598485c058f9d-duisport_gb_2016_de.pdf</a:t>
            </a:r>
          </a:p>
          <a:p>
            <a:r>
              <a:rPr lang="de-AT" dirty="0" smtClean="0"/>
              <a:t>Betz G. (2011) Das Ruhrgebiet – europäische Stadt im Werden? Strukturwandel und </a:t>
            </a:r>
            <a:r>
              <a:rPr lang="de-AT" dirty="0" err="1" smtClean="0"/>
              <a:t>Governance</a:t>
            </a:r>
            <a:r>
              <a:rPr lang="de-AT" dirty="0" smtClean="0"/>
              <a:t> durch die Kulturhauptstadt Europas RUHR.2010. In: Frey O., Koch F. (</a:t>
            </a:r>
            <a:r>
              <a:rPr lang="de-AT" dirty="0" err="1" smtClean="0"/>
              <a:t>Hrgb</a:t>
            </a:r>
            <a:r>
              <a:rPr lang="de-AT" dirty="0" smtClean="0"/>
              <a:t>.) Die Zukunft der Europäischen Stadt. VS Verlag für Sozialwissenschaften</a:t>
            </a:r>
            <a:r>
              <a:rPr lang="de-AT" sz="1200" b="0" i="0" u="none" strike="noStrike" kern="1200" dirty="0" smtClean="0">
                <a:solidFill>
                  <a:schemeClr val="tx1"/>
                </a:solidFill>
                <a:effectLst/>
                <a:latin typeface="+mn-lt"/>
                <a:ea typeface="+mn-ea"/>
                <a:cs typeface="+mn-cs"/>
              </a:rPr>
              <a:t>.</a:t>
            </a:r>
            <a:r>
              <a:rPr lang="de-AT" sz="1200" b="0" i="0" u="none" strike="noStrike" kern="1200" baseline="0" dirty="0" smtClean="0">
                <a:solidFill>
                  <a:schemeClr val="tx1"/>
                </a:solidFill>
                <a:effectLst/>
                <a:latin typeface="+mn-lt"/>
                <a:ea typeface="+mn-ea"/>
                <a:cs typeface="+mn-cs"/>
              </a:rPr>
              <a:t> S.326.</a:t>
            </a:r>
          </a:p>
          <a:p>
            <a:r>
              <a:rPr lang="de-AT" sz="1200" b="0" i="0" u="none" strike="noStrike" kern="1200" baseline="0" dirty="0" smtClean="0">
                <a:solidFill>
                  <a:schemeClr val="tx1"/>
                </a:solidFill>
                <a:effectLst/>
                <a:latin typeface="+mn-lt"/>
                <a:ea typeface="+mn-ea"/>
                <a:cs typeface="+mn-cs"/>
              </a:rPr>
              <a:t>Via </a:t>
            </a:r>
            <a:r>
              <a:rPr lang="de-AT" sz="1200" b="0" i="0" u="none" strike="noStrike" kern="1200" baseline="0" dirty="0" err="1" smtClean="0">
                <a:solidFill>
                  <a:schemeClr val="tx1"/>
                </a:solidFill>
                <a:effectLst/>
                <a:latin typeface="+mn-lt"/>
                <a:ea typeface="+mn-ea"/>
                <a:cs typeface="+mn-cs"/>
              </a:rPr>
              <a:t>donau</a:t>
            </a:r>
            <a:r>
              <a:rPr lang="de-AT" sz="1200" b="0" i="0" u="none" strike="noStrike" kern="1200" baseline="0" dirty="0" smtClean="0">
                <a:solidFill>
                  <a:schemeClr val="tx1"/>
                </a:solidFill>
                <a:effectLst/>
                <a:latin typeface="+mn-lt"/>
                <a:ea typeface="+mn-ea"/>
                <a:cs typeface="+mn-cs"/>
              </a:rPr>
              <a:t> (2013): Handbuch der Donauschifffahrt, S.199ff.</a:t>
            </a:r>
          </a:p>
          <a:p>
            <a:r>
              <a:rPr lang="de-AT" dirty="0" smtClean="0">
                <a:solidFill>
                  <a:srgbClr val="FF0000"/>
                </a:solidFill>
              </a:rPr>
              <a:t>Niederrheinische Industrie- und Handelskammer (2018): DER NIEDERRHEIN IN ZAHLEN  2017/2018, S.4.</a:t>
            </a:r>
          </a:p>
          <a:p>
            <a:endParaRPr lang="de-AT" dirty="0">
              <a:solidFill>
                <a:srgbClr val="FF0000"/>
              </a:solidFill>
            </a:endParaRPr>
          </a:p>
        </p:txBody>
      </p:sp>
      <p:sp>
        <p:nvSpPr>
          <p:cNvPr id="4" name="Foliennummernplatzhalter 3"/>
          <p:cNvSpPr>
            <a:spLocks noGrp="1"/>
          </p:cNvSpPr>
          <p:nvPr>
            <p:ph type="sldNum" sz="quarter" idx="10"/>
          </p:nvPr>
        </p:nvSpPr>
        <p:spPr/>
        <p:txBody>
          <a:bodyPr/>
          <a:lstStyle/>
          <a:p>
            <a:fld id="{BEE6645A-1D89-47D1-9FAC-5E56D67537A3}" type="slidenum">
              <a:rPr lang="de-AT" smtClean="0"/>
              <a:t>36</a:t>
            </a:fld>
            <a:endParaRPr lang="de-AT"/>
          </a:p>
        </p:txBody>
      </p:sp>
    </p:spTree>
    <p:extLst>
      <p:ext uri="{BB962C8B-B14F-4D97-AF65-F5344CB8AC3E}">
        <p14:creationId xmlns:p14="http://schemas.microsoft.com/office/powerpoint/2010/main" val="25731490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smtClean="0"/>
              <a:t>Die Industrie- und Logistikfläche des </a:t>
            </a:r>
            <a:r>
              <a:rPr lang="de-DE" dirty="0" err="1" smtClean="0"/>
              <a:t>Duisports</a:t>
            </a:r>
            <a:r>
              <a:rPr lang="de-DE" dirty="0" smtClean="0"/>
              <a:t> beträgt ca. 14 Millionen m², zusätzlich stehen ca. 2 Millionen m² überdachte Lagerfläche zur Verfügung. Der </a:t>
            </a:r>
            <a:r>
              <a:rPr lang="de-DE" dirty="0" err="1" smtClean="0"/>
              <a:t>Duisport</a:t>
            </a:r>
            <a:r>
              <a:rPr lang="de-DE" dirty="0" smtClean="0"/>
              <a:t> ist eine trimodale Drehscheibe. 20.000 Schiffe verbinden </a:t>
            </a:r>
            <a:r>
              <a:rPr lang="de-DE" dirty="0" err="1" smtClean="0"/>
              <a:t>Duisport</a:t>
            </a:r>
            <a:r>
              <a:rPr lang="de-DE" dirty="0" smtClean="0"/>
              <a:t> jährlich</a:t>
            </a:r>
            <a:r>
              <a:rPr lang="de-DE" baseline="0" dirty="0" smtClean="0"/>
              <a:t> mit über 100 europäischen Häfen und mehr als 20.000 Züge vernetzen </a:t>
            </a:r>
            <a:r>
              <a:rPr lang="de-DE" baseline="0" dirty="0" err="1" smtClean="0"/>
              <a:t>Duisport</a:t>
            </a:r>
            <a:r>
              <a:rPr lang="de-DE" baseline="0" dirty="0" smtClean="0"/>
              <a:t> jährlich mit über 80 direkten Zielen in Europa und Asien. Vom </a:t>
            </a:r>
            <a:r>
              <a:rPr lang="de-DE" baseline="0" dirty="0" err="1" smtClean="0"/>
              <a:t>Duisport</a:t>
            </a:r>
            <a:r>
              <a:rPr lang="de-DE" baseline="0" dirty="0" smtClean="0"/>
              <a:t> ausgehend können 150 Millionen </a:t>
            </a:r>
            <a:r>
              <a:rPr lang="de-DE" baseline="0" dirty="0" err="1" smtClean="0"/>
              <a:t>VerbraucherInnen</a:t>
            </a:r>
            <a:r>
              <a:rPr lang="de-DE" baseline="0" dirty="0" smtClean="0"/>
              <a:t> innerhalb von 8 Stunden per LKW erreicht werden. Der </a:t>
            </a:r>
            <a:r>
              <a:rPr lang="de-DE" baseline="0" dirty="0" err="1" smtClean="0"/>
              <a:t>Duisport</a:t>
            </a:r>
            <a:r>
              <a:rPr lang="de-DE" baseline="0" dirty="0" smtClean="0"/>
              <a:t> ist auf die Stahlindustrie spezialisiert, wie auch in der Grafik erkennbar ist, da 2016 Eisenerze, Metalle und Kohle 81% des Binnenschiffverkehrs ausmachten.</a:t>
            </a:r>
          </a:p>
          <a:p>
            <a:endParaRPr lang="de-DE" baseline="0" dirty="0" smtClean="0"/>
          </a:p>
          <a:p>
            <a:r>
              <a:rPr lang="de-DE" baseline="0" dirty="0" smtClean="0"/>
              <a:t>Im Vergleich zum </a:t>
            </a:r>
            <a:r>
              <a:rPr lang="de-DE" baseline="0" dirty="0" err="1" smtClean="0"/>
              <a:t>Duisport</a:t>
            </a:r>
            <a:r>
              <a:rPr lang="de-DE" baseline="0" dirty="0" smtClean="0"/>
              <a:t> hat der Hafen Hamburg 6.347 Hektar Hafennutzungsgebiet. Wöchentlich passieren mehr als 1.300 Züge den Hafen Hamburg.</a:t>
            </a:r>
          </a:p>
          <a:p>
            <a:endParaRPr lang="de-DE" baseline="0" dirty="0" smtClean="0"/>
          </a:p>
          <a:p>
            <a:r>
              <a:rPr lang="de-DE" baseline="0" dirty="0" smtClean="0"/>
              <a:t>Die neue Seidenstraße stellt transkontinentale Verbindungen zwischen dem </a:t>
            </a:r>
            <a:r>
              <a:rPr lang="de-DE" baseline="0" dirty="0" err="1" smtClean="0"/>
              <a:t>Duisport</a:t>
            </a:r>
            <a:r>
              <a:rPr lang="de-DE" baseline="0" dirty="0" smtClean="0"/>
              <a:t> und Asien dar. Wöchentlich kommen ca. 35 Güterzüge aus Asien im </a:t>
            </a:r>
            <a:r>
              <a:rPr lang="de-DE" baseline="0" dirty="0" err="1" smtClean="0"/>
              <a:t>Duisport</a:t>
            </a:r>
            <a:r>
              <a:rPr lang="de-DE" baseline="0" dirty="0" smtClean="0"/>
              <a:t> an, die geladenen Produkte werden entweder zu den Seehäfen oder zu den Nachbarstaaten weitertransportiert. Die Verbindung über die neue Seidenstraße ist schneller als das Schiff und gleichzeitig günstiger als der Transport via Luftfracht.</a:t>
            </a:r>
          </a:p>
          <a:p>
            <a:endParaRPr lang="de-DE" baseline="0" dirty="0" smtClean="0"/>
          </a:p>
          <a:p>
            <a:r>
              <a:rPr lang="de-DE" baseline="0"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Hafen Hamburg (2016): Der Hamburger Hafen Daten und Fakten.</a:t>
            </a:r>
          </a:p>
          <a:p>
            <a:r>
              <a:rPr lang="de-AT" dirty="0" smtClean="0"/>
              <a:t>https://www.duisport.de/dienstleistungen/logistische-dienstleistungen.html</a:t>
            </a:r>
          </a:p>
          <a:p>
            <a:r>
              <a:rPr lang="de-AT" dirty="0" smtClean="0"/>
              <a:t>https://www.duisport.de/unternehmen/ueber-uns.html</a:t>
            </a:r>
          </a:p>
          <a:p>
            <a:r>
              <a:rPr lang="de-AT" dirty="0" smtClean="0"/>
              <a:t>https://www.duisport.de/kompetenzen/logistische-dienstleistungen/chinaverkehr/</a:t>
            </a:r>
          </a:p>
          <a:p>
            <a:r>
              <a:rPr lang="de-AT" dirty="0" smtClean="0"/>
              <a:t>https://www.ccr-zkr.org/files/documents/om/om17_II_de.pdf , S.71/72.</a:t>
            </a:r>
          </a:p>
          <a:p>
            <a:r>
              <a:rPr lang="de-AT" dirty="0" smtClean="0"/>
              <a:t>https://www.duisport.de/kompetenzen/industrieflaechen-logisitkimmobilien/</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37</a:t>
            </a:fld>
            <a:endParaRPr lang="de-AT"/>
          </a:p>
        </p:txBody>
      </p:sp>
    </p:spTree>
    <p:extLst>
      <p:ext uri="{BB962C8B-B14F-4D97-AF65-F5344CB8AC3E}">
        <p14:creationId xmlns:p14="http://schemas.microsoft.com/office/powerpoint/2010/main" val="31278470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Das</a:t>
            </a:r>
            <a:r>
              <a:rPr lang="de-AT" baseline="0" dirty="0" smtClean="0"/>
              <a:t> </a:t>
            </a:r>
            <a:r>
              <a:rPr lang="de-AT" baseline="0" dirty="0" err="1" smtClean="0"/>
              <a:t>LogPort</a:t>
            </a:r>
            <a:r>
              <a:rPr lang="de-AT" baseline="0" dirty="0" smtClean="0"/>
              <a:t>-Konzept gehört zum </a:t>
            </a:r>
            <a:r>
              <a:rPr lang="de-AT" baseline="0" dirty="0" err="1" smtClean="0"/>
              <a:t>Duisport</a:t>
            </a:r>
            <a:r>
              <a:rPr lang="de-AT" baseline="0" dirty="0" smtClean="0"/>
              <a:t> und wird von der Duisburger Hafen AG umgesetzt und entwickelt. Die Grundidee der </a:t>
            </a:r>
            <a:r>
              <a:rPr lang="de-AT" baseline="0" dirty="0" err="1" smtClean="0"/>
              <a:t>LogPorts</a:t>
            </a:r>
            <a:r>
              <a:rPr lang="de-AT" baseline="0" dirty="0" smtClean="0"/>
              <a:t> ist es Industriebrachen zu nutzen, die Flächen zu sanieren und als multimodale Logistikzentren zu etablieren. Der </a:t>
            </a:r>
            <a:r>
              <a:rPr lang="de-AT" baseline="0" dirty="0" err="1" smtClean="0"/>
              <a:t>LogPort</a:t>
            </a:r>
            <a:r>
              <a:rPr lang="de-AT" baseline="0" dirty="0" smtClean="0"/>
              <a:t> I wurde 1998 in Betrieb genommen, er befindet sich in Duisburg-Rheinhausen und umfasst eine Fläche von 265 Hektar. Die </a:t>
            </a:r>
            <a:r>
              <a:rPr lang="de-AT" baseline="0" dirty="0" err="1" smtClean="0"/>
              <a:t>LogPorts</a:t>
            </a:r>
            <a:r>
              <a:rPr lang="de-AT" baseline="0" dirty="0" smtClean="0"/>
              <a:t> II-IV wurden in den darauffolgenden Jahren in Betrieb genommen. Der </a:t>
            </a:r>
            <a:r>
              <a:rPr lang="de-AT" baseline="0" dirty="0" err="1" smtClean="0"/>
              <a:t>LogPort</a:t>
            </a:r>
            <a:r>
              <a:rPr lang="de-AT" baseline="0" dirty="0" smtClean="0"/>
              <a:t> II befindet sich in Duisburg-</a:t>
            </a:r>
            <a:r>
              <a:rPr lang="de-AT" baseline="0" dirty="0" err="1" smtClean="0"/>
              <a:t>Wannheim</a:t>
            </a:r>
            <a:r>
              <a:rPr lang="de-AT" baseline="0" dirty="0" smtClean="0"/>
              <a:t>, der </a:t>
            </a:r>
            <a:r>
              <a:rPr lang="de-AT" baseline="0" dirty="0" err="1" smtClean="0"/>
              <a:t>LogPort</a:t>
            </a:r>
            <a:r>
              <a:rPr lang="de-AT" baseline="0" dirty="0" smtClean="0"/>
              <a:t> III befindet sich in Duisburg-</a:t>
            </a:r>
            <a:r>
              <a:rPr lang="de-AT" baseline="0" dirty="0" err="1" smtClean="0"/>
              <a:t>Hohenbudberg</a:t>
            </a:r>
            <a:r>
              <a:rPr lang="de-AT" baseline="0" dirty="0" smtClean="0"/>
              <a:t> und der </a:t>
            </a:r>
            <a:r>
              <a:rPr lang="de-AT" baseline="0" dirty="0" err="1" smtClean="0"/>
              <a:t>LogPOrt</a:t>
            </a:r>
            <a:r>
              <a:rPr lang="de-AT" baseline="0" dirty="0" smtClean="0"/>
              <a:t> IV befindet sich in Kamp-Lintfort.</a:t>
            </a:r>
          </a:p>
          <a:p>
            <a:endParaRPr lang="de-AT" baseline="0" dirty="0" smtClean="0"/>
          </a:p>
          <a:p>
            <a:r>
              <a:rPr lang="de-AT" baseline="0" dirty="0" smtClean="0"/>
              <a:t>Es sind derzeit zwei weitere </a:t>
            </a:r>
            <a:r>
              <a:rPr lang="de-AT" baseline="0" dirty="0" err="1" smtClean="0"/>
              <a:t>LogPorts</a:t>
            </a:r>
            <a:r>
              <a:rPr lang="de-AT" baseline="0" dirty="0" smtClean="0"/>
              <a:t> geplant, der </a:t>
            </a:r>
            <a:r>
              <a:rPr lang="de-AT" baseline="0" dirty="0" err="1" smtClean="0"/>
              <a:t>LogPort</a:t>
            </a:r>
            <a:r>
              <a:rPr lang="de-AT" baseline="0" dirty="0" smtClean="0"/>
              <a:t> V ist für Oberhausen geplant und soll eine Fläche von 25 Hektar umfassen. Er soll 2021 in Betrieb genommen werden. Der </a:t>
            </a:r>
            <a:r>
              <a:rPr lang="de-AT" baseline="0" dirty="0" err="1" smtClean="0"/>
              <a:t>LogPort</a:t>
            </a:r>
            <a:r>
              <a:rPr lang="de-AT" baseline="0" dirty="0" smtClean="0"/>
              <a:t> VI soll 2020 mit 40 einer Fläche von 40 Hektar in Betrieb genommen werden und wird sich in Duisburg-Walsum befinden.</a:t>
            </a:r>
          </a:p>
          <a:p>
            <a:endParaRPr lang="de-AT" baseline="0" dirty="0" smtClean="0"/>
          </a:p>
          <a:p>
            <a:endParaRPr lang="de-AT" baseline="0" dirty="0" smtClean="0"/>
          </a:p>
          <a:p>
            <a:r>
              <a:rPr lang="de-AT" dirty="0" smtClean="0"/>
              <a:t>Quelle(n):</a:t>
            </a:r>
          </a:p>
          <a:p>
            <a:r>
              <a:rPr lang="de-AT" dirty="0" smtClean="0"/>
              <a:t>https://www.duisport.de/unternehmen/logport.html [06.08.2018]</a:t>
            </a:r>
          </a:p>
          <a:p>
            <a:r>
              <a:rPr lang="de-AT" dirty="0" smtClean="0"/>
              <a:t>https://www.duisport.de/kompetenzen/industrieflaechen-logisitkimmobilien/das-logport-konzept-logport/ [22.10.2018]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38</a:t>
            </a:fld>
            <a:endParaRPr lang="de-AT"/>
          </a:p>
        </p:txBody>
      </p:sp>
    </p:spTree>
    <p:extLst>
      <p:ext uri="{BB962C8B-B14F-4D97-AF65-F5344CB8AC3E}">
        <p14:creationId xmlns:p14="http://schemas.microsoft.com/office/powerpoint/2010/main" val="16714865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Der </a:t>
            </a:r>
            <a:r>
              <a:rPr lang="de-AT" dirty="0" err="1" smtClean="0"/>
              <a:t>DeltaPort</a:t>
            </a:r>
            <a:r>
              <a:rPr lang="de-AT" dirty="0" smtClean="0"/>
              <a:t> ist ein Hafenverbund in Wesel/Voerde am Niederrhein und wurde 2012 gegründet. Er</a:t>
            </a:r>
            <a:r>
              <a:rPr lang="de-AT" baseline="0" dirty="0" smtClean="0"/>
              <a:t> setzt sich aus drei Häfen zusammen: dem Hafen </a:t>
            </a:r>
            <a:r>
              <a:rPr lang="de-AT" baseline="0" dirty="0" err="1" smtClean="0"/>
              <a:t>Emmelsum</a:t>
            </a:r>
            <a:r>
              <a:rPr lang="de-AT" baseline="0" dirty="0" smtClean="0"/>
              <a:t>, Rhein-Lippe-hafen und der Stadthafen Wesel. Der </a:t>
            </a:r>
            <a:r>
              <a:rPr lang="de-AT" baseline="0" dirty="0" err="1" smtClean="0"/>
              <a:t>DeltaPort</a:t>
            </a:r>
            <a:r>
              <a:rPr lang="de-AT" baseline="0" dirty="0" smtClean="0"/>
              <a:t> hat eine jährliche Umschlagsleistung von 3,5 Millionen Tonnen Gütern und bietet Umschlagmöglichkeiten für diverse Güterarten zum Beispiel Schüttgüter, Stückgüter, Flüssiggüter, etc.</a:t>
            </a:r>
          </a:p>
          <a:p>
            <a:endParaRPr lang="de-AT" baseline="0" dirty="0" smtClean="0"/>
          </a:p>
          <a:p>
            <a:r>
              <a:rPr lang="de-AT" baseline="0" dirty="0" smtClean="0"/>
              <a:t>Der </a:t>
            </a:r>
            <a:r>
              <a:rPr lang="de-AT" baseline="0" dirty="0" err="1" smtClean="0"/>
              <a:t>DeltaPort</a:t>
            </a:r>
            <a:r>
              <a:rPr lang="de-AT" baseline="0" dirty="0" smtClean="0"/>
              <a:t> liegt direkt am Rheinstrom, Autobahnanschlüsse sind in unmittelbarer Nähe und der Stadthafen Wesel sowie der Hafen </a:t>
            </a:r>
            <a:r>
              <a:rPr lang="de-AT" baseline="0" dirty="0" err="1" smtClean="0"/>
              <a:t>Emmelsum</a:t>
            </a:r>
            <a:r>
              <a:rPr lang="de-AT" baseline="0" dirty="0" smtClean="0"/>
              <a:t> haben eigene Bahnanbindungen, der Hafen Rhein-Lippe nutzt die Bahninfrastruktur des Hafens </a:t>
            </a:r>
            <a:r>
              <a:rPr lang="de-AT" baseline="0" dirty="0" err="1" smtClean="0"/>
              <a:t>Emmelsum</a:t>
            </a:r>
            <a:r>
              <a:rPr lang="de-AT" baseline="0" dirty="0" smtClean="0"/>
              <a:t> mit. Die somit gebotene </a:t>
            </a:r>
            <a:r>
              <a:rPr lang="de-AT" baseline="0" dirty="0" err="1" smtClean="0"/>
              <a:t>Trimodalität</a:t>
            </a:r>
            <a:r>
              <a:rPr lang="de-AT" baseline="0" dirty="0" smtClean="0"/>
              <a:t> bietet eine Grundlage für die Gestaltung von Supply Chains.</a:t>
            </a:r>
            <a:endParaRPr lang="de-AT" dirty="0" smtClean="0"/>
          </a:p>
          <a:p>
            <a:endParaRPr lang="de-AT" dirty="0" smtClean="0"/>
          </a:p>
          <a:p>
            <a:r>
              <a:rPr lang="de-AT" dirty="0" smtClean="0"/>
              <a:t>Die Terminals </a:t>
            </a:r>
            <a:r>
              <a:rPr lang="de-AT" dirty="0" err="1" smtClean="0"/>
              <a:t>Emmelsum</a:t>
            </a:r>
            <a:r>
              <a:rPr lang="de-AT" dirty="0" smtClean="0"/>
              <a:t> und Emmerich werden gemeinsam vermarktet, allerdings</a:t>
            </a:r>
            <a:r>
              <a:rPr lang="de-AT" baseline="0" dirty="0" smtClean="0"/>
              <a:t> befindet sich der Hauptstandort der 2017 gegründeten </a:t>
            </a:r>
            <a:r>
              <a:rPr lang="de-AT" baseline="0" dirty="0" err="1" smtClean="0"/>
              <a:t>Contargo</a:t>
            </a:r>
            <a:r>
              <a:rPr lang="de-AT" baseline="0" dirty="0" smtClean="0"/>
              <a:t> Rhein-Waal-Lippe GmbH in Emmerich.</a:t>
            </a:r>
            <a:endParaRPr lang="de-AT" dirty="0" smtClean="0"/>
          </a:p>
          <a:p>
            <a:endParaRPr lang="de-AT" dirty="0" smtClean="0"/>
          </a:p>
          <a:p>
            <a:r>
              <a:rPr lang="de-AT" dirty="0" smtClean="0"/>
              <a:t>Quelle(n):</a:t>
            </a:r>
          </a:p>
          <a:p>
            <a:r>
              <a:rPr lang="de-AT" dirty="0" smtClean="0"/>
              <a:t>https://www.deltaport.de/ [22.10.2018]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39</a:t>
            </a:fld>
            <a:endParaRPr lang="de-AT"/>
          </a:p>
        </p:txBody>
      </p:sp>
    </p:spTree>
    <p:extLst>
      <p:ext uri="{BB962C8B-B14F-4D97-AF65-F5344CB8AC3E}">
        <p14:creationId xmlns:p14="http://schemas.microsoft.com/office/powerpoint/2010/main" val="16211629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Welcher ist der größte Binnenhafen am Rhein?</a:t>
            </a:r>
          </a:p>
          <a:p>
            <a:r>
              <a:rPr lang="de-AT" dirty="0" err="1" smtClean="0"/>
              <a:t>Duisport</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40</a:t>
            </a:fld>
            <a:endParaRPr lang="de-AT"/>
          </a:p>
        </p:txBody>
      </p:sp>
    </p:spTree>
    <p:extLst>
      <p:ext uri="{BB962C8B-B14F-4D97-AF65-F5344CB8AC3E}">
        <p14:creationId xmlns:p14="http://schemas.microsoft.com/office/powerpoint/2010/main" val="25187822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noProof="0" dirty="0" smtClean="0"/>
              <a:t>Hinsichtlich der transportierten Gütermenge ist der Rhein der wichtigste europäische Fluss, da zwei Drittel der</a:t>
            </a:r>
            <a:r>
              <a:rPr lang="de-AT" baseline="0" noProof="0" dirty="0" smtClean="0"/>
              <a:t> europäischen Beförderungsmenge in der Binnenschifffahrt am Rhein transportiert werden. Am traditionellen Rhein (dem Rhein zwischen Basel und der deutsch-niederländischen Grenze) betrug die Verkehrsleistung 2016 40 Mrd. </a:t>
            </a:r>
            <a:r>
              <a:rPr lang="de-AT" baseline="0" noProof="0" dirty="0" err="1" smtClean="0"/>
              <a:t>tkm</a:t>
            </a:r>
            <a:r>
              <a:rPr lang="de-AT" baseline="0" noProof="0" dirty="0" smtClean="0"/>
              <a:t>. Jährlich werden circa 330 Millionen Tonnen Güter am Rhein transportiert, wobei die mittlere Transportentfernung 300 km beträgt.</a:t>
            </a:r>
            <a:endParaRPr lang="de-AT" noProof="0" dirty="0" smtClean="0"/>
          </a:p>
          <a:p>
            <a:endParaRPr lang="en-GB" noProof="0" dirty="0" smtClean="0"/>
          </a:p>
          <a:p>
            <a:r>
              <a:rPr lang="en-GB" noProof="0" dirty="0" err="1" smtClean="0"/>
              <a:t>Quelle</a:t>
            </a:r>
            <a:r>
              <a:rPr lang="en-GB" noProof="0" dirty="0" smtClean="0"/>
              <a:t>(n):</a:t>
            </a:r>
          </a:p>
          <a:p>
            <a:r>
              <a:rPr lang="en-GB" noProof="0" dirty="0" smtClean="0"/>
              <a:t>http://www.inland-navigation.org/river/rhine/</a:t>
            </a:r>
            <a:r>
              <a:rPr lang="en-GB" baseline="0" noProof="0" dirty="0" smtClean="0"/>
              <a:t> </a:t>
            </a:r>
          </a:p>
          <a:p>
            <a:r>
              <a:rPr lang="de-AT" dirty="0" smtClean="0"/>
              <a:t>https://www.ccr-zkr.org/files/documents/om/om17_II_en.pdf</a:t>
            </a:r>
          </a:p>
          <a:p>
            <a:r>
              <a:rPr lang="de-AT" dirty="0" smtClean="0"/>
              <a:t>https://www.ccr-zkr.org/files/documents/om/om17_II_de.pdf</a:t>
            </a:r>
          </a:p>
          <a:p>
            <a:r>
              <a:rPr lang="de-AT" dirty="0" smtClean="0"/>
              <a:t>https://www.wwinn.org/the-rhine</a:t>
            </a:r>
          </a:p>
        </p:txBody>
      </p:sp>
      <p:sp>
        <p:nvSpPr>
          <p:cNvPr id="4" name="Foliennummernplatzhalter 3"/>
          <p:cNvSpPr>
            <a:spLocks noGrp="1"/>
          </p:cNvSpPr>
          <p:nvPr>
            <p:ph type="sldNum" sz="quarter" idx="10"/>
          </p:nvPr>
        </p:nvSpPr>
        <p:spPr/>
        <p:txBody>
          <a:bodyPr/>
          <a:lstStyle/>
          <a:p>
            <a:fld id="{BEE6645A-1D89-47D1-9FAC-5E56D67537A3}" type="slidenum">
              <a:rPr lang="de-AT" smtClean="0"/>
              <a:t>42</a:t>
            </a:fld>
            <a:endParaRPr lang="de-AT"/>
          </a:p>
        </p:txBody>
      </p:sp>
    </p:spTree>
    <p:extLst>
      <p:ext uri="{BB962C8B-B14F-4D97-AF65-F5344CB8AC3E}">
        <p14:creationId xmlns:p14="http://schemas.microsoft.com/office/powerpoint/2010/main" val="30510818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Boomende, neue Märkte für die Rheinschifffahrt sind Container, High&amp; Heavy Güter sowie Chemikalien. Im Jahr 2017 machten Kohle, Mineralölprodukte, Erze und Schrott sowie Sand, Steine und Baustoffe gemeinsam 58% der beförderten Gütermenge aus.</a:t>
            </a:r>
          </a:p>
          <a:p>
            <a:endParaRPr lang="de-AT" dirty="0" smtClean="0"/>
          </a:p>
          <a:p>
            <a:r>
              <a:rPr lang="de-AT" dirty="0" smtClean="0"/>
              <a:t>In</a:t>
            </a:r>
            <a:r>
              <a:rPr lang="de-AT" baseline="0" dirty="0" smtClean="0"/>
              <a:t> der Gütergruppe High &amp; Heavy werden jene Güter zusammengefasst, die schwer und überdimensional sind.</a:t>
            </a:r>
            <a:endParaRPr lang="de-AT" dirty="0" smtClean="0"/>
          </a:p>
          <a:p>
            <a:endParaRPr lang="de-AT" dirty="0" smtClean="0"/>
          </a:p>
          <a:p>
            <a:endParaRPr lang="de-AT" dirty="0" smtClean="0"/>
          </a:p>
          <a:p>
            <a:r>
              <a:rPr lang="de-AT" dirty="0" smtClean="0"/>
              <a:t>Die positive Entwicklung des Containerverkehrs am Rhein lässt</a:t>
            </a:r>
            <a:r>
              <a:rPr lang="de-AT" baseline="0" dirty="0" smtClean="0"/>
              <a:t> sich auf die Erholung des Welthandels und auf die Modernisierung der Strukturen, die den Verkehr sowie das </a:t>
            </a:r>
            <a:r>
              <a:rPr lang="de-AT" baseline="0" dirty="0" err="1" smtClean="0"/>
              <a:t>Be</a:t>
            </a:r>
            <a:r>
              <a:rPr lang="de-AT" baseline="0" dirty="0" smtClean="0"/>
              <a:t>- und Entladen erleichtern, zurückführen.</a:t>
            </a:r>
          </a:p>
          <a:p>
            <a:endParaRPr lang="de-AT" baseline="0" dirty="0" smtClean="0"/>
          </a:p>
          <a:p>
            <a:r>
              <a:rPr lang="de-AT" baseline="0" dirty="0" smtClean="0"/>
              <a:t>Binnenschiffe sind dank ihrer Abmessungen und der verfügbaren Infrastruktur bestens für den Transport von High &amp; Heavy Gütern geeignet.</a:t>
            </a:r>
          </a:p>
          <a:p>
            <a:endParaRPr lang="de-AT" baseline="0" dirty="0" smtClean="0"/>
          </a:p>
          <a:p>
            <a:r>
              <a:rPr lang="de-AT" baseline="0" dirty="0" smtClean="0"/>
              <a:t>Durch ihre Massenleistungsfähigkeit sind Binnenschiffe bestens für den Transport von petrochemischen Produkten geeignet. Durch den Aufbau von Lagern für Massengut und der Anwendung des kombinierten Verkehrs entstehen Möglichkeiten um Binnenschiffe in die Logistikketten der chemischen Industrie einzubauen.</a:t>
            </a:r>
            <a:endParaRPr lang="de-AT" dirty="0" smtClean="0"/>
          </a:p>
          <a:p>
            <a:endParaRPr lang="de-AT" dirty="0" smtClean="0"/>
          </a:p>
          <a:p>
            <a:r>
              <a:rPr lang="de-AT" dirty="0" smtClean="0"/>
              <a:t>Quelle(n):</a:t>
            </a:r>
          </a:p>
          <a:p>
            <a:r>
              <a:rPr lang="de-AT" dirty="0" smtClean="0"/>
              <a:t>https://www.ccr-zkr.org/files/documents/om/om17_II_de.pdf</a:t>
            </a:r>
          </a:p>
          <a:p>
            <a:r>
              <a:rPr lang="de-AT" dirty="0" smtClean="0"/>
              <a:t>https://www.wwinn.org/the-rhine</a:t>
            </a:r>
          </a:p>
          <a:p>
            <a:r>
              <a:rPr lang="de-AT" dirty="0" smtClean="0"/>
              <a:t>Via </a:t>
            </a:r>
            <a:r>
              <a:rPr lang="de-AT" dirty="0" err="1" smtClean="0"/>
              <a:t>donau</a:t>
            </a:r>
            <a:r>
              <a:rPr lang="de-AT" dirty="0" smtClean="0"/>
              <a:t> (2013), Handbuch</a:t>
            </a:r>
            <a:r>
              <a:rPr lang="de-AT" baseline="0" dirty="0" smtClean="0"/>
              <a:t> der Donauschifffahrt S.22., S.196., S.155.</a:t>
            </a:r>
          </a:p>
          <a:p>
            <a:r>
              <a:rPr lang="en-GB" noProof="0" dirty="0" smtClean="0"/>
              <a:t>http://www.inland-navigation.org/river/rhine/</a:t>
            </a:r>
            <a:r>
              <a:rPr lang="en-GB" baseline="0" noProof="0" dirty="0" smtClean="0"/>
              <a:t> (</a:t>
            </a:r>
            <a:r>
              <a:rPr lang="en-GB" baseline="0" noProof="0" dirty="0" err="1" smtClean="0"/>
              <a:t>Kreisdiagramm</a:t>
            </a:r>
            <a:r>
              <a:rPr lang="en-GB" baseline="0" noProof="0" dirty="0" smtClean="0"/>
              <a:t>)</a:t>
            </a:r>
          </a:p>
          <a:p>
            <a:r>
              <a:rPr lang="de-AT" dirty="0" smtClean="0"/>
              <a:t>https://www.ccr-zkr.org/files/documents/om/om17_II_de.pdf</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solidFill>
                  <a:schemeClr val="tx1"/>
                </a:solidFill>
              </a:rPr>
              <a:t>Zentralkommission für die Rheinschifffahrt (2018): JAHRESBERICHT 2018 EUROPÄISCHE BINNENSCHIFFFAHRT  MARKTBEOBACHTUNG, URL: </a:t>
            </a:r>
            <a:r>
              <a:rPr lang="de-AT" dirty="0" smtClean="0">
                <a:solidFill>
                  <a:schemeClr val="tx1"/>
                </a:solidFill>
                <a:hlinkClick r:id="rId3"/>
              </a:rPr>
              <a:t>https://www.inland-navigation-market.org/wp-content/uploads/2018/09/CNR_annual_report_DE_2018_BD.pdf</a:t>
            </a:r>
            <a:r>
              <a:rPr lang="de-AT" dirty="0" smtClean="0">
                <a:solidFill>
                  <a:schemeClr val="tx1"/>
                </a:solidFill>
              </a:rPr>
              <a:t> [22.10.2018]</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43</a:t>
            </a:fld>
            <a:endParaRPr lang="de-AT"/>
          </a:p>
        </p:txBody>
      </p:sp>
    </p:spTree>
    <p:extLst>
      <p:ext uri="{BB962C8B-B14F-4D97-AF65-F5344CB8AC3E}">
        <p14:creationId xmlns:p14="http://schemas.microsoft.com/office/powerpoint/2010/main" val="36007928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Der intensive Containerverkehr im</a:t>
            </a:r>
            <a:r>
              <a:rPr lang="de-AT" baseline="0" dirty="0" smtClean="0"/>
              <a:t> Rheingebiet lässt sich auf die Infrastrukturen im Rheingebiet sowie die Verbindungen zu den Häfen Rotterdam und Amsterdam zurückführen. </a:t>
            </a:r>
            <a:r>
              <a:rPr lang="de-AT" dirty="0" smtClean="0"/>
              <a:t>Das Vorkommen des Containertransports ist ein besonderes</a:t>
            </a:r>
            <a:r>
              <a:rPr lang="de-AT" baseline="0" dirty="0" smtClean="0"/>
              <a:t> Merkmal am Rhein und in den Rheinstaaten, wo er die höchsten Wachstumsraten von allen Gütersegmenten aufweist. 2017 war der Anteil des Containerverkehrs an der gesamten Verkehrsleistung am traditionellen Rhein 16%. </a:t>
            </a:r>
            <a:r>
              <a:rPr lang="de-AT" sz="1200" dirty="0" smtClean="0">
                <a:solidFill>
                  <a:schemeClr val="tx1"/>
                </a:solidFill>
                <a:sym typeface="Wingdings" panose="05000000000000000000" pitchFamily="2" charset="2"/>
              </a:rPr>
              <a:t>Der traditionelle Rhein ist jener Abschnitt</a:t>
            </a:r>
            <a:r>
              <a:rPr lang="de-AT" sz="1200" baseline="0" dirty="0" smtClean="0">
                <a:solidFill>
                  <a:schemeClr val="tx1"/>
                </a:solidFill>
                <a:sym typeface="Wingdings" panose="05000000000000000000" pitchFamily="2" charset="2"/>
              </a:rPr>
              <a:t> des Rheins, der sich</a:t>
            </a:r>
            <a:r>
              <a:rPr lang="de-AT" sz="1200" dirty="0" smtClean="0">
                <a:solidFill>
                  <a:schemeClr val="tx1"/>
                </a:solidFill>
                <a:sym typeface="Wingdings" panose="05000000000000000000" pitchFamily="2" charset="2"/>
              </a:rPr>
              <a:t> zwischen Basel und der deutsch-niederländischen Grenze befindet. </a:t>
            </a:r>
            <a:r>
              <a:rPr lang="de-AT" baseline="0" dirty="0" smtClean="0"/>
              <a:t>2017 wurden mehr als 2 Millionen Tonnen Container am traditionellen Rhein befördert, dies stellt ein Plus von 6% im Vergleich zu 2016 dar. Der Anteil Deutschlands an der Containerverkehrsleistung in der Binnenschifffahrt in der Europäischen Union betrug 2017 40,3%, nur die Niederlande hatten einen höheren Anteil mit 45%. Seit dem Jahr 2000 ist der Containerverkehr am traditionellen Rhein um 84% gestiegen.</a:t>
            </a: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https://www.ccr-zkr.org/files/documents/om/om17_II_de.pdf</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solidFill>
                  <a:schemeClr val="tx1"/>
                </a:solidFill>
              </a:rPr>
              <a:t>Zentralkommission für die Rheinschifffahrt (2018): JAHRESBERICHT 2018 EUROPÄISCHE BINNENSCHIFFFAHRT  MARKTBEOBACHTUNG, URL: </a:t>
            </a:r>
            <a:r>
              <a:rPr lang="de-AT" dirty="0" smtClean="0">
                <a:solidFill>
                  <a:schemeClr val="tx1"/>
                </a:solidFill>
                <a:hlinkClick r:id="rId3"/>
              </a:rPr>
              <a:t>https://www.inland-navigation-market.org/wp-content/uploads/2018/09/CNR_annual_report_DE_2018_BD.pdf</a:t>
            </a:r>
            <a:r>
              <a:rPr lang="de-AT" dirty="0" smtClean="0">
                <a:solidFill>
                  <a:schemeClr val="tx1"/>
                </a:solidFill>
              </a:rPr>
              <a:t> [22.10.2018]</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44</a:t>
            </a:fld>
            <a:endParaRPr lang="de-AT"/>
          </a:p>
        </p:txBody>
      </p:sp>
    </p:spTree>
    <p:extLst>
      <p:ext uri="{BB962C8B-B14F-4D97-AF65-F5344CB8AC3E}">
        <p14:creationId xmlns:p14="http://schemas.microsoft.com/office/powerpoint/2010/main" val="21460926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Die</a:t>
            </a:r>
            <a:r>
              <a:rPr lang="de-AT" baseline="0" dirty="0" smtClean="0"/>
              <a:t> Fahrgastbeförderung hat einen Umsatzanteil von 19% am Gesamtumsatz der Binnenschifffahrt in Deutschland, die deutsche Fahrgastschifffahrt konnte 2016 im Vergleich zum Vorjahr ein Umsatzplus von 5,4% verzeichnen. Ein Vorteil des Rheins ist seine geografische Nähe zu internationalen Flughäfen, da so die Anreise für Fahrgäste aus dem Ausland leichter möglich ist. Der Rhein ist auch sehr attraktiv für Wiederholer, hierbei handelt es sich um Touristen, die mehrmals an dasselbe Ziel reisen, da er mehrere verschiedene Reisewege bietet. Ein weiterer Vorteil des Rheins ist sein Wasserstand, welcher selten zu niedrig ist für Kreuzfahrtschiffe, außerdem befinden sich nur am Oberrhein Schleusen.</a:t>
            </a:r>
            <a:endParaRPr lang="de-AT" dirty="0" smtClean="0"/>
          </a:p>
          <a:p>
            <a:r>
              <a:rPr lang="de-AT" dirty="0" smtClean="0"/>
              <a:t>All diese Daten</a:t>
            </a:r>
            <a:r>
              <a:rPr lang="de-AT" baseline="0" dirty="0" smtClean="0"/>
              <a:t> und Fakten belegen, dass der Tourismus eine bedeutende Rolle im Rheinland hat.</a:t>
            </a:r>
            <a:endParaRPr lang="de-AT" dirty="0" smtClean="0"/>
          </a:p>
          <a:p>
            <a:endParaRPr lang="de-AT" dirty="0" smtClean="0"/>
          </a:p>
          <a:p>
            <a:r>
              <a:rPr lang="de-AT" dirty="0" smtClean="0"/>
              <a:t>Quelle(n):</a:t>
            </a:r>
          </a:p>
          <a:p>
            <a:r>
              <a:rPr lang="de-AT" dirty="0" smtClean="0"/>
              <a:t>https://www.ccr-zkr.org/files/documents/om/om17_II_de.pdf , S.81.</a:t>
            </a:r>
          </a:p>
          <a:p>
            <a:r>
              <a:rPr lang="de-AT" dirty="0" smtClean="0"/>
              <a:t>https://www.ccr-zkr.org/files/documents/om/om17_II_de.pdf , S.121-122.</a:t>
            </a:r>
          </a:p>
        </p:txBody>
      </p:sp>
      <p:sp>
        <p:nvSpPr>
          <p:cNvPr id="4" name="Foliennummernplatzhalter 3"/>
          <p:cNvSpPr>
            <a:spLocks noGrp="1"/>
          </p:cNvSpPr>
          <p:nvPr>
            <p:ph type="sldNum" sz="quarter" idx="10"/>
          </p:nvPr>
        </p:nvSpPr>
        <p:spPr/>
        <p:txBody>
          <a:bodyPr/>
          <a:lstStyle/>
          <a:p>
            <a:fld id="{BEE6645A-1D89-47D1-9FAC-5E56D67537A3}" type="slidenum">
              <a:rPr lang="de-AT" smtClean="0"/>
              <a:t>45</a:t>
            </a:fld>
            <a:endParaRPr lang="de-AT"/>
          </a:p>
        </p:txBody>
      </p:sp>
    </p:spTree>
    <p:extLst>
      <p:ext uri="{BB962C8B-B14F-4D97-AF65-F5344CB8AC3E}">
        <p14:creationId xmlns:p14="http://schemas.microsoft.com/office/powerpoint/2010/main" val="25799146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Im oben</a:t>
            </a:r>
            <a:r>
              <a:rPr lang="de-AT" baseline="0" dirty="0" smtClean="0"/>
              <a:t> abgebildeten </a:t>
            </a:r>
            <a:r>
              <a:rPr lang="de-AT" dirty="0" smtClean="0"/>
              <a:t>Kreisdiagramm finden sich die absoluten Zahlen zu</a:t>
            </a:r>
            <a:r>
              <a:rPr lang="de-AT" baseline="0" dirty="0" smtClean="0"/>
              <a:t> den einzelnen Schiffstypen der deutschen Binnenflotte im Jahr 2017.</a:t>
            </a:r>
            <a:endParaRPr lang="de-AT" dirty="0" smtClean="0"/>
          </a:p>
          <a:p>
            <a:endParaRPr lang="de-AT" dirty="0" smtClean="0"/>
          </a:p>
          <a:p>
            <a:r>
              <a:rPr lang="de-AT" dirty="0" smtClean="0"/>
              <a:t>Quelle(n):</a:t>
            </a:r>
          </a:p>
          <a:p>
            <a:r>
              <a:rPr lang="de-AT" dirty="0" smtClean="0"/>
              <a:t>Bundesverband der Deutschen Binnenschifffahrt e.V. (2018): Daten&amp; Fakten 2017/2018, S.9.</a:t>
            </a:r>
          </a:p>
        </p:txBody>
      </p:sp>
      <p:sp>
        <p:nvSpPr>
          <p:cNvPr id="4" name="Foliennummernplatzhalter 3"/>
          <p:cNvSpPr>
            <a:spLocks noGrp="1"/>
          </p:cNvSpPr>
          <p:nvPr>
            <p:ph type="sldNum" sz="quarter" idx="10"/>
          </p:nvPr>
        </p:nvSpPr>
        <p:spPr/>
        <p:txBody>
          <a:bodyPr/>
          <a:lstStyle/>
          <a:p>
            <a:fld id="{BEE6645A-1D89-47D1-9FAC-5E56D67537A3}" type="slidenum">
              <a:rPr lang="de-AT" smtClean="0"/>
              <a:t>46</a:t>
            </a:fld>
            <a:endParaRPr lang="de-AT"/>
          </a:p>
        </p:txBody>
      </p:sp>
    </p:spTree>
    <p:extLst>
      <p:ext uri="{BB962C8B-B14F-4D97-AF65-F5344CB8AC3E}">
        <p14:creationId xmlns:p14="http://schemas.microsoft.com/office/powerpoint/2010/main" val="21543188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Im oben abgebildeten Kreisdiagramm ist die Gesamtstruktur der Flotte in den Rheinstaaten (Anzahl der Trockengüter-, Tank und Schub- und Schleppschiffe) nach Nationalität</a:t>
            </a:r>
            <a:r>
              <a:rPr lang="de-AT" baseline="0" dirty="0" smtClean="0"/>
              <a:t> dargestellt. Die Niederlande haben den größten Anteil an der Flotte, Deutschland liegt auf Platz zwei.</a:t>
            </a:r>
            <a:endParaRPr lang="de-AT" dirty="0" smtClean="0"/>
          </a:p>
          <a:p>
            <a:endParaRPr lang="de-AT" dirty="0" smtClean="0"/>
          </a:p>
          <a:p>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solidFill>
                  <a:schemeClr val="tx1"/>
                </a:solidFill>
              </a:rPr>
              <a:t>Zentralkommission für die Rheinschifffahrt (2018): JAHRESBERICHT 2018 EUROPÄISCHE BINNENSCHIFFFAHRT  MARKTBEOBACHTUNG, URL: </a:t>
            </a:r>
            <a:r>
              <a:rPr lang="de-AT" dirty="0" smtClean="0">
                <a:solidFill>
                  <a:schemeClr val="tx1"/>
                </a:solidFill>
                <a:hlinkClick r:id="rId3"/>
              </a:rPr>
              <a:t>https://www.inland-navigation-market.org/wp-content/uploads/2018/09/CNR_annual_report_DE_2018_BD.pdf</a:t>
            </a:r>
            <a:r>
              <a:rPr lang="de-AT" dirty="0" smtClean="0">
                <a:solidFill>
                  <a:schemeClr val="tx1"/>
                </a:solidFill>
              </a:rPr>
              <a:t> [22.10.2018]</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47</a:t>
            </a:fld>
            <a:endParaRPr lang="de-AT"/>
          </a:p>
        </p:txBody>
      </p:sp>
    </p:spTree>
    <p:extLst>
      <p:ext uri="{BB962C8B-B14F-4D97-AF65-F5344CB8AC3E}">
        <p14:creationId xmlns:p14="http://schemas.microsoft.com/office/powerpoint/2010/main" val="26277142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Motorgüterschiffe werden auch als „Selbstfahrer“ bezeichnet, da sie im Gegensatz zu Schubleichtern über einen eigenen</a:t>
            </a:r>
            <a:r>
              <a:rPr lang="de-AT" baseline="0" dirty="0" smtClean="0"/>
              <a:t> Motor verfügen, sie sind ebenfalls mit einem Laderaum ausgestattet. In der deutschen Binnenflotte sind Motorgüterschiffe für trockene Ladungen die häufigsten Schiffe. Motogüterschiffe können nach der Güterart, die sie transportieren eingeteilt werden, also in Trockengüter-, Tank-, Container- und </a:t>
            </a:r>
            <a:r>
              <a:rPr lang="de-AT" baseline="0" dirty="0" err="1" smtClean="0"/>
              <a:t>RoRo</a:t>
            </a:r>
            <a:r>
              <a:rPr lang="de-AT" baseline="0" dirty="0" smtClean="0"/>
              <a:t>-Schiffe.</a:t>
            </a:r>
          </a:p>
          <a:p>
            <a:endParaRPr lang="de-AT" dirty="0" smtClean="0"/>
          </a:p>
          <a:p>
            <a:r>
              <a:rPr lang="de-AT" dirty="0" smtClean="0"/>
              <a:t>Roll-on-Roll-off ist das Auf-</a:t>
            </a:r>
            <a:r>
              <a:rPr lang="de-AT" baseline="0" dirty="0" smtClean="0"/>
              <a:t> oder Abladen eines Kraftfahrzeuges oder eines Eisenbahnwaggons oder Ähnlichem auf ein oder von einem Binnenschiff. Dabei werden die eigenen Räder verwendet oder es werden andere Räder untergestellt. Eine </a:t>
            </a:r>
            <a:r>
              <a:rPr lang="de-AT" baseline="0" dirty="0" err="1" smtClean="0"/>
              <a:t>RoRo</a:t>
            </a:r>
            <a:r>
              <a:rPr lang="de-AT" baseline="0" dirty="0" smtClean="0"/>
              <a:t>-Rampe ist eine Anlage in einem Hafen zur Roll-on-Roll-off </a:t>
            </a:r>
            <a:r>
              <a:rPr lang="de-AT" baseline="0" dirty="0" err="1" smtClean="0"/>
              <a:t>Be</a:t>
            </a:r>
            <a:r>
              <a:rPr lang="de-AT" baseline="0" dirty="0" smtClean="0"/>
              <a:t>- oder Entladung. Ein </a:t>
            </a:r>
            <a:r>
              <a:rPr lang="de-AT" baseline="0" dirty="0" err="1" smtClean="0"/>
              <a:t>RoRo</a:t>
            </a:r>
            <a:r>
              <a:rPr lang="de-AT" baseline="0" dirty="0" smtClean="0"/>
              <a:t>-Schiff ist ein Motorgüterschiff oder ein Schubleichter, der für den Transport rollender Güter wie zum Beispiel Pkws eingesetzt wird. Die rollenden Güter werden über eine Rampe </a:t>
            </a:r>
            <a:r>
              <a:rPr lang="de-AT" baseline="0" dirty="0" err="1" smtClean="0"/>
              <a:t>be</a:t>
            </a:r>
            <a:r>
              <a:rPr lang="de-AT" baseline="0" dirty="0" smtClean="0"/>
              <a:t>- und entladen.</a:t>
            </a:r>
            <a:endParaRPr lang="de-AT" dirty="0" smtClean="0"/>
          </a:p>
          <a:p>
            <a:endParaRPr lang="de-AT" dirty="0" smtClean="0"/>
          </a:p>
          <a:p>
            <a:r>
              <a:rPr lang="de-AT" dirty="0" smtClean="0"/>
              <a:t>Quelle(n):</a:t>
            </a:r>
          </a:p>
          <a:p>
            <a:r>
              <a:rPr lang="de-AT" dirty="0" err="1" smtClean="0"/>
              <a:t>Viadonau</a:t>
            </a:r>
            <a:r>
              <a:rPr lang="de-AT" dirty="0" smtClean="0"/>
              <a:t> (2013): Handbuch</a:t>
            </a:r>
            <a:r>
              <a:rPr lang="de-AT" baseline="0" dirty="0" smtClean="0"/>
              <a:t> der Donauschifffahrt. S.102., S.200.</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48</a:t>
            </a:fld>
            <a:endParaRPr lang="de-AT"/>
          </a:p>
        </p:txBody>
      </p:sp>
    </p:spTree>
    <p:extLst>
      <p:ext uri="{BB962C8B-B14F-4D97-AF65-F5344CB8AC3E}">
        <p14:creationId xmlns:p14="http://schemas.microsoft.com/office/powerpoint/2010/main" val="41940785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Schubverbände bestehen aus einem Schubschiff (Motorschiff,</a:t>
            </a:r>
            <a:r>
              <a:rPr lang="de-AT" baseline="0" dirty="0" smtClean="0"/>
              <a:t> welches schiebt) und mehreren Schubleichtern, welche antriebslos sind und mit dem Schubschiff verbunden werden. Wenn statt einem Motoschiff ein Motorgüterschiff zum Schieben eingesetzt wird spricht man von einem Koppelverband. </a:t>
            </a:r>
            <a:endParaRPr lang="de-AT" dirty="0" smtClean="0"/>
          </a:p>
          <a:p>
            <a:endParaRPr lang="de-AT" dirty="0" smtClean="0"/>
          </a:p>
          <a:p>
            <a:r>
              <a:rPr lang="de-AT" dirty="0" smtClean="0"/>
              <a:t>Quelle(n):</a:t>
            </a:r>
          </a:p>
          <a:p>
            <a:r>
              <a:rPr lang="de-AT" dirty="0" err="1" smtClean="0"/>
              <a:t>Viadonau</a:t>
            </a:r>
            <a:r>
              <a:rPr lang="de-AT" dirty="0" smtClean="0"/>
              <a:t> (2013): Handbuch</a:t>
            </a:r>
            <a:r>
              <a:rPr lang="de-AT" baseline="0" dirty="0" smtClean="0"/>
              <a:t> der Donauschifffahrt. S.102.</a:t>
            </a:r>
            <a:endParaRPr lang="de-AT" dirty="0" smtClean="0"/>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49</a:t>
            </a:fld>
            <a:endParaRPr lang="de-AT"/>
          </a:p>
        </p:txBody>
      </p:sp>
    </p:spTree>
    <p:extLst>
      <p:ext uri="{BB962C8B-B14F-4D97-AF65-F5344CB8AC3E}">
        <p14:creationId xmlns:p14="http://schemas.microsoft.com/office/powerpoint/2010/main" val="5846455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Das Unternehmen Bioprodukte </a:t>
            </a:r>
            <a:r>
              <a:rPr lang="de-AT" dirty="0" err="1" smtClean="0"/>
              <a:t>Pinczker</a:t>
            </a:r>
            <a:r>
              <a:rPr lang="de-AT" dirty="0" smtClean="0"/>
              <a:t> GmbH produziert diverse Bioprodukte, unter anderem Bioweizen. Bei diesem handelt es sich um ein sogenanntes</a:t>
            </a:r>
            <a:r>
              <a:rPr lang="de-AT" baseline="0" dirty="0" smtClean="0"/>
              <a:t> Schüttgut</a:t>
            </a:r>
            <a:r>
              <a:rPr lang="de-AT" dirty="0" smtClean="0"/>
              <a:t>.</a:t>
            </a:r>
            <a:r>
              <a:rPr lang="de-AT" baseline="0" dirty="0" smtClean="0"/>
              <a:t> Dieser Weizen wird von Ungarn bis nach Zürich transportiert, wobei es sich um einen gebrochenen multimodalen Verkehr handelt bei dem die Verkehrsmittel Binnenschiff, LKW und Bahn eingesetzt werden. Von Ungarn bis nach Wien wird der Bioweizen mit dem LKW transportiert, von Wien bis nach Basel erfolgt der Transport mit dem Binnenschiff über die Donau bzw. über den Rhein. Anschließend wird der Bioweizen mit dem Zug von Basel nach Zürich transportiert. Die Verladung des Bioweizens vom LKW auf das Binnenschiff erfolgt mittels eines Schwenkrohrs, die Entladung wird unter Verwendung eines </a:t>
            </a:r>
            <a:r>
              <a:rPr lang="de-AT" baseline="0" dirty="0" err="1" smtClean="0"/>
              <a:t>Greiferkrans</a:t>
            </a:r>
            <a:r>
              <a:rPr lang="de-AT" baseline="0" dirty="0" smtClean="0"/>
              <a:t> durchgeführt.</a:t>
            </a:r>
            <a:endParaRPr lang="de-AT" dirty="0" smtClean="0"/>
          </a:p>
          <a:p>
            <a:endParaRPr lang="de-AT" dirty="0" smtClean="0"/>
          </a:p>
          <a:p>
            <a:r>
              <a:rPr lang="de-AT" dirty="0" smtClean="0"/>
              <a:t>Quelle(n):</a:t>
            </a:r>
          </a:p>
          <a:p>
            <a:r>
              <a:rPr lang="de-AT" dirty="0" err="1" smtClean="0"/>
              <a:t>Viadonau</a:t>
            </a:r>
            <a:r>
              <a:rPr lang="de-AT" dirty="0" smtClean="0"/>
              <a:t> (2013): Handbuch der Donauschifffahrt. S.181-182.</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50</a:t>
            </a:fld>
            <a:endParaRPr lang="de-AT"/>
          </a:p>
        </p:txBody>
      </p:sp>
    </p:spTree>
    <p:extLst>
      <p:ext uri="{BB962C8B-B14F-4D97-AF65-F5344CB8AC3E}">
        <p14:creationId xmlns:p14="http://schemas.microsoft.com/office/powerpoint/2010/main" val="27664707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Von welchem Gut wurde 2017 am Rhein am meisten befördert?</a:t>
            </a:r>
          </a:p>
          <a:p>
            <a:r>
              <a:rPr lang="de-AT" dirty="0" smtClean="0"/>
              <a:t>Mineralölprodukte</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51</a:t>
            </a:fld>
            <a:endParaRPr lang="de-AT"/>
          </a:p>
        </p:txBody>
      </p:sp>
    </p:spTree>
    <p:extLst>
      <p:ext uri="{BB962C8B-B14F-4D97-AF65-F5344CB8AC3E}">
        <p14:creationId xmlns:p14="http://schemas.microsoft.com/office/powerpoint/2010/main" val="24352610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Die </a:t>
            </a:r>
            <a:r>
              <a:rPr lang="de-AT" dirty="0" err="1" smtClean="0"/>
              <a:t>Contargo</a:t>
            </a:r>
            <a:r>
              <a:rPr lang="de-AT" dirty="0" smtClean="0"/>
              <a:t> Neuss GmbH transportiert unter</a:t>
            </a:r>
            <a:r>
              <a:rPr lang="de-AT" baseline="0" dirty="0" smtClean="0"/>
              <a:t> anderem in Deutschland produzierten und raffinierten Zucker in Säcken (auf Paletten) oder lose in </a:t>
            </a:r>
            <a:r>
              <a:rPr lang="de-AT" baseline="0" dirty="0" err="1" smtClean="0"/>
              <a:t>Linerbags</a:t>
            </a:r>
            <a:r>
              <a:rPr lang="de-AT" baseline="0" dirty="0" smtClean="0"/>
              <a:t>. Der Zucker wird zu mehreren Produktionsstätten im Umkreis von bis zu 50 Kilometern um das Terminal in Neuss transportiert. Der Vorlauf der Leercontainer erfolgt von einem externen Containerdepot der </a:t>
            </a:r>
            <a:r>
              <a:rPr lang="de-AT" baseline="0" dirty="0" err="1" smtClean="0"/>
              <a:t>Contargo</a:t>
            </a:r>
            <a:r>
              <a:rPr lang="de-AT" baseline="0" dirty="0" smtClean="0"/>
              <a:t> in Neuss, die beladenen Container werden dann per </a:t>
            </a:r>
            <a:r>
              <a:rPr lang="de-AT" baseline="0" dirty="0" err="1" smtClean="0"/>
              <a:t>Barge</a:t>
            </a:r>
            <a:r>
              <a:rPr lang="de-AT" baseline="0" dirty="0" smtClean="0"/>
              <a:t> oder Schiene zum Seehafen gebracht. Es kommt zu einer kurzzeitigen transportbedingten Zwischenlagerung am Terminal der </a:t>
            </a:r>
            <a:r>
              <a:rPr lang="de-AT" baseline="0" dirty="0" err="1" smtClean="0"/>
              <a:t>Contargo</a:t>
            </a:r>
            <a:r>
              <a:rPr lang="de-AT" baseline="0" dirty="0" smtClean="0"/>
              <a:t> in Neuss. Zum Umschlagen der Leercontainer auf den Lkw wird ein KALMAR </a:t>
            </a:r>
            <a:r>
              <a:rPr lang="de-AT" baseline="0" dirty="0" err="1" smtClean="0"/>
              <a:t>Reachstacker</a:t>
            </a:r>
            <a:r>
              <a:rPr lang="de-AT" baseline="0" dirty="0" smtClean="0"/>
              <a:t> verwendet, zum Umschlagen der Vollcontainer auf das Binnenschiff oder die Bahn werden KÜNZ Kräne eingesetzt. Auf diese Art und Weise werden bis zu 20 Container am Tag versendet.</a:t>
            </a:r>
            <a:endParaRPr lang="de-AT" dirty="0" smtClean="0"/>
          </a:p>
          <a:p>
            <a:endParaRPr lang="de-AT" dirty="0" smtClean="0"/>
          </a:p>
          <a:p>
            <a:r>
              <a:rPr lang="de-AT" dirty="0" smtClean="0"/>
              <a:t>Quelle(n):</a:t>
            </a:r>
          </a:p>
          <a:p>
            <a:r>
              <a:rPr lang="de-AT" dirty="0" err="1" smtClean="0"/>
              <a:t>Contargo</a:t>
            </a:r>
            <a:r>
              <a:rPr lang="de-AT" dirty="0" smtClean="0"/>
              <a:t> Neuss GmbH</a:t>
            </a:r>
          </a:p>
        </p:txBody>
      </p:sp>
      <p:sp>
        <p:nvSpPr>
          <p:cNvPr id="4" name="Foliennummernplatzhalter 3"/>
          <p:cNvSpPr>
            <a:spLocks noGrp="1"/>
          </p:cNvSpPr>
          <p:nvPr>
            <p:ph type="sldNum" sz="quarter" idx="10"/>
          </p:nvPr>
        </p:nvSpPr>
        <p:spPr/>
        <p:txBody>
          <a:bodyPr/>
          <a:lstStyle/>
          <a:p>
            <a:fld id="{BEE6645A-1D89-47D1-9FAC-5E56D67537A3}" type="slidenum">
              <a:rPr lang="de-AT" smtClean="0"/>
              <a:t>53</a:t>
            </a:fld>
            <a:endParaRPr lang="de-AT"/>
          </a:p>
        </p:txBody>
      </p:sp>
    </p:spTree>
    <p:extLst>
      <p:ext uri="{BB962C8B-B14F-4D97-AF65-F5344CB8AC3E}">
        <p14:creationId xmlns:p14="http://schemas.microsoft.com/office/powerpoint/2010/main" val="243128860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Evonik AG nutzt den Rhein für seine Rohstoffversorgung sowie den Versand von Chemischen Produkten. Aus verschiedenen Quellen in Europa (Raffinerien, Rohöl-Cracker) wird Propen in drei verschiedenen Qualitäten in den Hafenbetrieben des Chemieparks übernommen. Die Zulieferung erfolgt per Binnenschiff, Pipelines und Eisenbahnkesselwagenzügen. Die hereinkommenden Mengen werden in die verschiedenen Flüssiggas-Kugeltanks übernommen und aus diesen kontinuierlich per Pumpen in die drei Standort-Netze eingespeist.</a:t>
            </a:r>
          </a:p>
          <a:p>
            <a:endParaRPr lang="de-AT" dirty="0" smtClean="0"/>
          </a:p>
          <a:p>
            <a:r>
              <a:rPr lang="de-AT" dirty="0" smtClean="0"/>
              <a:t>Der Umschlag aus den Binnenschiffen erfolgt an Steigern mit Marineladern. Das sind dreh- und schwenkbare Rohrleitungssysteme mit Drehgelenken, die sich aufgrund der Konstruktion an die Schiffsbewegungen, Änderungen der Abladetiefe während des Umschlags und die </a:t>
            </a:r>
            <a:r>
              <a:rPr lang="de-AT" dirty="0" err="1" smtClean="0"/>
              <a:t>Wasserstandsänderungen</a:t>
            </a:r>
            <a:r>
              <a:rPr lang="de-AT" dirty="0" smtClean="0"/>
              <a:t> anpassen können.</a:t>
            </a:r>
          </a:p>
          <a:p>
            <a:endParaRPr lang="de-AT" dirty="0" smtClean="0"/>
          </a:p>
          <a:p>
            <a:r>
              <a:rPr lang="de-AT" dirty="0" smtClean="0"/>
              <a:t>Die Schiffe werden mit ihrem Rohrleitungssystem an das Mundstück des Marineladers angeschlossen und parallel mit einem Sicherungskabel gesichert. Das zu entladende Gut, im beschriebenen Fall das Propen, wird mit bordeigenen Pumpen aus den verschiedenen Ladetanks eingespeist und gelangt vom Schiff durch den Marinelader und kilometerlange Rohrleitungen in den durchgeschalteten Kugeltank. </a:t>
            </a:r>
          </a:p>
          <a:p>
            <a:endParaRPr lang="de-AT" dirty="0" smtClean="0"/>
          </a:p>
          <a:p>
            <a:r>
              <a:rPr lang="de-AT" dirty="0" smtClean="0"/>
              <a:t>In Summe werden auf diese Weise mehrere hunderttausend Tonnen Propen pro Jahr gehandhabt.</a:t>
            </a:r>
          </a:p>
          <a:p>
            <a:endParaRPr lang="de-AT" dirty="0" smtClean="0"/>
          </a:p>
          <a:p>
            <a:r>
              <a:rPr lang="de-AT" dirty="0" smtClean="0"/>
              <a:t>Quelle(n):</a:t>
            </a:r>
          </a:p>
          <a:p>
            <a:r>
              <a:rPr lang="de-AT" dirty="0" smtClean="0"/>
              <a:t>Evonik AG</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54</a:t>
            </a:fld>
            <a:endParaRPr lang="de-AT"/>
          </a:p>
        </p:txBody>
      </p:sp>
    </p:spTree>
    <p:extLst>
      <p:ext uri="{BB962C8B-B14F-4D97-AF65-F5344CB8AC3E}">
        <p14:creationId xmlns:p14="http://schemas.microsoft.com/office/powerpoint/2010/main" val="35101469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1200" kern="1200" dirty="0" smtClean="0">
                <a:solidFill>
                  <a:schemeClr val="tx1"/>
                </a:solidFill>
                <a:effectLst/>
                <a:latin typeface="+mn-lt"/>
                <a:ea typeface="+mn-ea"/>
                <a:cs typeface="+mn-cs"/>
              </a:rPr>
              <a:t>Die Reederei </a:t>
            </a:r>
            <a:r>
              <a:rPr lang="de-DE" sz="1200" kern="1200" dirty="0" err="1" smtClean="0">
                <a:solidFill>
                  <a:schemeClr val="tx1"/>
                </a:solidFill>
                <a:effectLst/>
                <a:latin typeface="+mn-lt"/>
                <a:ea typeface="+mn-ea"/>
                <a:cs typeface="+mn-cs"/>
              </a:rPr>
              <a:t>Deymann</a:t>
            </a:r>
            <a:r>
              <a:rPr lang="de-DE" sz="1200" kern="1200" dirty="0" smtClean="0">
                <a:solidFill>
                  <a:schemeClr val="tx1"/>
                </a:solidFill>
                <a:effectLst/>
                <a:latin typeface="+mn-lt"/>
                <a:ea typeface="+mn-ea"/>
                <a:cs typeface="+mn-cs"/>
              </a:rPr>
              <a:t> konzentriert sich ausschließlich auf den Transport per Binnenschiff, dies sowohl bei den Trockengütern, Flüssiggütern und Containern. Diese Güter werden an einer Ladestelle an Bord angenommen und bringen diese zu einer Löschstelle. Lade- und Löschstellen sind z.B. Containerterminals, Tanklager. Die Lade- und Löschstellen werden von den </a:t>
            </a:r>
            <a:r>
              <a:rPr lang="de-DE" sz="1200" kern="1200" dirty="0" err="1" smtClean="0">
                <a:solidFill>
                  <a:schemeClr val="tx1"/>
                </a:solidFill>
                <a:effectLst/>
                <a:latin typeface="+mn-lt"/>
                <a:ea typeface="+mn-ea"/>
                <a:cs typeface="+mn-cs"/>
              </a:rPr>
              <a:t>KundInnen</a:t>
            </a:r>
            <a:r>
              <a:rPr lang="de-DE" sz="1200" kern="1200" dirty="0" smtClean="0">
                <a:solidFill>
                  <a:schemeClr val="tx1"/>
                </a:solidFill>
                <a:effectLst/>
                <a:latin typeface="+mn-lt"/>
                <a:ea typeface="+mn-ea"/>
                <a:cs typeface="+mn-cs"/>
              </a:rPr>
              <a:t> des Unternehmens aufgegeben. Die Reederei </a:t>
            </a:r>
            <a:r>
              <a:rPr lang="de-DE" sz="1200" kern="1200" dirty="0" err="1" smtClean="0">
                <a:solidFill>
                  <a:schemeClr val="tx1"/>
                </a:solidFill>
                <a:effectLst/>
                <a:latin typeface="+mn-lt"/>
                <a:ea typeface="+mn-ea"/>
                <a:cs typeface="+mn-cs"/>
              </a:rPr>
              <a:t>Deymann</a:t>
            </a:r>
            <a:r>
              <a:rPr lang="de-DE" sz="1200" kern="1200" dirty="0" smtClean="0">
                <a:solidFill>
                  <a:schemeClr val="tx1"/>
                </a:solidFill>
                <a:effectLst/>
                <a:latin typeface="+mn-lt"/>
                <a:ea typeface="+mn-ea"/>
                <a:cs typeface="+mn-cs"/>
              </a:rPr>
              <a:t> führt keine Vor- und Nachläufe durch.</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 </a:t>
            </a:r>
            <a:endParaRPr lang="de-AT" sz="1200" kern="1200" dirty="0" smtClean="0">
              <a:solidFill>
                <a:schemeClr val="tx1"/>
              </a:solidFill>
              <a:effectLst/>
              <a:latin typeface="+mn-lt"/>
              <a:ea typeface="+mn-ea"/>
              <a:cs typeface="+mn-cs"/>
            </a:endParaRPr>
          </a:p>
          <a:p>
            <a:r>
              <a:rPr lang="de-DE" sz="1200" b="1" kern="1200" dirty="0" smtClean="0">
                <a:solidFill>
                  <a:schemeClr val="tx1"/>
                </a:solidFill>
                <a:effectLst/>
                <a:latin typeface="+mn-lt"/>
                <a:ea typeface="+mn-ea"/>
                <a:cs typeface="+mn-cs"/>
              </a:rPr>
              <a:t>Containerschifffahrt:</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Die Containerschiffe fahren im wöchentlichen Rhythmus von den ARA-Häfen (Antwerpen, Rotterdam, Amsterdam) den Rhein zu Berg und laden/löschen an den unterschiedlichen Stationen entlang des Rhein.</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 </a:t>
            </a:r>
            <a:endParaRPr lang="de-AT" sz="1200" kern="1200" dirty="0" smtClean="0">
              <a:solidFill>
                <a:schemeClr val="tx1"/>
              </a:solidFill>
              <a:effectLst/>
              <a:latin typeface="+mn-lt"/>
              <a:ea typeface="+mn-ea"/>
              <a:cs typeface="+mn-cs"/>
            </a:endParaRPr>
          </a:p>
          <a:p>
            <a:r>
              <a:rPr lang="de-DE" sz="1200" b="1" kern="1200" dirty="0" smtClean="0">
                <a:solidFill>
                  <a:schemeClr val="tx1"/>
                </a:solidFill>
                <a:effectLst/>
                <a:latin typeface="+mn-lt"/>
                <a:ea typeface="+mn-ea"/>
                <a:cs typeface="+mn-cs"/>
              </a:rPr>
              <a:t>Trockenschifffahrt:</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Die Trockengüterschiffe fahren z.B. von Rotterdam mit Schrott nach Kehl, laden dort Baustahl für den Duisburger Raum um dann in wieder in Rotterdam Schrott für Kehl zu laden.</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 </a:t>
            </a:r>
            <a:endParaRPr lang="de-AT" sz="1200" kern="1200" dirty="0" smtClean="0">
              <a:solidFill>
                <a:schemeClr val="tx1"/>
              </a:solidFill>
              <a:effectLst/>
              <a:latin typeface="+mn-lt"/>
              <a:ea typeface="+mn-ea"/>
              <a:cs typeface="+mn-cs"/>
            </a:endParaRPr>
          </a:p>
          <a:p>
            <a:r>
              <a:rPr lang="de-DE" sz="1200" b="1" kern="1200" dirty="0" smtClean="0">
                <a:solidFill>
                  <a:schemeClr val="tx1"/>
                </a:solidFill>
                <a:effectLst/>
                <a:latin typeface="+mn-lt"/>
                <a:ea typeface="+mn-ea"/>
                <a:cs typeface="+mn-cs"/>
              </a:rPr>
              <a:t>Tankschifffahrt:</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Die Tankschiffe fahren keinen Liniendienst. Unterschiedlichste flüssige Güter werden in der Regel in den ARA-Häfen aufgeladen und zu den verschiedenen Löschstellen transportiert.</a:t>
            </a:r>
            <a:endParaRPr lang="de-AT" sz="1200" kern="1200" dirty="0" smtClean="0">
              <a:solidFill>
                <a:schemeClr val="tx1"/>
              </a:solidFill>
              <a:effectLst/>
              <a:latin typeface="+mn-lt"/>
              <a:ea typeface="+mn-ea"/>
              <a:cs typeface="+mn-cs"/>
            </a:endParaRPr>
          </a:p>
          <a:p>
            <a:r>
              <a:rPr lang="de-AT" sz="1200" kern="1200" dirty="0" smtClean="0">
                <a:solidFill>
                  <a:schemeClr val="tx1"/>
                </a:solidFill>
                <a:effectLst/>
                <a:latin typeface="+mn-lt"/>
                <a:ea typeface="+mn-ea"/>
                <a:cs typeface="+mn-cs"/>
              </a:rPr>
              <a:t> </a:t>
            </a:r>
          </a:p>
          <a:p>
            <a:r>
              <a:rPr lang="de-AT" dirty="0" smtClean="0"/>
              <a:t>Quelle(n):</a:t>
            </a:r>
          </a:p>
          <a:p>
            <a:r>
              <a:rPr lang="de-AT" dirty="0" smtClean="0"/>
              <a:t>Reederei </a:t>
            </a:r>
            <a:r>
              <a:rPr lang="de-AT" dirty="0" err="1" smtClean="0"/>
              <a:t>Deymann</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55</a:t>
            </a:fld>
            <a:endParaRPr lang="de-AT"/>
          </a:p>
        </p:txBody>
      </p:sp>
    </p:spTree>
    <p:extLst>
      <p:ext uri="{BB962C8B-B14F-4D97-AF65-F5344CB8AC3E}">
        <p14:creationId xmlns:p14="http://schemas.microsoft.com/office/powerpoint/2010/main" val="9207301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Hager&amp; Schmidt </a:t>
            </a:r>
            <a:r>
              <a:rPr lang="de-AT" dirty="0" err="1" smtClean="0"/>
              <a:t>Logistics</a:t>
            </a:r>
            <a:r>
              <a:rPr lang="de-AT" dirty="0" smtClean="0"/>
              <a:t> führt Transporte von Import Weinen durch. Das Transportgut sind Weine aus Übersee (Südafrika, Chile, USA, Australien, Neuseeland) und Spanien. Die Weine werden entweder in 20‘ Tankcontainern oder in 20‘ Standardcontainer, welche mit sogenannten </a:t>
            </a:r>
            <a:r>
              <a:rPr lang="de-AT" dirty="0" err="1" smtClean="0"/>
              <a:t>Flexibags</a:t>
            </a:r>
            <a:r>
              <a:rPr lang="de-AT" dirty="0" smtClean="0"/>
              <a:t> (=Weinschlauch) ausgerüstet sind, transportiert. Die Container werden in den Seehäfen Antwerpen und Rotterdam mit Seeschiffen angeliefert und auf Binnenschiffe bzw. Züge zum Containerterminal in Andernach gebracht. Abhängig vom Verkehrsmittel dauert dieser Transport ca. 1-4 Tage. Das Terminal Andernach ist mit Liniendiensten an die zuvor genannten Seehäfen angebunden. Im Terminal Andernach werden die Container mit einem Portalkran entladen und auf dem Terminalgelände bis zur Auslieferung an die </a:t>
            </a:r>
            <a:r>
              <a:rPr lang="de-AT" dirty="0" err="1" smtClean="0"/>
              <a:t>KundInnen</a:t>
            </a:r>
            <a:r>
              <a:rPr lang="de-AT" dirty="0" smtClean="0"/>
              <a:t> zwischengelagert. Die Auslieferungen mit dem LKW sind </a:t>
            </a:r>
            <a:r>
              <a:rPr lang="de-AT" dirty="0" err="1" smtClean="0"/>
              <a:t>zeitgetaktet</a:t>
            </a:r>
            <a:r>
              <a:rPr lang="de-AT" dirty="0" smtClean="0"/>
              <a:t>. Per </a:t>
            </a:r>
            <a:r>
              <a:rPr lang="de-AT" dirty="0" err="1" smtClean="0"/>
              <a:t>Reachstacker</a:t>
            </a:r>
            <a:r>
              <a:rPr lang="de-AT" dirty="0" smtClean="0"/>
              <a:t> werden die auszuliefernden Container auf ein Containerchassis geladen und dann per LKW zum Zielort transportiert. Die Zielorte bzw. Entladestellen sind verschiedene Abfüllbetriebe an der Mosel. Dort wird der Wein in Flaschen abgefüllt, normalerweise für den deutschen Discountermarkt. Der Nachlauf, die mit dem LKW zu fahrende Strecke, beträgt ca. 50-100 km. Durch den kombinierten Transport (Hauptlauf: Schiff oder Bahn, Nachlauf: LKW) können mehrere hundert Kilometer Straßentransport auf umweltfreundliche Verkehrsträger verlagert und somit eingespart werden. Die CO2-Einsparung gegenüber dem reinen Straßentarnsport beträgt ca. 30-35%. Nach der Entladung werden die Container in das Leerdepot der jeweiligen Reederei bzw. des Containereigners gebracht. Meistens handelt es sich hierbei um das Containerterminal in Andernach, es gibt aber auch Fälle wo es sich um ein anderes Containerdepot handelt. Tankcontainer müssen in ein spezielles Depot gebracht werden, wo eine Reinigung durchgeführt wird. Aus den Standardcontainern müssen die </a:t>
            </a:r>
            <a:r>
              <a:rPr lang="de-AT" dirty="0" err="1" smtClean="0"/>
              <a:t>Flexibags</a:t>
            </a:r>
            <a:r>
              <a:rPr lang="de-AT" dirty="0" smtClean="0"/>
              <a:t>/ Wein-Transportschläuche entfernt und entsorgt werden, danach können die Container ins Leerdepot zurückgebracht werden und können anschließend für Transporte von Waren aller Art genutzt werden. Diese Transporte finden regelmäßig statt, wobei die Menge saisonal variiert. Jährlich werden mehr als 1.000 Container befördert.</a:t>
            </a:r>
          </a:p>
          <a:p>
            <a:r>
              <a:rPr lang="de-AT" dirty="0" smtClean="0"/>
              <a:t>Die Abbildung zeigt die Anbindung von Rotterdam und Antwerpen nach Andernach, es gibt</a:t>
            </a:r>
            <a:r>
              <a:rPr lang="de-AT" baseline="0" dirty="0" smtClean="0"/>
              <a:t> sowohl eine Anbindung mittels Binnenschiff als auch mittels Bahn.</a:t>
            </a:r>
            <a:endParaRPr lang="de-AT" dirty="0" smtClean="0"/>
          </a:p>
          <a:p>
            <a:endParaRPr lang="de-AT" dirty="0" smtClean="0"/>
          </a:p>
          <a:p>
            <a:r>
              <a:rPr lang="de-AT" dirty="0" smtClean="0"/>
              <a:t>Quelle(n):</a:t>
            </a:r>
          </a:p>
          <a:p>
            <a:r>
              <a:rPr lang="de-AT" dirty="0" err="1" smtClean="0"/>
              <a:t>Haeger</a:t>
            </a:r>
            <a:r>
              <a:rPr lang="de-AT" dirty="0" smtClean="0"/>
              <a:t>&amp; Schmidt </a:t>
            </a:r>
            <a:r>
              <a:rPr lang="de-AT" dirty="0" err="1" smtClean="0"/>
              <a:t>Logistics</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56</a:t>
            </a:fld>
            <a:endParaRPr lang="de-AT"/>
          </a:p>
        </p:txBody>
      </p:sp>
    </p:spTree>
    <p:extLst>
      <p:ext uri="{BB962C8B-B14F-4D97-AF65-F5344CB8AC3E}">
        <p14:creationId xmlns:p14="http://schemas.microsoft.com/office/powerpoint/2010/main" val="12232955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Diese Folie enthält zwei Praxisbeispiele der DTG (Deutsche Transportgenossenschaft Binnenschifffahrt eG).</a:t>
            </a:r>
          </a:p>
          <a:p>
            <a:r>
              <a:rPr lang="de-AT" dirty="0" smtClean="0"/>
              <a:t>Das erste Beispiel beschreibt den Transport von Steinkohle zu einem Fernwärmekraftwerk am Main. Dieser Transport wird seit 40 Jahren durchgeführt. Die Kohle wird mit der eigenen Flotte (mehr als 100 Binnenschiffe) von den Seehäfen Amsterdam und Rotterdam über den Rhein in den vorderen Main zwischen Frankfurt und Aschaffenburg transportiert. Es handelt sich um einen reinen Binnenschifftransport, welcher nach einem festen Terminplan durchgeführt wird. Abhängig vom Wasserstand des Rheins werden bis zu 20 Binnenschiffe eingesetzt. Die Schiffe werden über ein Fließband oder mit dem Greifer beladen, die Entladung erfolgt mittels Greifer. Die Transporte werden jedes Jahr zwischen September und März, in der „Heizperiode“, durchgeführt.</a:t>
            </a:r>
          </a:p>
          <a:p>
            <a:r>
              <a:rPr lang="de-AT" dirty="0" smtClean="0"/>
              <a:t>Das zweite Beispiel behandelt den Transport von Dünger. Die Binnenschiffe werden direkt beim Produzenten in Krefeld mit Düngemittel beladen, Ziel ist ein Empfänger im Ruhrgebiet. Die Binnenschiffe transportieren das Düngemittel über den Rhein in den Wesel-Datteln-Kanal bis nach Marl. In Marl werden die Binnenschiffe mittels Greifer entladen, der Dünger wird über ein Silo auf Kipp-LKWs geladen und zum Lager des Empfängers gebracht. Diese Transporte werden das ganze Jahr durchgeführt.</a:t>
            </a:r>
          </a:p>
          <a:p>
            <a:endParaRPr lang="de-AT" dirty="0" smtClean="0"/>
          </a:p>
          <a:p>
            <a:r>
              <a:rPr lang="de-AT" dirty="0" smtClean="0"/>
              <a:t>Quelle(n):</a:t>
            </a:r>
            <a:br>
              <a:rPr lang="de-AT" dirty="0" smtClean="0"/>
            </a:br>
            <a:r>
              <a:rPr lang="de-AT" dirty="0" smtClean="0"/>
              <a:t>DTG Deutsche Transport-Genossenschaft Binnenschifffahrt eG</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57</a:t>
            </a:fld>
            <a:endParaRPr lang="de-AT"/>
          </a:p>
        </p:txBody>
      </p:sp>
    </p:spTree>
    <p:extLst>
      <p:ext uri="{BB962C8B-B14F-4D97-AF65-F5344CB8AC3E}">
        <p14:creationId xmlns:p14="http://schemas.microsoft.com/office/powerpoint/2010/main" val="41509834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Das Beispiel der </a:t>
            </a:r>
            <a:r>
              <a:rPr lang="de-AT" dirty="0" err="1" smtClean="0"/>
              <a:t>Rhenus</a:t>
            </a:r>
            <a:r>
              <a:rPr lang="de-AT" dirty="0" smtClean="0"/>
              <a:t> Port </a:t>
            </a:r>
            <a:r>
              <a:rPr lang="de-AT" dirty="0" err="1" smtClean="0"/>
              <a:t>Logistics</a:t>
            </a:r>
            <a:r>
              <a:rPr lang="de-AT" dirty="0" smtClean="0"/>
              <a:t> GmbH &amp; Co KG bezieht sich auf Transporte einer im Mittelmeerraum gelegenen Metallfabrik in den nordeuropäischen Raum. Es werden Edelstahl-Bleche und Coils von der direkt am Wasser gelegenen Fabrik in den nordeuropäischen Raum transportiert. Es werden monatlich zwischen 5.000 und 8.000 Tonnen transportiert. Eine Zwischenlagerung erfolgt im Hallenlager in Duisburg.</a:t>
            </a:r>
          </a:p>
          <a:p>
            <a:r>
              <a:rPr lang="de-AT" dirty="0" smtClean="0"/>
              <a:t>Der Kunde transportiert die Ware selbst zum Hafen, wo die Seeschiffe beladen werden. Vom Hafen wird die Ware zum </a:t>
            </a:r>
            <a:r>
              <a:rPr lang="de-AT" dirty="0" err="1" smtClean="0"/>
              <a:t>Duisport</a:t>
            </a:r>
            <a:r>
              <a:rPr lang="de-AT" dirty="0" smtClean="0"/>
              <a:t> transportiert. Es werden Küstenmotorschiffe eingesetzt und die Ware wird im direkten Verkehr zum </a:t>
            </a:r>
            <a:r>
              <a:rPr lang="de-AT" dirty="0" err="1" smtClean="0"/>
              <a:t>Duisport</a:t>
            </a:r>
            <a:r>
              <a:rPr lang="de-AT" dirty="0" smtClean="0"/>
              <a:t> gebracht. Die verwendeten Schiffe sind sowohl fluss- als auch seetauglich, dazu ist eine spezielle Flotte notwendig.</a:t>
            </a:r>
          </a:p>
          <a:p>
            <a:r>
              <a:rPr lang="de-AT" dirty="0" smtClean="0"/>
              <a:t>Bei Niedrigwasser transportieren Küstenmotorschiffe die Ware bis zum Seehafen Rotterdam, dort wird die Ware auf Binnenschiffe umgeschlagen und zum </a:t>
            </a:r>
            <a:r>
              <a:rPr lang="de-AT" dirty="0" err="1" smtClean="0"/>
              <a:t>Duisport</a:t>
            </a:r>
            <a:r>
              <a:rPr lang="de-AT" dirty="0" smtClean="0"/>
              <a:t> weiter transportiert.</a:t>
            </a:r>
          </a:p>
          <a:p>
            <a:r>
              <a:rPr lang="de-AT" dirty="0" smtClean="0"/>
              <a:t>In Duisburg werden die Schiffe gelöscht und die Ware wird eingelagert. Die Einlagerung und Sortierung in ein Hallenlager in Duisburg erfolgt mittels Hallendeckenkränen. Diese werden zur Entladung der Schiffe verwendet.</a:t>
            </a:r>
          </a:p>
          <a:p>
            <a:r>
              <a:rPr lang="de-AT" dirty="0" smtClean="0"/>
              <a:t>Die Zustellung an die </a:t>
            </a:r>
            <a:r>
              <a:rPr lang="de-AT" dirty="0" err="1" smtClean="0"/>
              <a:t>EndkundInnen</a:t>
            </a:r>
            <a:r>
              <a:rPr lang="de-AT" dirty="0" smtClean="0"/>
              <a:t> erfolgt auf Abruf per LKW. Die LKW werden mittels Gabelstapler beladen und an </a:t>
            </a:r>
            <a:r>
              <a:rPr lang="de-AT" dirty="0" err="1" smtClean="0"/>
              <a:t>KundInnen</a:t>
            </a:r>
            <a:r>
              <a:rPr lang="de-AT" dirty="0" smtClean="0"/>
              <a:t> in Deutschland und den anliegenden Staaten zugestellt.</a:t>
            </a:r>
          </a:p>
          <a:p>
            <a:r>
              <a:rPr lang="de-AT" dirty="0" smtClean="0"/>
              <a:t>Die Abbildung</a:t>
            </a:r>
            <a:r>
              <a:rPr lang="de-AT" baseline="0" dirty="0" smtClean="0"/>
              <a:t> zeigt die Transportstrecke aus dem Mittelmeerraum zum </a:t>
            </a:r>
            <a:r>
              <a:rPr lang="de-AT" baseline="0" dirty="0" err="1" smtClean="0"/>
              <a:t>Duisport</a:t>
            </a:r>
            <a:r>
              <a:rPr lang="de-AT" baseline="0" dirty="0" smtClean="0"/>
              <a:t> und von dort ausgehend nach Deutschland und in die angrenzenden Staaten.</a:t>
            </a:r>
          </a:p>
          <a:p>
            <a:endParaRPr lang="de-AT" baseline="0" dirty="0" smtClean="0"/>
          </a:p>
          <a:p>
            <a:r>
              <a:rPr lang="de-AT" baseline="0" dirty="0" smtClean="0"/>
              <a:t>Quelle(n):</a:t>
            </a:r>
          </a:p>
          <a:p>
            <a:r>
              <a:rPr lang="de-AT" baseline="0" dirty="0" err="1" smtClean="0"/>
              <a:t>Rhenus</a:t>
            </a:r>
            <a:r>
              <a:rPr lang="de-AT" baseline="0" dirty="0" smtClean="0"/>
              <a:t> Port </a:t>
            </a:r>
            <a:r>
              <a:rPr lang="de-AT" baseline="0" dirty="0" err="1" smtClean="0"/>
              <a:t>Logistics</a:t>
            </a:r>
            <a:r>
              <a:rPr lang="de-AT" baseline="0" dirty="0" smtClean="0"/>
              <a:t> GmbH &amp; Co. KG</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58</a:t>
            </a:fld>
            <a:endParaRPr lang="de-AT"/>
          </a:p>
        </p:txBody>
      </p:sp>
    </p:spTree>
    <p:extLst>
      <p:ext uri="{BB962C8B-B14F-4D97-AF65-F5344CB8AC3E}">
        <p14:creationId xmlns:p14="http://schemas.microsoft.com/office/powerpoint/2010/main" val="39286460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Die Ford-Werke GmbH produziert in ihrem Werk in Köln-Niehl pro Jahr etwa 300.000 Ford Fiesta,</a:t>
            </a:r>
            <a:r>
              <a:rPr lang="de-AT" baseline="0" dirty="0" smtClean="0"/>
              <a:t> davon werden etwa 45 Prozent mit dem Schiff transportiert. Einzelteile für die Produktion werden nicht verschifft. Vom Hafen im Ford-Werk Köln-Niehl werden die Fahrzeuge nach </a:t>
            </a:r>
            <a:r>
              <a:rPr lang="de-AT" baseline="0" dirty="0" err="1" smtClean="0"/>
              <a:t>Vlissingen</a:t>
            </a:r>
            <a:r>
              <a:rPr lang="de-AT" baseline="0" dirty="0" smtClean="0"/>
              <a:t> in den Niederlanden und nach Antwerpen in Belgien transportiert. Von den Seehäfen werden die Fiesta-Modelle in rund 70 Länder weltweit verschifft. Zwischen den Seehäfen und den Hafen von Ford fahren vier Schiffe im ständigen Wechsel. Das größte dieser Schiffe hat eine Kapazität von ca. 350 Fahrzeugen. Wie viele Fahrzeuge verladefertig sind und wie viele Schiffe gerade im Hafen vor Anker liegen entscheidet wie lange die Schiffe bei Ford liegen. Im Normalfall liegen zwei Schiffe parallel. Die Beladung dauert mindestens einen Tag und die Fahrt zu den Seehäfen dauert ebenfalls einen Tag (24 h). Die Rückfahrt rheinaufwärts dauert 36 Stunden. Es gibt keine Zwischenlagerungen, da fertige Fahrzeuge transportiert werden. </a:t>
            </a:r>
            <a:endParaRPr lang="de-AT" dirty="0" smtClean="0"/>
          </a:p>
          <a:p>
            <a:endParaRPr lang="de-AT" dirty="0" smtClean="0"/>
          </a:p>
          <a:p>
            <a:r>
              <a:rPr lang="de-AT" dirty="0" smtClean="0"/>
              <a:t>Quelle:</a:t>
            </a:r>
          </a:p>
          <a:p>
            <a:r>
              <a:rPr lang="de-AT" dirty="0" smtClean="0"/>
              <a:t>Ford-Werk</a:t>
            </a:r>
            <a:r>
              <a:rPr lang="de-AT" baseline="0" dirty="0" smtClean="0"/>
              <a:t>e GmbH</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59</a:t>
            </a:fld>
            <a:endParaRPr lang="de-AT"/>
          </a:p>
        </p:txBody>
      </p:sp>
    </p:spTree>
    <p:extLst>
      <p:ext uri="{BB962C8B-B14F-4D97-AF65-F5344CB8AC3E}">
        <p14:creationId xmlns:p14="http://schemas.microsoft.com/office/powerpoint/2010/main" val="17769447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1200" kern="1200" dirty="0" smtClean="0">
                <a:solidFill>
                  <a:schemeClr val="tx1"/>
                </a:solidFill>
                <a:effectLst/>
                <a:latin typeface="+mn-lt"/>
                <a:ea typeface="+mn-ea"/>
                <a:cs typeface="+mn-cs"/>
              </a:rPr>
              <a:t>Die Duisburger Hafen AG transportiert Autoteile von Duisburg nach Antwerpen, der finale Bestimmungshafen der Teile ist der Hafen Shanghai in China. Der Transport erfolgt einmal wöchentlich mit dem Binnenschiff. Die Abfahrt ist immer dienstags und die Ankunft ist donnerstags.</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Im Vorlauf </a:t>
            </a:r>
            <a:r>
              <a:rPr lang="de-DE" sz="1200" kern="1200" smtClean="0">
                <a:solidFill>
                  <a:schemeClr val="tx1"/>
                </a:solidFill>
                <a:effectLst/>
                <a:latin typeface="+mn-lt"/>
                <a:ea typeface="+mn-ea"/>
                <a:cs typeface="+mn-cs"/>
              </a:rPr>
              <a:t>kommen die </a:t>
            </a:r>
            <a:r>
              <a:rPr lang="de-DE" sz="1200" kern="1200" dirty="0" smtClean="0">
                <a:solidFill>
                  <a:schemeClr val="tx1"/>
                </a:solidFill>
                <a:effectLst/>
                <a:latin typeface="+mn-lt"/>
                <a:ea typeface="+mn-ea"/>
                <a:cs typeface="+mn-cs"/>
              </a:rPr>
              <a:t>Container aus dem Leerdepot und werden per LKW oder Binnenschiff zum Kunden angeliefert. Im Nachlauf werden die Leercontainer vom Duisburger Hafen zum Kunden gebracht und die beladenen Container wiederum vom Kunden zum Duisburger Hafen. Die beladenen Container werden dann vom Duisburger Hafen mit dem Binnenschiff nach Antwerpen gebracht. Von dort werden sie anschließend mit dem Seeschiff nach Shanghai gebracht.</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Für das Umschlagen der Güter werden </a:t>
            </a:r>
            <a:r>
              <a:rPr lang="de-DE" sz="1200" kern="1200" dirty="0" err="1" smtClean="0">
                <a:solidFill>
                  <a:schemeClr val="tx1"/>
                </a:solidFill>
                <a:effectLst/>
                <a:latin typeface="+mn-lt"/>
                <a:ea typeface="+mn-ea"/>
                <a:cs typeface="+mn-cs"/>
              </a:rPr>
              <a:t>Reachstacker</a:t>
            </a:r>
            <a:r>
              <a:rPr lang="de-DE" sz="1200" kern="1200" dirty="0" smtClean="0">
                <a:solidFill>
                  <a:schemeClr val="tx1"/>
                </a:solidFill>
                <a:effectLst/>
                <a:latin typeface="+mn-lt"/>
                <a:ea typeface="+mn-ea"/>
                <a:cs typeface="+mn-cs"/>
              </a:rPr>
              <a:t>, Portalkräne und Terminalzugmaschinen verwendet. Auch Containerchassis werden eingesetzt.</a:t>
            </a:r>
            <a:endParaRPr lang="de-AT" sz="1200" kern="1200" dirty="0" smtClean="0">
              <a:solidFill>
                <a:schemeClr val="tx1"/>
              </a:solidFill>
              <a:effectLst/>
              <a:latin typeface="+mn-lt"/>
              <a:ea typeface="+mn-ea"/>
              <a:cs typeface="+mn-cs"/>
            </a:endParaRPr>
          </a:p>
          <a:p>
            <a:endParaRPr lang="de-AT" dirty="0" smtClean="0"/>
          </a:p>
          <a:p>
            <a:r>
              <a:rPr lang="de-AT" dirty="0" smtClean="0"/>
              <a:t>Quelle:</a:t>
            </a:r>
          </a:p>
          <a:p>
            <a:r>
              <a:rPr lang="de-AT" dirty="0" smtClean="0"/>
              <a:t>Duisburger Hafen AG</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60</a:t>
            </a:fld>
            <a:endParaRPr lang="de-AT"/>
          </a:p>
        </p:txBody>
      </p:sp>
    </p:spTree>
    <p:extLst>
      <p:ext uri="{BB962C8B-B14F-4D97-AF65-F5344CB8AC3E}">
        <p14:creationId xmlns:p14="http://schemas.microsoft.com/office/powerpoint/2010/main" val="230727501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1200" kern="1200" dirty="0" smtClean="0">
                <a:solidFill>
                  <a:schemeClr val="tx1"/>
                </a:solidFill>
                <a:effectLst/>
                <a:latin typeface="+mn-lt"/>
                <a:ea typeface="+mn-ea"/>
                <a:cs typeface="+mn-cs"/>
              </a:rPr>
              <a:t>Die </a:t>
            </a:r>
            <a:r>
              <a:rPr lang="de-DE" sz="1200" kern="1200" dirty="0" err="1" smtClean="0">
                <a:solidFill>
                  <a:schemeClr val="tx1"/>
                </a:solidFill>
                <a:effectLst/>
                <a:latin typeface="+mn-lt"/>
                <a:ea typeface="+mn-ea"/>
                <a:cs typeface="+mn-cs"/>
              </a:rPr>
              <a:t>Thyssenkrupp</a:t>
            </a:r>
            <a:r>
              <a:rPr lang="de-DE" sz="1200" kern="1200" dirty="0" smtClean="0">
                <a:solidFill>
                  <a:schemeClr val="tx1"/>
                </a:solidFill>
                <a:effectLst/>
                <a:latin typeface="+mn-lt"/>
                <a:ea typeface="+mn-ea"/>
                <a:cs typeface="+mn-cs"/>
              </a:rPr>
              <a:t> Steel versorgt ihre Hochöfen bzw. ihre Kokerei mit Rohstoffen. Dazu werden Rohstoffe wie Erz, Pellets, Zuschlagstoffe und -mittels, </a:t>
            </a:r>
            <a:r>
              <a:rPr lang="de-DE" sz="1200" kern="1200" dirty="0" err="1" smtClean="0">
                <a:solidFill>
                  <a:schemeClr val="tx1"/>
                </a:solidFill>
                <a:effectLst/>
                <a:latin typeface="+mn-lt"/>
                <a:ea typeface="+mn-ea"/>
                <a:cs typeface="+mn-cs"/>
              </a:rPr>
              <a:t>Koksgruß</a:t>
            </a:r>
            <a:r>
              <a:rPr lang="de-DE" sz="1200" kern="1200" dirty="0" smtClean="0">
                <a:solidFill>
                  <a:schemeClr val="tx1"/>
                </a:solidFill>
                <a:effectLst/>
                <a:latin typeface="+mn-lt"/>
                <a:ea typeface="+mn-ea"/>
                <a:cs typeface="+mn-cs"/>
              </a:rPr>
              <a:t>, Sinter, Kohle, Koks und sonstige Materialien angeliefert.</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Die Rohstoffe werden vom Hafen Rotterdam nach Duisburg per Binnenschiff transportiert. Die Transportzeiten betragen 28 Stunden von Rotterdam nach Duisburg und von Duisburg nach Rotterdam 12 Stunden. Dabei werden circa 250 km am Rhein zurückgelegt.</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Die Transporte von Rotterdam nach Duisburg werden von der Reederei </a:t>
            </a:r>
            <a:r>
              <a:rPr lang="de-DE" sz="1200" kern="1200" dirty="0" err="1" smtClean="0">
                <a:solidFill>
                  <a:schemeClr val="tx1"/>
                </a:solidFill>
                <a:effectLst/>
                <a:latin typeface="+mn-lt"/>
                <a:ea typeface="+mn-ea"/>
                <a:cs typeface="+mn-cs"/>
              </a:rPr>
              <a:t>Thyssenkrupp</a:t>
            </a:r>
            <a:r>
              <a:rPr lang="de-DE" sz="1200" kern="1200" dirty="0" smtClean="0">
                <a:solidFill>
                  <a:schemeClr val="tx1"/>
                </a:solidFill>
                <a:effectLst/>
                <a:latin typeface="+mn-lt"/>
                <a:ea typeface="+mn-ea"/>
                <a:cs typeface="+mn-cs"/>
              </a:rPr>
              <a:t> </a:t>
            </a:r>
            <a:r>
              <a:rPr lang="de-DE" sz="1200" kern="1200" dirty="0" err="1" smtClean="0">
                <a:solidFill>
                  <a:schemeClr val="tx1"/>
                </a:solidFill>
                <a:effectLst/>
                <a:latin typeface="+mn-lt"/>
                <a:ea typeface="+mn-ea"/>
                <a:cs typeface="+mn-cs"/>
              </a:rPr>
              <a:t>Veerhaven</a:t>
            </a:r>
            <a:r>
              <a:rPr lang="de-DE" sz="1200" kern="1200" dirty="0" smtClean="0">
                <a:solidFill>
                  <a:schemeClr val="tx1"/>
                </a:solidFill>
                <a:effectLst/>
                <a:latin typeface="+mn-lt"/>
                <a:ea typeface="+mn-ea"/>
                <a:cs typeface="+mn-cs"/>
              </a:rPr>
              <a:t> mit Schubschiffen durchgeführt. Die Flotte der Reederei </a:t>
            </a:r>
            <a:r>
              <a:rPr lang="de-DE" sz="1200" kern="1200" dirty="0" err="1" smtClean="0">
                <a:solidFill>
                  <a:schemeClr val="tx1"/>
                </a:solidFill>
                <a:effectLst/>
                <a:latin typeface="+mn-lt"/>
                <a:ea typeface="+mn-ea"/>
                <a:cs typeface="+mn-cs"/>
              </a:rPr>
              <a:t>Thyssenkrupp</a:t>
            </a:r>
            <a:r>
              <a:rPr lang="de-DE" sz="1200" kern="1200" dirty="0" smtClean="0">
                <a:solidFill>
                  <a:schemeClr val="tx1"/>
                </a:solidFill>
                <a:effectLst/>
                <a:latin typeface="+mn-lt"/>
                <a:ea typeface="+mn-ea"/>
                <a:cs typeface="+mn-cs"/>
              </a:rPr>
              <a:t> </a:t>
            </a:r>
            <a:r>
              <a:rPr lang="de-DE" sz="1200" kern="1200" dirty="0" err="1" smtClean="0">
                <a:solidFill>
                  <a:schemeClr val="tx1"/>
                </a:solidFill>
                <a:effectLst/>
                <a:latin typeface="+mn-lt"/>
                <a:ea typeface="+mn-ea"/>
                <a:cs typeface="+mn-cs"/>
              </a:rPr>
              <a:t>Veerhaven</a:t>
            </a:r>
            <a:r>
              <a:rPr lang="de-DE" sz="1200" kern="1200" dirty="0" smtClean="0">
                <a:solidFill>
                  <a:schemeClr val="tx1"/>
                </a:solidFill>
                <a:effectLst/>
                <a:latin typeface="+mn-lt"/>
                <a:ea typeface="+mn-ea"/>
                <a:cs typeface="+mn-cs"/>
              </a:rPr>
              <a:t> umfasst 10 Schubboote (7 eigene) und 117 Schubleichter (100 eigene). Im Normalfall werden pro Schubboot 6 Leichter eingesetzt, somit können 16.800 Tonnen transportiert werden, in Ausnahmefällen (Niedrigwasser) werden nur vier Leichter eingesetzt. Je Schubleichter können maximal 2.800 Tonnen in Abhängigkeit vom Wasserstand transportiert werden.</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Die verwendete Logistikinfrastruktur im Hafen Rotterdam umfasst Hafenterminals zur </a:t>
            </a:r>
            <a:r>
              <a:rPr lang="de-DE" sz="1200" kern="1200" dirty="0" err="1" smtClean="0">
                <a:solidFill>
                  <a:schemeClr val="tx1"/>
                </a:solidFill>
                <a:effectLst/>
                <a:latin typeface="+mn-lt"/>
                <a:ea typeface="+mn-ea"/>
                <a:cs typeface="+mn-cs"/>
              </a:rPr>
              <a:t>Be</a:t>
            </a:r>
            <a:r>
              <a:rPr lang="de-DE" sz="1200" kern="1200" dirty="0" smtClean="0">
                <a:solidFill>
                  <a:schemeClr val="tx1"/>
                </a:solidFill>
                <a:effectLst/>
                <a:latin typeface="+mn-lt"/>
                <a:ea typeface="+mn-ea"/>
                <a:cs typeface="+mn-cs"/>
              </a:rPr>
              <a:t>- und Entladung von See- und Binnenschiffen, sowie Lagerplätze für Kohle und Erze. In Rotterdam werden die Seeschiffe entladen, die gelieferten Rohstoffe werden zwischengelagert und sortiert. Binnenschiffe und Bahnwaggons werden für den Weitertransport der Güter beladen.</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Ziel der Rohstoffe sind die Werkshäfen der </a:t>
            </a:r>
            <a:r>
              <a:rPr lang="de-DE" sz="1200" kern="1200" dirty="0" err="1" smtClean="0">
                <a:solidFill>
                  <a:schemeClr val="tx1"/>
                </a:solidFill>
                <a:effectLst/>
                <a:latin typeface="+mn-lt"/>
                <a:ea typeface="+mn-ea"/>
                <a:cs typeface="+mn-cs"/>
              </a:rPr>
              <a:t>Thyssenkrupp</a:t>
            </a:r>
            <a:r>
              <a:rPr lang="de-DE" sz="1200" kern="1200" dirty="0" smtClean="0">
                <a:solidFill>
                  <a:schemeClr val="tx1"/>
                </a:solidFill>
                <a:effectLst/>
                <a:latin typeface="+mn-lt"/>
                <a:ea typeface="+mn-ea"/>
                <a:cs typeface="+mn-cs"/>
              </a:rPr>
              <a:t> Steel in Duisburg. Die Anlieferung mit dem Binnenschiff erfolgt in den Häfen in Walsum und Schwelgern. Von Walsum/Schwelgern gelangen die Rohstoffe zu den Hochofengruppen in Duisburg. In den Häfen in Walsum und Schwelgern gibt es acht </a:t>
            </a:r>
            <a:r>
              <a:rPr lang="de-DE" sz="1200" kern="1200" dirty="0" err="1" smtClean="0">
                <a:solidFill>
                  <a:schemeClr val="tx1"/>
                </a:solidFill>
                <a:effectLst/>
                <a:latin typeface="+mn-lt"/>
                <a:ea typeface="+mn-ea"/>
                <a:cs typeface="+mn-cs"/>
              </a:rPr>
              <a:t>Schiffsentlader</a:t>
            </a:r>
            <a:r>
              <a:rPr lang="de-DE" sz="1200" kern="1200" dirty="0" smtClean="0">
                <a:solidFill>
                  <a:schemeClr val="tx1"/>
                </a:solidFill>
                <a:effectLst/>
                <a:latin typeface="+mn-lt"/>
                <a:ea typeface="+mn-ea"/>
                <a:cs typeface="+mn-cs"/>
              </a:rPr>
              <a:t> sowie Mobilkräne für Erze, Kohle und Brammen. Außerdem gibt es vier Beladeanlagen für Hüttensand, Schlacke und Stahlerzeugnisse sowie eine gedeckte Umschlagsanlage für den Versand von nässeempfindlichen Stahlerzeugnissen.</a:t>
            </a:r>
            <a:endParaRPr lang="de-AT" sz="1200" kern="1200" dirty="0" smtClean="0">
              <a:solidFill>
                <a:schemeClr val="tx1"/>
              </a:solidFill>
              <a:effectLst/>
              <a:latin typeface="+mn-lt"/>
              <a:ea typeface="+mn-ea"/>
              <a:cs typeface="+mn-cs"/>
            </a:endParaRPr>
          </a:p>
          <a:p>
            <a:r>
              <a:rPr lang="de-DE" sz="1200" kern="1200" dirty="0" smtClean="0">
                <a:solidFill>
                  <a:schemeClr val="tx1"/>
                </a:solidFill>
                <a:effectLst/>
                <a:latin typeface="+mn-lt"/>
                <a:ea typeface="+mn-ea"/>
                <a:cs typeface="+mn-cs"/>
              </a:rPr>
              <a:t>Insgesamt werden jährlich ca. 30-35 Millionen Tonnen Rohstoffe mit dem Binnenschiff transportiert.</a:t>
            </a:r>
            <a:endParaRPr lang="de-AT" sz="1200" kern="1200" dirty="0" smtClean="0">
              <a:solidFill>
                <a:schemeClr val="tx1"/>
              </a:solidFill>
              <a:effectLst/>
              <a:latin typeface="+mn-lt"/>
              <a:ea typeface="+mn-ea"/>
              <a:cs typeface="+mn-cs"/>
            </a:endParaRPr>
          </a:p>
          <a:p>
            <a:endParaRPr lang="de-AT" dirty="0" smtClean="0"/>
          </a:p>
          <a:p>
            <a:endParaRPr lang="de-AT" dirty="0" smtClean="0"/>
          </a:p>
          <a:p>
            <a:r>
              <a:rPr lang="de-AT" dirty="0" smtClean="0"/>
              <a:t>Quelle:</a:t>
            </a:r>
          </a:p>
          <a:p>
            <a:r>
              <a:rPr lang="de-AT" dirty="0" err="1" smtClean="0"/>
              <a:t>Thyssenkrupp</a:t>
            </a:r>
            <a:r>
              <a:rPr lang="de-AT" dirty="0" smtClean="0"/>
              <a:t> Steel Europe</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61</a:t>
            </a:fld>
            <a:endParaRPr lang="de-AT"/>
          </a:p>
        </p:txBody>
      </p:sp>
    </p:spTree>
    <p:extLst>
      <p:ext uri="{BB962C8B-B14F-4D97-AF65-F5344CB8AC3E}">
        <p14:creationId xmlns:p14="http://schemas.microsoft.com/office/powerpoint/2010/main" val="284113569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Autonom bedeutet selbstbestimmt</a:t>
            </a:r>
            <a:r>
              <a:rPr lang="de-AT" baseline="0" dirty="0" smtClean="0"/>
              <a:t> oder eigenständig. Es geht hierbei um allein operierende Binnenschiffe, welche Güter von einem Start- zu einem Zielpunkt transportieren und sich dabei selbständig in das Verkehrsgeschehen eingliedern und die Verkehrsvorschriften befolgen.</a:t>
            </a:r>
          </a:p>
          <a:p>
            <a:r>
              <a:rPr lang="de-AT" baseline="0" dirty="0" smtClean="0"/>
              <a:t>Von teilautomatisch spricht man, wenn Schiffe nicht immer oder nicht zuverlässig automatisch fahren.</a:t>
            </a:r>
          </a:p>
          <a:p>
            <a:endParaRPr lang="de-AT" baseline="0" dirty="0" smtClean="0"/>
          </a:p>
          <a:p>
            <a:r>
              <a:rPr lang="de-AT" baseline="0" dirty="0" smtClean="0"/>
              <a:t>Automatisch fahrende Schiffe müssen nicht zwingend unbemannt sein, denn das Navigieren des Schiffes ist nicht die einzige Aufgabe am Schiff. Weitere Aufgaben sind zum Beispiel die Wartung, Reparaturen und Inspektionen. Bei unbemannten Schiffen können diese Aufgaben entweder während der Fahrt maschinell oder im Hafen nachdem die Fahrt abgeschlossen ist durchgeführt werden.</a:t>
            </a:r>
            <a:endParaRPr lang="de-AT" dirty="0" smtClean="0"/>
          </a:p>
          <a:p>
            <a:endParaRPr lang="de-AT" baseline="0" dirty="0" smtClean="0"/>
          </a:p>
          <a:p>
            <a:r>
              <a:rPr lang="de-AT" baseline="0" dirty="0" smtClean="0"/>
              <a:t>Durch die heutigen Assistenzsysteme ist es möglich, dass Binnenschiffe ohne menschliches Eingreifen Binnengewässer entlang fahren. Dies ist aber nur dann möglich, wenn andere Verkehrsteilnehmer nicht stören. </a:t>
            </a:r>
          </a:p>
          <a:p>
            <a:endParaRPr lang="de-AT" dirty="0" smtClean="0"/>
          </a:p>
          <a:p>
            <a:r>
              <a:rPr lang="de-AT" dirty="0" smtClean="0"/>
              <a:t>Passendes Video:</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Automated Cargo Ships: The Next Transport Revolution? : </a:t>
            </a:r>
            <a:r>
              <a:rPr lang="de-AT" sz="1200" u="sng" kern="1200" dirty="0" smtClean="0">
                <a:solidFill>
                  <a:schemeClr val="tx1"/>
                </a:solidFill>
                <a:effectLst/>
                <a:latin typeface="+mn-lt"/>
                <a:ea typeface="+mn-ea"/>
                <a:cs typeface="+mn-cs"/>
                <a:hlinkClick r:id="rId3"/>
              </a:rPr>
              <a:t>https://www.youtube.com/watch?v=Z5cTxSjjEXI</a:t>
            </a:r>
            <a:endParaRPr lang="de-AT" dirty="0" smtClean="0"/>
          </a:p>
          <a:p>
            <a:endParaRPr lang="de-AT" dirty="0" smtClean="0"/>
          </a:p>
          <a:p>
            <a:r>
              <a:rPr lang="de-AT" dirty="0" smtClean="0"/>
              <a:t>Quelle(n):</a:t>
            </a:r>
          </a:p>
          <a:p>
            <a:r>
              <a:rPr lang="de-AT" dirty="0" smtClean="0"/>
              <a:t>https://www.youtube.com/watch?v=Z5cTxSjjEXI [06.08.2018]</a:t>
            </a:r>
          </a:p>
          <a:p>
            <a:r>
              <a:rPr lang="de-AT" dirty="0" smtClean="0">
                <a:solidFill>
                  <a:schemeClr val="tx1"/>
                </a:solidFill>
              </a:rPr>
              <a:t>Industrie-</a:t>
            </a:r>
            <a:r>
              <a:rPr lang="de-AT" baseline="0" dirty="0" smtClean="0">
                <a:solidFill>
                  <a:schemeClr val="tx1"/>
                </a:solidFill>
              </a:rPr>
              <a:t> und Handelskammer im Ruhrgebiet (2018), S.9ff.</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63</a:t>
            </a:fld>
            <a:endParaRPr lang="de-AT"/>
          </a:p>
        </p:txBody>
      </p:sp>
    </p:spTree>
    <p:extLst>
      <p:ext uri="{BB962C8B-B14F-4D97-AF65-F5344CB8AC3E}">
        <p14:creationId xmlns:p14="http://schemas.microsoft.com/office/powerpoint/2010/main" val="21675032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Aus</a:t>
            </a:r>
            <a:r>
              <a:rPr lang="de-AT" baseline="0" dirty="0" smtClean="0"/>
              <a:t> den aktuellen Assistenzsystemen</a:t>
            </a:r>
            <a:r>
              <a:rPr lang="de-AT" dirty="0" smtClean="0"/>
              <a:t> ergibt sich die Herausforderung der Autonomie des Binnenschiffes, das Verhalten der anderen Verkehrsteilnehmer muss vorhergesagt werden und es müssen Handlungsstrategien für alle Situationen vorliegen.</a:t>
            </a:r>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Autonom oder automatisch fahrende Schiffe können eingesetzt werden um Herausforderungen hinsichtlich</a:t>
            </a:r>
            <a:r>
              <a:rPr lang="de-AT" baseline="0" dirty="0" smtClean="0"/>
              <a:t> Wettbewerbsfähigkeit, Sicherheit und Nachhaltigkeit zu bewältigen.</a:t>
            </a:r>
          </a:p>
          <a:p>
            <a:pPr marL="0" marR="0" indent="0" algn="l" defTabSz="914400" rtl="0" eaLnBrk="1" fontAlgn="auto" latinLnBrk="0" hangingPunct="1">
              <a:lnSpc>
                <a:spcPct val="100000"/>
              </a:lnSpc>
              <a:spcBef>
                <a:spcPts val="0"/>
              </a:spcBef>
              <a:spcAft>
                <a:spcPts val="0"/>
              </a:spcAft>
              <a:buClrTx/>
              <a:buSzTx/>
              <a:buFontTx/>
              <a:buNone/>
              <a:tabLst/>
              <a:defRPr/>
            </a:pPr>
            <a:endParaRPr lang="de-AT"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baseline="0" dirty="0" smtClean="0"/>
              <a:t>Aktuell stellt die Rechtsgrundlage noch eine Hürde für autonom bzw. automatisch fahrende Schiffe dar.</a:t>
            </a: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In</a:t>
            </a:r>
            <a:r>
              <a:rPr lang="de-AT" baseline="0" dirty="0" smtClean="0"/>
              <a:t> modernen Containerterminals werden bereits selbstfahrende Fahrzeuge eingesetzt. Autonom fahrende Schiffe können unter anderem bei der Bewältigung von Herausforderungen wie Nachhaltigkeit, Sicherheit und Verbesserung der Wettbewerbsfähigkeit helfen. Momentan stellt die Rechtsgrundlage noch eine entscheidende Hürde dar.</a:t>
            </a:r>
          </a:p>
          <a:p>
            <a:endParaRPr lang="de-AT" dirty="0" smtClean="0"/>
          </a:p>
          <a:p>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solidFill>
                  <a:schemeClr val="tx1"/>
                </a:solidFill>
              </a:rPr>
              <a:t>Van den </a:t>
            </a:r>
            <a:r>
              <a:rPr lang="de-AT" dirty="0" err="1" smtClean="0">
                <a:solidFill>
                  <a:schemeClr val="tx1"/>
                </a:solidFill>
              </a:rPr>
              <a:t>Boogard</a:t>
            </a:r>
            <a:r>
              <a:rPr lang="de-AT" dirty="0" smtClean="0">
                <a:solidFill>
                  <a:schemeClr val="tx1"/>
                </a:solidFill>
              </a:rPr>
              <a:t>, M., Feys, A., </a:t>
            </a:r>
            <a:r>
              <a:rPr lang="de-AT" dirty="0" err="1" smtClean="0">
                <a:solidFill>
                  <a:schemeClr val="tx1"/>
                </a:solidFill>
              </a:rPr>
              <a:t>Overbeek</a:t>
            </a:r>
            <a:r>
              <a:rPr lang="de-AT" dirty="0" smtClean="0">
                <a:solidFill>
                  <a:schemeClr val="tx1"/>
                </a:solidFill>
              </a:rPr>
              <a:t>, M., Le Poole, J. (2016): Control </a:t>
            </a:r>
            <a:r>
              <a:rPr lang="de-AT" dirty="0" err="1" smtClean="0">
                <a:solidFill>
                  <a:schemeClr val="tx1"/>
                </a:solidFill>
              </a:rPr>
              <a:t>concepts</a:t>
            </a:r>
            <a:r>
              <a:rPr lang="de-AT" dirty="0" smtClean="0">
                <a:solidFill>
                  <a:schemeClr val="tx1"/>
                </a:solidFill>
              </a:rPr>
              <a:t> </a:t>
            </a:r>
            <a:r>
              <a:rPr lang="de-AT" dirty="0" err="1" smtClean="0">
                <a:solidFill>
                  <a:schemeClr val="tx1"/>
                </a:solidFill>
              </a:rPr>
              <a:t>for</a:t>
            </a:r>
            <a:r>
              <a:rPr lang="de-AT" dirty="0" smtClean="0">
                <a:solidFill>
                  <a:schemeClr val="tx1"/>
                </a:solidFill>
              </a:rPr>
              <a:t> </a:t>
            </a:r>
            <a:r>
              <a:rPr lang="de-AT" dirty="0" err="1" smtClean="0">
                <a:solidFill>
                  <a:schemeClr val="tx1"/>
                </a:solidFill>
              </a:rPr>
              <a:t>navigation</a:t>
            </a:r>
            <a:r>
              <a:rPr lang="de-AT" dirty="0" smtClean="0">
                <a:solidFill>
                  <a:schemeClr val="tx1"/>
                </a:solidFill>
              </a:rPr>
              <a:t> </a:t>
            </a:r>
            <a:r>
              <a:rPr lang="de-AT" dirty="0" err="1" smtClean="0">
                <a:solidFill>
                  <a:schemeClr val="tx1"/>
                </a:solidFill>
              </a:rPr>
              <a:t>of</a:t>
            </a:r>
            <a:r>
              <a:rPr lang="de-AT" dirty="0" smtClean="0">
                <a:solidFill>
                  <a:schemeClr val="tx1"/>
                </a:solidFill>
              </a:rPr>
              <a:t> </a:t>
            </a:r>
            <a:r>
              <a:rPr lang="de-AT" dirty="0" err="1" smtClean="0">
                <a:solidFill>
                  <a:schemeClr val="tx1"/>
                </a:solidFill>
              </a:rPr>
              <a:t>autonomous</a:t>
            </a:r>
            <a:r>
              <a:rPr lang="de-AT" dirty="0" smtClean="0">
                <a:solidFill>
                  <a:schemeClr val="tx1"/>
                </a:solidFill>
              </a:rPr>
              <a:t> </a:t>
            </a:r>
            <a:r>
              <a:rPr lang="de-AT" dirty="0" err="1" smtClean="0">
                <a:solidFill>
                  <a:schemeClr val="tx1"/>
                </a:solidFill>
              </a:rPr>
              <a:t>ships</a:t>
            </a:r>
            <a:r>
              <a:rPr lang="de-AT" dirty="0" smtClean="0">
                <a:solidFill>
                  <a:schemeClr val="tx1"/>
                </a:solidFill>
              </a:rPr>
              <a:t> in </a:t>
            </a:r>
            <a:r>
              <a:rPr lang="de-AT" dirty="0" err="1" smtClean="0">
                <a:solidFill>
                  <a:schemeClr val="tx1"/>
                </a:solidFill>
              </a:rPr>
              <a:t>ports</a:t>
            </a:r>
            <a:r>
              <a:rPr lang="de-AT" dirty="0" smtClean="0">
                <a:solidFill>
                  <a:schemeClr val="tx1"/>
                </a:solidFill>
              </a:rPr>
              <a:t>. URL: </a:t>
            </a:r>
            <a:r>
              <a:rPr lang="de-AT" dirty="0" smtClean="0">
                <a:solidFill>
                  <a:schemeClr val="tx1"/>
                </a:solidFill>
                <a:hlinkClick r:id="rId3"/>
              </a:rPr>
              <a:t>https://www.researchgate.net/profile/Robert_Hekkenberg/publication/308695680_Control_concepts_for_navigation_of_autonomous_ships_in_ports/links/57eba3e508ae5a3c9e6351fc/Control-concepts-for-navigation-of-autonomous-ships-in-ports.pdf</a:t>
            </a:r>
            <a:r>
              <a:rPr lang="de-AT" dirty="0" smtClean="0">
                <a:solidFill>
                  <a:schemeClr val="tx1"/>
                </a:solidFill>
              </a:rPr>
              <a:t> </a:t>
            </a:r>
          </a:p>
          <a:p>
            <a:r>
              <a:rPr lang="de-AT" dirty="0" smtClean="0"/>
              <a:t>http://www.unmanned-ship.org/munin/about/the-autonomus-ship/</a:t>
            </a:r>
            <a:r>
              <a:rPr lang="de-AT" baseline="0" dirty="0" smtClean="0"/>
              <a:t> </a:t>
            </a:r>
            <a:r>
              <a:rPr lang="de-AT" dirty="0" smtClean="0"/>
              <a:t>[06.08.2018]</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solidFill>
                  <a:schemeClr val="tx1"/>
                </a:solidFill>
              </a:rPr>
              <a:t>Industrie-</a:t>
            </a:r>
            <a:r>
              <a:rPr lang="de-AT" baseline="0" dirty="0" smtClean="0">
                <a:solidFill>
                  <a:schemeClr val="tx1"/>
                </a:solidFill>
              </a:rPr>
              <a:t> und Handelskammer im Ruhrgebiet (2018), S.9ff.</a:t>
            </a:r>
            <a:endParaRPr lang="de-AT" dirty="0" smtClean="0"/>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64</a:t>
            </a:fld>
            <a:endParaRPr lang="de-AT"/>
          </a:p>
        </p:txBody>
      </p:sp>
    </p:spTree>
    <p:extLst>
      <p:ext uri="{BB962C8B-B14F-4D97-AF65-F5344CB8AC3E}">
        <p14:creationId xmlns:p14="http://schemas.microsoft.com/office/powerpoint/2010/main" val="189967778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aseline="0" dirty="0" smtClean="0"/>
              <a:t>Ein Testfeld ist ein räumlich begrenztes Gebiet. Es wird empfohlen eine bereits vorhandene Wasserstraße zu verwenden, da der Bau einer neuen Wasserstraße mit extrem hohen Aufwand verbunden wäre.</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t>Ein Testfeld ist wichtig für die Entwicklung der autonom fahrenden Schiffe, da sie nur so mittels</a:t>
            </a:r>
            <a:r>
              <a:rPr lang="de-AT" baseline="0" dirty="0" smtClean="0"/>
              <a:t> realer Daten getestet werden können. Ihre Entwicklung in der Laborumgebung ist nur bis zu einem gewissen Grad möglich. Außerdem kann so Akzeptanz durch die Öffentlichkeit geschaffen werden.</a:t>
            </a:r>
          </a:p>
          <a:p>
            <a:r>
              <a:rPr lang="de-AT" dirty="0" smtClean="0"/>
              <a:t>Ein geeignetes Testfeld erfüllt</a:t>
            </a:r>
            <a:r>
              <a:rPr lang="de-AT" baseline="0" dirty="0" smtClean="0"/>
              <a:t> folgende Eigenschaften:</a:t>
            </a:r>
          </a:p>
          <a:p>
            <a:pPr marL="171450" indent="-171450">
              <a:buFont typeface="Arial" panose="020B0604020202020204" pitchFamily="34" charset="0"/>
              <a:buChar char="•"/>
            </a:pPr>
            <a:r>
              <a:rPr lang="de-AT" baseline="0" dirty="0" smtClean="0"/>
              <a:t>Es ist als Testfeld gekennzeichnet und es ist allen </a:t>
            </a:r>
            <a:r>
              <a:rPr lang="de-AT" baseline="0" dirty="0" err="1" smtClean="0"/>
              <a:t>VerkehrsteilnehmerInnen</a:t>
            </a:r>
            <a:r>
              <a:rPr lang="de-AT" baseline="0" dirty="0" smtClean="0"/>
              <a:t> als Testfeld bekannt.</a:t>
            </a:r>
          </a:p>
          <a:p>
            <a:pPr marL="171450" indent="-171450">
              <a:buFont typeface="Arial" panose="020B0604020202020204" pitchFamily="34" charset="0"/>
              <a:buChar char="•"/>
            </a:pPr>
            <a:r>
              <a:rPr lang="de-AT" dirty="0" smtClean="0"/>
              <a:t>Es hat zwei eigene Testschiffe zur Verfügung, welche von allen </a:t>
            </a:r>
            <a:r>
              <a:rPr lang="de-AT" dirty="0" err="1" smtClean="0"/>
              <a:t>NutzerInnen</a:t>
            </a:r>
            <a:r>
              <a:rPr lang="de-AT" dirty="0" smtClean="0"/>
              <a:t> Testfeldes eingesetzt</a:t>
            </a:r>
            <a:r>
              <a:rPr lang="de-AT" baseline="0" dirty="0" smtClean="0"/>
              <a:t> werden können. Mehre Forschungsprojekte nutzen die Sensoren der Schiffe, somit werden Forschungsmittel effizient verwendet.</a:t>
            </a:r>
          </a:p>
          <a:p>
            <a:pPr marL="171450" indent="-171450">
              <a:buFont typeface="Arial" panose="020B0604020202020204" pitchFamily="34" charset="0"/>
              <a:buChar char="•"/>
            </a:pPr>
            <a:r>
              <a:rPr lang="de-AT" dirty="0" smtClean="0"/>
              <a:t>Das</a:t>
            </a:r>
            <a:r>
              <a:rPr lang="de-AT" baseline="0" dirty="0" smtClean="0"/>
              <a:t> Testfeld verfügt über eine erweiterte Landinfrastruktur. Welche Komponenten exakt notwendig sind wird sich im Laufe der Entwicklungen herausstellen. Denkbar sind zum Beispiel Funkpeilsender, mobile Datenanbindung mit 5G, etc.</a:t>
            </a:r>
          </a:p>
          <a:p>
            <a:pPr marL="171450" indent="-171450">
              <a:buFont typeface="Arial" panose="020B0604020202020204" pitchFamily="34" charset="0"/>
              <a:buChar char="•"/>
            </a:pPr>
            <a:r>
              <a:rPr lang="de-AT" baseline="0" dirty="0" smtClean="0"/>
              <a:t>Ein Kompetenzzentrum kontrolliert den Testbetrieb bei mehreren Forschungs- und Entwicklungsprojekten.</a:t>
            </a:r>
            <a:endParaRPr lang="de-AT" dirty="0" smtClean="0"/>
          </a:p>
          <a:p>
            <a:r>
              <a:rPr lang="de-AT" dirty="0" smtClean="0"/>
              <a:t>Zusätzlich</a:t>
            </a:r>
            <a:r>
              <a:rPr lang="de-AT" baseline="0" dirty="0" smtClean="0"/>
              <a:t> zu den Eigenschaften, welche als allgemeine Kriterien betrachtet werden können, muss ein Testfeld die folgenden Auswahlkriterien erfüllen:</a:t>
            </a:r>
          </a:p>
          <a:p>
            <a:pPr marL="171450" indent="-171450">
              <a:buFont typeface="Arial" panose="020B0604020202020204" pitchFamily="34" charset="0"/>
              <a:buChar char="•"/>
            </a:pPr>
            <a:r>
              <a:rPr lang="de-AT" dirty="0" smtClean="0"/>
              <a:t>Für die Erprobung sollen die navigatorischen Herausforderungen moderat</a:t>
            </a:r>
            <a:r>
              <a:rPr lang="de-AT" baseline="0" dirty="0" smtClean="0"/>
              <a:t> sein. Strömungen und stark schwankende Wasserstände werden vermieden. Engstellen und Schleusen dürfen vorliegen.</a:t>
            </a:r>
          </a:p>
          <a:p>
            <a:pPr marL="171450" indent="-171450">
              <a:buFont typeface="Arial" panose="020B0604020202020204" pitchFamily="34" charset="0"/>
              <a:buChar char="•"/>
            </a:pPr>
            <a:r>
              <a:rPr lang="de-AT" baseline="0" dirty="0" smtClean="0"/>
              <a:t>Die Verkehrsdichte sollte so wie die navigatorischen Herausforderungen moderat oder sogar nur gering sein.</a:t>
            </a:r>
          </a:p>
          <a:p>
            <a:pPr marL="171450" indent="-171450">
              <a:buFont typeface="Arial" panose="020B0604020202020204" pitchFamily="34" charset="0"/>
              <a:buChar char="•"/>
            </a:pPr>
            <a:r>
              <a:rPr lang="de-AT" dirty="0" smtClean="0"/>
              <a:t>Im Testfeld soll so</a:t>
            </a:r>
            <a:r>
              <a:rPr lang="de-AT" baseline="0" dirty="0" smtClean="0"/>
              <a:t> wenig Gefahrgutverkehr wie möglich stattfinden.</a:t>
            </a:r>
          </a:p>
          <a:p>
            <a:pPr marL="171450" indent="-171450">
              <a:buFont typeface="Arial" panose="020B0604020202020204" pitchFamily="34" charset="0"/>
              <a:buChar char="•"/>
            </a:pPr>
            <a:r>
              <a:rPr lang="de-AT" dirty="0" smtClean="0"/>
              <a:t>Im Testfeld sollte zumindest ein Hafen sein. Dadurch sollen</a:t>
            </a:r>
            <a:r>
              <a:rPr lang="de-AT" baseline="0" dirty="0" smtClean="0"/>
              <a:t> An-, Ablege- und Wendemanöver möglich sein.</a:t>
            </a:r>
            <a:endParaRPr lang="de-AT" dirty="0" smtClean="0"/>
          </a:p>
          <a:p>
            <a:endParaRPr lang="de-AT" dirty="0" smtClean="0"/>
          </a:p>
          <a:p>
            <a:r>
              <a:rPr lang="de-AT" dirty="0" smtClean="0"/>
              <a:t>In</a:t>
            </a:r>
            <a:r>
              <a:rPr lang="de-AT" baseline="0" dirty="0" smtClean="0"/>
              <a:t> der</a:t>
            </a:r>
            <a:r>
              <a:rPr lang="de-AT" dirty="0" smtClean="0"/>
              <a:t> Rhein-Ruhr-Region findet der Großteil der Binnenschifffahrt des Bundeslandes Nordrhein-Westfalen statt,</a:t>
            </a:r>
            <a:r>
              <a:rPr lang="de-AT" baseline="0" dirty="0" smtClean="0"/>
              <a:t> daher wird die Binnenschifffahrt in dieser Region auch große Bedeutung beigemessen. Die infrastrukturellen Voraussetzungen der Region ermöglichen die Umsetzung eines Testfeldes. Es können Kanalfahrten sowie Schleusungen und Begegnungsverkehr getestet werden. Auch die Forschung und Lehre sind in den Universitäten der Rhein-Ruhr-Region sehr präsent, diese bieten die für die autonom fahrenden Schiffe notwendige Forschungsexpertise. Bezüglich eines Testfelds gibt es in der Rhein-Ruhr-Region Wasserstraßen verschiedener Klassifizierung und mit unterschiedlichen Verkehrsdichten. Die Machbarkeitsstudie der IHK empfiehlt den Abschnitt des Dortmund-Ems-Kanals zwischen dem Hafen Dortmund der Schleuse Waltrop. Dieser Abschnitt eignet sich bestens für das Testfeld, weil:</a:t>
            </a:r>
          </a:p>
          <a:p>
            <a:pPr marL="171450" indent="-171450">
              <a:buFont typeface="Arial" panose="020B0604020202020204" pitchFamily="34" charset="0"/>
              <a:buChar char="•"/>
            </a:pPr>
            <a:r>
              <a:rPr lang="de-AT" baseline="0" dirty="0" smtClean="0"/>
              <a:t>Der Abschnitt beinhaltet ausgeglichene navigatorische Schwierigkeiten.</a:t>
            </a:r>
          </a:p>
          <a:p>
            <a:pPr marL="171450" indent="-171450">
              <a:buFont typeface="Arial" panose="020B0604020202020204" pitchFamily="34" charset="0"/>
              <a:buChar char="•"/>
            </a:pPr>
            <a:r>
              <a:rPr lang="de-AT" dirty="0" smtClean="0"/>
              <a:t>Die Verkehrsdichte</a:t>
            </a:r>
            <a:r>
              <a:rPr lang="de-AT" baseline="0" dirty="0" smtClean="0"/>
              <a:t> ist gering bis moderat.</a:t>
            </a:r>
          </a:p>
          <a:p>
            <a:pPr marL="171450" indent="-171450">
              <a:buFont typeface="Arial" panose="020B0604020202020204" pitchFamily="34" charset="0"/>
              <a:buChar char="•"/>
            </a:pPr>
            <a:r>
              <a:rPr lang="de-AT" baseline="0" dirty="0" smtClean="0"/>
              <a:t>Es gibt nur ein Ölterminal im Testfeld, dadurch ist die Gefahr eines Zusammenstoßes mit einem Gefahrgutschiff gering.</a:t>
            </a:r>
          </a:p>
          <a:p>
            <a:pPr marL="171450" indent="-171450">
              <a:buFont typeface="Arial" panose="020B0604020202020204" pitchFamily="34" charset="0"/>
              <a:buChar char="•"/>
            </a:pPr>
            <a:r>
              <a:rPr lang="de-AT" dirty="0" smtClean="0"/>
              <a:t>Der</a:t>
            </a:r>
            <a:r>
              <a:rPr lang="de-AT" baseline="0" dirty="0" smtClean="0"/>
              <a:t> Hafen Dortmund hat mehrere Hafenbecken, in diesen können diverse Anlegemanöver getestet werden.</a:t>
            </a:r>
          </a:p>
          <a:p>
            <a:pPr marL="171450" indent="-171450">
              <a:buFont typeface="Arial" panose="020B0604020202020204" pitchFamily="34" charset="0"/>
              <a:buChar char="•"/>
            </a:pPr>
            <a:r>
              <a:rPr lang="de-AT" baseline="0" dirty="0" smtClean="0"/>
              <a:t>Schleusenmanöver können an der Schleuse Waltrop getestet werden.</a:t>
            </a:r>
          </a:p>
          <a:p>
            <a:pPr marL="171450" indent="-171450">
              <a:buFont typeface="Arial" panose="020B0604020202020204" pitchFamily="34" charset="0"/>
              <a:buChar char="•"/>
            </a:pPr>
            <a:r>
              <a:rPr lang="de-AT" baseline="0" dirty="0" smtClean="0"/>
              <a:t>Mehrstündige Streckenfahrten mit einleitenden Maßnahmen an der Landinfrastruktur sind aufgrund der Länge des Abschnitts von ca. 20 km möglich.</a:t>
            </a:r>
            <a:endParaRPr lang="de-AT" dirty="0" smtClean="0"/>
          </a:p>
          <a:p>
            <a:endParaRPr lang="de-AT" dirty="0" smtClean="0"/>
          </a:p>
          <a:p>
            <a:endParaRPr lang="de-AT" dirty="0" smtClean="0"/>
          </a:p>
          <a:p>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solidFill>
                  <a:schemeClr val="tx1"/>
                </a:solidFill>
              </a:rPr>
              <a:t>Industrie-</a:t>
            </a:r>
            <a:r>
              <a:rPr lang="de-AT" baseline="0" dirty="0" smtClean="0">
                <a:solidFill>
                  <a:schemeClr val="tx1"/>
                </a:solidFill>
              </a:rPr>
              <a:t> und Handelskammer im Ruhrgebiet (2018), S.9ff.</a:t>
            </a:r>
            <a:endParaRPr lang="de-AT" dirty="0" smtClean="0"/>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65</a:t>
            </a:fld>
            <a:endParaRPr lang="de-AT"/>
          </a:p>
        </p:txBody>
      </p:sp>
    </p:spTree>
    <p:extLst>
      <p:ext uri="{BB962C8B-B14F-4D97-AF65-F5344CB8AC3E}">
        <p14:creationId xmlns:p14="http://schemas.microsoft.com/office/powerpoint/2010/main" val="93109729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sz="1200" kern="1200" dirty="0" smtClean="0">
                <a:solidFill>
                  <a:schemeClr val="tx1"/>
                </a:solidFill>
                <a:effectLst/>
                <a:latin typeface="+mn-lt"/>
                <a:ea typeface="+mn-ea"/>
                <a:cs typeface="+mn-cs"/>
              </a:rPr>
              <a:t>Ein Trend der alle Bereiche unseres Lebens und somit auch die Logistik betrifft ist die Digitalisierung. Durch einen akkurateren Informationsfluss bezüglich Verkehrs- und Infrastrukturbedingungen, sowie der genauen Lage von Transportmitteln und Gütern ist es der Digitalisierung möglich sowohl das Verkehrs- als auch das Transportmanagement zu verbessern. Das Teilen und der verbesserte Zugang zu digitalen Transportinformationen entlang der Supply Chain unterstützt diesen nahtlosen </a:t>
            </a:r>
            <a:r>
              <a:rPr lang="de-AT" sz="1200" u="none" kern="1200" dirty="0" smtClean="0">
                <a:solidFill>
                  <a:schemeClr val="tx1"/>
                </a:solidFill>
                <a:effectLst/>
                <a:latin typeface="+mn-lt"/>
                <a:ea typeface="+mn-ea"/>
                <a:cs typeface="+mn-cs"/>
              </a:rPr>
              <a:t>Informationsfluss</a:t>
            </a:r>
            <a:r>
              <a:rPr lang="de-AT" sz="1200" kern="1200" dirty="0" smtClean="0">
                <a:solidFill>
                  <a:schemeClr val="tx1"/>
                </a:solidFill>
                <a:effectLst/>
                <a:latin typeface="+mn-lt"/>
                <a:ea typeface="+mn-ea"/>
                <a:cs typeface="+mn-cs"/>
              </a:rPr>
              <a:t>.</a:t>
            </a:r>
            <a:endParaRPr lang="de-AT" dirty="0" smtClean="0"/>
          </a:p>
          <a:p>
            <a:endParaRPr lang="de-AT" dirty="0" smtClean="0"/>
          </a:p>
          <a:p>
            <a:r>
              <a:rPr lang="de-AT" dirty="0" smtClean="0"/>
              <a:t>Passende</a:t>
            </a:r>
            <a:r>
              <a:rPr lang="de-AT" baseline="0" dirty="0" smtClean="0"/>
              <a:t> Videos:</a:t>
            </a:r>
          </a:p>
          <a:p>
            <a:r>
              <a:rPr lang="de-AT" sz="1200" kern="1200" dirty="0" smtClean="0">
                <a:solidFill>
                  <a:schemeClr val="tx1"/>
                </a:solidFill>
                <a:effectLst/>
                <a:latin typeface="+mn-lt"/>
                <a:ea typeface="+mn-ea"/>
                <a:cs typeface="+mn-cs"/>
              </a:rPr>
              <a:t>Einfach erklärt: Digitalisierung: </a:t>
            </a:r>
            <a:r>
              <a:rPr lang="de-AT" sz="1200" u="sng" kern="1200" dirty="0" smtClean="0">
                <a:solidFill>
                  <a:schemeClr val="tx1"/>
                </a:solidFill>
                <a:effectLst/>
                <a:latin typeface="+mn-lt"/>
                <a:ea typeface="+mn-ea"/>
                <a:cs typeface="+mn-cs"/>
                <a:hlinkClick r:id="rId3"/>
              </a:rPr>
              <a:t>https://www.youtube.com/watch?v=SyE1j0e73LQ</a:t>
            </a:r>
            <a:endParaRPr lang="de-AT" sz="1200" u="sng" kern="1200" dirty="0" smtClean="0">
              <a:solidFill>
                <a:schemeClr val="tx1"/>
              </a:solidFill>
              <a:effectLst/>
              <a:latin typeface="+mn-lt"/>
              <a:ea typeface="+mn-ea"/>
              <a:cs typeface="+mn-cs"/>
            </a:endParaRPr>
          </a:p>
          <a:p>
            <a:r>
              <a:rPr lang="de-AT" sz="1200" kern="1200" dirty="0" smtClean="0">
                <a:solidFill>
                  <a:schemeClr val="tx1"/>
                </a:solidFill>
                <a:effectLst/>
                <a:latin typeface="+mn-lt"/>
                <a:ea typeface="+mn-ea"/>
                <a:cs typeface="+mn-cs"/>
              </a:rPr>
              <a:t>Distribution 4.0 - Digitalisierung der Logistik: </a:t>
            </a:r>
            <a:r>
              <a:rPr lang="de-AT" sz="1200" u="sng" kern="1200" dirty="0" smtClean="0">
                <a:solidFill>
                  <a:schemeClr val="tx1"/>
                </a:solidFill>
                <a:effectLst/>
                <a:latin typeface="+mn-lt"/>
                <a:ea typeface="+mn-ea"/>
                <a:cs typeface="+mn-cs"/>
                <a:hlinkClick r:id="rId4"/>
              </a:rPr>
              <a:t>https://www.youtube.com/watch?v=9A-jPCIRwdg</a:t>
            </a:r>
            <a:endParaRPr lang="de-AT" sz="1200" u="sng" kern="1200" dirty="0" smtClean="0">
              <a:solidFill>
                <a:schemeClr val="tx1"/>
              </a:solidFill>
              <a:effectLst/>
              <a:latin typeface="+mn-lt"/>
              <a:ea typeface="+mn-ea"/>
              <a:cs typeface="+mn-cs"/>
            </a:endParaRPr>
          </a:p>
          <a:p>
            <a:r>
              <a:rPr lang="de-AT" sz="1200" kern="1200" dirty="0" err="1" smtClean="0">
                <a:solidFill>
                  <a:schemeClr val="tx1"/>
                </a:solidFill>
                <a:effectLst/>
                <a:latin typeface="+mn-lt"/>
                <a:ea typeface="+mn-ea"/>
                <a:cs typeface="+mn-cs"/>
              </a:rPr>
              <a:t>digiTALENTE</a:t>
            </a:r>
            <a:r>
              <a:rPr lang="de-AT" sz="1200" kern="1200" dirty="0" smtClean="0">
                <a:solidFill>
                  <a:schemeClr val="tx1"/>
                </a:solidFill>
                <a:effectLst/>
                <a:latin typeface="+mn-lt"/>
                <a:ea typeface="+mn-ea"/>
                <a:cs typeface="+mn-cs"/>
              </a:rPr>
              <a:t> - Digitalisierung und Industrie 4.0 erklärt: </a:t>
            </a:r>
            <a:r>
              <a:rPr lang="de-AT" sz="1200" u="sng" kern="1200" dirty="0" smtClean="0">
                <a:solidFill>
                  <a:schemeClr val="tx1"/>
                </a:solidFill>
                <a:effectLst/>
                <a:latin typeface="+mn-lt"/>
                <a:ea typeface="+mn-ea"/>
                <a:cs typeface="+mn-cs"/>
                <a:hlinkClick r:id="rId5"/>
              </a:rPr>
              <a:t>https://www.youtube.com/watch?v=WuypbhrC3Yw</a:t>
            </a:r>
            <a:endParaRPr lang="de-AT" dirty="0" smtClean="0"/>
          </a:p>
          <a:p>
            <a:endParaRPr lang="de-AT" dirty="0" smtClean="0"/>
          </a:p>
          <a:p>
            <a:r>
              <a:rPr lang="de-AT" dirty="0" smtClean="0"/>
              <a:t>Quelle(n):</a:t>
            </a:r>
          </a:p>
          <a:p>
            <a:pPr marL="0" marR="0" indent="0" algn="l" defTabSz="914400" rtl="0" eaLnBrk="1" fontAlgn="auto" latinLnBrk="0" hangingPunct="1">
              <a:lnSpc>
                <a:spcPct val="100000"/>
              </a:lnSpc>
              <a:spcBef>
                <a:spcPts val="0"/>
              </a:spcBef>
              <a:spcAft>
                <a:spcPts val="0"/>
              </a:spcAft>
              <a:buClrTx/>
              <a:buSzTx/>
              <a:buFontTx/>
              <a:buNone/>
              <a:tabLst/>
              <a:defRPr/>
            </a:pPr>
            <a:r>
              <a:rPr lang="de-AT" sz="1200" kern="1200" dirty="0" smtClean="0">
                <a:solidFill>
                  <a:schemeClr val="tx1"/>
                </a:solidFill>
                <a:effectLst/>
                <a:latin typeface="+mn-lt"/>
                <a:ea typeface="+mn-ea"/>
                <a:cs typeface="+mn-cs"/>
              </a:rPr>
              <a:t>Europäische Kommission: </a:t>
            </a:r>
            <a:r>
              <a:rPr lang="de-AT" sz="1200" kern="1200" dirty="0" err="1" smtClean="0">
                <a:solidFill>
                  <a:schemeClr val="tx1"/>
                </a:solidFill>
                <a:effectLst/>
                <a:latin typeface="+mn-lt"/>
                <a:ea typeface="+mn-ea"/>
                <a:cs typeface="+mn-cs"/>
              </a:rPr>
              <a:t>Logistics</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and</a:t>
            </a:r>
            <a:r>
              <a:rPr lang="de-AT" sz="1200" kern="1200" dirty="0" smtClean="0">
                <a:solidFill>
                  <a:schemeClr val="tx1"/>
                </a:solidFill>
                <a:effectLst/>
                <a:latin typeface="+mn-lt"/>
                <a:ea typeface="+mn-ea"/>
                <a:cs typeface="+mn-cs"/>
              </a:rPr>
              <a:t> multimodal </a:t>
            </a:r>
            <a:r>
              <a:rPr lang="de-AT" sz="1200" kern="1200" dirty="0" err="1" smtClean="0">
                <a:solidFill>
                  <a:schemeClr val="tx1"/>
                </a:solidFill>
                <a:effectLst/>
                <a:latin typeface="+mn-lt"/>
                <a:ea typeface="+mn-ea"/>
                <a:cs typeface="+mn-cs"/>
              </a:rPr>
              <a:t>transport</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Digitalisation</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of</a:t>
            </a:r>
            <a:r>
              <a:rPr lang="de-AT" sz="1200" kern="1200" dirty="0" smtClean="0">
                <a:solidFill>
                  <a:schemeClr val="tx1"/>
                </a:solidFill>
                <a:effectLst/>
                <a:latin typeface="+mn-lt"/>
                <a:ea typeface="+mn-ea"/>
                <a:cs typeface="+mn-cs"/>
              </a:rPr>
              <a:t> Transport </a:t>
            </a:r>
            <a:r>
              <a:rPr lang="de-AT" sz="1200" kern="1200" dirty="0" err="1" smtClean="0">
                <a:solidFill>
                  <a:schemeClr val="tx1"/>
                </a:solidFill>
                <a:effectLst/>
                <a:latin typeface="+mn-lt"/>
                <a:ea typeface="+mn-ea"/>
                <a:cs typeface="+mn-cs"/>
              </a:rPr>
              <a:t>and</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Logistics</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and</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the</a:t>
            </a:r>
            <a:r>
              <a:rPr lang="de-AT" sz="1200" kern="1200" dirty="0" smtClean="0">
                <a:solidFill>
                  <a:schemeClr val="tx1"/>
                </a:solidFill>
                <a:effectLst/>
                <a:latin typeface="+mn-lt"/>
                <a:ea typeface="+mn-ea"/>
                <a:cs typeface="+mn-cs"/>
              </a:rPr>
              <a:t> Digital Transport </a:t>
            </a:r>
            <a:r>
              <a:rPr lang="de-AT" sz="1200" kern="1200" dirty="0" err="1" smtClean="0">
                <a:solidFill>
                  <a:schemeClr val="tx1"/>
                </a:solidFill>
                <a:effectLst/>
                <a:latin typeface="+mn-lt"/>
                <a:ea typeface="+mn-ea"/>
                <a:cs typeface="+mn-cs"/>
              </a:rPr>
              <a:t>and</a:t>
            </a:r>
            <a:r>
              <a:rPr lang="de-AT" sz="1200" kern="1200" dirty="0" smtClean="0">
                <a:solidFill>
                  <a:schemeClr val="tx1"/>
                </a:solidFill>
                <a:effectLst/>
                <a:latin typeface="+mn-lt"/>
                <a:ea typeface="+mn-ea"/>
                <a:cs typeface="+mn-cs"/>
              </a:rPr>
              <a:t> </a:t>
            </a:r>
            <a:r>
              <a:rPr lang="de-AT" sz="1200" kern="1200" dirty="0" err="1" smtClean="0">
                <a:solidFill>
                  <a:schemeClr val="tx1"/>
                </a:solidFill>
                <a:effectLst/>
                <a:latin typeface="+mn-lt"/>
                <a:ea typeface="+mn-ea"/>
                <a:cs typeface="+mn-cs"/>
              </a:rPr>
              <a:t>Logistics</a:t>
            </a:r>
            <a:r>
              <a:rPr lang="de-AT" sz="1200" kern="1200" dirty="0" smtClean="0">
                <a:solidFill>
                  <a:schemeClr val="tx1"/>
                </a:solidFill>
                <a:effectLst/>
                <a:latin typeface="+mn-lt"/>
                <a:ea typeface="+mn-ea"/>
                <a:cs typeface="+mn-cs"/>
              </a:rPr>
              <a:t> Forum, online unter URL: </a:t>
            </a:r>
            <a:r>
              <a:rPr lang="de-AT" sz="1200" u="sng" kern="1200" dirty="0" smtClean="0">
                <a:solidFill>
                  <a:schemeClr val="tx1"/>
                </a:solidFill>
                <a:effectLst/>
                <a:latin typeface="+mn-lt"/>
                <a:ea typeface="+mn-ea"/>
                <a:cs typeface="+mn-cs"/>
                <a:hlinkClick r:id="rId6"/>
              </a:rPr>
              <a:t>https://ec.europa.eu/transport/themes/logistics-and-multimodal-transport/digitalisation-transport-and-logistics-and-digital-transport-and_en</a:t>
            </a:r>
            <a:r>
              <a:rPr lang="de-AT" sz="1200" kern="1200" dirty="0" smtClean="0">
                <a:solidFill>
                  <a:schemeClr val="tx1"/>
                </a:solidFill>
                <a:effectLst/>
                <a:latin typeface="+mn-lt"/>
                <a:ea typeface="+mn-ea"/>
                <a:cs typeface="+mn-cs"/>
              </a:rPr>
              <a:t> [01.10.2018]</a:t>
            </a:r>
          </a:p>
          <a:p>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66</a:t>
            </a:fld>
            <a:endParaRPr lang="de-AT"/>
          </a:p>
        </p:txBody>
      </p:sp>
    </p:spTree>
    <p:extLst>
      <p:ext uri="{BB962C8B-B14F-4D97-AF65-F5344CB8AC3E}">
        <p14:creationId xmlns:p14="http://schemas.microsoft.com/office/powerpoint/2010/main" val="355468167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„Grundsätzlich ist die </a:t>
            </a:r>
            <a:r>
              <a:rPr lang="de-AT" dirty="0" err="1" smtClean="0"/>
              <a:t>Blockchain</a:t>
            </a:r>
            <a:r>
              <a:rPr lang="de-AT" dirty="0" smtClean="0"/>
              <a:t> ein elektronisches</a:t>
            </a:r>
            <a:r>
              <a:rPr lang="de-AT" baseline="0" dirty="0" smtClean="0"/>
              <a:t> Register für digitale Datensätze, Ereignisse oder Transaktionen die durch die Teilnehmer eines verteilten Rechnernetzes verwaltet werden.“ (</a:t>
            </a:r>
            <a:r>
              <a:rPr lang="de-AT" baseline="0" dirty="0" err="1" smtClean="0"/>
              <a:t>Schlatt</a:t>
            </a:r>
            <a:r>
              <a:rPr lang="de-AT" baseline="0" dirty="0" smtClean="0"/>
              <a:t>, V., et al.)</a:t>
            </a:r>
            <a:endParaRPr lang="de-AT" dirty="0" smtClean="0"/>
          </a:p>
          <a:p>
            <a:r>
              <a:rPr lang="de-AT" dirty="0" smtClean="0"/>
              <a:t>Die Verwendung der </a:t>
            </a:r>
            <a:r>
              <a:rPr lang="de-AT" dirty="0" err="1" smtClean="0"/>
              <a:t>Blockchain</a:t>
            </a:r>
            <a:r>
              <a:rPr lang="de-AT" dirty="0" smtClean="0"/>
              <a:t> bietet für ihre Nutzer/innen mehrere,</a:t>
            </a:r>
            <a:r>
              <a:rPr lang="de-AT" baseline="0" dirty="0" smtClean="0"/>
              <a:t> vielfältige Vorteile. Eine detaillierte Zugangskontrolle wird dadurch möglich, dass die Nutzung von Daten der </a:t>
            </a:r>
            <a:r>
              <a:rPr lang="de-AT" baseline="0" dirty="0" err="1" smtClean="0"/>
              <a:t>Blockchain</a:t>
            </a:r>
            <a:r>
              <a:rPr lang="de-AT" baseline="0" dirty="0" smtClean="0"/>
              <a:t> nur durch einen privaten Schlüssel zugelassen wird. Die Integrität der Daten der </a:t>
            </a:r>
            <a:r>
              <a:rPr lang="de-AT" baseline="0" dirty="0" err="1" smtClean="0"/>
              <a:t>Blockchain</a:t>
            </a:r>
            <a:r>
              <a:rPr lang="de-AT" baseline="0" dirty="0" smtClean="0"/>
              <a:t> wird durch die Verwendung von </a:t>
            </a:r>
            <a:r>
              <a:rPr lang="de-AT" baseline="0" dirty="0" err="1" smtClean="0"/>
              <a:t>Hashes</a:t>
            </a:r>
            <a:r>
              <a:rPr lang="de-AT" baseline="0" dirty="0" smtClean="0"/>
              <a:t>, Referenzen zu dem jeweiligen vorherigen Block und einen Zeitstempel für jeden Block sichergestellt. Die große Netzausfallsicherheit der </a:t>
            </a:r>
            <a:r>
              <a:rPr lang="de-AT" baseline="0" dirty="0" err="1" smtClean="0"/>
              <a:t>Blockchain</a:t>
            </a:r>
            <a:r>
              <a:rPr lang="de-AT" baseline="0" dirty="0" smtClean="0"/>
              <a:t> wird unter anderem dadurch gewährleistet, dass es keinen Single Point </a:t>
            </a:r>
            <a:r>
              <a:rPr lang="de-AT" baseline="0" dirty="0" err="1" smtClean="0"/>
              <a:t>of</a:t>
            </a:r>
            <a:r>
              <a:rPr lang="de-AT" baseline="0" dirty="0" smtClean="0"/>
              <a:t> </a:t>
            </a:r>
            <a:r>
              <a:rPr lang="de-AT" baseline="0" dirty="0" err="1" smtClean="0"/>
              <a:t>Failure</a:t>
            </a:r>
            <a:r>
              <a:rPr lang="de-AT" baseline="0" dirty="0" smtClean="0"/>
              <a:t> gibt. Da jeder Knoten selbständig prüft, ob die Gültigkeit der Transaktionen und Blöcke prüft ist kein Vertrauen gegenüber Anderen nötig, außerdem wird keine dritte Instanz benötigt. Da der Programmcode nachdem die Prozesse ablaufen klar definiert ist, ist eine hohe Prozessintegrität gewährleistet. Das </a:t>
            </a:r>
            <a:r>
              <a:rPr lang="de-AT" baseline="0" dirty="0" err="1" smtClean="0"/>
              <a:t>Blockchain</a:t>
            </a:r>
            <a:r>
              <a:rPr lang="de-AT" baseline="0" dirty="0" smtClean="0"/>
              <a:t>-System zeichnet sich durch große Transparenz aus, da jeder Knoten die Transaktionshistorie einsehen kann.</a:t>
            </a:r>
            <a:endParaRPr lang="de-AT" dirty="0" smtClean="0"/>
          </a:p>
          <a:p>
            <a:endParaRPr lang="de-AT" dirty="0" smtClean="0"/>
          </a:p>
          <a:p>
            <a:r>
              <a:rPr lang="de-AT" dirty="0" smtClean="0"/>
              <a:t>Passende</a:t>
            </a:r>
            <a:r>
              <a:rPr lang="de-AT" baseline="0" dirty="0" smtClean="0"/>
              <a:t> Videos:</a:t>
            </a:r>
          </a:p>
          <a:p>
            <a:r>
              <a:rPr lang="de-AT" dirty="0" err="1" smtClean="0"/>
              <a:t>Blockchain</a:t>
            </a:r>
            <a:r>
              <a:rPr lang="de-AT" dirty="0" smtClean="0"/>
              <a:t> - So profitieren Kunden und Logistik vom transparenten System: </a:t>
            </a:r>
            <a:r>
              <a:rPr lang="de-AT" sz="1200" u="sng" kern="1200" dirty="0" smtClean="0">
                <a:solidFill>
                  <a:schemeClr val="tx1"/>
                </a:solidFill>
                <a:effectLst/>
                <a:latin typeface="+mn-lt"/>
                <a:ea typeface="+mn-ea"/>
                <a:cs typeface="+mn-cs"/>
                <a:hlinkClick r:id="rId3"/>
              </a:rPr>
              <a:t>https://www.youtube.com/watch?v=L250oRMy8po</a:t>
            </a:r>
            <a:endParaRPr lang="de-AT"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de-AT" sz="1200" kern="1200" dirty="0" smtClean="0">
                <a:solidFill>
                  <a:schemeClr val="tx1"/>
                </a:solidFill>
                <a:effectLst/>
                <a:latin typeface="+mn-lt"/>
                <a:ea typeface="+mn-ea"/>
                <a:cs typeface="+mn-cs"/>
              </a:rPr>
              <a:t>Wie funktioniert eine </a:t>
            </a:r>
            <a:r>
              <a:rPr lang="de-AT" sz="1200" kern="1200" dirty="0" err="1" smtClean="0">
                <a:solidFill>
                  <a:schemeClr val="tx1"/>
                </a:solidFill>
                <a:effectLst/>
                <a:latin typeface="+mn-lt"/>
                <a:ea typeface="+mn-ea"/>
                <a:cs typeface="+mn-cs"/>
              </a:rPr>
              <a:t>Blockchain</a:t>
            </a:r>
            <a:r>
              <a:rPr lang="de-AT" sz="1200" kern="1200" dirty="0" smtClean="0">
                <a:solidFill>
                  <a:schemeClr val="tx1"/>
                </a:solidFill>
                <a:effectLst/>
                <a:latin typeface="+mn-lt"/>
                <a:ea typeface="+mn-ea"/>
                <a:cs typeface="+mn-cs"/>
              </a:rPr>
              <a:t> – Einfach erklärt: </a:t>
            </a:r>
            <a:r>
              <a:rPr lang="de-AT" sz="1200" u="sng" kern="1200" dirty="0" smtClean="0">
                <a:solidFill>
                  <a:schemeClr val="tx1"/>
                </a:solidFill>
                <a:effectLst/>
                <a:latin typeface="+mn-lt"/>
                <a:ea typeface="+mn-ea"/>
                <a:cs typeface="+mn-cs"/>
                <a:hlinkClick r:id="rId4"/>
              </a:rPr>
              <a:t>https://www.youtube.com/watch?v=SSo_EIwHSd4</a:t>
            </a:r>
            <a:endParaRPr lang="de-AT"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TED Talks: The </a:t>
            </a:r>
            <a:r>
              <a:rPr lang="en-US" sz="1200" kern="1200" dirty="0" err="1" smtClean="0">
                <a:solidFill>
                  <a:schemeClr val="tx1"/>
                </a:solidFill>
                <a:effectLst/>
                <a:latin typeface="+mn-lt"/>
                <a:ea typeface="+mn-ea"/>
                <a:cs typeface="+mn-cs"/>
              </a:rPr>
              <a:t>Blockchain</a:t>
            </a:r>
            <a:r>
              <a:rPr lang="en-US" sz="1200" kern="1200" dirty="0" smtClean="0">
                <a:solidFill>
                  <a:schemeClr val="tx1"/>
                </a:solidFill>
                <a:effectLst/>
                <a:latin typeface="+mn-lt"/>
                <a:ea typeface="+mn-ea"/>
                <a:cs typeface="+mn-cs"/>
              </a:rPr>
              <a:t> Explained Simply: </a:t>
            </a:r>
            <a:r>
              <a:rPr lang="de-AT" sz="1200" u="sng" kern="1200" dirty="0" smtClean="0">
                <a:solidFill>
                  <a:schemeClr val="tx1"/>
                </a:solidFill>
                <a:effectLst/>
                <a:latin typeface="+mn-lt"/>
                <a:ea typeface="+mn-ea"/>
                <a:cs typeface="+mn-cs"/>
                <a:hlinkClick r:id="rId5"/>
              </a:rPr>
              <a:t>https://www.youtube.com/watch?v=KP_hGPQVLpA</a:t>
            </a:r>
            <a:endParaRPr lang="de-AT" dirty="0" smtClean="0">
              <a:effectLst/>
            </a:endParaRPr>
          </a:p>
          <a:p>
            <a:endParaRPr lang="de-AT" dirty="0" smtClean="0"/>
          </a:p>
          <a:p>
            <a:endParaRPr lang="de-AT" dirty="0" smtClean="0"/>
          </a:p>
          <a:p>
            <a:r>
              <a:rPr lang="de-AT" dirty="0" smtClean="0"/>
              <a:t>Quelle(n):</a:t>
            </a:r>
          </a:p>
          <a:p>
            <a:r>
              <a:rPr lang="de-AT" dirty="0" err="1" smtClean="0"/>
              <a:t>Schlatt</a:t>
            </a:r>
            <a:r>
              <a:rPr lang="de-AT" dirty="0" smtClean="0"/>
              <a:t>, V., Schweizer, A., Urbach, N., </a:t>
            </a:r>
            <a:r>
              <a:rPr lang="de-AT" dirty="0" err="1" smtClean="0"/>
              <a:t>and</a:t>
            </a:r>
            <a:r>
              <a:rPr lang="de-AT" dirty="0" smtClean="0"/>
              <a:t> </a:t>
            </a:r>
            <a:r>
              <a:rPr lang="de-AT" dirty="0" err="1" smtClean="0"/>
              <a:t>Fridgen</a:t>
            </a:r>
            <a:r>
              <a:rPr lang="de-AT" dirty="0" smtClean="0"/>
              <a:t>, G. 2016. </a:t>
            </a:r>
            <a:r>
              <a:rPr lang="de-AT" dirty="0" err="1" smtClean="0"/>
              <a:t>Blockchain</a:t>
            </a:r>
            <a:r>
              <a:rPr lang="de-AT" dirty="0" smtClean="0"/>
              <a:t>: Grundlagen, Anwendungen und Potenziale. Projektgruppe Wirtschaftsinformatik des Fraunhofer-Instituts für Angewandte Informationstechnik FIT</a:t>
            </a:r>
          </a:p>
          <a:p>
            <a:r>
              <a:rPr lang="de-AT" dirty="0" smtClean="0"/>
              <a:t>https://www.openinsights.de/so-funktioniert-das-blockchain/ [06.08.2018]</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67</a:t>
            </a:fld>
            <a:endParaRPr lang="de-AT"/>
          </a:p>
        </p:txBody>
      </p:sp>
    </p:spTree>
    <p:extLst>
      <p:ext uri="{BB962C8B-B14F-4D97-AF65-F5344CB8AC3E}">
        <p14:creationId xmlns:p14="http://schemas.microsoft.com/office/powerpoint/2010/main" val="188591879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sz="1200" kern="1200" dirty="0" smtClean="0">
                <a:solidFill>
                  <a:schemeClr val="tx1"/>
                </a:solidFill>
                <a:effectLst/>
                <a:latin typeface="+mn-lt"/>
                <a:ea typeface="+mn-ea"/>
                <a:cs typeface="+mn-cs"/>
              </a:rPr>
              <a:t>Die NRMM-EU-Verordnung 2016/1628 ist eine Verordnung „über die Anforderungen in Bezug auf Emissionsgrenzwerte für gasförmige Schadstoffe und luftverunreinigende Partikel und die Typengenehmigung für Verbrennungsmotoren für nicht für den Straßenverkehr bestimmte mobile Maschinen und Geräte“ (Europäische Union, 2016). Das bedeutet, dass es sich bei der NRMM-EU-Verordnung um eine Richtlinie bezüglich der Abgaswerte über Generator- und Hauptantriebsmotoren handelt. Als Stichtag wurde der 01.01.2019 festgelegt, zu diesem Zeitpunkt traten die Emissionsgrenzwerte für Motoren bis zu 300 kW Leistung in Kraft. Für leistungsstärkere Motoren gibt es noch Übergangsfristen.</a:t>
            </a:r>
          </a:p>
          <a:p>
            <a:r>
              <a:rPr lang="de-AT" sz="1200" kern="1200" dirty="0" smtClean="0">
                <a:solidFill>
                  <a:schemeClr val="tx1"/>
                </a:solidFill>
                <a:effectLst/>
                <a:latin typeface="+mn-lt"/>
                <a:ea typeface="+mn-ea"/>
                <a:cs typeface="+mn-cs"/>
              </a:rPr>
              <a:t>Die Maschinen müssen durch die verantwortlichen Stellen zertifiziert werden. Derzeit gibt es noch kein Messprinzip für Messungen der Behörden im laufenden Betrieb, dies macht die Zertifizierung sehr teuer und aufwendig. Die Lage wird zusätzlich dadurch verschärft, dass der europäische Binnenschifffahrtsmarkt für Motoren sehr klein ist, dass führt zu hohen Entwicklungs- und Zertifizierungskosten pro Motor.</a:t>
            </a:r>
          </a:p>
          <a:p>
            <a:r>
              <a:rPr lang="de-AT" sz="1200" kern="1200" dirty="0" smtClean="0">
                <a:solidFill>
                  <a:schemeClr val="tx1"/>
                </a:solidFill>
                <a:effectLst/>
                <a:latin typeface="+mn-lt"/>
                <a:ea typeface="+mn-ea"/>
                <a:cs typeface="+mn-cs"/>
              </a:rPr>
              <a:t>Nachrüstungen sind sehr teuer und nur schwer möglich, da der gebotene Platz in Motorenräumen minimal ist. Außerdem sind nachgerüstete Leitungen unsicherer.</a:t>
            </a:r>
          </a:p>
          <a:p>
            <a:endParaRPr lang="de-AT" dirty="0" smtClean="0"/>
          </a:p>
          <a:p>
            <a:r>
              <a:rPr lang="de-AT" dirty="0" smtClean="0"/>
              <a:t>Die Richtlinie für Motoren bis 300</a:t>
            </a:r>
            <a:r>
              <a:rPr lang="de-AT" baseline="0" dirty="0" smtClean="0"/>
              <a:t> kW Leistung ist nicht das Hauptproblem der Binnenschifffahrt. Für den Hauptantrieb werden Motoren mit über 300 kW Leistung benötigt, die derzeit verfügbaren und zertifizierten Aggregate, können ab Ende 2019 nicht mehr eingebaut werden. Dies stellt die größte Sorge und Herausforderung für die Binnenschifffahrt dar, deren mögliche Lösung wird auf der nächsten Folie diskutiert.</a:t>
            </a:r>
            <a:endParaRPr lang="de-AT" dirty="0" smtClean="0"/>
          </a:p>
          <a:p>
            <a:endParaRPr lang="de-AT" dirty="0" smtClean="0"/>
          </a:p>
          <a:p>
            <a:r>
              <a:rPr lang="de-AT" dirty="0" smtClean="0"/>
              <a:t>Quelle(n):</a:t>
            </a:r>
          </a:p>
          <a:p>
            <a:r>
              <a:rPr lang="de-AT" dirty="0" smtClean="0"/>
              <a:t>Europäische Union (2016)</a:t>
            </a:r>
          </a:p>
          <a:p>
            <a:r>
              <a:rPr lang="de-AT" dirty="0" smtClean="0"/>
              <a:t>Michale Nutsch (6/2018), S.128f.</a:t>
            </a:r>
          </a:p>
          <a:p>
            <a:r>
              <a:rPr lang="de-AT" dirty="0" smtClean="0"/>
              <a:t>Bundesverband der Deutschen</a:t>
            </a:r>
            <a:r>
              <a:rPr lang="de-AT" baseline="0" dirty="0" smtClean="0"/>
              <a:t> Binnenschifffahrt e. V (8/2018), S.26f.</a:t>
            </a:r>
            <a:endParaRPr lang="de-AT" dirty="0" smtClean="0"/>
          </a:p>
        </p:txBody>
      </p:sp>
      <p:sp>
        <p:nvSpPr>
          <p:cNvPr id="4" name="Foliennummernplatzhalter 3"/>
          <p:cNvSpPr>
            <a:spLocks noGrp="1"/>
          </p:cNvSpPr>
          <p:nvPr>
            <p:ph type="sldNum" sz="quarter" idx="10"/>
          </p:nvPr>
        </p:nvSpPr>
        <p:spPr/>
        <p:txBody>
          <a:bodyPr/>
          <a:lstStyle/>
          <a:p>
            <a:fld id="{BEE6645A-1D89-47D1-9FAC-5E56D67537A3}" type="slidenum">
              <a:rPr lang="de-AT" smtClean="0"/>
              <a:t>68</a:t>
            </a:fld>
            <a:endParaRPr lang="de-AT"/>
          </a:p>
        </p:txBody>
      </p:sp>
    </p:spTree>
    <p:extLst>
      <p:ext uri="{BB962C8B-B14F-4D97-AF65-F5344CB8AC3E}">
        <p14:creationId xmlns:p14="http://schemas.microsoft.com/office/powerpoint/2010/main" val="186646889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noProof="0" dirty="0" smtClean="0"/>
              <a:t>Zunächst soll kurz erklärt werden, welche Aggregate aktuell zur Leistungserstellung verwendet werden, es soll also der Status Quo präsentiert werden, bevor auf die Zukunft eingegangen wird. Das Aggregat zur Leistungserstellung</a:t>
            </a:r>
            <a:r>
              <a:rPr lang="de-AT" baseline="0" noProof="0" dirty="0" smtClean="0"/>
              <a:t> ist der wichtigste Teil der Antriebsanlage eines Schiffes. Meistens sind diese Aggregate Diesel- oder Elektromotoren, Gas- oder Dampfturbinen, Gasmotoren oder Dual-Fuel-Antriebe, Motoren, welche für den Betrieb mit Dieselkraftstoff und mit Flüssigerdgas (LNG) geeignet sind. Es können auch kombinierte Systeme verwendet werden, ein aktuelles Beispiel ist der CODAD-Antrieb. Beim CODAD-Antrieb werden zwei Dieselmotoren über Kupplungen und ein Sammelgetriebe auf die Antriebswelle geschaltet.</a:t>
            </a:r>
            <a:endParaRPr lang="de-AT" noProof="0" dirty="0" smtClean="0"/>
          </a:p>
          <a:p>
            <a:endParaRPr lang="de-AT" dirty="0" smtClean="0"/>
          </a:p>
          <a:p>
            <a:r>
              <a:rPr lang="de-AT" dirty="0" smtClean="0"/>
              <a:t>Die NRMM-EU-Verordnung muss eingehalten werden, dazu sind Motoren nötig, die ihren Anforderungen entsprechen. Derzeit sind solche Motoren für Binnenschiffe nicht verfügbar. Ein möglicher Lösungsansatz ist die </a:t>
            </a:r>
            <a:r>
              <a:rPr lang="de-AT" dirty="0" err="1" smtClean="0"/>
              <a:t>Marinisierung</a:t>
            </a:r>
            <a:r>
              <a:rPr lang="de-AT" dirty="0" smtClean="0"/>
              <a:t> (Anpassung an den Schiffsbetrieb) von Motoren, die nicht für den Einsatz im Schiff bestimmt sind. Bei diesen Motoren handelt es sich um</a:t>
            </a:r>
            <a:r>
              <a:rPr lang="de-AT" baseline="0" dirty="0" smtClean="0"/>
              <a:t> moderne LKW-Motoren oder andere „</a:t>
            </a:r>
            <a:r>
              <a:rPr lang="de-AT" baseline="0" dirty="0" err="1" smtClean="0"/>
              <a:t>nonroad</a:t>
            </a:r>
            <a:r>
              <a:rPr lang="de-AT" baseline="0" dirty="0" smtClean="0"/>
              <a:t>“-Motoren. Allerdings dürfen diese Motoren maximal 560 kW Leistung haben. Derzeit wird noch an dieser Lösung gearbeitet, wobei sie teuer ist und die Betriebssicherheit erst getestet werden muss. Die Anforderungen an Motoren, um sie auf Schiffen einsetzen zu können sind sehr speziell. Vor allem die LKW-Motoren sind hinsichtlich ihrer Leistung, der maximal vorgesehenen Betriebsstunden, der dauerhaften Beanspruchung und ihrer Störanfälligkeit nicht für den Einsatz bei Schiffen konstruiert. Die Motoren dürfen maximal eine Leistung von 560 kW haben, Schiffe benötigen regelmäßig eine Leistung von bis zu 1.500 kW oder mehr. Es wären also mehrere Motoren nötig, um die nötige Leistung zu erlangen, so viel Platz ist im Maschinenraum nicht gegeben, außer durch Umbauten in Millionenhöhe. Dadurch ist der Einsatz dieser Motoren für viele </a:t>
            </a:r>
            <a:r>
              <a:rPr lang="de-AT" baseline="0" dirty="0" err="1" smtClean="0"/>
              <a:t>BinnenschifferInnen</a:t>
            </a:r>
            <a:r>
              <a:rPr lang="de-AT" baseline="0" dirty="0" smtClean="0"/>
              <a:t> keine Alternative.</a:t>
            </a:r>
            <a:endParaRPr lang="de-AT" dirty="0" smtClean="0"/>
          </a:p>
          <a:p>
            <a:endParaRPr lang="de-AT" dirty="0" smtClean="0"/>
          </a:p>
          <a:p>
            <a:endParaRPr lang="de-AT" dirty="0" smtClean="0"/>
          </a:p>
          <a:p>
            <a:r>
              <a:rPr lang="en-US" dirty="0" err="1" smtClean="0"/>
              <a:t>Quelle</a:t>
            </a:r>
            <a:r>
              <a:rPr lang="en-US" dirty="0" smtClean="0"/>
              <a:t>(n):</a:t>
            </a:r>
          </a:p>
          <a:p>
            <a:r>
              <a:rPr lang="de-AT" dirty="0" smtClean="0"/>
              <a:t>Pfaff M. (2018) Antriebsanlagen. In: Schiffsbetriebstechnik. Springer Vieweg, Wiesbaden</a:t>
            </a:r>
            <a:r>
              <a:rPr lang="de-AT" sz="1200" b="0" i="0" u="none" strike="noStrike" kern="1200" dirty="0" smtClean="0">
                <a:solidFill>
                  <a:schemeClr val="tx1"/>
                </a:solidFill>
                <a:effectLst/>
                <a:latin typeface="+mn-lt"/>
                <a:ea typeface="+mn-ea"/>
                <a:cs typeface="+mn-cs"/>
              </a:rPr>
              <a:t> </a:t>
            </a:r>
            <a:endParaRPr lang="en-US" dirty="0" smtClean="0"/>
          </a:p>
          <a:p>
            <a:r>
              <a:rPr lang="de-AT" dirty="0" smtClean="0"/>
              <a:t>Michale Nutsch (6/2018), S.128f.</a:t>
            </a:r>
          </a:p>
          <a:p>
            <a:r>
              <a:rPr lang="de-AT" dirty="0" smtClean="0"/>
              <a:t>Bundesverband der Deutschen</a:t>
            </a:r>
            <a:r>
              <a:rPr lang="de-AT" baseline="0" dirty="0" smtClean="0"/>
              <a:t> Binnenschifffahrt e. V (8/2018), S.26f.</a:t>
            </a:r>
            <a:endParaRPr lang="de-AT" dirty="0" smtClean="0"/>
          </a:p>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69</a:t>
            </a:fld>
            <a:endParaRPr lang="de-AT"/>
          </a:p>
        </p:txBody>
      </p:sp>
    </p:spTree>
    <p:extLst>
      <p:ext uri="{BB962C8B-B14F-4D97-AF65-F5344CB8AC3E}">
        <p14:creationId xmlns:p14="http://schemas.microsoft.com/office/powerpoint/2010/main" val="202537013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noProof="0" dirty="0" smtClean="0"/>
              <a:t>LNG</a:t>
            </a:r>
            <a:r>
              <a:rPr lang="de-AT" noProof="0" dirty="0" smtClean="0"/>
              <a:t> ist</a:t>
            </a:r>
            <a:r>
              <a:rPr lang="de-AT" baseline="0" noProof="0" dirty="0" smtClean="0"/>
              <a:t> eine Abkürzung und steht für </a:t>
            </a:r>
            <a:r>
              <a:rPr lang="de-AT" baseline="0" noProof="0" dirty="0" err="1" smtClean="0"/>
              <a:t>Liquefied</a:t>
            </a:r>
            <a:r>
              <a:rPr lang="de-AT" baseline="0" noProof="0" dirty="0" smtClean="0"/>
              <a:t> Natural Gas, also flüssiges Erdgas und ist ein alternativer, neuer Treibstoff. Erdgas wird auf -162° abgekühlt, dadurch wird das Volumen soweit verringert, dass LNG 600 mal weniger Platz benötigt als natürliches Gas. Am Rhein gibt es aktuell 2 Bunkerstationen, eine befindet sich in Rotterdam und die andere in Amsterdam. In Österreich gibt es eine LNG-Tankstelle, diese befindet sich am Ennshafen. Die Pioniere im Bereich Flüssiggas als Treibstoff für Schiffe sind die skandinavischen Länder, insbesondere Norwegen, allerdings beschäftigen sie sich primär mit der Hochseeschifffahrt. </a:t>
            </a:r>
            <a:r>
              <a:rPr lang="de-AT" noProof="0" dirty="0" smtClean="0"/>
              <a:t>LNG ist mit vielen Herausforderungen konfrontiert, unter</a:t>
            </a:r>
            <a:r>
              <a:rPr lang="de-AT" baseline="0" noProof="0" dirty="0" smtClean="0"/>
              <a:t> anderem operativen, da es nur sehr wenige Tankstellen gibt, des Weiteren sind Sicherheitsfragen noch ungeklärt. Außerdem ist der Bau eines mit LNG betriebenen Schiffes sehr kostenaufwendig. Ein weiteres Problem ist das Infrastrukturbetreiber erst in Infrastruktur investieren werden, wenn ausreichend Nachfrage vorhanden ist und Schiffsbetreiber werden erst in LNG Schiffe investieren, wenn sie die nötige Infrastruktur zur Verfügung haben. </a:t>
            </a:r>
            <a:r>
              <a:rPr lang="de-AT" noProof="0" dirty="0" smtClean="0"/>
              <a:t>LNG ist sehr umweltfreundlich, es verursacht keinerlei Verschmutzungen, selbst wenn es ausläuft,</a:t>
            </a:r>
            <a:r>
              <a:rPr lang="de-AT" baseline="0" noProof="0" dirty="0" smtClean="0"/>
              <a:t> außerdem ist es emissionsarm. Momentan ist die Preislage von LNG sehr stabil und der Preis ist wettbewerbstauglich. Trotz der mangelnden Infrastruktur steigt die Nutzung und auch der Handel von LNG:</a:t>
            </a:r>
            <a:endParaRPr lang="de-AT" noProof="0" dirty="0" smtClean="0"/>
          </a:p>
          <a:p>
            <a:endParaRPr lang="en-US" noProof="0" dirty="0" smtClean="0"/>
          </a:p>
          <a:p>
            <a:r>
              <a:rPr lang="de-AT" noProof="0" dirty="0" smtClean="0"/>
              <a:t>In den 1960ern wurden drei experimentelle Handelsschiffe gebaut. Sie wurden unabhängig voneinander für das Lernen und Demonstrieren der Technologie entwickelt. Es wurde ein viertes Schiff, welches noch eingesetzt wird gebaut. Es gilt als Pionier hinsichtlich seiner Logistikfunktionen und seinem </a:t>
            </a:r>
            <a:r>
              <a:rPr lang="de-AT" b="1" noProof="0" dirty="0" smtClean="0"/>
              <a:t>nuklearen Antriebssystem</a:t>
            </a:r>
            <a:r>
              <a:rPr lang="de-AT" noProof="0" dirty="0" smtClean="0"/>
              <a:t>. Die Anwendung des nuklearen Antriebs hat Potenziale in einigen Nischen der Seeschifffahrt. Ein bedeutendes Potenzial ist die militärische nukleare Antriebsanwendung in den USA, Großbritannien, Frankreich, Russland, China und Indien. Eine Grundvoraussetzung für den Einsatz von nuklearen Antrieben ist ein Regulierungssystem, in dem diese Antriebe arbeiten können. Argumente gegen eine Wiedereinführung des nuklearen Antriebs sind die transnationale und mobile Natur der Schifffahrt und das maritime Regulierungssystem, welches sehr fragmentiert und unsicher ist. Nur in Ländern, in denen die Politik Grund für Investitionen in nukleare Antriebe bietet, besteht Potenzial für nichtmilitärische Atomschiffe.</a:t>
            </a:r>
          </a:p>
          <a:p>
            <a:r>
              <a:rPr lang="de-AT" noProof="0" dirty="0" smtClean="0"/>
              <a:t>CO2 = Kohlenstoffdioxid, CH4 = Methan, </a:t>
            </a:r>
            <a:r>
              <a:rPr lang="de-AT" noProof="0" dirty="0" err="1" smtClean="0"/>
              <a:t>NOx</a:t>
            </a:r>
            <a:r>
              <a:rPr lang="de-AT" noProof="0" dirty="0" smtClean="0"/>
              <a:t> = Stickoxide, </a:t>
            </a:r>
            <a:r>
              <a:rPr lang="de-AT" noProof="0" dirty="0" err="1" smtClean="0"/>
              <a:t>SOx</a:t>
            </a:r>
            <a:r>
              <a:rPr lang="de-AT" noProof="0" dirty="0" smtClean="0"/>
              <a:t> = Schwefeloxide</a:t>
            </a:r>
            <a:endParaRPr lang="en-US" noProof="0" dirty="0" smtClean="0"/>
          </a:p>
          <a:p>
            <a:endParaRPr lang="en-US" noProof="0" dirty="0" smtClean="0"/>
          </a:p>
          <a:p>
            <a:r>
              <a:rPr lang="en-US" noProof="0" dirty="0" err="1" smtClean="0"/>
              <a:t>Passende</a:t>
            </a:r>
            <a:r>
              <a:rPr lang="en-US" noProof="0" dirty="0" smtClean="0"/>
              <a:t> Videos:</a:t>
            </a:r>
          </a:p>
          <a:p>
            <a:pPr marL="0" marR="0" indent="0" algn="l" defTabSz="914400" rtl="0" eaLnBrk="1" fontAlgn="auto" latinLnBrk="0" hangingPunct="1">
              <a:lnSpc>
                <a:spcPct val="100000"/>
              </a:lnSpc>
              <a:spcBef>
                <a:spcPts val="0"/>
              </a:spcBef>
              <a:spcAft>
                <a:spcPts val="0"/>
              </a:spcAft>
              <a:buClrTx/>
              <a:buSzTx/>
              <a:buFontTx/>
              <a:buNone/>
              <a:tabLst/>
              <a:defRPr/>
            </a:pPr>
            <a:r>
              <a:rPr lang="en-US" noProof="0" dirty="0" smtClean="0"/>
              <a:t>Liquefied Natural Gas (LNG) 101: </a:t>
            </a:r>
            <a:r>
              <a:rPr lang="de-AT" sz="1200" u="sng" kern="1200" dirty="0" smtClean="0">
                <a:solidFill>
                  <a:schemeClr val="tx1"/>
                </a:solidFill>
                <a:effectLst/>
                <a:latin typeface="+mn-lt"/>
                <a:ea typeface="+mn-ea"/>
                <a:cs typeface="+mn-cs"/>
                <a:hlinkClick r:id="rId3"/>
              </a:rPr>
              <a:t>https://www.youtube.com/watch?v=WyZTuzUzR68</a:t>
            </a:r>
            <a:endParaRPr lang="de-AT"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From Plant to Plant – The LNG Process: </a:t>
            </a:r>
            <a:r>
              <a:rPr lang="de-AT" sz="1200" u="sng" kern="1200" dirty="0" smtClean="0">
                <a:solidFill>
                  <a:schemeClr val="tx1"/>
                </a:solidFill>
                <a:effectLst/>
                <a:latin typeface="+mn-lt"/>
                <a:ea typeface="+mn-ea"/>
                <a:cs typeface="+mn-cs"/>
                <a:hlinkClick r:id="rId4"/>
              </a:rPr>
              <a:t>https://www.youtube.com/watch?v=s9oMknya7Rg</a:t>
            </a:r>
            <a:endParaRPr lang="de-AT" dirty="0" smtClean="0">
              <a:effectLst/>
            </a:endParaRPr>
          </a:p>
          <a:p>
            <a:endParaRPr lang="en-US" noProof="0" dirty="0" smtClean="0"/>
          </a:p>
          <a:p>
            <a:endParaRPr lang="en-US" noProof="0" dirty="0" smtClean="0"/>
          </a:p>
          <a:p>
            <a:r>
              <a:rPr lang="en-US" noProof="0" dirty="0" err="1" smtClean="0"/>
              <a:t>Quelle</a:t>
            </a:r>
            <a:r>
              <a:rPr lang="en-US" noProof="0" dirty="0" smtClean="0"/>
              <a:t>(n):</a:t>
            </a:r>
          </a:p>
          <a:p>
            <a:r>
              <a:rPr lang="en-US" noProof="0" dirty="0" smtClean="0"/>
              <a:t>https://www.youtube.com/watch?v=WyZTuzUzR68</a:t>
            </a:r>
          </a:p>
          <a:p>
            <a:r>
              <a:rPr lang="en-US" noProof="0" dirty="0" smtClean="0"/>
              <a:t>http://www.lngmasterplan.eu/images/D_111__Status_Quo__Trend_Analysis_-_Danube_and_Italy_v2.1_FINAL_2015-3-12.pdf  S.24</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https://www.researchgate.net/profile/Murat_Aymelek/publication/274379729_Challenges_and_opportunities_for_LNG_as_a_ship_fuel_source_and_an_application_to_bunkering_network_optimisation/links/55e5bf9f08aecb1a7ccd4ab6.pdf S.768</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Halvor</a:t>
            </a:r>
            <a:r>
              <a:rPr lang="en-US" dirty="0" smtClean="0"/>
              <a:t> </a:t>
            </a:r>
            <a:r>
              <a:rPr lang="en-US" dirty="0" err="1" smtClean="0"/>
              <a:t>Schøyena</a:t>
            </a:r>
            <a:r>
              <a:rPr lang="en-US" dirty="0" smtClean="0"/>
              <a:t>, </a:t>
            </a:r>
            <a:r>
              <a:rPr lang="en-US" dirty="0" err="1" smtClean="0"/>
              <a:t>Kenn</a:t>
            </a:r>
            <a:r>
              <a:rPr lang="en-US" dirty="0" smtClean="0"/>
              <a:t> Steger-Jensen (2017): Nuclear propulsion in ocean merchant shipping: The role of historical experiments to gain insight into possible future applications. In: Journal of Cleaner Production, Volume 169, S.152-160.</a:t>
            </a:r>
          </a:p>
        </p:txBody>
      </p:sp>
      <p:sp>
        <p:nvSpPr>
          <p:cNvPr id="4" name="Foliennummernplatzhalter 3"/>
          <p:cNvSpPr>
            <a:spLocks noGrp="1"/>
          </p:cNvSpPr>
          <p:nvPr>
            <p:ph type="sldNum" sz="quarter" idx="10"/>
          </p:nvPr>
        </p:nvSpPr>
        <p:spPr/>
        <p:txBody>
          <a:bodyPr/>
          <a:lstStyle/>
          <a:p>
            <a:fld id="{BEE6645A-1D89-47D1-9FAC-5E56D67537A3}" type="slidenum">
              <a:rPr lang="de-AT" smtClean="0"/>
              <a:t>70</a:t>
            </a:fld>
            <a:endParaRPr lang="de-AT"/>
          </a:p>
        </p:txBody>
      </p:sp>
    </p:spTree>
    <p:extLst>
      <p:ext uri="{BB962C8B-B14F-4D97-AF65-F5344CB8AC3E}">
        <p14:creationId xmlns:p14="http://schemas.microsoft.com/office/powerpoint/2010/main" val="21521397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smtClean="0"/>
              <a:t>Welchen Bereich der Logistik verbessert die Digitalisierung insbesondere?</a:t>
            </a:r>
          </a:p>
          <a:p>
            <a:r>
              <a:rPr lang="de-AT" dirty="0" smtClean="0"/>
              <a:t>Verkehrs- und Transportmanagement</a:t>
            </a:r>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71</a:t>
            </a:fld>
            <a:endParaRPr lang="de-AT"/>
          </a:p>
        </p:txBody>
      </p:sp>
    </p:spTree>
    <p:extLst>
      <p:ext uri="{BB962C8B-B14F-4D97-AF65-F5344CB8AC3E}">
        <p14:creationId xmlns:p14="http://schemas.microsoft.com/office/powerpoint/2010/main" val="296866749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AT" dirty="0"/>
          </a:p>
        </p:txBody>
      </p:sp>
      <p:sp>
        <p:nvSpPr>
          <p:cNvPr id="4" name="Slide Number Placeholder 3"/>
          <p:cNvSpPr>
            <a:spLocks noGrp="1"/>
          </p:cNvSpPr>
          <p:nvPr>
            <p:ph type="sldNum" sz="quarter" idx="10"/>
          </p:nvPr>
        </p:nvSpPr>
        <p:spPr/>
        <p:txBody>
          <a:bodyPr/>
          <a:lstStyle/>
          <a:p>
            <a:fld id="{BEE6645A-1D89-47D1-9FAC-5E56D67537A3}" type="slidenum">
              <a:rPr lang="de-AT" smtClean="0"/>
              <a:t>72</a:t>
            </a:fld>
            <a:endParaRPr lang="de-AT"/>
          </a:p>
        </p:txBody>
      </p:sp>
    </p:spTree>
    <p:extLst>
      <p:ext uri="{BB962C8B-B14F-4D97-AF65-F5344CB8AC3E}">
        <p14:creationId xmlns:p14="http://schemas.microsoft.com/office/powerpoint/2010/main" val="313372406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73</a:t>
            </a:fld>
            <a:endParaRPr lang="de-AT"/>
          </a:p>
        </p:txBody>
      </p:sp>
    </p:spTree>
    <p:extLst>
      <p:ext uri="{BB962C8B-B14F-4D97-AF65-F5344CB8AC3E}">
        <p14:creationId xmlns:p14="http://schemas.microsoft.com/office/powerpoint/2010/main" val="267418816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AT" dirty="0"/>
          </a:p>
        </p:txBody>
      </p:sp>
      <p:sp>
        <p:nvSpPr>
          <p:cNvPr id="4" name="Slide Number Placeholder 3"/>
          <p:cNvSpPr>
            <a:spLocks noGrp="1"/>
          </p:cNvSpPr>
          <p:nvPr>
            <p:ph type="sldNum" sz="quarter" idx="10"/>
          </p:nvPr>
        </p:nvSpPr>
        <p:spPr/>
        <p:txBody>
          <a:bodyPr/>
          <a:lstStyle/>
          <a:p>
            <a:fld id="{BEE6645A-1D89-47D1-9FAC-5E56D67537A3}" type="slidenum">
              <a:rPr lang="de-AT" smtClean="0"/>
              <a:t>74</a:t>
            </a:fld>
            <a:endParaRPr lang="de-AT"/>
          </a:p>
        </p:txBody>
      </p:sp>
    </p:spTree>
    <p:extLst>
      <p:ext uri="{BB962C8B-B14F-4D97-AF65-F5344CB8AC3E}">
        <p14:creationId xmlns:p14="http://schemas.microsoft.com/office/powerpoint/2010/main" val="416194152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AT" dirty="0"/>
          </a:p>
        </p:txBody>
      </p:sp>
      <p:sp>
        <p:nvSpPr>
          <p:cNvPr id="4" name="Foliennummernplatzhalter 3"/>
          <p:cNvSpPr>
            <a:spLocks noGrp="1"/>
          </p:cNvSpPr>
          <p:nvPr>
            <p:ph type="sldNum" sz="quarter" idx="10"/>
          </p:nvPr>
        </p:nvSpPr>
        <p:spPr/>
        <p:txBody>
          <a:bodyPr/>
          <a:lstStyle/>
          <a:p>
            <a:fld id="{BEE6645A-1D89-47D1-9FAC-5E56D67537A3}" type="slidenum">
              <a:rPr lang="de-AT" smtClean="0"/>
              <a:t>75</a:t>
            </a:fld>
            <a:endParaRPr lang="de-AT"/>
          </a:p>
        </p:txBody>
      </p:sp>
    </p:spTree>
    <p:extLst>
      <p:ext uri="{BB962C8B-B14F-4D97-AF65-F5344CB8AC3E}">
        <p14:creationId xmlns:p14="http://schemas.microsoft.com/office/powerpoint/2010/main" val="973801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700809"/>
            <a:ext cx="10363200" cy="1470025"/>
          </a:xfrm>
        </p:spPr>
        <p:txBody>
          <a:bodyPr/>
          <a:lstStyle>
            <a:lvl1pPr>
              <a:defRPr lang="en-US" sz="5400" kern="1200" cap="all" spc="-100" baseline="0" smtClean="0">
                <a:solidFill>
                  <a:srgbClr val="189BC4"/>
                </a:solidFill>
                <a:latin typeface="Corbel" panose="020B0503020204020204" pitchFamily="34" charset="0"/>
                <a:ea typeface="+mj-ea"/>
                <a:cs typeface="+mj-cs"/>
              </a:defRPr>
            </a:lvl1pPr>
          </a:lstStyle>
          <a:p>
            <a:r>
              <a:rPr lang="en-US" dirty="0" smtClean="0"/>
              <a:t>Click to edit Master title style</a:t>
            </a:r>
            <a:endParaRPr lang="de-AT" dirty="0"/>
          </a:p>
        </p:txBody>
      </p:sp>
      <p:sp>
        <p:nvSpPr>
          <p:cNvPr id="3" name="Subtitle 2"/>
          <p:cNvSpPr>
            <a:spLocks noGrp="1"/>
          </p:cNvSpPr>
          <p:nvPr>
            <p:ph type="subTitle" idx="1"/>
          </p:nvPr>
        </p:nvSpPr>
        <p:spPr>
          <a:xfrm>
            <a:off x="1828800" y="3764632"/>
            <a:ext cx="8534400" cy="1752600"/>
          </a:xfrm>
        </p:spPr>
        <p:txBody>
          <a:bodyPr/>
          <a:lstStyle>
            <a:lvl1pPr marL="0" indent="0" algn="ctr">
              <a:buNone/>
              <a:defRPr lang="en-US" sz="2400" kern="1200" smtClean="0">
                <a:solidFill>
                  <a:schemeClr val="tx1">
                    <a:lumMod val="65000"/>
                    <a:lumOff val="35000"/>
                  </a:schemeClr>
                </a:solidFill>
                <a:latin typeface="Corbel" panose="020B0503020204020204" pitchFamily="34" charset="0"/>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de-AT" dirty="0"/>
          </a:p>
        </p:txBody>
      </p:sp>
      <p:sp>
        <p:nvSpPr>
          <p:cNvPr id="5" name="Footer Placeholder 4"/>
          <p:cNvSpPr>
            <a:spLocks noGrp="1"/>
          </p:cNvSpPr>
          <p:nvPr>
            <p:ph type="ftr" sz="quarter" idx="11"/>
          </p:nvPr>
        </p:nvSpPr>
        <p:spPr/>
        <p:txBody>
          <a:bodyPr/>
          <a:lstStyle/>
          <a:p>
            <a:endParaRPr lang="de-AT"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CD93F612-187A-48BF-B5EE-AA4BEE289BC1}" type="slidenum">
              <a:rPr lang="de-AT" smtClean="0">
                <a:solidFill>
                  <a:prstClr val="black">
                    <a:tint val="75000"/>
                  </a:prstClr>
                </a:solidFill>
              </a:rPr>
              <a:pPr/>
              <a:t>‹Nr.›</a:t>
            </a:fld>
            <a:endParaRPr lang="de-AT" dirty="0">
              <a:solidFill>
                <a:prstClr val="black">
                  <a:tint val="75000"/>
                </a:prstClr>
              </a:solidFill>
            </a:endParaRPr>
          </a:p>
        </p:txBody>
      </p:sp>
      <p:cxnSp>
        <p:nvCxnSpPr>
          <p:cNvPr id="8" name="Straight Connector 7"/>
          <p:cNvCxnSpPr/>
          <p:nvPr userDrawn="1"/>
        </p:nvCxnSpPr>
        <p:spPr>
          <a:xfrm>
            <a:off x="914400" y="2558260"/>
            <a:ext cx="10464800" cy="1588"/>
          </a:xfrm>
          <a:prstGeom prst="line">
            <a:avLst/>
          </a:prstGeom>
          <a:ln w="57150">
            <a:solidFill>
              <a:srgbClr val="002E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26699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atin typeface="Corbel" panose="020B0503020204020204" pitchFamily="34" charset="0"/>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latin typeface="Corbel" panose="020B0503020204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5" name="Footer Placeholder 4"/>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6" name="Slide Number Placeholder 5"/>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124532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orbel" panose="020B050302020402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buClr>
                <a:srgbClr val="002E60"/>
              </a:buClr>
              <a:defRPr>
                <a:latin typeface="Corbel" panose="020B0503020204020204" pitchFamily="34" charset="0"/>
              </a:defRPr>
            </a:lvl1pPr>
            <a:lvl2pPr>
              <a:buClr>
                <a:srgbClr val="002E60"/>
              </a:buClr>
              <a:defRPr>
                <a:latin typeface="Corbel" panose="020B0503020204020204" pitchFamily="34" charset="0"/>
              </a:defRPr>
            </a:lvl2pPr>
            <a:lvl3pPr>
              <a:buClr>
                <a:srgbClr val="002E60"/>
              </a:buClr>
              <a:defRPr>
                <a:latin typeface="Corbel" panose="020B0503020204020204" pitchFamily="34" charset="0"/>
              </a:defRPr>
            </a:lvl3pPr>
            <a:lvl4pPr>
              <a:buClr>
                <a:srgbClr val="002E60"/>
              </a:buClr>
              <a:defRPr>
                <a:latin typeface="Corbel" panose="020B0503020204020204" pitchFamily="34" charset="0"/>
              </a:defRPr>
            </a:lvl4pPr>
            <a:lvl5pPr>
              <a:buClr>
                <a:srgbClr val="002E60"/>
              </a:buClr>
              <a:defRPr>
                <a:latin typeface="Corbel" panose="020B0503020204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6" name="Slide Number Placeholder 5"/>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373350171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atin typeface="Corbel" panose="020B050302020402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latin typeface="Corbel" panose="020B050302020402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a:xfrm>
            <a:off x="569810" y="6597352"/>
            <a:ext cx="3860800" cy="329184"/>
          </a:xfrm>
          <a:prstGeom prst="rect">
            <a:avLst/>
          </a:prstGeom>
        </p:spPr>
        <p:txBody>
          <a:bodyPr/>
          <a:lstStyle>
            <a:lvl1pPr>
              <a:defRPr>
                <a:latin typeface="Corbel" panose="020B0503020204020204" pitchFamily="34" charset="0"/>
              </a:defRPr>
            </a:lvl1pPr>
          </a:lstStyle>
          <a:p>
            <a:fld id="{960C6CC5-D769-42EF-BD49-D7E5DE07B5D4}" type="datetime7">
              <a:rPr lang="de-DE" smtClean="0">
                <a:solidFill>
                  <a:prstClr val="black"/>
                </a:solidFill>
              </a:rPr>
              <a:pPr/>
              <a:t>Feb-19</a:t>
            </a:fld>
            <a:endParaRPr lang="de-AT" dirty="0">
              <a:solidFill>
                <a:prstClr val="black"/>
              </a:solidFill>
            </a:endParaRPr>
          </a:p>
        </p:txBody>
      </p:sp>
      <p:sp>
        <p:nvSpPr>
          <p:cNvPr id="5" name="Footer Placeholder 4"/>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white"/>
              </a:solidFill>
            </a:endParaRPr>
          </a:p>
        </p:txBody>
      </p:sp>
      <p:sp>
        <p:nvSpPr>
          <p:cNvPr id="6" name="Slide Number Placeholder 5"/>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black"/>
                </a:solidFill>
              </a:rPr>
              <a:pPr/>
              <a:t>‹Nr.›</a:t>
            </a:fld>
            <a:endParaRPr lang="de-AT" dirty="0">
              <a:solidFill>
                <a:prstClr val="black"/>
              </a:solidFill>
            </a:endParaRPr>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50491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orbel" panose="020B0503020204020204" pitchFamily="34" charset="0"/>
              </a:defRPr>
            </a:lvl1pPr>
          </a:lstStyle>
          <a:p>
            <a:r>
              <a:rPr lang="en-US" dirty="0" smtClean="0"/>
              <a:t>Click to edit Master title style</a:t>
            </a:r>
            <a:endParaRPr lang="en-US" dirty="0"/>
          </a:p>
        </p:txBody>
      </p:sp>
      <p:sp>
        <p:nvSpPr>
          <p:cNvPr id="3" name="Content Placeholder 2"/>
          <p:cNvSpPr>
            <a:spLocks noGrp="1"/>
          </p:cNvSpPr>
          <p:nvPr>
            <p:ph sz="half" idx="1"/>
          </p:nvPr>
        </p:nvSpPr>
        <p:spPr>
          <a:xfrm>
            <a:off x="609600" y="1673352"/>
            <a:ext cx="5384800" cy="4718304"/>
          </a:xfrm>
        </p:spPr>
        <p:txBody>
          <a:bodyPr/>
          <a:lstStyle>
            <a:lvl1pPr>
              <a:defRPr sz="2800">
                <a:latin typeface="Corbel" panose="020B0503020204020204" pitchFamily="34" charset="0"/>
              </a:defRPr>
            </a:lvl1pPr>
            <a:lvl2pPr>
              <a:defRPr sz="2400">
                <a:latin typeface="Corbel" panose="020B0503020204020204" pitchFamily="34" charset="0"/>
              </a:defRPr>
            </a:lvl2pPr>
            <a:lvl3pPr>
              <a:defRPr sz="2000">
                <a:latin typeface="Corbel" panose="020B0503020204020204" pitchFamily="34" charset="0"/>
              </a:defRPr>
            </a:lvl3pPr>
            <a:lvl4pPr>
              <a:defRPr sz="1800">
                <a:latin typeface="Corbel" panose="020B0503020204020204" pitchFamily="34" charset="0"/>
              </a:defRPr>
            </a:lvl4pPr>
            <a:lvl5pPr>
              <a:defRPr sz="1800">
                <a:latin typeface="Corbel" panose="020B0503020204020204"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atin typeface="Corbel" panose="020B0503020204020204" pitchFamily="34" charset="0"/>
              </a:defRPr>
            </a:lvl1pPr>
            <a:lvl2pPr>
              <a:defRPr sz="2400">
                <a:latin typeface="Corbel" panose="020B0503020204020204" pitchFamily="34" charset="0"/>
              </a:defRPr>
            </a:lvl2pPr>
            <a:lvl3pPr>
              <a:defRPr sz="2000">
                <a:latin typeface="Corbel" panose="020B0503020204020204" pitchFamily="34" charset="0"/>
              </a:defRPr>
            </a:lvl3pPr>
            <a:lvl4pPr>
              <a:defRPr sz="1800">
                <a:latin typeface="Corbel" panose="020B0503020204020204" pitchFamily="34" charset="0"/>
              </a:defRPr>
            </a:lvl4pPr>
            <a:lvl5pPr>
              <a:defRPr sz="1800">
                <a:latin typeface="Corbel" panose="020B0503020204020204"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5"/>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7" name="Slide Number Placeholder 6"/>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2737119163"/>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orbel" panose="020B050302020402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9600" y="1676400"/>
            <a:ext cx="5242560" cy="639762"/>
          </a:xfrm>
          <a:solidFill>
            <a:schemeClr val="accent1">
              <a:lumMod val="20000"/>
              <a:lumOff val="80000"/>
            </a:schemeClr>
          </a:solidFill>
          <a:ln w="19050">
            <a:solidFill>
              <a:schemeClr val="tx2"/>
            </a:solid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latin typeface="Corbel" panose="020B0503020204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atin typeface="Corbel" panose="020B0503020204020204" pitchFamily="34" charset="0"/>
              </a:defRPr>
            </a:lvl1pPr>
            <a:lvl2pPr>
              <a:defRPr sz="2000">
                <a:latin typeface="Corbel" panose="020B0503020204020204" pitchFamily="34" charset="0"/>
              </a:defRPr>
            </a:lvl2pPr>
            <a:lvl3pPr>
              <a:defRPr sz="1800">
                <a:latin typeface="Corbel" panose="020B0503020204020204" pitchFamily="34" charset="0"/>
              </a:defRPr>
            </a:lvl3pPr>
            <a:lvl4pPr>
              <a:defRPr sz="1600">
                <a:latin typeface="Corbel" panose="020B0503020204020204" pitchFamily="34" charset="0"/>
              </a:defRPr>
            </a:lvl4pPr>
            <a:lvl5pPr>
              <a:defRPr sz="1600">
                <a:latin typeface="Corbel" panose="020B0503020204020204" pitchFamily="34" charset="0"/>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6339840" y="1676400"/>
            <a:ext cx="5242560" cy="639762"/>
          </a:xfrm>
          <a:solidFill>
            <a:schemeClr val="accent1">
              <a:lumMod val="20000"/>
              <a:lumOff val="80000"/>
            </a:schemeClr>
          </a:solidFill>
          <a:ln w="19050">
            <a:solidFill>
              <a:schemeClr val="tx2"/>
            </a:solid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Corbel" panose="020B0503020204020204" pitchFamily="34" charset="0"/>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atin typeface="Corbel" panose="020B0503020204020204" pitchFamily="34" charset="0"/>
              </a:defRPr>
            </a:lvl1pPr>
            <a:lvl2pPr>
              <a:defRPr sz="2000">
                <a:latin typeface="Corbel" panose="020B0503020204020204" pitchFamily="34" charset="0"/>
              </a:defRPr>
            </a:lvl2pPr>
            <a:lvl3pPr>
              <a:defRPr sz="1800">
                <a:latin typeface="Corbel" panose="020B0503020204020204" pitchFamily="34" charset="0"/>
              </a:defRPr>
            </a:lvl3pPr>
            <a:lvl4pPr>
              <a:defRPr sz="1600">
                <a:latin typeface="Corbel" panose="020B0503020204020204" pitchFamily="34" charset="0"/>
              </a:defRPr>
            </a:lvl4pPr>
            <a:lvl5pPr>
              <a:defRPr sz="1600">
                <a:latin typeface="Corbel" panose="020B0503020204020204" pitchFamily="34" charset="0"/>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a:xfrm>
            <a:off x="569810" y="6597352"/>
            <a:ext cx="3860800" cy="329184"/>
          </a:xfrm>
          <a:prstGeom prst="rect">
            <a:avLst/>
          </a:prstGeom>
        </p:spPr>
        <p:txBody>
          <a:bodyPr/>
          <a:lstStyle>
            <a:lvl1pPr>
              <a:defRPr>
                <a:latin typeface="Corbel" panose="020B0503020204020204" pitchFamily="34" charset="0"/>
              </a:defRPr>
            </a:lvl1pPr>
          </a:lstStyle>
          <a:p>
            <a:fld id="{3E642AE0-FABF-494C-8114-6678CC27F463}" type="datetime7">
              <a:rPr lang="de-DE" smtClean="0">
                <a:solidFill>
                  <a:prstClr val="white"/>
                </a:solidFill>
              </a:rPr>
              <a:pPr/>
              <a:t>Feb-19</a:t>
            </a:fld>
            <a:endParaRPr lang="de-AT" dirty="0">
              <a:solidFill>
                <a:prstClr val="white"/>
              </a:solidFill>
            </a:endParaRPr>
          </a:p>
        </p:txBody>
      </p:sp>
      <p:sp>
        <p:nvSpPr>
          <p:cNvPr id="8" name="Footer Placeholder 7"/>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9" name="Slide Number Placeholder 8"/>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4177000"/>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orbel" panose="020B0503020204020204" pitchFamily="34" charset="0"/>
              </a:defRPr>
            </a:lvl1pPr>
          </a:lstStyle>
          <a:p>
            <a:r>
              <a:rPr lang="en-US" dirty="0" smtClean="0"/>
              <a:t>Click to edit Master title style</a:t>
            </a:r>
            <a:endParaRPr lang="en-US" dirty="0"/>
          </a:p>
        </p:txBody>
      </p:sp>
      <p:sp>
        <p:nvSpPr>
          <p:cNvPr id="4" name="Footer Placeholder 3"/>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5" name="Slide Number Placeholder 4"/>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2689579858"/>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4" name="Slide Number Placeholder 3"/>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142814601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atin typeface="Corbel" panose="020B050302020402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atin typeface="Corbel" panose="020B0503020204020204" pitchFamily="34" charset="0"/>
              </a:defRPr>
            </a:lvl1pPr>
            <a:lvl2pPr>
              <a:defRPr sz="2800">
                <a:latin typeface="Corbel" panose="020B0503020204020204" pitchFamily="34" charset="0"/>
              </a:defRPr>
            </a:lvl2pPr>
            <a:lvl3pPr>
              <a:defRPr sz="2400">
                <a:latin typeface="Corbel" panose="020B0503020204020204" pitchFamily="34" charset="0"/>
              </a:defRPr>
            </a:lvl3pPr>
            <a:lvl4pPr>
              <a:defRPr sz="2000">
                <a:latin typeface="Corbel" panose="020B0503020204020204" pitchFamily="34" charset="0"/>
              </a:defRPr>
            </a:lvl4pPr>
            <a:lvl5pPr>
              <a:defRPr sz="2000">
                <a:latin typeface="Corbel" panose="020B0503020204020204" pitchFamily="34" charset="0"/>
              </a:defRPr>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atin typeface="Corbel" panose="020B0503020204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6" name="Footer Placeholder 5"/>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7" name="Slide Number Placeholder 6"/>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3699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atin typeface="Corbel" panose="020B0503020204020204" pitchFamily="34" charset="0"/>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atin typeface="Corbel" panose="020B0503020204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atin typeface="Corbel" panose="020B0503020204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a:off x="569810" y="6597352"/>
            <a:ext cx="3860800" cy="329184"/>
          </a:xfrm>
          <a:prstGeom prst="rect">
            <a:avLst/>
          </a:prstGeom>
        </p:spPr>
        <p:txBody>
          <a:bodyPr/>
          <a:lstStyle>
            <a:lvl1pPr>
              <a:defRPr>
                <a:latin typeface="Corbel" panose="020B0503020204020204" pitchFamily="34" charset="0"/>
              </a:defRPr>
            </a:lvl1pPr>
          </a:lstStyle>
          <a:p>
            <a:fld id="{AD578A94-9312-426F-982C-F0CB91424F17}" type="datetime7">
              <a:rPr lang="de-DE" smtClean="0">
                <a:solidFill>
                  <a:prstClr val="white"/>
                </a:solidFill>
              </a:rPr>
              <a:pPr/>
              <a:t>Feb-19</a:t>
            </a:fld>
            <a:endParaRPr lang="de-AT" dirty="0">
              <a:solidFill>
                <a:prstClr val="white"/>
              </a:solidFill>
            </a:endParaRPr>
          </a:p>
        </p:txBody>
      </p:sp>
      <p:sp>
        <p:nvSpPr>
          <p:cNvPr id="6" name="Footer Placeholder 5"/>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7" name="Slide Number Placeholder 6"/>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1619375803"/>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orbel" panose="020B0503020204020204" pitchFamily="34" charset="0"/>
              </a:defRPr>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a:latin typeface="Corbel" panose="020B0503020204020204" pitchFamily="34" charset="0"/>
              </a:defRPr>
            </a:lvl1pPr>
            <a:lvl2pPr>
              <a:defRPr>
                <a:latin typeface="Corbel" panose="020B0503020204020204" pitchFamily="34" charset="0"/>
              </a:defRPr>
            </a:lvl2pPr>
            <a:lvl3pPr>
              <a:defRPr>
                <a:latin typeface="Corbel" panose="020B0503020204020204" pitchFamily="34" charset="0"/>
              </a:defRPr>
            </a:lvl3pPr>
            <a:lvl4pPr>
              <a:defRPr>
                <a:latin typeface="Corbel" panose="020B0503020204020204" pitchFamily="34" charset="0"/>
              </a:defRPr>
            </a:lvl4pPr>
            <a:lvl5pPr>
              <a:defRPr>
                <a:latin typeface="Corbel" panose="020B0503020204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569810" y="6597352"/>
            <a:ext cx="3860800" cy="329184"/>
          </a:xfrm>
          <a:prstGeom prst="rect">
            <a:avLst/>
          </a:prstGeom>
        </p:spPr>
        <p:txBody>
          <a:bodyPr/>
          <a:lstStyle>
            <a:lvl1pPr>
              <a:defRPr>
                <a:latin typeface="Corbel" panose="020B0503020204020204" pitchFamily="34" charset="0"/>
              </a:defRPr>
            </a:lvl1pPr>
          </a:lstStyle>
          <a:p>
            <a:fld id="{AEA459AC-E033-4E48-B6E6-A41111AFBD07}" type="datetime7">
              <a:rPr lang="de-DE" smtClean="0">
                <a:solidFill>
                  <a:prstClr val="white"/>
                </a:solidFill>
              </a:rPr>
              <a:pPr/>
              <a:t>Feb-19</a:t>
            </a:fld>
            <a:endParaRPr lang="de-AT" dirty="0">
              <a:solidFill>
                <a:prstClr val="white"/>
              </a:solidFill>
            </a:endParaRPr>
          </a:p>
        </p:txBody>
      </p:sp>
      <p:sp>
        <p:nvSpPr>
          <p:cNvPr id="5" name="Footer Placeholder 4"/>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6" name="Slide Number Placeholder 5"/>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3423213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lvl1pPr>
              <a:defRPr>
                <a:latin typeface="Corbel" panose="020B0503020204020204" pitchFamily="34" charset="0"/>
              </a:defRPr>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lvl1pPr>
              <a:defRPr>
                <a:latin typeface="Corbel" panose="020B0503020204020204" pitchFamily="34" charset="0"/>
              </a:defRPr>
            </a:lvl1pPr>
            <a:lvl2pPr>
              <a:defRPr>
                <a:latin typeface="Corbel" panose="020B0503020204020204" pitchFamily="34" charset="0"/>
              </a:defRPr>
            </a:lvl2pPr>
            <a:lvl3pPr>
              <a:defRPr>
                <a:latin typeface="Corbel" panose="020B0503020204020204" pitchFamily="34" charset="0"/>
              </a:defRPr>
            </a:lvl3pPr>
            <a:lvl4pPr>
              <a:defRPr>
                <a:latin typeface="Corbel" panose="020B0503020204020204" pitchFamily="34" charset="0"/>
              </a:defRPr>
            </a:lvl4pPr>
            <a:lvl5pPr>
              <a:defRPr>
                <a:latin typeface="Corbel" panose="020B0503020204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569810" y="6597352"/>
            <a:ext cx="3860800" cy="329184"/>
          </a:xfrm>
          <a:prstGeom prst="rect">
            <a:avLst/>
          </a:prstGeom>
        </p:spPr>
        <p:txBody>
          <a:bodyPr/>
          <a:lstStyle>
            <a:lvl1pPr>
              <a:defRPr>
                <a:latin typeface="Corbel" panose="020B0503020204020204" pitchFamily="34" charset="0"/>
              </a:defRPr>
            </a:lvl1pPr>
          </a:lstStyle>
          <a:p>
            <a:fld id="{EB8D53E3-C2D9-4B1F-8715-01E89BCF3A80}" type="datetime7">
              <a:rPr lang="de-DE" smtClean="0">
                <a:solidFill>
                  <a:prstClr val="white"/>
                </a:solidFill>
              </a:rPr>
              <a:pPr/>
              <a:t>Feb-19</a:t>
            </a:fld>
            <a:endParaRPr lang="de-AT" dirty="0">
              <a:solidFill>
                <a:prstClr val="white"/>
              </a:solidFill>
            </a:endParaRPr>
          </a:p>
        </p:txBody>
      </p:sp>
      <p:sp>
        <p:nvSpPr>
          <p:cNvPr id="5" name="Footer Placeholder 4"/>
          <p:cNvSpPr>
            <a:spLocks noGrp="1"/>
          </p:cNvSpPr>
          <p:nvPr>
            <p:ph type="ftr" sz="quarter" idx="11"/>
          </p:nvPr>
        </p:nvSpPr>
        <p:spPr>
          <a:xfrm>
            <a:off x="4540448" y="6597352"/>
            <a:ext cx="5486400" cy="329184"/>
          </a:xfrm>
          <a:prstGeom prst="rect">
            <a:avLst/>
          </a:prstGeom>
        </p:spPr>
        <p:txBody>
          <a:bodyPr/>
          <a:lstStyle>
            <a:lvl1pPr>
              <a:defRPr>
                <a:latin typeface="Corbel" panose="020B0503020204020204" pitchFamily="34" charset="0"/>
              </a:defRPr>
            </a:lvl1pPr>
          </a:lstStyle>
          <a:p>
            <a:endParaRPr lang="de-AT" dirty="0">
              <a:solidFill>
                <a:prstClr val="black"/>
              </a:solidFill>
            </a:endParaRPr>
          </a:p>
        </p:txBody>
      </p:sp>
      <p:sp>
        <p:nvSpPr>
          <p:cNvPr id="6" name="Slide Number Placeholder 5"/>
          <p:cNvSpPr>
            <a:spLocks noGrp="1"/>
          </p:cNvSpPr>
          <p:nvPr>
            <p:ph type="sldNum" sz="quarter" idx="12"/>
          </p:nvPr>
        </p:nvSpPr>
        <p:spPr/>
        <p:txBody>
          <a:bodyPr/>
          <a:lstStyle>
            <a:lvl1pPr>
              <a:defRPr>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75910568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smtClean="0"/>
              <a:t>Click to edit Master title style</a:t>
            </a:r>
            <a:endParaRPr lang="de-AT"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de-AT"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AT" dirty="0">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93F612-187A-48BF-B5EE-AA4BEE289BC1}" type="slidenum">
              <a:rPr lang="de-AT" smtClean="0">
                <a:solidFill>
                  <a:prstClr val="black">
                    <a:tint val="75000"/>
                  </a:prstClr>
                </a:solidFill>
              </a:rPr>
              <a:pPr/>
              <a:t>‹Nr.›</a:t>
            </a:fld>
            <a:endParaRPr lang="de-AT" dirty="0">
              <a:solidFill>
                <a:prstClr val="black">
                  <a:tint val="75000"/>
                </a:prstClr>
              </a:solidFill>
            </a:endParaRPr>
          </a:p>
        </p:txBody>
      </p:sp>
    </p:spTree>
    <p:extLst>
      <p:ext uri="{BB962C8B-B14F-4D97-AF65-F5344CB8AC3E}">
        <p14:creationId xmlns:p14="http://schemas.microsoft.com/office/powerpoint/2010/main" val="1400944828"/>
      </p:ext>
    </p:extLst>
  </p:cSld>
  <p:clrMap bg1="lt1" tx1="dk1" bg2="lt2" tx2="dk2" accent1="accent1" accent2="accent2" accent3="accent3" accent4="accent4" accent5="accent5" accent6="accent6" hlink="hlink" folHlink="folHlink"/>
  <p:sldLayoutIdLst>
    <p:sldLayoutId id="2147483661" r:id="rId1"/>
  </p:sldLayoutIdLst>
  <p:timing>
    <p:tnLst>
      <p:par>
        <p:cTn id="1" dur="indefinite" restart="never" nodeType="tmRoot"/>
      </p:par>
    </p:tnLst>
  </p:timing>
  <p:hf hdr="0" ftr="0"/>
  <p:txStyles>
    <p:titleStyle>
      <a:lvl1pPr algn="l" defTabSz="914400" rtl="0" eaLnBrk="1" latinLnBrk="0" hangingPunct="1">
        <a:spcBef>
          <a:spcPct val="0"/>
        </a:spcBef>
        <a:buNone/>
        <a:defRPr sz="4400" kern="1200">
          <a:solidFill>
            <a:srgbClr val="189BC4"/>
          </a:solidFill>
          <a:latin typeface="Corbel" panose="020B0503020204020204"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lumMod val="65000"/>
              <a:lumOff val="35000"/>
            </a:schemeClr>
          </a:solidFill>
          <a:latin typeface="Corbel" panose="020B0503020204020204"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lumMod val="65000"/>
              <a:lumOff val="35000"/>
            </a:schemeClr>
          </a:solidFill>
          <a:latin typeface="Corbel" panose="020B0503020204020204"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lumMod val="65000"/>
              <a:lumOff val="35000"/>
            </a:schemeClr>
          </a:solidFill>
          <a:latin typeface="Corbel" panose="020B0503020204020204"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Corbel" panose="020B0503020204020204"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Corbel" panose="020B0503020204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ectangle 10"/>
          <p:cNvSpPr/>
          <p:nvPr userDrawn="1"/>
        </p:nvSpPr>
        <p:spPr>
          <a:xfrm>
            <a:off x="-56921" y="6641176"/>
            <a:ext cx="12385376" cy="460232"/>
          </a:xfrm>
          <a:prstGeom prst="rect">
            <a:avLst/>
          </a:prstGeom>
          <a:solidFill>
            <a:srgbClr val="002E60"/>
          </a:solidFill>
          <a:ln>
            <a:solidFill>
              <a:srgbClr val="002E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2" name="Title Placeholder 1"/>
          <p:cNvSpPr>
            <a:spLocks noGrp="1"/>
          </p:cNvSpPr>
          <p:nvPr>
            <p:ph type="title"/>
          </p:nvPr>
        </p:nvSpPr>
        <p:spPr>
          <a:xfrm>
            <a:off x="609600" y="404664"/>
            <a:ext cx="6350496" cy="990600"/>
          </a:xfrm>
          <a:prstGeom prst="rect">
            <a:avLst/>
          </a:prstGeom>
        </p:spPr>
        <p:txBody>
          <a:bodyPr vert="horz" lIns="91440" tIns="45720" rIns="91440" bIns="45720" rtlCol="0" anchor="ctr">
            <a:normAutofit/>
          </a:bodyPr>
          <a:lstStyle/>
          <a:p>
            <a:r>
              <a:rPr lang="en-US" dirty="0" smtClean="0"/>
              <a:t>Click to edit Master title style </a:t>
            </a:r>
            <a:r>
              <a:rPr lang="en-US" dirty="0" err="1" smtClean="0"/>
              <a:t>nur</a:t>
            </a:r>
            <a:r>
              <a:rPr lang="en-US" dirty="0" smtClean="0"/>
              <a:t> </a:t>
            </a:r>
            <a:r>
              <a:rPr lang="en-US" dirty="0" err="1" smtClean="0"/>
              <a:t>ein</a:t>
            </a:r>
            <a:r>
              <a:rPr lang="en-US" dirty="0" smtClean="0"/>
              <a:t> Test </a:t>
            </a:r>
            <a:r>
              <a:rPr lang="en-US" dirty="0" err="1" smtClean="0"/>
              <a:t>wie</a:t>
            </a:r>
            <a:r>
              <a:rPr lang="en-US" dirty="0" smtClean="0"/>
              <a:t> der </a:t>
            </a:r>
            <a:r>
              <a:rPr lang="en-US" dirty="0" err="1" smtClean="0"/>
              <a:t>zweizeiliger</a:t>
            </a:r>
            <a:r>
              <a:rPr lang="en-US" dirty="0" smtClean="0"/>
              <a:t> Text</a:t>
            </a:r>
            <a:endParaRPr lang="en-US" dirty="0"/>
          </a:p>
        </p:txBody>
      </p:sp>
      <p:sp>
        <p:nvSpPr>
          <p:cNvPr id="3" name="Text Placeholder 2"/>
          <p:cNvSpPr>
            <a:spLocks noGrp="1"/>
          </p:cNvSpPr>
          <p:nvPr>
            <p:ph type="body" idx="1"/>
          </p:nvPr>
        </p:nvSpPr>
        <p:spPr>
          <a:xfrm>
            <a:off x="609600" y="1700808"/>
            <a:ext cx="10972800" cy="477619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Rectangle 6"/>
          <p:cNvSpPr/>
          <p:nvPr/>
        </p:nvSpPr>
        <p:spPr>
          <a:xfrm>
            <a:off x="-1" y="1484784"/>
            <a:ext cx="12336695" cy="163635"/>
          </a:xfrm>
          <a:prstGeom prst="rect">
            <a:avLst/>
          </a:prstGeom>
          <a:solidFill>
            <a:srgbClr val="002E60"/>
          </a:solidFill>
          <a:ln>
            <a:solidFill>
              <a:srgbClr val="002E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6" name="Slide Number Placeholder 5"/>
          <p:cNvSpPr>
            <a:spLocks noGrp="1"/>
          </p:cNvSpPr>
          <p:nvPr>
            <p:ph type="sldNum" sz="quarter" idx="4"/>
          </p:nvPr>
        </p:nvSpPr>
        <p:spPr>
          <a:xfrm>
            <a:off x="10128448" y="6597352"/>
            <a:ext cx="1422400" cy="329184"/>
          </a:xfrm>
          <a:prstGeom prst="rect">
            <a:avLst/>
          </a:prstGeom>
        </p:spPr>
        <p:txBody>
          <a:bodyPr vert="horz" lIns="91440" tIns="45720" rIns="91440" bIns="45720" rtlCol="0" anchor="ctr"/>
          <a:lstStyle>
            <a:lvl1pPr algn="r">
              <a:defRPr sz="1400" b="0">
                <a:solidFill>
                  <a:schemeClr val="bg1"/>
                </a:solidFill>
                <a:latin typeface="Corbel" panose="020B0503020204020204" pitchFamily="34" charset="0"/>
              </a:defRPr>
            </a:lvl1pPr>
          </a:lstStyle>
          <a:p>
            <a:fld id="{7D34D7BA-8E13-46FE-8871-8877FE7E3568}" type="slidenum">
              <a:rPr lang="de-AT" smtClean="0">
                <a:solidFill>
                  <a:prstClr val="white"/>
                </a:solidFill>
              </a:rPr>
              <a:pPr/>
              <a:t>‹Nr.›</a:t>
            </a:fld>
            <a:endParaRPr lang="de-AT" dirty="0">
              <a:solidFill>
                <a:prstClr val="white"/>
              </a:solidFill>
            </a:endParaRPr>
          </a:p>
        </p:txBody>
      </p:sp>
    </p:spTree>
    <p:extLst>
      <p:ext uri="{BB962C8B-B14F-4D97-AF65-F5344CB8AC3E}">
        <p14:creationId xmlns:p14="http://schemas.microsoft.com/office/powerpoint/2010/main" val="148097909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iming>
    <p:tnLst>
      <p:par>
        <p:cTn id="1" dur="indefinite" restart="never" nodeType="tmRoot"/>
      </p:par>
    </p:tnLst>
  </p:timing>
  <p:hf hdr="0" ftr="0"/>
  <p:txStyles>
    <p:titleStyle>
      <a:lvl1pPr algn="l" defTabSz="914400" rtl="0" eaLnBrk="1" latinLnBrk="0" hangingPunct="1">
        <a:spcBef>
          <a:spcPct val="0"/>
        </a:spcBef>
        <a:buNone/>
        <a:defRPr sz="2800" kern="1200" spc="-100" baseline="0">
          <a:solidFill>
            <a:srgbClr val="189BC4"/>
          </a:solidFill>
          <a:latin typeface="Corbel" panose="020B0503020204020204" pitchFamily="34" charset="0"/>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lumMod val="65000"/>
              <a:lumOff val="35000"/>
            </a:schemeClr>
          </a:solidFill>
          <a:latin typeface="Corbel" panose="020B0503020204020204" pitchFamily="34" charset="0"/>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lumMod val="65000"/>
              <a:lumOff val="35000"/>
            </a:schemeClr>
          </a:solidFill>
          <a:latin typeface="Corbel" panose="020B0503020204020204" pitchFamily="34" charset="0"/>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lumMod val="65000"/>
              <a:lumOff val="35000"/>
            </a:schemeClr>
          </a:solidFill>
          <a:latin typeface="Corbel" panose="020B0503020204020204" pitchFamily="34" charset="0"/>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lumMod val="65000"/>
              <a:lumOff val="35000"/>
            </a:schemeClr>
          </a:solidFill>
          <a:latin typeface="Corbel" panose="020B0503020204020204" pitchFamily="34" charset="0"/>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lumMod val="65000"/>
              <a:lumOff val="35000"/>
            </a:schemeClr>
          </a:solidFill>
          <a:latin typeface="Corbel" panose="020B0503020204020204" pitchFamily="34" charset="0"/>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www.schifferboerse.org/" TargetMode="External"/><Relationship Id="rId7" Type="http://schemas.openxmlformats.org/officeDocument/2006/relationships/hyperlink" Target="http://www.rewway.at/"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www.logistikum.at/" TargetMode="External"/><Relationship Id="rId5" Type="http://schemas.openxmlformats.org/officeDocument/2006/relationships/hyperlink" Target="http://www.schifferboerse.org/quinwalo/" TargetMode="External"/><Relationship Id="rId4" Type="http://schemas.openxmlformats.org/officeDocument/2006/relationships/hyperlink" Target="http://www.ihk-niederrhein.d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elwis.de/DE/dynamisch/gewaesserkunde/wasserstaende/index.php?target=2&amp;fs=RHEINGEBIET"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chart" Target="../charts/char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www.ihk-lehrstellenboerse.de/profession/1093/view.html" TargetMode="External"/><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image" Target="../media/image31.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3.xml"/><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35.xml"/><Relationship Id="rId1" Type="http://schemas.openxmlformats.org/officeDocument/2006/relationships/slideLayout" Target="../slideLayouts/slideLayout3.xml"/><Relationship Id="rId5" Type="http://schemas.openxmlformats.org/officeDocument/2006/relationships/image" Target="../media/image42.jpg"/><Relationship Id="rId4" Type="http://schemas.openxmlformats.org/officeDocument/2006/relationships/image" Target="../media/image41.jpg"/></Relationships>
</file>

<file path=ppt/slides/_rels/slide4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4.xml"/><Relationship Id="rId1" Type="http://schemas.openxmlformats.org/officeDocument/2006/relationships/slideLayout" Target="../slideLayouts/slideLayout3.xml"/><Relationship Id="rId5" Type="http://schemas.openxmlformats.org/officeDocument/2006/relationships/image" Target="../media/image49.png"/><Relationship Id="rId4" Type="http://schemas.openxmlformats.org/officeDocument/2006/relationships/image" Target="../media/image48.png"/></Relationships>
</file>

<file path=ppt/slides/_rels/slide5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6.xml"/><Relationship Id="rId1" Type="http://schemas.openxmlformats.org/officeDocument/2006/relationships/slideLayout" Target="../slideLayouts/slideLayout3.xml"/><Relationship Id="rId5" Type="http://schemas.openxmlformats.org/officeDocument/2006/relationships/image" Target="../media/image53.png"/><Relationship Id="rId4" Type="http://schemas.openxmlformats.org/officeDocument/2006/relationships/image" Target="../media/image52.png"/></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7.xml"/><Relationship Id="rId1" Type="http://schemas.openxmlformats.org/officeDocument/2006/relationships/slideLayout" Target="../slideLayouts/slideLayout3.xml"/><Relationship Id="rId4" Type="http://schemas.openxmlformats.org/officeDocument/2006/relationships/image" Target="../media/image55.jpeg"/></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57.png"/><Relationship Id="rId7" Type="http://schemas.openxmlformats.org/officeDocument/2006/relationships/diagramColors" Target="../diagrams/colors7.xml"/><Relationship Id="rId2" Type="http://schemas.openxmlformats.org/officeDocument/2006/relationships/notesSlide" Target="../notesSlides/notesSlide49.xml"/><Relationship Id="rId1" Type="http://schemas.openxmlformats.org/officeDocument/2006/relationships/slideLayout" Target="../slideLayouts/slideLayout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5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0.xml"/><Relationship Id="rId1" Type="http://schemas.openxmlformats.org/officeDocument/2006/relationships/slideLayout" Target="../slideLayouts/slideLayout3.xml"/><Relationship Id="rId4" Type="http://schemas.openxmlformats.org/officeDocument/2006/relationships/image" Target="../media/image59.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3.xml"/><Relationship Id="rId1" Type="http://schemas.openxmlformats.org/officeDocument/2006/relationships/slideLayout" Target="../slideLayouts/slideLayout3.xml"/><Relationship Id="rId4" Type="http://schemas.openxmlformats.org/officeDocument/2006/relationships/image" Target="../media/image62.png"/></Relationships>
</file>

<file path=ppt/slides/_rels/slide6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4.xml"/><Relationship Id="rId1" Type="http://schemas.openxmlformats.org/officeDocument/2006/relationships/slideLayout" Target="../slideLayouts/slideLayout3.xml"/><Relationship Id="rId4" Type="http://schemas.openxmlformats.org/officeDocument/2006/relationships/image" Target="../media/image64.png"/></Relationships>
</file>

<file path=ppt/slides/_rels/slide61.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55.xml"/><Relationship Id="rId1" Type="http://schemas.openxmlformats.org/officeDocument/2006/relationships/slideLayout" Target="../slideLayouts/slideLayout3.xml"/><Relationship Id="rId6" Type="http://schemas.openxmlformats.org/officeDocument/2006/relationships/image" Target="../media/image68.emf"/><Relationship Id="rId5" Type="http://schemas.openxmlformats.org/officeDocument/2006/relationships/image" Target="../media/image67.png"/><Relationship Id="rId4" Type="http://schemas.openxmlformats.org/officeDocument/2006/relationships/image" Target="../media/image66.emf"/></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7.xml"/><Relationship Id="rId1" Type="http://schemas.openxmlformats.org/officeDocument/2006/relationships/slideLayout" Target="../slideLayouts/slideLayout3.xml"/><Relationship Id="rId4" Type="http://schemas.openxmlformats.org/officeDocument/2006/relationships/hyperlink" Target="https://www.ihk-niederrhein.de/blob/duihk24/hauptnavigation/wirtschaftsstandort/branchen/verkehr---logistik/4246670/ae794c665b3e77e8942dd46b12406423/Machbarkeitsstudie-Autonomes-Fahren-data.pdf" TargetMode="Externa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5.xml"/><Relationship Id="rId1" Type="http://schemas.openxmlformats.org/officeDocument/2006/relationships/video" Target="https://www.youtube.com/embed/L250oRMy8po" TargetMode="External"/><Relationship Id="rId4" Type="http://schemas.openxmlformats.org/officeDocument/2006/relationships/image" Target="../media/image72.jpeg"/></Relationships>
</file>

<file path=ppt/slides/_rels/slide6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1.xml"/><Relationship Id="rId1" Type="http://schemas.openxmlformats.org/officeDocument/2006/relationships/slideLayout" Target="../slideLayouts/slideLayout3.xml"/><Relationship Id="rId4" Type="http://schemas.microsoft.com/office/2007/relationships/hdphoto" Target="../media/hdphoto1.wdp"/></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82.png"/><Relationship Id="rId3" Type="http://schemas.openxmlformats.org/officeDocument/2006/relationships/hyperlink" Target="https://www.retrans.at/de/" TargetMode="External"/><Relationship Id="rId7" Type="http://schemas.openxmlformats.org/officeDocument/2006/relationships/hyperlink" Target="https://www.rerail.at/de/" TargetMode="External"/><Relationship Id="rId12" Type="http://schemas.openxmlformats.org/officeDocument/2006/relationships/image" Target="../media/image81.png"/><Relationship Id="rId2" Type="http://schemas.openxmlformats.org/officeDocument/2006/relationships/notesSlide" Target="../notesSlides/notesSlide66.xml"/><Relationship Id="rId16"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78.png"/><Relationship Id="rId11" Type="http://schemas.openxmlformats.org/officeDocument/2006/relationships/hyperlink" Target="https://www.reecotrans.at/de/" TargetMode="External"/><Relationship Id="rId5" Type="http://schemas.openxmlformats.org/officeDocument/2006/relationships/hyperlink" Target="https://www.reroad.at/de/" TargetMode="External"/><Relationship Id="rId15" Type="http://schemas.openxmlformats.org/officeDocument/2006/relationships/image" Target="../media/image84.png"/><Relationship Id="rId10" Type="http://schemas.openxmlformats.org/officeDocument/2006/relationships/image" Target="../media/image80.png"/><Relationship Id="rId4" Type="http://schemas.openxmlformats.org/officeDocument/2006/relationships/image" Target="../media/image77.png"/><Relationship Id="rId9" Type="http://schemas.openxmlformats.org/officeDocument/2006/relationships/hyperlink" Target="https://www.rewway.at/de/" TargetMode="External"/><Relationship Id="rId14" Type="http://schemas.openxmlformats.org/officeDocument/2006/relationships/image" Target="../media/image83.png"/></Relationships>
</file>

<file path=ppt/slides/_rels/slide7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8" Type="http://schemas.openxmlformats.org/officeDocument/2006/relationships/hyperlink" Target="http://presse.duisport.de/media/files/598485c058f9d-duisport_gb_2016_de.pdf" TargetMode="External"/><Relationship Id="rId13" Type="http://schemas.openxmlformats.org/officeDocument/2006/relationships/hyperlink" Target="https://www.iml.fraunhofer.de/de/abteilungen/b3/verkehrslogistik/dienstleistungen/synchromodalitaet.html" TargetMode="External"/><Relationship Id="rId3" Type="http://schemas.openxmlformats.org/officeDocument/2006/relationships/hyperlink" Target="https://www.binnenschiff.de/content/wp-content/uploads/2017/09/Daten_und_Fakten_2016_2017_screen.pdf" TargetMode="External"/><Relationship Id="rId7" Type="http://schemas.openxmlformats.org/officeDocument/2006/relationships/hyperlink" Target="https://www.duisport.de/kompetenzen/industrieflaechen-logisitkimmobilien/das-logport-konzept-logport/" TargetMode="External"/><Relationship Id="rId12" Type="http://schemas.openxmlformats.org/officeDocument/2006/relationships/hyperlink" Target="https://eur-lex.europa.eu/legal-content/DE/TXT/PDF/?uri=CELEX:32016R1628&amp;from=DE" TargetMode="External"/><Relationship Id="rId2" Type="http://schemas.openxmlformats.org/officeDocument/2006/relationships/notesSlide" Target="../notesSlides/notesSlide68.xml"/><Relationship Id="rId16" Type="http://schemas.openxmlformats.org/officeDocument/2006/relationships/hyperlink" Target="https://www.logistikum.at/" TargetMode="External"/><Relationship Id="rId1" Type="http://schemas.openxmlformats.org/officeDocument/2006/relationships/slideLayout" Target="../slideLayouts/slideLayout3.xml"/><Relationship Id="rId6" Type="http://schemas.openxmlformats.org/officeDocument/2006/relationships/hyperlink" Target="https://www.duisport.de/unternehmen/logport.html" TargetMode="External"/><Relationship Id="rId11" Type="http://schemas.openxmlformats.org/officeDocument/2006/relationships/hyperlink" Target="https://ec.europa.eu/transport/themes/logistics-and-multimodal-transport/digitalisation-transport-and-logistics-and-digital-transport-and_en" TargetMode="External"/><Relationship Id="rId5" Type="http://schemas.openxmlformats.org/officeDocument/2006/relationships/hyperlink" Target="https://www.deltaport.de/" TargetMode="External"/><Relationship Id="rId15" Type="http://schemas.openxmlformats.org/officeDocument/2006/relationships/hyperlink" Target="https://www.wissen.de/lexikon/schiff-schifffahrt" TargetMode="External"/><Relationship Id="rId10" Type="http://schemas.openxmlformats.org/officeDocument/2006/relationships/hyperlink" Target="https://ec.europa.eu/transport/modes/inland_en" TargetMode="External"/><Relationship Id="rId4" Type="http://schemas.openxmlformats.org/officeDocument/2006/relationships/hyperlink" Target="https://www.ccr-zkr.org/files/documents/om/om17_II_en.pdf" TargetMode="External"/><Relationship Id="rId9" Type="http://schemas.openxmlformats.org/officeDocument/2006/relationships/hyperlink" Target="https://www.elwis.de/DE/Schifffahrtsrecht/Binnenschifffahrtsrecht/RheinSchPV/Zweiter-Teil/Kapitel-10/--10-01/--10-01-node.html" TargetMode="External"/><Relationship Id="rId14" Type="http://schemas.openxmlformats.org/officeDocument/2006/relationships/hyperlink" Target="https://www.ihk-lehrstellenboerse.de/profession/1093/view.html" TargetMode="External"/></Relationships>
</file>

<file path=ppt/slides/_rels/slide76.xml.rels><?xml version="1.0" encoding="UTF-8" standalone="yes"?>
<Relationships xmlns="http://schemas.openxmlformats.org/package/2006/relationships"><Relationship Id="rId8" Type="http://schemas.openxmlformats.org/officeDocument/2006/relationships/hyperlink" Target="https://www.youtube.com/watch?v=E5ywje44-tg" TargetMode="External"/><Relationship Id="rId13" Type="http://schemas.openxmlformats.org/officeDocument/2006/relationships/hyperlink" Target="https://www.youtube.com/watch?v=zKOkEEmtlIo" TargetMode="External"/><Relationship Id="rId18" Type="http://schemas.openxmlformats.org/officeDocument/2006/relationships/hyperlink" Target="https://www.youtube.com/watch?v=Z5cTxSjjEXI" TargetMode="External"/><Relationship Id="rId3" Type="http://schemas.openxmlformats.org/officeDocument/2006/relationships/hyperlink" Target="https://www.ihk-niederrhein.de/hauptnavigation/ueber-uns" TargetMode="External"/><Relationship Id="rId7" Type="http://schemas.openxmlformats.org/officeDocument/2006/relationships/hyperlink" Target="http://www.bvwp-projekte.de/wasserstrasse/w27/w27.html#h1_uebersicht" TargetMode="External"/><Relationship Id="rId12" Type="http://schemas.openxmlformats.org/officeDocument/2006/relationships/hyperlink" Target="http://schifferboerse.org/" TargetMode="External"/><Relationship Id="rId17" Type="http://schemas.openxmlformats.org/officeDocument/2006/relationships/hyperlink" Target="https://www.wwinn.org/the-rhine" TargetMode="External"/><Relationship Id="rId2" Type="http://schemas.openxmlformats.org/officeDocument/2006/relationships/hyperlink" Target="http://www.unmanned-ship.org/munin/about/the-autonomus-ship/" TargetMode="External"/><Relationship Id="rId16" Type="http://schemas.openxmlformats.org/officeDocument/2006/relationships/hyperlink" Target="https://www.duisburg.de/vv/medien/dez_i/textbeitrag012017.pdf" TargetMode="External"/><Relationship Id="rId20" Type="http://schemas.openxmlformats.org/officeDocument/2006/relationships/hyperlink" Target="https://www.inland-navigation-market.org/wp-content/uploads/2018/09/CNR_annual_report_DE_2018_BD.pdf" TargetMode="External"/><Relationship Id="rId1" Type="http://schemas.openxmlformats.org/officeDocument/2006/relationships/slideLayout" Target="../slideLayouts/slideLayout3.xml"/><Relationship Id="rId6" Type="http://schemas.openxmlformats.org/officeDocument/2006/relationships/hyperlink" Target="https://www.portofamsterdam.com/de" TargetMode="External"/><Relationship Id="rId11" Type="http://schemas.openxmlformats.org/officeDocument/2006/relationships/hyperlink" Target="https://www.fit.fraunhofer.de/content/dam/fit/de/documents/Blockchain_WhitePaper_Grundlagen-Anwendungen-Potentiale.pdf" TargetMode="External"/><Relationship Id="rId5" Type="http://schemas.openxmlformats.org/officeDocument/2006/relationships/hyperlink" Target="https://www.openinsights.de/so-funktioniert-das-blockchain/" TargetMode="External"/><Relationship Id="rId15" Type="http://schemas.openxmlformats.org/officeDocument/2006/relationships/hyperlink" Target="http://www.viadonau.org/newsroom/publikationen/handbuch-der-donauschifffahrt/" TargetMode="External"/><Relationship Id="rId10" Type="http://schemas.openxmlformats.org/officeDocument/2006/relationships/hyperlink" Target="http://www.ripublication.com/iraer-spl/iraerv4n1spl_14.pdf" TargetMode="External"/><Relationship Id="rId19" Type="http://schemas.openxmlformats.org/officeDocument/2006/relationships/hyperlink" Target="http://www.wsa-duisburg-rhein.wsv.de/Bauprojekte/Abladeoptimierung_Mittelrhein/index.html" TargetMode="External"/><Relationship Id="rId4" Type="http://schemas.openxmlformats.org/officeDocument/2006/relationships/hyperlink" Target="http://www.inland-navigation.org/river/rhine/" TargetMode="External"/><Relationship Id="rId9" Type="http://schemas.openxmlformats.org/officeDocument/2006/relationships/hyperlink" Target="https://www.youtube.com/watch?v=MX2N8uATfzs" TargetMode="External"/><Relationship Id="rId14" Type="http://schemas.openxmlformats.org/officeDocument/2006/relationships/hyperlink" Target="https://www.ausbildung.de/berufe/binnenschiffer/gehal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2279576" y="1189525"/>
            <a:ext cx="7772400" cy="1470025"/>
          </a:xfrm>
        </p:spPr>
        <p:txBody>
          <a:bodyPr>
            <a:noAutofit/>
          </a:bodyPr>
          <a:lstStyle/>
          <a:p>
            <a:pPr algn="ctr"/>
            <a:r>
              <a:rPr lang="de-AT" sz="2800" b="1" dirty="0" smtClean="0"/>
              <a:t>Die </a:t>
            </a:r>
            <a:r>
              <a:rPr lang="de-AT" sz="2800" b="1" dirty="0" err="1" smtClean="0"/>
              <a:t>WasserstraSSe</a:t>
            </a:r>
            <a:r>
              <a:rPr lang="de-AT" sz="2800" b="1" dirty="0" smtClean="0"/>
              <a:t> Rhein</a:t>
            </a:r>
            <a:endParaRPr lang="de-AT" sz="2800" b="1" dirty="0"/>
          </a:p>
        </p:txBody>
      </p:sp>
      <p:sp>
        <p:nvSpPr>
          <p:cNvPr id="8" name="Subtitle 7"/>
          <p:cNvSpPr>
            <a:spLocks noGrp="1"/>
          </p:cNvSpPr>
          <p:nvPr>
            <p:ph type="subTitle" idx="1"/>
          </p:nvPr>
        </p:nvSpPr>
        <p:spPr>
          <a:xfrm>
            <a:off x="2965376" y="2301362"/>
            <a:ext cx="6400800" cy="1752600"/>
          </a:xfrm>
        </p:spPr>
        <p:txBody>
          <a:bodyPr/>
          <a:lstStyle/>
          <a:p>
            <a:endParaRPr lang="de-AT" dirty="0" smtClean="0"/>
          </a:p>
          <a:p>
            <a:endParaRPr lang="de-AT" dirty="0"/>
          </a:p>
        </p:txBody>
      </p:sp>
      <p:pic>
        <p:nvPicPr>
          <p:cNvPr id="3" name="Grafi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87125" y="4611733"/>
            <a:ext cx="2110795" cy="698766"/>
          </a:xfrm>
          <a:prstGeom prst="rect">
            <a:avLst/>
          </a:prstGeom>
        </p:spPr>
      </p:pic>
      <p:pic>
        <p:nvPicPr>
          <p:cNvPr id="2" name="Grafik 1"/>
          <p:cNvPicPr>
            <a:picLocks noChangeAspect="1"/>
          </p:cNvPicPr>
          <p:nvPr/>
        </p:nvPicPr>
        <p:blipFill>
          <a:blip r:embed="rId4"/>
          <a:stretch>
            <a:fillRect/>
          </a:stretch>
        </p:blipFill>
        <p:spPr>
          <a:xfrm>
            <a:off x="7101619" y="5605047"/>
            <a:ext cx="1334952" cy="667476"/>
          </a:xfrm>
          <a:prstGeom prst="rect">
            <a:avLst/>
          </a:prstGeom>
        </p:spPr>
      </p:pic>
      <p:pic>
        <p:nvPicPr>
          <p:cNvPr id="4" name="Grafik 3"/>
          <p:cNvPicPr>
            <a:picLocks noChangeAspect="1"/>
          </p:cNvPicPr>
          <p:nvPr/>
        </p:nvPicPr>
        <p:blipFill rotWithShape="1">
          <a:blip r:embed="rId5"/>
          <a:srcRect l="1121" r="17911"/>
          <a:stretch/>
        </p:blipFill>
        <p:spPr>
          <a:xfrm>
            <a:off x="6615799" y="2866163"/>
            <a:ext cx="2248929" cy="1562400"/>
          </a:xfrm>
          <a:prstGeom prst="rect">
            <a:avLst/>
          </a:prstGeom>
          <a:effectLst>
            <a:glow rad="228600">
              <a:schemeClr val="accent1">
                <a:alpha val="40000"/>
              </a:schemeClr>
            </a:glow>
          </a:effectLst>
        </p:spPr>
      </p:pic>
      <p:sp>
        <p:nvSpPr>
          <p:cNvPr id="9" name="TextBox 9"/>
          <p:cNvSpPr txBox="1"/>
          <p:nvPr/>
        </p:nvSpPr>
        <p:spPr>
          <a:xfrm>
            <a:off x="6615799" y="4206295"/>
            <a:ext cx="1422882" cy="215444"/>
          </a:xfrm>
          <a:prstGeom prst="rect">
            <a:avLst/>
          </a:prstGeom>
          <a:noFill/>
        </p:spPr>
        <p:txBody>
          <a:bodyPr wrap="square" rtlCol="0">
            <a:spAutoFit/>
          </a:bodyPr>
          <a:lstStyle/>
          <a:p>
            <a:r>
              <a:rPr lang="de-DE" sz="800" dirty="0" smtClean="0">
                <a:latin typeface="Corbel" panose="020B0503020204020204" pitchFamily="34" charset="0"/>
              </a:rPr>
              <a:t>Bildquelle</a:t>
            </a:r>
            <a:r>
              <a:rPr lang="de-DE" sz="800" dirty="0">
                <a:latin typeface="Corbel" panose="020B0503020204020204" pitchFamily="34" charset="0"/>
              </a:rPr>
              <a:t>: </a:t>
            </a:r>
            <a:r>
              <a:rPr lang="de-DE" sz="800" dirty="0" smtClean="0">
                <a:latin typeface="Corbel" panose="020B0503020204020204" pitchFamily="34" charset="0"/>
              </a:rPr>
              <a:t>Planet Wissen </a:t>
            </a:r>
            <a:endParaRPr lang="de-DE" sz="800" dirty="0">
              <a:latin typeface="Corbel" panose="020B0503020204020204" pitchFamily="34" charset="0"/>
            </a:endParaRPr>
          </a:p>
        </p:txBody>
      </p:sp>
      <p:pic>
        <p:nvPicPr>
          <p:cNvPr id="6" name="Grafik 5"/>
          <p:cNvPicPr>
            <a:picLocks noChangeAspect="1"/>
          </p:cNvPicPr>
          <p:nvPr/>
        </p:nvPicPr>
        <p:blipFill rotWithShape="1">
          <a:blip r:embed="rId6"/>
          <a:srcRect l="4030" r="8149"/>
          <a:stretch/>
        </p:blipFill>
        <p:spPr>
          <a:xfrm>
            <a:off x="3687125" y="2866163"/>
            <a:ext cx="2257168" cy="1560195"/>
          </a:xfrm>
          <a:prstGeom prst="rect">
            <a:avLst/>
          </a:prstGeom>
          <a:effectLst>
            <a:glow rad="228600">
              <a:schemeClr val="accent1">
                <a:alpha val="40000"/>
              </a:schemeClr>
            </a:glow>
          </a:effectLst>
        </p:spPr>
      </p:pic>
      <p:sp>
        <p:nvSpPr>
          <p:cNvPr id="12" name="TextBox 9"/>
          <p:cNvSpPr txBox="1"/>
          <p:nvPr/>
        </p:nvSpPr>
        <p:spPr>
          <a:xfrm>
            <a:off x="3662412" y="4206295"/>
            <a:ext cx="1153297" cy="215444"/>
          </a:xfrm>
          <a:prstGeom prst="rect">
            <a:avLst/>
          </a:prstGeom>
          <a:noFill/>
        </p:spPr>
        <p:txBody>
          <a:bodyPr wrap="square" rtlCol="0">
            <a:spAutoFit/>
          </a:bodyPr>
          <a:lstStyle/>
          <a:p>
            <a:r>
              <a:rPr lang="de-DE" sz="800" dirty="0" smtClean="0">
                <a:latin typeface="Corbel" panose="020B0503020204020204" pitchFamily="34" charset="0"/>
              </a:rPr>
              <a:t>Bildquelle</a:t>
            </a:r>
            <a:r>
              <a:rPr lang="de-DE" sz="800" dirty="0">
                <a:latin typeface="Corbel" panose="020B0503020204020204" pitchFamily="34" charset="0"/>
              </a:rPr>
              <a:t>: </a:t>
            </a:r>
            <a:r>
              <a:rPr lang="de-DE" sz="800" dirty="0" err="1" smtClean="0">
                <a:latin typeface="Corbel" panose="020B0503020204020204" pitchFamily="34" charset="0"/>
              </a:rPr>
              <a:t>pixabay</a:t>
            </a:r>
            <a:r>
              <a:rPr lang="de-DE" sz="800" dirty="0" smtClean="0">
                <a:latin typeface="Corbel" panose="020B0503020204020204" pitchFamily="34" charset="0"/>
              </a:rPr>
              <a:t> </a:t>
            </a:r>
            <a:endParaRPr lang="de-DE" sz="800" dirty="0">
              <a:latin typeface="Corbel" panose="020B0503020204020204" pitchFamily="34" charset="0"/>
            </a:endParaRPr>
          </a:p>
        </p:txBody>
      </p:sp>
      <p:pic>
        <p:nvPicPr>
          <p:cNvPr id="10" name="Picture 2" descr="C:\Users\p41662\AppData\Local\Microsoft\Windows\Temporary Internet Files\Content.Outlook\VDWGJMU4\REWWay (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13992" y="4718191"/>
            <a:ext cx="1910207" cy="485849"/>
          </a:xfrm>
          <a:prstGeom prst="rect">
            <a:avLst/>
          </a:prstGeom>
          <a:noFill/>
          <a:extLst>
            <a:ext uri="{909E8E84-426E-40DD-AFC4-6F175D3DCCD1}">
              <a14:hiddenFill xmlns:a14="http://schemas.microsoft.com/office/drawing/2010/main">
                <a:solidFill>
                  <a:srgbClr val="FFFFFF"/>
                </a:solidFill>
              </a14:hiddenFill>
            </a:ext>
          </a:extLst>
        </p:spPr>
      </p:pic>
      <p:pic>
        <p:nvPicPr>
          <p:cNvPr id="5" name="Grafik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80509" y="5495873"/>
            <a:ext cx="1724025" cy="885825"/>
          </a:xfrm>
          <a:prstGeom prst="rect">
            <a:avLst/>
          </a:prstGeom>
        </p:spPr>
      </p:pic>
    </p:spTree>
    <p:extLst>
      <p:ext uri="{BB962C8B-B14F-4D97-AF65-F5344CB8AC3E}">
        <p14:creationId xmlns:p14="http://schemas.microsoft.com/office/powerpoint/2010/main" val="35967865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p:cNvSpPr>
            <a:spLocks noGrp="1"/>
          </p:cNvSpPr>
          <p:nvPr>
            <p:ph type="title"/>
          </p:nvPr>
        </p:nvSpPr>
        <p:spPr>
          <a:xfrm>
            <a:off x="609599" y="404664"/>
            <a:ext cx="7695501" cy="990600"/>
          </a:xfrm>
        </p:spPr>
        <p:txBody>
          <a:bodyPr/>
          <a:lstStyle/>
          <a:p>
            <a:r>
              <a:rPr lang="de-AT" dirty="0" smtClean="0"/>
              <a:t>Wie man am besten mit diesem Lehrmaterial arbeitet</a:t>
            </a:r>
            <a:endParaRPr lang="de-AT" dirty="0"/>
          </a:p>
        </p:txBody>
      </p:sp>
      <p:sp>
        <p:nvSpPr>
          <p:cNvPr id="6" name="Inhaltsplatzhalter 5"/>
          <p:cNvSpPr>
            <a:spLocks noGrp="1"/>
          </p:cNvSpPr>
          <p:nvPr>
            <p:ph idx="1"/>
          </p:nvPr>
        </p:nvSpPr>
        <p:spPr/>
        <p:txBody>
          <a:bodyPr/>
          <a:lstStyle/>
          <a:p>
            <a:pPr marL="0" lvl="0" indent="0" algn="just">
              <a:spcBef>
                <a:spcPts val="600"/>
              </a:spcBef>
              <a:buClr>
                <a:srgbClr val="189BC4"/>
              </a:buClr>
              <a:buNone/>
            </a:pPr>
            <a:endParaRPr lang="de-DE" sz="1800" b="1" dirty="0" smtClean="0">
              <a:solidFill>
                <a:srgbClr val="189BC4"/>
              </a:solidFill>
            </a:endParaRPr>
          </a:p>
          <a:p>
            <a:pPr lvl="0" algn="just">
              <a:spcBef>
                <a:spcPts val="600"/>
              </a:spcBef>
              <a:buClr>
                <a:srgbClr val="189BC4"/>
              </a:buClr>
            </a:pPr>
            <a:r>
              <a:rPr lang="de-DE" sz="1800" b="1" dirty="0" smtClean="0">
                <a:solidFill>
                  <a:srgbClr val="189BC4"/>
                </a:solidFill>
              </a:rPr>
              <a:t>Power </a:t>
            </a:r>
            <a:r>
              <a:rPr lang="de-DE" sz="1800" b="1" dirty="0">
                <a:solidFill>
                  <a:srgbClr val="189BC4"/>
                </a:solidFill>
              </a:rPr>
              <a:t>Point</a:t>
            </a:r>
          </a:p>
          <a:p>
            <a:pPr marL="0" lvl="0" indent="0" algn="just">
              <a:spcBef>
                <a:spcPts val="600"/>
              </a:spcBef>
              <a:buClr>
                <a:srgbClr val="189BC4"/>
              </a:buClr>
              <a:buNone/>
            </a:pPr>
            <a:r>
              <a:rPr lang="de-DE" sz="1600" dirty="0" smtClean="0">
                <a:solidFill>
                  <a:schemeClr val="tx1"/>
                </a:solidFill>
              </a:rPr>
              <a:t>Im folgenden </a:t>
            </a:r>
            <a:r>
              <a:rPr lang="de-DE" sz="1600" dirty="0">
                <a:solidFill>
                  <a:schemeClr val="tx1"/>
                </a:solidFill>
              </a:rPr>
              <a:t>PowerPoint </a:t>
            </a:r>
            <a:r>
              <a:rPr lang="de-DE" sz="1600" dirty="0" smtClean="0">
                <a:solidFill>
                  <a:schemeClr val="tx1"/>
                </a:solidFill>
              </a:rPr>
              <a:t>Foliensatz wird </a:t>
            </a:r>
            <a:r>
              <a:rPr lang="de-DE" sz="1600" dirty="0">
                <a:solidFill>
                  <a:schemeClr val="tx1"/>
                </a:solidFill>
              </a:rPr>
              <a:t>das Thema </a:t>
            </a:r>
            <a:r>
              <a:rPr lang="de-DE" sz="1600" dirty="0" smtClean="0">
                <a:solidFill>
                  <a:schemeClr val="tx1"/>
                </a:solidFill>
              </a:rPr>
              <a:t>„Die Wasserstraße Rhein“ präsentiert</a:t>
            </a:r>
            <a:r>
              <a:rPr lang="de-DE" sz="1600" dirty="0">
                <a:solidFill>
                  <a:schemeClr val="tx1"/>
                </a:solidFill>
              </a:rPr>
              <a:t>. In den zugehörigen Notizen sind die </a:t>
            </a:r>
            <a:r>
              <a:rPr lang="de-DE" sz="1600" dirty="0" smtClean="0">
                <a:solidFill>
                  <a:schemeClr val="tx1"/>
                </a:solidFill>
              </a:rPr>
              <a:t>Seiten </a:t>
            </a:r>
            <a:r>
              <a:rPr lang="de-DE" sz="1600" dirty="0">
                <a:solidFill>
                  <a:schemeClr val="tx1"/>
                </a:solidFill>
              </a:rPr>
              <a:t>kurz beschrieben und die verwendeten Quellen für diese angeführt, welche für weiterführende Informationen genutzt werden können</a:t>
            </a:r>
            <a:r>
              <a:rPr lang="de-DE" sz="1600" dirty="0" smtClean="0">
                <a:solidFill>
                  <a:schemeClr val="tx1"/>
                </a:solidFill>
              </a:rPr>
              <a:t>.</a:t>
            </a:r>
            <a:endParaRPr lang="de-DE" sz="1700" dirty="0">
              <a:solidFill>
                <a:srgbClr val="3C628F"/>
              </a:solidFill>
            </a:endParaRPr>
          </a:p>
          <a:p>
            <a:pPr lvl="0" algn="just">
              <a:spcBef>
                <a:spcPts val="600"/>
              </a:spcBef>
              <a:buClr>
                <a:srgbClr val="189BC4"/>
              </a:buClr>
            </a:pPr>
            <a:r>
              <a:rPr lang="de-DE" sz="1800" b="1" dirty="0" smtClean="0">
                <a:solidFill>
                  <a:srgbClr val="189BC4"/>
                </a:solidFill>
              </a:rPr>
              <a:t>Links</a:t>
            </a:r>
            <a:endParaRPr lang="de-DE" sz="1800" dirty="0">
              <a:solidFill>
                <a:srgbClr val="3C628F"/>
              </a:solidFill>
            </a:endParaRPr>
          </a:p>
          <a:p>
            <a:pPr marL="0" lvl="0" indent="0" algn="just">
              <a:spcBef>
                <a:spcPts val="600"/>
              </a:spcBef>
              <a:buClr>
                <a:srgbClr val="189BC4"/>
              </a:buClr>
              <a:buNone/>
            </a:pPr>
            <a:r>
              <a:rPr lang="de-DE" sz="1600" dirty="0">
                <a:solidFill>
                  <a:schemeClr val="tx1"/>
                </a:solidFill>
              </a:rPr>
              <a:t>Die für die Präsentation verwendeten Quellen sind </a:t>
            </a:r>
            <a:r>
              <a:rPr lang="de-DE" sz="1600" dirty="0" smtClean="0">
                <a:solidFill>
                  <a:schemeClr val="tx1"/>
                </a:solidFill>
              </a:rPr>
              <a:t>im </a:t>
            </a:r>
            <a:r>
              <a:rPr lang="de-DE" sz="1600" dirty="0" smtClean="0">
                <a:solidFill>
                  <a:schemeClr val="tx1"/>
                </a:solidFill>
              </a:rPr>
              <a:t>Lehrmittelpaket </a:t>
            </a:r>
            <a:r>
              <a:rPr lang="de-DE" sz="1600" dirty="0" smtClean="0">
                <a:solidFill>
                  <a:schemeClr val="tx1"/>
                </a:solidFill>
              </a:rPr>
              <a:t>in </a:t>
            </a:r>
            <a:r>
              <a:rPr lang="de-DE" sz="1600" dirty="0">
                <a:solidFill>
                  <a:schemeClr val="tx1"/>
                </a:solidFill>
              </a:rPr>
              <a:t>einer Linksammlung zur Verfügung gestellt</a:t>
            </a:r>
            <a:r>
              <a:rPr lang="de-DE" sz="1600" dirty="0" smtClean="0">
                <a:solidFill>
                  <a:schemeClr val="tx1"/>
                </a:solidFill>
              </a:rPr>
              <a:t>.</a:t>
            </a:r>
            <a:endParaRPr lang="de-DE" sz="1700" dirty="0">
              <a:solidFill>
                <a:srgbClr val="3C628F"/>
              </a:solidFill>
            </a:endParaRPr>
          </a:p>
          <a:p>
            <a:pPr lvl="0" algn="just">
              <a:spcBef>
                <a:spcPts val="600"/>
              </a:spcBef>
              <a:buClr>
                <a:srgbClr val="189BC4"/>
              </a:buClr>
            </a:pPr>
            <a:r>
              <a:rPr lang="de-DE" sz="1800" b="1" dirty="0">
                <a:solidFill>
                  <a:srgbClr val="189BC4"/>
                </a:solidFill>
              </a:rPr>
              <a:t>Videos</a:t>
            </a:r>
          </a:p>
          <a:p>
            <a:pPr marL="0" lvl="0" indent="0" algn="just">
              <a:spcBef>
                <a:spcPts val="600"/>
              </a:spcBef>
              <a:buClr>
                <a:srgbClr val="189BC4"/>
              </a:buClr>
              <a:buNone/>
            </a:pPr>
            <a:r>
              <a:rPr lang="de-DE" sz="1600" dirty="0">
                <a:solidFill>
                  <a:schemeClr val="tx1"/>
                </a:solidFill>
              </a:rPr>
              <a:t>Zusätzlich sind auch Videos zur Verfügung gestellt, welche genutzt werden können. Diese sind ebenfalls </a:t>
            </a:r>
            <a:r>
              <a:rPr lang="de-DE" sz="1600" dirty="0" smtClean="0">
                <a:solidFill>
                  <a:schemeClr val="tx1"/>
                </a:solidFill>
              </a:rPr>
              <a:t>im </a:t>
            </a:r>
            <a:r>
              <a:rPr lang="de-DE" sz="1600" dirty="0" smtClean="0">
                <a:solidFill>
                  <a:schemeClr val="tx1"/>
                </a:solidFill>
              </a:rPr>
              <a:t>Lehrmittelpaket </a:t>
            </a:r>
            <a:r>
              <a:rPr lang="de-DE" sz="1600" dirty="0" smtClean="0">
                <a:solidFill>
                  <a:schemeClr val="tx1"/>
                </a:solidFill>
              </a:rPr>
              <a:t>gesammelt in einer Video-Bibliothek zu </a:t>
            </a:r>
            <a:r>
              <a:rPr lang="de-DE" sz="1600" dirty="0">
                <a:solidFill>
                  <a:schemeClr val="tx1"/>
                </a:solidFill>
              </a:rPr>
              <a:t>finden. </a:t>
            </a:r>
            <a:r>
              <a:rPr lang="de-DE" sz="1600" dirty="0" smtClean="0">
                <a:solidFill>
                  <a:schemeClr val="tx1"/>
                </a:solidFill>
              </a:rPr>
              <a:t>Außerdem ist in den Notizen der Präsentation angegeben, welches Video zu dieser Folie bzw. zu dem Thema passend ist.</a:t>
            </a:r>
            <a:endParaRPr lang="de-DE" sz="1600" dirty="0">
              <a:solidFill>
                <a:schemeClr val="tx1"/>
              </a:solidFill>
            </a:endParaRPr>
          </a:p>
          <a:p>
            <a:pPr algn="just">
              <a:spcBef>
                <a:spcPts val="600"/>
              </a:spcBef>
              <a:buClr>
                <a:srgbClr val="189BC4"/>
              </a:buClr>
            </a:pPr>
            <a:r>
              <a:rPr lang="de-AT" sz="1800" b="1" dirty="0" smtClean="0">
                <a:solidFill>
                  <a:srgbClr val="189BC4"/>
                </a:solidFill>
              </a:rPr>
              <a:t>Übungen</a:t>
            </a:r>
          </a:p>
          <a:p>
            <a:pPr marL="0" indent="0">
              <a:buNone/>
            </a:pPr>
            <a:r>
              <a:rPr lang="de-AT" sz="1600" dirty="0">
                <a:solidFill>
                  <a:schemeClr val="tx1"/>
                </a:solidFill>
              </a:rPr>
              <a:t>Um das durch die Power Point erlangte </a:t>
            </a:r>
            <a:r>
              <a:rPr lang="de-AT" sz="1600" dirty="0" smtClean="0">
                <a:solidFill>
                  <a:schemeClr val="tx1"/>
                </a:solidFill>
              </a:rPr>
              <a:t>Wissen </a:t>
            </a:r>
            <a:r>
              <a:rPr lang="de-AT" sz="1600" dirty="0">
                <a:solidFill>
                  <a:schemeClr val="tx1"/>
                </a:solidFill>
              </a:rPr>
              <a:t>noch zu vertiefen bzw. </a:t>
            </a:r>
            <a:r>
              <a:rPr lang="de-AT" sz="1600" dirty="0" smtClean="0">
                <a:solidFill>
                  <a:schemeClr val="tx1"/>
                </a:solidFill>
              </a:rPr>
              <a:t>den </a:t>
            </a:r>
            <a:r>
              <a:rPr lang="de-AT" sz="1600" dirty="0">
                <a:solidFill>
                  <a:schemeClr val="tx1"/>
                </a:solidFill>
              </a:rPr>
              <a:t>Lernenden die Möglichkeit zu </a:t>
            </a:r>
            <a:r>
              <a:rPr lang="de-AT" sz="1600" dirty="0" smtClean="0">
                <a:solidFill>
                  <a:schemeClr val="tx1"/>
                </a:solidFill>
              </a:rPr>
              <a:t>bieten, </a:t>
            </a:r>
            <a:r>
              <a:rPr lang="de-AT" sz="1600" dirty="0">
                <a:solidFill>
                  <a:schemeClr val="tx1"/>
                </a:solidFill>
              </a:rPr>
              <a:t>ihr Wissen aktiv </a:t>
            </a:r>
            <a:r>
              <a:rPr lang="de-AT" sz="1600" dirty="0" smtClean="0">
                <a:solidFill>
                  <a:schemeClr val="tx1"/>
                </a:solidFill>
              </a:rPr>
              <a:t>einzubringen, </a:t>
            </a:r>
            <a:r>
              <a:rPr lang="de-AT" sz="1600" dirty="0">
                <a:solidFill>
                  <a:schemeClr val="tx1"/>
                </a:solidFill>
              </a:rPr>
              <a:t>enthält das </a:t>
            </a:r>
            <a:r>
              <a:rPr lang="de-AT" sz="1600" dirty="0" smtClean="0">
                <a:solidFill>
                  <a:schemeClr val="tx1"/>
                </a:solidFill>
              </a:rPr>
              <a:t>Lehrmittelpaket </a:t>
            </a:r>
            <a:r>
              <a:rPr lang="de-AT" sz="1600" dirty="0" smtClean="0">
                <a:solidFill>
                  <a:schemeClr val="tx1"/>
                </a:solidFill>
              </a:rPr>
              <a:t>vier </a:t>
            </a:r>
            <a:r>
              <a:rPr lang="de-AT" sz="1600" dirty="0">
                <a:solidFill>
                  <a:schemeClr val="tx1"/>
                </a:solidFill>
              </a:rPr>
              <a:t>Übungen.</a:t>
            </a:r>
          </a:p>
        </p:txBody>
      </p:sp>
      <p:sp>
        <p:nvSpPr>
          <p:cNvPr id="4" name="Foliennummernplatzhalter 3"/>
          <p:cNvSpPr>
            <a:spLocks noGrp="1"/>
          </p:cNvSpPr>
          <p:nvPr>
            <p:ph type="sldNum" sz="quarter" idx="12"/>
          </p:nvPr>
        </p:nvSpPr>
        <p:spPr/>
        <p:txBody>
          <a:bodyPr/>
          <a:lstStyle/>
          <a:p>
            <a:fld id="{CD93F612-187A-48BF-B5EE-AA4BEE289BC1}" type="slidenum">
              <a:rPr lang="de-AT" smtClean="0">
                <a:solidFill>
                  <a:srgbClr val="FFFFFF"/>
                </a:solidFill>
              </a:rPr>
              <a:pPr/>
              <a:t>2</a:t>
            </a:fld>
            <a:endParaRPr lang="de-AT" dirty="0">
              <a:solidFill>
                <a:srgbClr val="FFFFFF"/>
              </a:solidFill>
            </a:endParaRPr>
          </a:p>
        </p:txBody>
      </p:sp>
    </p:spTree>
    <p:extLst>
      <p:ext uri="{BB962C8B-B14F-4D97-AF65-F5344CB8AC3E}">
        <p14:creationId xmlns:p14="http://schemas.microsoft.com/office/powerpoint/2010/main" val="3671586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p:cNvSpPr>
            <a:spLocks noGrp="1"/>
          </p:cNvSpPr>
          <p:nvPr>
            <p:ph type="title"/>
          </p:nvPr>
        </p:nvSpPr>
        <p:spPr>
          <a:xfrm>
            <a:off x="609600" y="404664"/>
            <a:ext cx="7800870" cy="990600"/>
          </a:xfrm>
        </p:spPr>
        <p:txBody>
          <a:bodyPr/>
          <a:lstStyle/>
          <a:p>
            <a:r>
              <a:rPr lang="de-DE" dirty="0" smtClean="0"/>
              <a:t>Wer sind wir? – Die Kooperationspartner</a:t>
            </a:r>
            <a:endParaRPr lang="de-AT" dirty="0"/>
          </a:p>
        </p:txBody>
      </p:sp>
      <p:sp>
        <p:nvSpPr>
          <p:cNvPr id="6" name="Inhaltsplatzhalter 5"/>
          <p:cNvSpPr>
            <a:spLocks noGrp="1"/>
          </p:cNvSpPr>
          <p:nvPr>
            <p:ph idx="1"/>
          </p:nvPr>
        </p:nvSpPr>
        <p:spPr/>
        <p:txBody>
          <a:bodyPr>
            <a:normAutofit fontScale="92500" lnSpcReduction="20000"/>
          </a:bodyPr>
          <a:lstStyle/>
          <a:p>
            <a:pPr marL="0" indent="0" algn="just">
              <a:lnSpc>
                <a:spcPct val="110000"/>
              </a:lnSpc>
              <a:spcBef>
                <a:spcPts val="0"/>
              </a:spcBef>
              <a:spcAft>
                <a:spcPts val="300"/>
              </a:spcAft>
              <a:buNone/>
            </a:pPr>
            <a:r>
              <a:rPr lang="de-AT" sz="1400" dirty="0" smtClean="0">
                <a:solidFill>
                  <a:schemeClr val="tx1"/>
                </a:solidFill>
              </a:rPr>
              <a:t>Diese Präsentation ist Teil des Lehrmittelpaketes “Die Wasserstraße Rhein”, welches in Kooperation der Niederrheinischen IHK, der Schifferbörse zu Duisburg-Ruhrort, der Lehrgangsreihe </a:t>
            </a:r>
            <a:r>
              <a:rPr lang="de-AT" sz="1400" dirty="0" err="1" smtClean="0">
                <a:solidFill>
                  <a:schemeClr val="tx1"/>
                </a:solidFill>
              </a:rPr>
              <a:t>Quinwalo</a:t>
            </a:r>
            <a:r>
              <a:rPr lang="de-AT" sz="1400" dirty="0" smtClean="0">
                <a:solidFill>
                  <a:schemeClr val="tx1"/>
                </a:solidFill>
              </a:rPr>
              <a:t> und REWWay, dem Kompetenzzentrum der Binnenschifffahrt am Logistikum Steyr, entstanden ist.</a:t>
            </a:r>
          </a:p>
          <a:p>
            <a:pPr marL="0" indent="0" algn="just">
              <a:lnSpc>
                <a:spcPct val="110000"/>
              </a:lnSpc>
              <a:spcBef>
                <a:spcPts val="0"/>
              </a:spcBef>
              <a:spcAft>
                <a:spcPts val="300"/>
              </a:spcAft>
              <a:buNone/>
            </a:pPr>
            <a:endParaRPr lang="de-AT" sz="1400" dirty="0" smtClean="0">
              <a:solidFill>
                <a:schemeClr val="tx1"/>
              </a:solidFill>
            </a:endParaRPr>
          </a:p>
          <a:p>
            <a:pPr algn="just">
              <a:lnSpc>
                <a:spcPct val="110000"/>
              </a:lnSpc>
              <a:spcBef>
                <a:spcPts val="0"/>
              </a:spcBef>
              <a:spcAft>
                <a:spcPts val="300"/>
              </a:spcAft>
              <a:buClr>
                <a:srgbClr val="189BC4"/>
              </a:buClr>
            </a:pPr>
            <a:r>
              <a:rPr lang="de-AT" sz="1400" b="1" dirty="0" smtClean="0">
                <a:solidFill>
                  <a:srgbClr val="189BC4"/>
                </a:solidFill>
              </a:rPr>
              <a:t>Schifferbörse </a:t>
            </a:r>
            <a:r>
              <a:rPr lang="de-AT" sz="1400" b="1" dirty="0">
                <a:solidFill>
                  <a:srgbClr val="189BC4"/>
                </a:solidFill>
              </a:rPr>
              <a:t>zu Duisburg-Ruhrort e. V.</a:t>
            </a:r>
          </a:p>
          <a:p>
            <a:pPr marL="0" indent="0" algn="just">
              <a:lnSpc>
                <a:spcPct val="110000"/>
              </a:lnSpc>
              <a:spcBef>
                <a:spcPts val="0"/>
              </a:spcBef>
              <a:spcAft>
                <a:spcPts val="300"/>
              </a:spcAft>
              <a:buNone/>
            </a:pPr>
            <a:r>
              <a:rPr lang="de-AT" sz="1400" dirty="0">
                <a:solidFill>
                  <a:schemeClr val="tx1"/>
                </a:solidFill>
              </a:rPr>
              <a:t>Die Schifferbörse zu Duisburg-Ruhrort ist eine im europäischen Schifffahrtsverkehr einmalige Institution der Wirtschaft. Seit dem Jahr 1901 treten Reeder, Partikuliere, Verlader und Spediteure gemeinsam für die Vorteile und Stärkung des Systems Wasserstraße ein. Mehr Informationen zur Schifferbörse </a:t>
            </a:r>
            <a:r>
              <a:rPr lang="de-AT" sz="1400" dirty="0" smtClean="0">
                <a:solidFill>
                  <a:schemeClr val="tx1"/>
                </a:solidFill>
              </a:rPr>
              <a:t>finden sich unter: </a:t>
            </a:r>
            <a:r>
              <a:rPr lang="de-AT" sz="1400" u="sng" dirty="0">
                <a:solidFill>
                  <a:schemeClr val="accent1"/>
                </a:solidFill>
              </a:rPr>
              <a:t>www.</a:t>
            </a:r>
            <a:r>
              <a:rPr lang="de-AT" sz="1400" u="sng" dirty="0">
                <a:solidFill>
                  <a:schemeClr val="accent1"/>
                </a:solidFill>
                <a:hlinkClick r:id="rId3"/>
              </a:rPr>
              <a:t>sc</a:t>
            </a:r>
            <a:r>
              <a:rPr lang="de-AT" sz="1400" dirty="0" smtClean="0">
                <a:solidFill>
                  <a:schemeClr val="tx1"/>
                </a:solidFill>
                <a:hlinkClick r:id="rId3"/>
              </a:rPr>
              <a:t>hifferboerse.org</a:t>
            </a:r>
            <a:r>
              <a:rPr lang="de-AT" sz="1400" dirty="0" smtClean="0">
                <a:solidFill>
                  <a:schemeClr val="tx1"/>
                </a:solidFill>
              </a:rPr>
              <a:t> </a:t>
            </a:r>
          </a:p>
          <a:p>
            <a:pPr marL="0" indent="0" algn="just">
              <a:lnSpc>
                <a:spcPct val="110000"/>
              </a:lnSpc>
              <a:spcBef>
                <a:spcPts val="0"/>
              </a:spcBef>
              <a:spcAft>
                <a:spcPts val="300"/>
              </a:spcAft>
              <a:buNone/>
            </a:pPr>
            <a:endParaRPr lang="de-AT" sz="1400" dirty="0">
              <a:solidFill>
                <a:schemeClr val="tx1"/>
              </a:solidFill>
            </a:endParaRPr>
          </a:p>
          <a:p>
            <a:pPr algn="just">
              <a:lnSpc>
                <a:spcPct val="110000"/>
              </a:lnSpc>
              <a:spcBef>
                <a:spcPts val="0"/>
              </a:spcBef>
              <a:spcAft>
                <a:spcPts val="300"/>
              </a:spcAft>
              <a:buClr>
                <a:srgbClr val="189BC4"/>
              </a:buClr>
            </a:pPr>
            <a:r>
              <a:rPr lang="de-AT" sz="1400" b="1" dirty="0" smtClean="0">
                <a:solidFill>
                  <a:srgbClr val="189BC4"/>
                </a:solidFill>
              </a:rPr>
              <a:t>Niederrheinische Industrie und Handelskammer</a:t>
            </a:r>
          </a:p>
          <a:p>
            <a:pPr marL="0" indent="0" algn="just">
              <a:lnSpc>
                <a:spcPct val="110000"/>
              </a:lnSpc>
              <a:spcBef>
                <a:spcPts val="0"/>
              </a:spcBef>
              <a:spcAft>
                <a:spcPts val="300"/>
              </a:spcAft>
              <a:buNone/>
            </a:pPr>
            <a:r>
              <a:rPr lang="de-AT" sz="1400" dirty="0" smtClean="0">
                <a:solidFill>
                  <a:schemeClr val="tx1"/>
                </a:solidFill>
              </a:rPr>
              <a:t>Der Niederrheinische IHK Duisburg Wesel Kleve zu Duisburg ist für die Geschäftsführung und Verwaltung der Schifferbörse seit deren Gründung verantwortlich. Der Niederrheinische IHK vertritt die Interessen von rund 65.000 Mitgliedsunternehmen aus Industrie, Handel und Dienstleistungen in Duisburg sowie den Kreisen Wesel und Kleve. Mehr Informationen zum IHK finden sich </a:t>
            </a:r>
            <a:r>
              <a:rPr lang="de-AT" sz="1400" dirty="0">
                <a:solidFill>
                  <a:schemeClr val="tx1"/>
                </a:solidFill>
              </a:rPr>
              <a:t>unter: </a:t>
            </a:r>
            <a:r>
              <a:rPr lang="de-AT" sz="1400" dirty="0" smtClean="0">
                <a:solidFill>
                  <a:schemeClr val="tx1"/>
                </a:solidFill>
                <a:hlinkClick r:id="rId4"/>
              </a:rPr>
              <a:t>www.ihk-niederrhein.de/</a:t>
            </a:r>
            <a:r>
              <a:rPr lang="de-AT" sz="1400" dirty="0" smtClean="0">
                <a:solidFill>
                  <a:schemeClr val="tx1"/>
                </a:solidFill>
              </a:rPr>
              <a:t> </a:t>
            </a:r>
          </a:p>
          <a:p>
            <a:pPr marL="0" indent="0" algn="just">
              <a:lnSpc>
                <a:spcPct val="110000"/>
              </a:lnSpc>
              <a:spcBef>
                <a:spcPts val="0"/>
              </a:spcBef>
              <a:spcAft>
                <a:spcPts val="300"/>
              </a:spcAft>
              <a:buNone/>
            </a:pPr>
            <a:endParaRPr lang="de-AT" sz="1400" b="1" dirty="0" smtClean="0">
              <a:solidFill>
                <a:srgbClr val="189BC4"/>
              </a:solidFill>
            </a:endParaRPr>
          </a:p>
          <a:p>
            <a:pPr algn="just">
              <a:lnSpc>
                <a:spcPct val="110000"/>
              </a:lnSpc>
              <a:spcBef>
                <a:spcPts val="0"/>
              </a:spcBef>
              <a:spcAft>
                <a:spcPts val="300"/>
              </a:spcAft>
              <a:buClr>
                <a:srgbClr val="189BC4"/>
              </a:buClr>
            </a:pPr>
            <a:r>
              <a:rPr lang="de-AT" sz="1400" b="1" dirty="0" err="1" smtClean="0">
                <a:solidFill>
                  <a:srgbClr val="189BC4"/>
                </a:solidFill>
              </a:rPr>
              <a:t>Quinwalo</a:t>
            </a:r>
            <a:endParaRPr lang="de-AT" sz="1400" b="1" dirty="0">
              <a:solidFill>
                <a:srgbClr val="189BC4"/>
              </a:solidFill>
            </a:endParaRPr>
          </a:p>
          <a:p>
            <a:pPr marL="0" indent="0" algn="just">
              <a:lnSpc>
                <a:spcPct val="110000"/>
              </a:lnSpc>
              <a:spcBef>
                <a:spcPts val="0"/>
              </a:spcBef>
              <a:spcAft>
                <a:spcPts val="300"/>
              </a:spcAft>
              <a:buNone/>
            </a:pPr>
            <a:r>
              <a:rPr lang="de-AT" sz="1400" dirty="0" err="1">
                <a:solidFill>
                  <a:schemeClr val="tx1"/>
                </a:solidFill>
              </a:rPr>
              <a:t>Quinwalo</a:t>
            </a:r>
            <a:r>
              <a:rPr lang="de-AT" sz="1400" dirty="0">
                <a:solidFill>
                  <a:schemeClr val="tx1"/>
                </a:solidFill>
              </a:rPr>
              <a:t> (</a:t>
            </a:r>
            <a:r>
              <a:rPr lang="de-AT" sz="1400" dirty="0" err="1">
                <a:solidFill>
                  <a:schemeClr val="tx1"/>
                </a:solidFill>
              </a:rPr>
              <a:t>Qualification</a:t>
            </a:r>
            <a:r>
              <a:rPr lang="de-AT" sz="1400" dirty="0">
                <a:solidFill>
                  <a:schemeClr val="tx1"/>
                </a:solidFill>
              </a:rPr>
              <a:t> Inland </a:t>
            </a:r>
            <a:r>
              <a:rPr lang="de-AT" sz="1400" dirty="0" err="1">
                <a:solidFill>
                  <a:schemeClr val="tx1"/>
                </a:solidFill>
              </a:rPr>
              <a:t>Waterway</a:t>
            </a:r>
            <a:r>
              <a:rPr lang="de-AT" sz="1400" dirty="0">
                <a:solidFill>
                  <a:schemeClr val="tx1"/>
                </a:solidFill>
              </a:rPr>
              <a:t> </a:t>
            </a:r>
            <a:r>
              <a:rPr lang="de-AT" sz="1400" dirty="0" err="1">
                <a:solidFill>
                  <a:schemeClr val="tx1"/>
                </a:solidFill>
              </a:rPr>
              <a:t>Logistics</a:t>
            </a:r>
            <a:r>
              <a:rPr lang="de-AT" sz="1400" dirty="0">
                <a:solidFill>
                  <a:schemeClr val="tx1"/>
                </a:solidFill>
              </a:rPr>
              <a:t>) ist eine von der Schifferbörse zu Duisburg-Ruhrort e. V. organisierte </a:t>
            </a:r>
            <a:r>
              <a:rPr lang="de-AT" sz="1400" dirty="0" smtClean="0">
                <a:solidFill>
                  <a:schemeClr val="tx1"/>
                </a:solidFill>
              </a:rPr>
              <a:t>Lehrgangsreihe für Speditions- und Logistikkaufleute in Ausbildung. Mit dem Lehrgang verfolgt die Schifferbörse das Ziel, die Fach- und Führungskräfte von morgen für </a:t>
            </a:r>
            <a:r>
              <a:rPr lang="de-AT" sz="1400" dirty="0">
                <a:solidFill>
                  <a:schemeClr val="tx1"/>
                </a:solidFill>
              </a:rPr>
              <a:t>die Vorteile und Chancen der Binnenschifffahrt </a:t>
            </a:r>
            <a:r>
              <a:rPr lang="de-AT" sz="1400" dirty="0" smtClean="0">
                <a:solidFill>
                  <a:schemeClr val="tx1"/>
                </a:solidFill>
              </a:rPr>
              <a:t>frühzeitig zu </a:t>
            </a:r>
            <a:r>
              <a:rPr lang="de-AT" sz="1400" dirty="0">
                <a:solidFill>
                  <a:schemeClr val="tx1"/>
                </a:solidFill>
              </a:rPr>
              <a:t>sensibilisieren</a:t>
            </a:r>
            <a:r>
              <a:rPr lang="de-AT" sz="1400" dirty="0" smtClean="0">
                <a:solidFill>
                  <a:schemeClr val="tx1"/>
                </a:solidFill>
              </a:rPr>
              <a:t>. Mehr Informationen zu </a:t>
            </a:r>
            <a:r>
              <a:rPr lang="de-AT" sz="1400" dirty="0" err="1" smtClean="0">
                <a:solidFill>
                  <a:schemeClr val="tx1"/>
                </a:solidFill>
              </a:rPr>
              <a:t>Quinwalo</a:t>
            </a:r>
            <a:r>
              <a:rPr lang="de-AT" sz="1400" dirty="0" smtClean="0">
                <a:solidFill>
                  <a:schemeClr val="tx1"/>
                </a:solidFill>
              </a:rPr>
              <a:t> finden sich </a:t>
            </a:r>
            <a:r>
              <a:rPr lang="de-AT" sz="1400" dirty="0">
                <a:solidFill>
                  <a:schemeClr val="tx1"/>
                </a:solidFill>
              </a:rPr>
              <a:t>unter: </a:t>
            </a:r>
            <a:r>
              <a:rPr lang="de-AT" sz="1400" u="sng" dirty="0" smtClean="0">
                <a:solidFill>
                  <a:schemeClr val="accent1"/>
                </a:solidFill>
              </a:rPr>
              <a:t>www.</a:t>
            </a:r>
            <a:r>
              <a:rPr lang="de-AT" sz="1400" u="sng" dirty="0" smtClean="0">
                <a:solidFill>
                  <a:schemeClr val="accent1"/>
                </a:solidFill>
                <a:hlinkClick r:id="rId5"/>
              </a:rPr>
              <a:t>sc</a:t>
            </a:r>
            <a:r>
              <a:rPr lang="de-AT" sz="1400" dirty="0" smtClean="0">
                <a:solidFill>
                  <a:schemeClr val="tx1"/>
                </a:solidFill>
                <a:hlinkClick r:id="rId5"/>
              </a:rPr>
              <a:t>hifferboerse.org/quinwalo/</a:t>
            </a:r>
            <a:endParaRPr lang="de-AT" sz="1400" b="1" strike="sngStrike" dirty="0">
              <a:solidFill>
                <a:srgbClr val="C00000"/>
              </a:solidFill>
            </a:endParaRPr>
          </a:p>
          <a:p>
            <a:pPr marL="0" indent="0" algn="just">
              <a:lnSpc>
                <a:spcPct val="110000"/>
              </a:lnSpc>
              <a:spcBef>
                <a:spcPts val="0"/>
              </a:spcBef>
              <a:spcAft>
                <a:spcPts val="300"/>
              </a:spcAft>
              <a:buNone/>
            </a:pPr>
            <a:endParaRPr lang="de-AT" sz="1400" b="1" dirty="0" smtClean="0">
              <a:solidFill>
                <a:srgbClr val="189BC4"/>
              </a:solidFill>
            </a:endParaRPr>
          </a:p>
          <a:p>
            <a:pPr algn="just">
              <a:lnSpc>
                <a:spcPct val="110000"/>
              </a:lnSpc>
              <a:spcBef>
                <a:spcPts val="0"/>
              </a:spcBef>
              <a:spcAft>
                <a:spcPts val="300"/>
              </a:spcAft>
              <a:buClr>
                <a:srgbClr val="189BC4"/>
              </a:buClr>
            </a:pPr>
            <a:r>
              <a:rPr lang="de-AT" sz="1400" b="1" dirty="0" smtClean="0">
                <a:solidFill>
                  <a:srgbClr val="189BC4"/>
                </a:solidFill>
              </a:rPr>
              <a:t>Logistikum Steyr</a:t>
            </a:r>
          </a:p>
          <a:p>
            <a:pPr marL="0" indent="0" algn="just">
              <a:lnSpc>
                <a:spcPct val="110000"/>
              </a:lnSpc>
              <a:spcBef>
                <a:spcPts val="0"/>
              </a:spcBef>
              <a:spcAft>
                <a:spcPts val="300"/>
              </a:spcAft>
              <a:buNone/>
            </a:pPr>
            <a:r>
              <a:rPr lang="de-AT" sz="1400" dirty="0">
                <a:solidFill>
                  <a:schemeClr val="tx1"/>
                </a:solidFill>
              </a:rPr>
              <a:t>Vom </a:t>
            </a:r>
            <a:r>
              <a:rPr lang="de-AT" sz="1400" dirty="0" err="1">
                <a:solidFill>
                  <a:schemeClr val="tx1"/>
                </a:solidFill>
              </a:rPr>
              <a:t>Urkern</a:t>
            </a:r>
            <a:r>
              <a:rPr lang="de-AT" sz="1400" dirty="0">
                <a:solidFill>
                  <a:schemeClr val="tx1"/>
                </a:solidFill>
              </a:rPr>
              <a:t>, dem Studiengang Internationales Logistik-Management, hat sich das </a:t>
            </a:r>
            <a:r>
              <a:rPr lang="de-AT" sz="1400" dirty="0" err="1">
                <a:solidFill>
                  <a:schemeClr val="tx1"/>
                </a:solidFill>
              </a:rPr>
              <a:t>Logistikum</a:t>
            </a:r>
            <a:r>
              <a:rPr lang="de-AT" sz="1400" dirty="0">
                <a:solidFill>
                  <a:schemeClr val="tx1"/>
                </a:solidFill>
              </a:rPr>
              <a:t> zu einer integrierten Bildungs- und Forschungseinheit entwickelt. Sowohl im Bildungssektor als auch in der Forschungscommunity ist das </a:t>
            </a:r>
            <a:r>
              <a:rPr lang="de-AT" sz="1400" dirty="0" err="1">
                <a:solidFill>
                  <a:schemeClr val="tx1"/>
                </a:solidFill>
              </a:rPr>
              <a:t>Logistikum</a:t>
            </a:r>
            <a:r>
              <a:rPr lang="de-AT" sz="1400" dirty="0">
                <a:solidFill>
                  <a:schemeClr val="tx1"/>
                </a:solidFill>
              </a:rPr>
              <a:t> ein etablierter Partner</a:t>
            </a:r>
            <a:r>
              <a:rPr lang="de-AT" sz="1400" dirty="0" smtClean="0">
                <a:solidFill>
                  <a:schemeClr val="tx1"/>
                </a:solidFill>
              </a:rPr>
              <a:t>. Mehr Informationen zum Logistikum der FH OÖ Fakultät für Management Steyr finden sich </a:t>
            </a:r>
            <a:r>
              <a:rPr lang="de-AT" sz="1400" dirty="0">
                <a:solidFill>
                  <a:schemeClr val="tx1"/>
                </a:solidFill>
              </a:rPr>
              <a:t>unter: </a:t>
            </a:r>
            <a:r>
              <a:rPr lang="de-AT" sz="1400" dirty="0" smtClean="0">
                <a:solidFill>
                  <a:schemeClr val="tx1"/>
                </a:solidFill>
                <a:hlinkClick r:id="rId6"/>
              </a:rPr>
              <a:t>www.logistikum.at</a:t>
            </a:r>
            <a:r>
              <a:rPr lang="de-AT" sz="1400" dirty="0" smtClean="0">
                <a:solidFill>
                  <a:schemeClr val="tx1"/>
                </a:solidFill>
              </a:rPr>
              <a:t> REWWay ist das Forschungs- und Kompetenzzentrum für die Binnenschifffahrt am Logistikum Steyr: </a:t>
            </a:r>
            <a:r>
              <a:rPr lang="de-AT" sz="1400" dirty="0" smtClean="0">
                <a:solidFill>
                  <a:schemeClr val="tx1"/>
                </a:solidFill>
                <a:hlinkClick r:id="rId7"/>
              </a:rPr>
              <a:t>www.rewway.at</a:t>
            </a:r>
            <a:endParaRPr lang="de-AT" sz="1400" dirty="0">
              <a:solidFill>
                <a:schemeClr val="tx1"/>
              </a:solidFill>
            </a:endParaRPr>
          </a:p>
        </p:txBody>
      </p:sp>
      <p:sp>
        <p:nvSpPr>
          <p:cNvPr id="4" name="Foliennummernplatzhalter 3"/>
          <p:cNvSpPr>
            <a:spLocks noGrp="1"/>
          </p:cNvSpPr>
          <p:nvPr>
            <p:ph type="sldNum" sz="quarter" idx="12"/>
          </p:nvPr>
        </p:nvSpPr>
        <p:spPr/>
        <p:txBody>
          <a:bodyPr/>
          <a:lstStyle/>
          <a:p>
            <a:fld id="{CD93F612-187A-48BF-B5EE-AA4BEE289BC1}" type="slidenum">
              <a:rPr lang="de-AT" smtClean="0">
                <a:solidFill>
                  <a:srgbClr val="FFFFFF"/>
                </a:solidFill>
              </a:rPr>
              <a:pPr/>
              <a:t>3</a:t>
            </a:fld>
            <a:endParaRPr lang="de-AT" dirty="0">
              <a:solidFill>
                <a:srgbClr val="FFFFFF"/>
              </a:solidFill>
            </a:endParaRPr>
          </a:p>
        </p:txBody>
      </p:sp>
      <p:sp>
        <p:nvSpPr>
          <p:cNvPr id="7" name="Textfeld 6"/>
          <p:cNvSpPr txBox="1"/>
          <p:nvPr/>
        </p:nvSpPr>
        <p:spPr>
          <a:xfrm>
            <a:off x="8314720" y="6381908"/>
            <a:ext cx="3627455" cy="215444"/>
          </a:xfrm>
          <a:prstGeom prst="rect">
            <a:avLst/>
          </a:prstGeom>
          <a:noFill/>
        </p:spPr>
        <p:txBody>
          <a:bodyPr wrap="square" rtlCol="0">
            <a:spAutoFit/>
          </a:bodyPr>
          <a:lstStyle/>
          <a:p>
            <a:r>
              <a:rPr lang="de-DE" sz="800" dirty="0" smtClean="0">
                <a:latin typeface="Corbel" panose="020B0503020204020204" pitchFamily="34" charset="0"/>
              </a:rPr>
              <a:t>Quelle: Schifferbörse </a:t>
            </a:r>
            <a:r>
              <a:rPr lang="de-DE" sz="800" dirty="0">
                <a:latin typeface="Corbel" panose="020B0503020204020204" pitchFamily="34" charset="0"/>
              </a:rPr>
              <a:t>zu Duisburg-Ruhrort e.V</a:t>
            </a:r>
            <a:r>
              <a:rPr lang="de-DE" sz="800" dirty="0" smtClean="0">
                <a:latin typeface="Corbel" panose="020B0503020204020204" pitchFamily="34" charset="0"/>
              </a:rPr>
              <a:t>., Niederrheinische IHK, Logistikum</a:t>
            </a:r>
            <a:endParaRPr lang="de-AT" sz="800" dirty="0">
              <a:latin typeface="Corbel" panose="020B0503020204020204" pitchFamily="34" charset="0"/>
            </a:endParaRPr>
          </a:p>
        </p:txBody>
      </p:sp>
    </p:spTree>
    <p:extLst>
      <p:ext uri="{BB962C8B-B14F-4D97-AF65-F5344CB8AC3E}">
        <p14:creationId xmlns:p14="http://schemas.microsoft.com/office/powerpoint/2010/main" val="41042021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AT" b="1" dirty="0" smtClean="0"/>
              <a:t>Warm-Up-Diskussion</a:t>
            </a:r>
            <a:r>
              <a:rPr lang="en-GB" dirty="0" smtClean="0"/>
              <a:t> </a:t>
            </a:r>
            <a:br>
              <a:rPr lang="en-GB" dirty="0" smtClean="0"/>
            </a:br>
            <a:r>
              <a:rPr lang="de-DE" sz="2400" dirty="0" smtClean="0"/>
              <a:t>Der Rhein</a:t>
            </a:r>
            <a:endParaRPr lang="de-DE" sz="3200" dirty="0"/>
          </a:p>
        </p:txBody>
      </p:sp>
      <p:sp>
        <p:nvSpPr>
          <p:cNvPr id="5" name="Slide Number Placeholder 4"/>
          <p:cNvSpPr>
            <a:spLocks noGrp="1"/>
          </p:cNvSpPr>
          <p:nvPr>
            <p:ph type="sldNum" sz="quarter" idx="12"/>
          </p:nvPr>
        </p:nvSpPr>
        <p:spPr/>
        <p:txBody>
          <a:bodyPr/>
          <a:lstStyle/>
          <a:p>
            <a:fld id="{7D34D7BA-8E13-46FE-8871-8877FE7E3568}" type="slidenum">
              <a:rPr lang="de-AT">
                <a:solidFill>
                  <a:prstClr val="white"/>
                </a:solidFill>
              </a:rPr>
              <a:pPr/>
              <a:t>4</a:t>
            </a:fld>
            <a:endParaRPr lang="de-AT" dirty="0">
              <a:solidFill>
                <a:prstClr val="white"/>
              </a:solidFill>
            </a:endParaRPr>
          </a:p>
        </p:txBody>
      </p:sp>
      <p:sp>
        <p:nvSpPr>
          <p:cNvPr id="9" name="Textfeld 6"/>
          <p:cNvSpPr txBox="1"/>
          <p:nvPr/>
        </p:nvSpPr>
        <p:spPr>
          <a:xfrm>
            <a:off x="609599" y="2324661"/>
            <a:ext cx="3802008" cy="400110"/>
          </a:xfrm>
          <a:prstGeom prst="rect">
            <a:avLst/>
          </a:prstGeom>
          <a:noFill/>
        </p:spPr>
        <p:txBody>
          <a:bodyPr wrap="square" rtlCol="0">
            <a:spAutoFit/>
          </a:bodyPr>
          <a:lstStyle/>
          <a:p>
            <a:r>
              <a:rPr lang="de-DE" sz="2000" spc="-100" dirty="0" smtClean="0">
                <a:latin typeface="Corbel" panose="020B0503020204020204" pitchFamily="34" charset="0"/>
              </a:rPr>
              <a:t>Wer nutzt die Wasserstraße Rhein?</a:t>
            </a:r>
            <a:endParaRPr lang="en-US" sz="2000" spc="-100" dirty="0">
              <a:latin typeface="Corbel" panose="020B0503020204020204" pitchFamily="34" charset="0"/>
            </a:endParaRPr>
          </a:p>
        </p:txBody>
      </p:sp>
      <p:sp>
        <p:nvSpPr>
          <p:cNvPr id="3" name="TextBox 2"/>
          <p:cNvSpPr txBox="1"/>
          <p:nvPr/>
        </p:nvSpPr>
        <p:spPr>
          <a:xfrm>
            <a:off x="609600" y="1694246"/>
            <a:ext cx="5003791" cy="400110"/>
          </a:xfrm>
          <a:prstGeom prst="rect">
            <a:avLst/>
          </a:prstGeom>
          <a:noFill/>
        </p:spPr>
        <p:txBody>
          <a:bodyPr wrap="square" rtlCol="0">
            <a:spAutoFit/>
          </a:bodyPr>
          <a:lstStyle/>
          <a:p>
            <a:r>
              <a:rPr lang="de-DE" sz="2000" spc="-100" dirty="0" smtClean="0">
                <a:latin typeface="Corbel" panose="020B0503020204020204" pitchFamily="34" charset="0"/>
              </a:rPr>
              <a:t>Durch welche Länder fließt der Rhein?</a:t>
            </a:r>
            <a:endParaRPr lang="en-US" sz="2000" spc="-100" dirty="0">
              <a:latin typeface="Corbel" panose="020B0503020204020204" pitchFamily="34" charset="0"/>
            </a:endParaRPr>
          </a:p>
        </p:txBody>
      </p:sp>
      <p:pic>
        <p:nvPicPr>
          <p:cNvPr id="4" name="Grafik 3"/>
          <p:cNvPicPr>
            <a:picLocks noChangeAspect="1"/>
          </p:cNvPicPr>
          <p:nvPr/>
        </p:nvPicPr>
        <p:blipFill rotWithShape="1">
          <a:blip r:embed="rId3"/>
          <a:srcRect t="16908"/>
          <a:stretch/>
        </p:blipFill>
        <p:spPr>
          <a:xfrm>
            <a:off x="0" y="4118919"/>
            <a:ext cx="12192000" cy="2540560"/>
          </a:xfrm>
          <a:prstGeom prst="rect">
            <a:avLst/>
          </a:prstGeom>
        </p:spPr>
      </p:pic>
      <p:sp>
        <p:nvSpPr>
          <p:cNvPr id="12" name="Textfeld 1"/>
          <p:cNvSpPr txBox="1">
            <a:spLocks noChangeArrowheads="1"/>
          </p:cNvSpPr>
          <p:nvPr/>
        </p:nvSpPr>
        <p:spPr bwMode="auto">
          <a:xfrm>
            <a:off x="0" y="6444035"/>
            <a:ext cx="1434146"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000">
                <a:solidFill>
                  <a:schemeClr val="tx1"/>
                </a:solidFill>
                <a:latin typeface="Arial" charset="0"/>
              </a:defRPr>
            </a:lvl1pPr>
            <a:lvl2pPr marL="742950" indent="-285750" eaLnBrk="0" hangingPunct="0">
              <a:defRPr sz="4000">
                <a:solidFill>
                  <a:schemeClr val="tx1"/>
                </a:solidFill>
                <a:latin typeface="Arial" charset="0"/>
              </a:defRPr>
            </a:lvl2pPr>
            <a:lvl3pPr marL="1143000" indent="-228600" eaLnBrk="0" hangingPunct="0">
              <a:defRPr sz="4000">
                <a:solidFill>
                  <a:schemeClr val="tx1"/>
                </a:solidFill>
                <a:latin typeface="Arial" charset="0"/>
              </a:defRPr>
            </a:lvl3pPr>
            <a:lvl4pPr marL="1600200" indent="-228600" eaLnBrk="0" hangingPunct="0">
              <a:defRPr sz="4000">
                <a:solidFill>
                  <a:schemeClr val="tx1"/>
                </a:solidFill>
                <a:latin typeface="Arial" charset="0"/>
              </a:defRPr>
            </a:lvl4pPr>
            <a:lvl5pPr marL="2057400" indent="-228600" eaLnBrk="0" hangingPunct="0">
              <a:defRPr sz="4000">
                <a:solidFill>
                  <a:schemeClr val="tx1"/>
                </a:solidFill>
                <a:latin typeface="Arial" charset="0"/>
              </a:defRPr>
            </a:lvl5pPr>
            <a:lvl6pPr marL="2514600" indent="-228600" algn="ctr" eaLnBrk="0" fontAlgn="base" hangingPunct="0">
              <a:spcBef>
                <a:spcPct val="0"/>
              </a:spcBef>
              <a:spcAft>
                <a:spcPct val="0"/>
              </a:spcAft>
              <a:defRPr sz="4000">
                <a:solidFill>
                  <a:schemeClr val="tx1"/>
                </a:solidFill>
                <a:latin typeface="Arial" charset="0"/>
              </a:defRPr>
            </a:lvl6pPr>
            <a:lvl7pPr marL="2971800" indent="-228600" algn="ctr" eaLnBrk="0" fontAlgn="base" hangingPunct="0">
              <a:spcBef>
                <a:spcPct val="0"/>
              </a:spcBef>
              <a:spcAft>
                <a:spcPct val="0"/>
              </a:spcAft>
              <a:defRPr sz="4000">
                <a:solidFill>
                  <a:schemeClr val="tx1"/>
                </a:solidFill>
                <a:latin typeface="Arial" charset="0"/>
              </a:defRPr>
            </a:lvl7pPr>
            <a:lvl8pPr marL="3429000" indent="-228600" algn="ctr" eaLnBrk="0" fontAlgn="base" hangingPunct="0">
              <a:spcBef>
                <a:spcPct val="0"/>
              </a:spcBef>
              <a:spcAft>
                <a:spcPct val="0"/>
              </a:spcAft>
              <a:defRPr sz="4000">
                <a:solidFill>
                  <a:schemeClr val="tx1"/>
                </a:solidFill>
                <a:latin typeface="Arial" charset="0"/>
              </a:defRPr>
            </a:lvl8pPr>
            <a:lvl9pPr marL="3886200" indent="-228600" algn="ctr" eaLnBrk="0" fontAlgn="base" hangingPunct="0">
              <a:spcBef>
                <a:spcPct val="0"/>
              </a:spcBef>
              <a:spcAft>
                <a:spcPct val="0"/>
              </a:spcAft>
              <a:defRPr sz="4000">
                <a:solidFill>
                  <a:schemeClr val="tx1"/>
                </a:solidFill>
                <a:latin typeface="Arial" charset="0"/>
              </a:defRPr>
            </a:lvl9pPr>
          </a:lstStyle>
          <a:p>
            <a:pPr eaLnBrk="1" hangingPunct="1"/>
            <a:r>
              <a:rPr lang="de-DE" sz="800" dirty="0" smtClean="0">
                <a:latin typeface="Corbel" panose="020B0503020204020204" pitchFamily="34" charset="0"/>
              </a:rPr>
              <a:t>Bildquelle: </a:t>
            </a:r>
            <a:r>
              <a:rPr lang="de-DE" sz="800" dirty="0" err="1" smtClean="0">
                <a:latin typeface="Corbel" panose="020B0503020204020204" pitchFamily="34" charset="0"/>
              </a:rPr>
              <a:t>pixabay</a:t>
            </a:r>
            <a:endParaRPr lang="de-DE" sz="800" dirty="0">
              <a:latin typeface="Corbel" panose="020B0503020204020204" pitchFamily="34" charset="0"/>
            </a:endParaRPr>
          </a:p>
        </p:txBody>
      </p:sp>
      <p:sp>
        <p:nvSpPr>
          <p:cNvPr id="8" name="Textfeld 6"/>
          <p:cNvSpPr txBox="1"/>
          <p:nvPr/>
        </p:nvSpPr>
        <p:spPr>
          <a:xfrm>
            <a:off x="609598" y="2955076"/>
            <a:ext cx="5208397" cy="400110"/>
          </a:xfrm>
          <a:prstGeom prst="rect">
            <a:avLst/>
          </a:prstGeom>
          <a:noFill/>
        </p:spPr>
        <p:txBody>
          <a:bodyPr wrap="square" rtlCol="0">
            <a:spAutoFit/>
          </a:bodyPr>
          <a:lstStyle/>
          <a:p>
            <a:r>
              <a:rPr lang="de-DE" sz="2000" spc="-100" dirty="0" smtClean="0">
                <a:latin typeface="Corbel" panose="020B0503020204020204" pitchFamily="34" charset="0"/>
              </a:rPr>
              <a:t>Welche Schiffe sind  Teil der deutschen Binnenflotte?</a:t>
            </a:r>
            <a:endParaRPr lang="en-US" sz="2000" spc="-100" dirty="0">
              <a:latin typeface="Corbel" panose="020B0503020204020204" pitchFamily="34" charset="0"/>
            </a:endParaRPr>
          </a:p>
        </p:txBody>
      </p:sp>
      <p:sp>
        <p:nvSpPr>
          <p:cNvPr id="10" name="Textfeld 6"/>
          <p:cNvSpPr txBox="1"/>
          <p:nvPr/>
        </p:nvSpPr>
        <p:spPr>
          <a:xfrm>
            <a:off x="609599" y="3562320"/>
            <a:ext cx="10041654" cy="400110"/>
          </a:xfrm>
          <a:prstGeom prst="rect">
            <a:avLst/>
          </a:prstGeom>
          <a:noFill/>
        </p:spPr>
        <p:txBody>
          <a:bodyPr wrap="square" rtlCol="0">
            <a:spAutoFit/>
          </a:bodyPr>
          <a:lstStyle/>
          <a:p>
            <a:r>
              <a:rPr lang="de-DE" sz="2000" spc="-100" dirty="0" smtClean="0">
                <a:latin typeface="Corbel" panose="020B0503020204020204" pitchFamily="34" charset="0"/>
              </a:rPr>
              <a:t>Welche Vorteile hat der Transport mit dem Binnenschiff im Vergleich zu einem Transport mit dem LKW?</a:t>
            </a:r>
            <a:endParaRPr lang="en-US" sz="2000" spc="-100" dirty="0">
              <a:latin typeface="Corbel" panose="020B0503020204020204" pitchFamily="34" charset="0"/>
            </a:endParaRPr>
          </a:p>
        </p:txBody>
      </p:sp>
    </p:spTree>
    <p:extLst>
      <p:ext uri="{BB962C8B-B14F-4D97-AF65-F5344CB8AC3E}">
        <p14:creationId xmlns:p14="http://schemas.microsoft.com/office/powerpoint/2010/main" val="5304642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Die Wasserstraße Rhein</a:t>
            </a:r>
            <a:endParaRPr lang="de-AT" b="1" dirty="0"/>
          </a:p>
        </p:txBody>
      </p:sp>
      <p:sp>
        <p:nvSpPr>
          <p:cNvPr id="3" name="Inhaltsplatzhalter 2"/>
          <p:cNvSpPr>
            <a:spLocks noGrp="1"/>
          </p:cNvSpPr>
          <p:nvPr>
            <p:ph idx="1"/>
          </p:nvPr>
        </p:nvSpPr>
        <p:spPr/>
        <p:txBody>
          <a:bodyPr/>
          <a:lstStyle/>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a:t>
            </a:fld>
            <a:endParaRPr lang="de-AT" dirty="0">
              <a:solidFill>
                <a:prstClr val="white"/>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316520541"/>
              </p:ext>
            </p:extLst>
          </p:nvPr>
        </p:nvGraphicFramePr>
        <p:xfrm>
          <a:off x="2767472" y="1696384"/>
          <a:ext cx="6574235" cy="468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8491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noFill/>
        </p:spPr>
        <p:txBody>
          <a:bodyPr>
            <a:normAutofit/>
          </a:bodyPr>
          <a:lstStyle/>
          <a:p>
            <a:r>
              <a:rPr lang="de-DE" b="1" dirty="0" smtClean="0"/>
              <a:t>Einteilung und Schiffbarkeit</a:t>
            </a:r>
            <a:r>
              <a:rPr lang="de-AT" dirty="0"/>
              <a:t/>
            </a:r>
            <a:br>
              <a:rPr lang="de-AT" dirty="0"/>
            </a:br>
            <a:r>
              <a:rPr lang="de-DE" sz="2400" dirty="0" smtClean="0"/>
              <a:t>Der Rhein - (</a:t>
            </a:r>
            <a:r>
              <a:rPr lang="de-DE" sz="2400" dirty="0" err="1" smtClean="0"/>
              <a:t>Wirtschafts</a:t>
            </a:r>
            <a:r>
              <a:rPr lang="de-DE" sz="2400" dirty="0" smtClean="0"/>
              <a:t>)</a:t>
            </a:r>
            <a:r>
              <a:rPr lang="de-DE" sz="2400" dirty="0" err="1" smtClean="0"/>
              <a:t>geographie</a:t>
            </a:r>
            <a:endParaRPr lang="de-AT" sz="2000" dirty="0"/>
          </a:p>
        </p:txBody>
      </p:sp>
      <p:sp>
        <p:nvSpPr>
          <p:cNvPr id="3" name="Inhaltsplatzhalter 2"/>
          <p:cNvSpPr>
            <a:spLocks noGrp="1"/>
          </p:cNvSpPr>
          <p:nvPr>
            <p:ph idx="1"/>
          </p:nvPr>
        </p:nvSpPr>
        <p:spPr/>
        <p:txBody>
          <a:bodyPr>
            <a:normAutofit/>
          </a:bodyPr>
          <a:lstStyle/>
          <a:p>
            <a:pPr marL="0" indent="0">
              <a:buClr>
                <a:schemeClr val="accent1"/>
              </a:buClr>
              <a:buNone/>
            </a:pPr>
            <a:r>
              <a:rPr lang="de-AT" sz="1800" b="1" dirty="0" smtClean="0">
                <a:solidFill>
                  <a:srgbClr val="189BC4"/>
                </a:solidFill>
              </a:rPr>
              <a:t>Rheinhauptstrom </a:t>
            </a:r>
            <a:r>
              <a:rPr lang="de-AT" sz="1800" b="1" dirty="0">
                <a:solidFill>
                  <a:srgbClr val="189BC4"/>
                </a:solidFill>
              </a:rPr>
              <a:t>mit seinen </a:t>
            </a:r>
            <a:r>
              <a:rPr lang="de-AT" sz="1800" b="1" dirty="0" smtClean="0">
                <a:solidFill>
                  <a:srgbClr val="189BC4"/>
                </a:solidFill>
              </a:rPr>
              <a:t>Zuflüssen</a:t>
            </a:r>
            <a:br>
              <a:rPr lang="de-AT" sz="1800" b="1" dirty="0" smtClean="0">
                <a:solidFill>
                  <a:srgbClr val="189BC4"/>
                </a:solidFill>
              </a:rPr>
            </a:br>
            <a:r>
              <a:rPr lang="de-AT" sz="1800" b="1" dirty="0" smtClean="0">
                <a:solidFill>
                  <a:srgbClr val="189BC4"/>
                </a:solidFill>
              </a:rPr>
              <a:t>sechs Abschnitte:</a:t>
            </a:r>
          </a:p>
          <a:p>
            <a:pPr lvl="1">
              <a:buClr>
                <a:srgbClr val="189BC4"/>
              </a:buClr>
            </a:pPr>
            <a:r>
              <a:rPr lang="de-AT" sz="1800" dirty="0">
                <a:solidFill>
                  <a:schemeClr val="tx1"/>
                </a:solidFill>
              </a:rPr>
              <a:t>Niederrhein</a:t>
            </a:r>
          </a:p>
          <a:p>
            <a:pPr lvl="1">
              <a:buClr>
                <a:srgbClr val="189BC4"/>
              </a:buClr>
            </a:pPr>
            <a:r>
              <a:rPr lang="de-AT" sz="1800" dirty="0">
                <a:solidFill>
                  <a:schemeClr val="tx1"/>
                </a:solidFill>
              </a:rPr>
              <a:t>Mittelrhein</a:t>
            </a:r>
          </a:p>
          <a:p>
            <a:pPr lvl="1">
              <a:buClr>
                <a:srgbClr val="189BC4"/>
              </a:buClr>
            </a:pPr>
            <a:r>
              <a:rPr lang="de-AT" sz="1800" dirty="0">
                <a:solidFill>
                  <a:schemeClr val="tx1"/>
                </a:solidFill>
              </a:rPr>
              <a:t>Oberrhein</a:t>
            </a:r>
          </a:p>
          <a:p>
            <a:pPr lvl="1">
              <a:buClr>
                <a:srgbClr val="189BC4"/>
              </a:buClr>
            </a:pPr>
            <a:r>
              <a:rPr lang="de-AT" sz="1800" dirty="0">
                <a:solidFill>
                  <a:schemeClr val="tx1"/>
                </a:solidFill>
              </a:rPr>
              <a:t>Hochrhein</a:t>
            </a:r>
          </a:p>
          <a:p>
            <a:pPr lvl="1">
              <a:buClr>
                <a:srgbClr val="189BC4"/>
              </a:buClr>
            </a:pPr>
            <a:r>
              <a:rPr lang="de-AT" sz="1800" dirty="0" smtClean="0">
                <a:solidFill>
                  <a:schemeClr val="tx1"/>
                </a:solidFill>
              </a:rPr>
              <a:t>Alpenrhein/Bodensee</a:t>
            </a:r>
          </a:p>
          <a:p>
            <a:pPr lvl="1">
              <a:buClr>
                <a:srgbClr val="189BC4"/>
              </a:buClr>
            </a:pPr>
            <a:r>
              <a:rPr lang="de-AT" sz="1800" dirty="0" smtClean="0">
                <a:solidFill>
                  <a:schemeClr val="tx1"/>
                </a:solidFill>
              </a:rPr>
              <a:t>Deltarhein</a:t>
            </a:r>
          </a:p>
          <a:p>
            <a:pPr marL="274320" lvl="1" indent="0">
              <a:buClr>
                <a:srgbClr val="189BC4"/>
              </a:buClr>
              <a:buNone/>
            </a:pPr>
            <a:endParaRPr lang="de-AT" sz="1800" dirty="0" smtClean="0">
              <a:solidFill>
                <a:schemeClr val="tx1"/>
              </a:solidFill>
            </a:endParaRPr>
          </a:p>
          <a:p>
            <a:pPr marL="0" lvl="1" indent="0">
              <a:buClr>
                <a:srgbClr val="189BC4"/>
              </a:buClr>
              <a:buNone/>
            </a:pPr>
            <a:r>
              <a:rPr lang="de-AT" sz="1800" b="1" dirty="0" smtClean="0">
                <a:solidFill>
                  <a:srgbClr val="189BC4"/>
                </a:solidFill>
              </a:rPr>
              <a:t>Schiffbarkeit</a:t>
            </a:r>
            <a:r>
              <a:rPr lang="de-AT" sz="1800" dirty="0" smtClean="0">
                <a:solidFill>
                  <a:srgbClr val="189BC4"/>
                </a:solidFill>
              </a:rPr>
              <a:t>:</a:t>
            </a:r>
          </a:p>
          <a:p>
            <a:pPr marL="285750" lvl="1" indent="-285750">
              <a:buClr>
                <a:srgbClr val="189BC4"/>
              </a:buClr>
            </a:pPr>
            <a:r>
              <a:rPr lang="de-AT" sz="1800" dirty="0">
                <a:solidFill>
                  <a:schemeClr val="tx1"/>
                </a:solidFill>
              </a:rPr>
              <a:t>v</a:t>
            </a:r>
            <a:r>
              <a:rPr lang="de-AT" sz="1800" dirty="0" smtClean="0">
                <a:solidFill>
                  <a:schemeClr val="tx1"/>
                </a:solidFill>
              </a:rPr>
              <a:t>on Rheinfelden bei Basel bis zur Nordsee bei Rotterdam</a:t>
            </a:r>
          </a:p>
          <a:p>
            <a:pPr marL="285750" lvl="1" indent="-285750">
              <a:buClr>
                <a:srgbClr val="189BC4"/>
              </a:buClr>
            </a:pPr>
            <a:r>
              <a:rPr lang="de-AT" sz="1800" dirty="0" smtClean="0">
                <a:solidFill>
                  <a:schemeClr val="tx1"/>
                </a:solidFill>
              </a:rPr>
              <a:t>schiffbare Länge: 884 km</a:t>
            </a:r>
          </a:p>
          <a:p>
            <a:pPr marL="285750" lvl="1" indent="-285750">
              <a:buClr>
                <a:srgbClr val="189BC4"/>
              </a:buClr>
            </a:pPr>
            <a:r>
              <a:rPr lang="de-AT" sz="1800" dirty="0" smtClean="0">
                <a:solidFill>
                  <a:schemeClr val="tx1"/>
                </a:solidFill>
              </a:rPr>
              <a:t>schiffbarer Rhein in Ober-, Mittel- und Niederrhein unterteilt</a:t>
            </a:r>
          </a:p>
        </p:txBody>
      </p:sp>
      <p:sp>
        <p:nvSpPr>
          <p:cNvPr id="5" name="Foliennummernplatzhalter 4"/>
          <p:cNvSpPr>
            <a:spLocks noGrp="1"/>
          </p:cNvSpPr>
          <p:nvPr>
            <p:ph type="sldNum" sz="quarter" idx="12"/>
          </p:nvPr>
        </p:nvSpPr>
        <p:spPr>
          <a:xfrm>
            <a:off x="5209939" y="5972528"/>
            <a:ext cx="1422400" cy="329184"/>
          </a:xfrm>
        </p:spPr>
        <p:txBody>
          <a:bodyPr/>
          <a:lstStyle/>
          <a:p>
            <a:fld id="{7D34D7BA-8E13-46FE-8871-8877FE7E3568}" type="slidenum">
              <a:rPr lang="de-AT" smtClean="0">
                <a:solidFill>
                  <a:prstClr val="white"/>
                </a:solidFill>
              </a:rPr>
              <a:pPr/>
              <a:t>6</a:t>
            </a:fld>
            <a:endParaRPr lang="de-AT" dirty="0">
              <a:solidFill>
                <a:prstClr val="white"/>
              </a:solidFill>
            </a:endParaRPr>
          </a:p>
        </p:txBody>
      </p:sp>
      <p:pic>
        <p:nvPicPr>
          <p:cNvPr id="7" name="Grafik 6"/>
          <p:cNvPicPr>
            <a:picLocks noChangeAspect="1"/>
          </p:cNvPicPr>
          <p:nvPr/>
        </p:nvPicPr>
        <p:blipFill>
          <a:blip r:embed="rId3"/>
          <a:stretch>
            <a:fillRect/>
          </a:stretch>
        </p:blipFill>
        <p:spPr>
          <a:xfrm>
            <a:off x="7490594" y="0"/>
            <a:ext cx="4701406" cy="6597640"/>
          </a:xfrm>
          <a:prstGeom prst="rect">
            <a:avLst/>
          </a:prstGeom>
        </p:spPr>
      </p:pic>
      <p:sp>
        <p:nvSpPr>
          <p:cNvPr id="8" name="Textfeld 7"/>
          <p:cNvSpPr txBox="1"/>
          <p:nvPr/>
        </p:nvSpPr>
        <p:spPr>
          <a:xfrm>
            <a:off x="7757123" y="6419690"/>
            <a:ext cx="2084174" cy="215444"/>
          </a:xfrm>
          <a:prstGeom prst="rect">
            <a:avLst/>
          </a:prstGeom>
          <a:noFill/>
        </p:spPr>
        <p:txBody>
          <a:bodyPr wrap="square" rtlCol="0">
            <a:spAutoFit/>
          </a:bodyPr>
          <a:lstStyle/>
          <a:p>
            <a:r>
              <a:rPr lang="de-DE" sz="800" dirty="0" smtClean="0"/>
              <a:t>Bildquelle: wikipedia.org</a:t>
            </a:r>
            <a:endParaRPr lang="de-AT" sz="800" dirty="0"/>
          </a:p>
        </p:txBody>
      </p:sp>
      <p:sp>
        <p:nvSpPr>
          <p:cNvPr id="9" name="Textfeld 8"/>
          <p:cNvSpPr txBox="1"/>
          <p:nvPr/>
        </p:nvSpPr>
        <p:spPr>
          <a:xfrm>
            <a:off x="0" y="6369278"/>
            <a:ext cx="4214911" cy="215444"/>
          </a:xfrm>
          <a:prstGeom prst="rect">
            <a:avLst/>
          </a:prstGeom>
          <a:noFill/>
        </p:spPr>
        <p:txBody>
          <a:bodyPr wrap="square" rtlCol="0">
            <a:spAutoFit/>
          </a:bodyPr>
          <a:lstStyle/>
          <a:p>
            <a:r>
              <a:rPr lang="de-DE" sz="800" dirty="0">
                <a:latin typeface="Corbel" panose="020B0503020204020204" pitchFamily="34" charset="0"/>
              </a:rPr>
              <a:t>Quelle: </a:t>
            </a:r>
            <a:r>
              <a:rPr lang="de-DE" sz="800" dirty="0" smtClean="0">
                <a:latin typeface="Corbel" panose="020B0503020204020204" pitchFamily="34" charset="0"/>
              </a:rPr>
              <a:t> Vgl. </a:t>
            </a:r>
            <a:r>
              <a:rPr lang="de-DE" sz="800" dirty="0" err="1" smtClean="0">
                <a:latin typeface="Corbel" panose="020B0503020204020204" pitchFamily="34" charset="0"/>
              </a:rPr>
              <a:t>Uehlinger</a:t>
            </a:r>
            <a:r>
              <a:rPr lang="de-DE" sz="800" dirty="0" smtClean="0">
                <a:latin typeface="Corbel" panose="020B0503020204020204" pitchFamily="34" charset="0"/>
              </a:rPr>
              <a:t>, U., u. a. (2009), S. 199-245., Zentralkommission für die Rheinschifffahrt </a:t>
            </a:r>
            <a:endParaRPr lang="de-AT" sz="800" dirty="0">
              <a:latin typeface="Corbel" panose="020B0503020204020204" pitchFamily="34" charset="0"/>
            </a:endParaRPr>
          </a:p>
        </p:txBody>
      </p:sp>
      <p:pic>
        <p:nvPicPr>
          <p:cNvPr id="6" name="Grafik 5"/>
          <p:cNvPicPr>
            <a:picLocks noChangeAspect="1"/>
          </p:cNvPicPr>
          <p:nvPr/>
        </p:nvPicPr>
        <p:blipFill>
          <a:blip r:embed="rId4">
            <a:clrChange>
              <a:clrFrom>
                <a:srgbClr val="FFFFFF"/>
              </a:clrFrom>
              <a:clrTo>
                <a:srgbClr val="FFFFFF">
                  <a:alpha val="0"/>
                </a:srgbClr>
              </a:clrTo>
            </a:clrChange>
          </a:blip>
          <a:stretch>
            <a:fillRect/>
          </a:stretch>
        </p:blipFill>
        <p:spPr>
          <a:xfrm>
            <a:off x="8524133" y="1750721"/>
            <a:ext cx="1573026" cy="476250"/>
          </a:xfrm>
          <a:prstGeom prst="rect">
            <a:avLst/>
          </a:prstGeom>
        </p:spPr>
      </p:pic>
      <p:pic>
        <p:nvPicPr>
          <p:cNvPr id="13" name="Grafik 12"/>
          <p:cNvPicPr>
            <a:picLocks noChangeAspect="1"/>
          </p:cNvPicPr>
          <p:nvPr/>
        </p:nvPicPr>
        <p:blipFill>
          <a:blip r:embed="rId4">
            <a:clrChange>
              <a:clrFrom>
                <a:srgbClr val="FFFFFF"/>
              </a:clrFrom>
              <a:clrTo>
                <a:srgbClr val="FFFFFF">
                  <a:alpha val="0"/>
                </a:srgbClr>
              </a:clrTo>
            </a:clrChange>
          </a:blip>
          <a:stretch>
            <a:fillRect/>
          </a:stretch>
        </p:blipFill>
        <p:spPr>
          <a:xfrm>
            <a:off x="9098955" y="2370680"/>
            <a:ext cx="1573026" cy="476250"/>
          </a:xfrm>
          <a:prstGeom prst="rect">
            <a:avLst/>
          </a:prstGeom>
        </p:spPr>
      </p:pic>
      <p:pic>
        <p:nvPicPr>
          <p:cNvPr id="14" name="Grafik 13"/>
          <p:cNvPicPr>
            <a:picLocks noChangeAspect="1"/>
          </p:cNvPicPr>
          <p:nvPr/>
        </p:nvPicPr>
        <p:blipFill>
          <a:blip r:embed="rId4">
            <a:clrChange>
              <a:clrFrom>
                <a:srgbClr val="FFFFFF"/>
              </a:clrFrom>
              <a:clrTo>
                <a:srgbClr val="FFFFFF">
                  <a:alpha val="0"/>
                </a:srgbClr>
              </a:clrTo>
            </a:clrChange>
          </a:blip>
          <a:stretch>
            <a:fillRect/>
          </a:stretch>
        </p:blipFill>
        <p:spPr>
          <a:xfrm>
            <a:off x="10597774" y="4185715"/>
            <a:ext cx="1573026" cy="476250"/>
          </a:xfrm>
          <a:prstGeom prst="rect">
            <a:avLst/>
          </a:prstGeom>
        </p:spPr>
      </p:pic>
      <p:sp>
        <p:nvSpPr>
          <p:cNvPr id="11" name="Slide Number Placeholder 4"/>
          <p:cNvSpPr txBox="1">
            <a:spLocks/>
          </p:cNvSpPr>
          <p:nvPr/>
        </p:nvSpPr>
        <p:spPr>
          <a:xfrm>
            <a:off x="10128448" y="6597352"/>
            <a:ext cx="1422400" cy="329184"/>
          </a:xfrm>
          <a:prstGeom prst="rect">
            <a:avLst/>
          </a:prstGeom>
        </p:spPr>
        <p:txBody>
          <a:bodyPr vert="horz" lIns="91440" tIns="45720" rIns="91440" bIns="45720" rtlCol="0" anchor="ctr"/>
          <a:lstStyle>
            <a:defPPr>
              <a:defRPr lang="de-DE"/>
            </a:defPPr>
            <a:lvl1pPr marL="0" algn="r" defTabSz="914400" rtl="0" eaLnBrk="1" latinLnBrk="0" hangingPunct="1">
              <a:defRPr sz="1400" b="0" kern="1200">
                <a:solidFill>
                  <a:schemeClr val="bg1"/>
                </a:solidFill>
                <a:latin typeface="Corbel" panose="020B05030202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AT" dirty="0" smtClean="0">
                <a:solidFill>
                  <a:prstClr val="white"/>
                </a:solidFill>
              </a:rPr>
              <a:t>6</a:t>
            </a:r>
            <a:endParaRPr lang="de-AT" dirty="0">
              <a:solidFill>
                <a:prstClr val="white"/>
              </a:solidFill>
            </a:endParaRPr>
          </a:p>
        </p:txBody>
      </p:sp>
    </p:spTree>
    <p:extLst>
      <p:ext uri="{BB962C8B-B14F-4D97-AF65-F5344CB8AC3E}">
        <p14:creationId xmlns:p14="http://schemas.microsoft.com/office/powerpoint/2010/main" val="12753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DE" b="1" dirty="0"/>
              <a:t>Daten und Fakten</a:t>
            </a:r>
            <a:r>
              <a:rPr lang="de-AT" dirty="0"/>
              <a:t/>
            </a:r>
            <a:br>
              <a:rPr lang="de-AT" dirty="0"/>
            </a:br>
            <a:r>
              <a:rPr lang="de-DE" sz="2400" dirty="0" smtClean="0"/>
              <a:t>Der Rhein - (</a:t>
            </a:r>
            <a:r>
              <a:rPr lang="de-DE" sz="2400" dirty="0" err="1" smtClean="0"/>
              <a:t>Wirtschafts</a:t>
            </a:r>
            <a:r>
              <a:rPr lang="de-DE" sz="2400" dirty="0" smtClean="0"/>
              <a:t>)</a:t>
            </a:r>
            <a:r>
              <a:rPr lang="de-DE" sz="2400" dirty="0" err="1" smtClean="0"/>
              <a:t>geographie</a:t>
            </a:r>
            <a:endParaRPr lang="de-AT" sz="2000" dirty="0"/>
          </a:p>
        </p:txBody>
      </p:sp>
      <p:sp>
        <p:nvSpPr>
          <p:cNvPr id="3" name="Inhaltsplatzhalter 2"/>
          <p:cNvSpPr>
            <a:spLocks noGrp="1"/>
          </p:cNvSpPr>
          <p:nvPr>
            <p:ph idx="1"/>
          </p:nvPr>
        </p:nvSpPr>
        <p:spPr/>
        <p:txBody>
          <a:bodyPr>
            <a:normAutofit/>
          </a:bodyPr>
          <a:lstStyle/>
          <a:p>
            <a:pPr>
              <a:lnSpc>
                <a:spcPct val="110000"/>
              </a:lnSpc>
              <a:spcBef>
                <a:spcPts val="600"/>
              </a:spcBef>
              <a:buClr>
                <a:srgbClr val="189BC4"/>
              </a:buClr>
            </a:pPr>
            <a:r>
              <a:rPr lang="de-AT" sz="1800" b="1" dirty="0" smtClean="0">
                <a:solidFill>
                  <a:srgbClr val="189BC4"/>
                </a:solidFill>
              </a:rPr>
              <a:t>Länge</a:t>
            </a:r>
            <a:r>
              <a:rPr lang="de-AT" sz="1800" dirty="0" smtClean="0">
                <a:solidFill>
                  <a:srgbClr val="189BC4"/>
                </a:solidFill>
              </a:rPr>
              <a:t>: </a:t>
            </a:r>
            <a:r>
              <a:rPr lang="de-AT" sz="1800" dirty="0" smtClean="0">
                <a:solidFill>
                  <a:schemeClr val="tx1"/>
                </a:solidFill>
              </a:rPr>
              <a:t>1.233 km</a:t>
            </a:r>
          </a:p>
          <a:p>
            <a:pPr lvl="1">
              <a:lnSpc>
                <a:spcPct val="110000"/>
              </a:lnSpc>
              <a:spcBef>
                <a:spcPts val="600"/>
              </a:spcBef>
              <a:buClr>
                <a:srgbClr val="189BC4"/>
              </a:buClr>
              <a:buFont typeface="Symbol" panose="05050102010706020507" pitchFamily="18" charset="2"/>
              <a:buChar char="-"/>
            </a:pPr>
            <a:r>
              <a:rPr lang="de-AT" sz="1600" dirty="0">
                <a:solidFill>
                  <a:schemeClr val="tx1"/>
                </a:solidFill>
              </a:rPr>
              <a:t>s</a:t>
            </a:r>
            <a:r>
              <a:rPr lang="de-AT" sz="1600" dirty="0" smtClean="0">
                <a:solidFill>
                  <a:schemeClr val="tx1"/>
                </a:solidFill>
              </a:rPr>
              <a:t>chiffbare Länge: 884 km</a:t>
            </a:r>
            <a:endParaRPr lang="de-AT" sz="1800" b="1" dirty="0" smtClean="0">
              <a:solidFill>
                <a:schemeClr val="tx1"/>
              </a:solidFill>
            </a:endParaRPr>
          </a:p>
          <a:p>
            <a:pPr>
              <a:lnSpc>
                <a:spcPct val="110000"/>
              </a:lnSpc>
              <a:spcBef>
                <a:spcPts val="600"/>
              </a:spcBef>
              <a:buClr>
                <a:srgbClr val="189BC4"/>
              </a:buClr>
            </a:pPr>
            <a:r>
              <a:rPr lang="de-AT" sz="1800" dirty="0" smtClean="0">
                <a:solidFill>
                  <a:schemeClr val="tx1"/>
                </a:solidFill>
              </a:rPr>
              <a:t>durchfließt </a:t>
            </a:r>
            <a:r>
              <a:rPr lang="de-AT" sz="1800" b="1" dirty="0" smtClean="0">
                <a:solidFill>
                  <a:srgbClr val="189BC4"/>
                </a:solidFill>
              </a:rPr>
              <a:t>sechs Länder</a:t>
            </a:r>
            <a:r>
              <a:rPr lang="de-AT" sz="1800" dirty="0" smtClean="0">
                <a:solidFill>
                  <a:schemeClr val="tx1"/>
                </a:solidFill>
              </a:rPr>
              <a:t>:</a:t>
            </a:r>
          </a:p>
          <a:p>
            <a:pPr lvl="1">
              <a:lnSpc>
                <a:spcPct val="110000"/>
              </a:lnSpc>
              <a:spcBef>
                <a:spcPts val="600"/>
              </a:spcBef>
              <a:buClr>
                <a:srgbClr val="189BC4"/>
              </a:buClr>
              <a:buFont typeface="Symbol" panose="05050102010706020507" pitchFamily="18" charset="2"/>
              <a:buChar char="-"/>
            </a:pPr>
            <a:r>
              <a:rPr lang="de-AT" sz="1600" dirty="0" smtClean="0">
                <a:solidFill>
                  <a:schemeClr val="tx1"/>
                </a:solidFill>
              </a:rPr>
              <a:t>Schweiz</a:t>
            </a:r>
          </a:p>
          <a:p>
            <a:pPr lvl="1">
              <a:lnSpc>
                <a:spcPct val="110000"/>
              </a:lnSpc>
              <a:spcBef>
                <a:spcPts val="600"/>
              </a:spcBef>
              <a:buClr>
                <a:srgbClr val="189BC4"/>
              </a:buClr>
              <a:buFont typeface="Symbol" panose="05050102010706020507" pitchFamily="18" charset="2"/>
              <a:buChar char="-"/>
            </a:pPr>
            <a:r>
              <a:rPr lang="de-AT" sz="1600" dirty="0" smtClean="0">
                <a:solidFill>
                  <a:schemeClr val="tx1"/>
                </a:solidFill>
              </a:rPr>
              <a:t>Österreich</a:t>
            </a:r>
          </a:p>
          <a:p>
            <a:pPr lvl="1">
              <a:lnSpc>
                <a:spcPct val="110000"/>
              </a:lnSpc>
              <a:spcBef>
                <a:spcPts val="600"/>
              </a:spcBef>
              <a:buClr>
                <a:srgbClr val="189BC4"/>
              </a:buClr>
              <a:buFont typeface="Symbol" panose="05050102010706020507" pitchFamily="18" charset="2"/>
              <a:buChar char="-"/>
            </a:pPr>
            <a:r>
              <a:rPr lang="de-AT" sz="1600" dirty="0" smtClean="0">
                <a:solidFill>
                  <a:schemeClr val="tx1"/>
                </a:solidFill>
              </a:rPr>
              <a:t>Liechtenstein</a:t>
            </a:r>
          </a:p>
          <a:p>
            <a:pPr lvl="1">
              <a:lnSpc>
                <a:spcPct val="110000"/>
              </a:lnSpc>
              <a:spcBef>
                <a:spcPts val="600"/>
              </a:spcBef>
              <a:buClr>
                <a:srgbClr val="189BC4"/>
              </a:buClr>
              <a:buFont typeface="Symbol" panose="05050102010706020507" pitchFamily="18" charset="2"/>
              <a:buChar char="-"/>
            </a:pPr>
            <a:r>
              <a:rPr lang="de-AT" sz="1600" dirty="0" smtClean="0">
                <a:solidFill>
                  <a:schemeClr val="tx1"/>
                </a:solidFill>
              </a:rPr>
              <a:t>Deutschland</a:t>
            </a:r>
          </a:p>
          <a:p>
            <a:pPr lvl="1">
              <a:lnSpc>
                <a:spcPct val="110000"/>
              </a:lnSpc>
              <a:spcBef>
                <a:spcPts val="600"/>
              </a:spcBef>
              <a:buClr>
                <a:srgbClr val="189BC4"/>
              </a:buClr>
              <a:buFont typeface="Symbol" panose="05050102010706020507" pitchFamily="18" charset="2"/>
              <a:buChar char="-"/>
            </a:pPr>
            <a:r>
              <a:rPr lang="de-AT" sz="1600" dirty="0" smtClean="0">
                <a:solidFill>
                  <a:schemeClr val="tx1"/>
                </a:solidFill>
              </a:rPr>
              <a:t>Frankreich</a:t>
            </a:r>
          </a:p>
          <a:p>
            <a:pPr lvl="1">
              <a:lnSpc>
                <a:spcPct val="110000"/>
              </a:lnSpc>
              <a:spcBef>
                <a:spcPts val="600"/>
              </a:spcBef>
              <a:buClr>
                <a:srgbClr val="189BC4"/>
              </a:buClr>
              <a:buFont typeface="Symbol" panose="05050102010706020507" pitchFamily="18" charset="2"/>
              <a:buChar char="-"/>
            </a:pPr>
            <a:r>
              <a:rPr lang="de-AT" sz="1600" dirty="0" smtClean="0">
                <a:solidFill>
                  <a:schemeClr val="tx1"/>
                </a:solidFill>
              </a:rPr>
              <a:t>Niederlande</a:t>
            </a:r>
            <a:endParaRPr lang="de-AT" sz="1800" b="1" dirty="0" smtClean="0">
              <a:solidFill>
                <a:schemeClr val="tx1"/>
              </a:solidFill>
            </a:endParaRPr>
          </a:p>
          <a:p>
            <a:pPr>
              <a:lnSpc>
                <a:spcPct val="110000"/>
              </a:lnSpc>
              <a:spcBef>
                <a:spcPts val="600"/>
              </a:spcBef>
              <a:buClr>
                <a:srgbClr val="189BC4"/>
              </a:buClr>
            </a:pPr>
            <a:r>
              <a:rPr lang="de-AT" sz="1800" b="1" dirty="0" smtClean="0">
                <a:solidFill>
                  <a:srgbClr val="189BC4"/>
                </a:solidFill>
              </a:rPr>
              <a:t>330 Millionen Tonnen </a:t>
            </a:r>
            <a:r>
              <a:rPr lang="de-AT" sz="1800" dirty="0" smtClean="0">
                <a:solidFill>
                  <a:schemeClr val="tx1"/>
                </a:solidFill>
              </a:rPr>
              <a:t>Güter pro Jahr</a:t>
            </a:r>
          </a:p>
          <a:p>
            <a:pPr lvl="1">
              <a:lnSpc>
                <a:spcPct val="110000"/>
              </a:lnSpc>
              <a:spcBef>
                <a:spcPts val="600"/>
              </a:spcBef>
              <a:buClr>
                <a:srgbClr val="189BC4"/>
              </a:buClr>
              <a:buFont typeface="Symbol" panose="05050102010706020507" pitchFamily="18" charset="2"/>
              <a:buChar char="-"/>
            </a:pPr>
            <a:r>
              <a:rPr lang="de-AT" sz="1600" dirty="0">
                <a:solidFill>
                  <a:schemeClr val="tx1"/>
                </a:solidFill>
              </a:rPr>
              <a:t>d</a:t>
            </a:r>
            <a:r>
              <a:rPr lang="de-AT" sz="1600" dirty="0" smtClean="0">
                <a:solidFill>
                  <a:schemeClr val="tx1"/>
                </a:solidFill>
              </a:rPr>
              <a:t>ies entspricht dem Gewicht von 16.500.000 LKWs à 20 t </a:t>
            </a:r>
            <a:endParaRPr lang="de-AT" sz="1800" dirty="0" smtClean="0">
              <a:solidFill>
                <a:schemeClr val="tx1"/>
              </a:solidFill>
            </a:endParaRPr>
          </a:p>
          <a:p>
            <a:pPr>
              <a:lnSpc>
                <a:spcPct val="110000"/>
              </a:lnSpc>
              <a:spcBef>
                <a:spcPts val="600"/>
              </a:spcBef>
              <a:buClr>
                <a:srgbClr val="189BC4"/>
              </a:buClr>
            </a:pPr>
            <a:r>
              <a:rPr lang="de-AT" sz="1800" dirty="0">
                <a:solidFill>
                  <a:schemeClr val="tx1"/>
                </a:solidFill>
              </a:rPr>
              <a:t>w</a:t>
            </a:r>
            <a:r>
              <a:rPr lang="de-AT" sz="1800" dirty="0" smtClean="0">
                <a:solidFill>
                  <a:schemeClr val="tx1"/>
                </a:solidFill>
              </a:rPr>
              <a:t>ichtigster Binnenhafen: </a:t>
            </a:r>
            <a:r>
              <a:rPr lang="de-AT" sz="1800" b="1" dirty="0" err="1" smtClean="0">
                <a:solidFill>
                  <a:srgbClr val="189BC4"/>
                </a:solidFill>
              </a:rPr>
              <a:t>Duisport</a:t>
            </a:r>
            <a:endParaRPr lang="de-AT" sz="1800" dirty="0" smtClean="0">
              <a:solidFill>
                <a:schemeClr val="tx1"/>
              </a:solidFill>
            </a:endParaRPr>
          </a:p>
          <a:p>
            <a:pPr>
              <a:lnSpc>
                <a:spcPct val="110000"/>
              </a:lnSpc>
              <a:spcBef>
                <a:spcPts val="600"/>
              </a:spcBef>
              <a:buClr>
                <a:srgbClr val="189BC4"/>
              </a:buClr>
            </a:pPr>
            <a:r>
              <a:rPr lang="de-AT" sz="1800" dirty="0" smtClean="0">
                <a:solidFill>
                  <a:schemeClr val="tx1"/>
                </a:solidFill>
              </a:rPr>
              <a:t>wichtigster Seehafen: </a:t>
            </a:r>
            <a:r>
              <a:rPr lang="de-AT" sz="1800" b="1" dirty="0" smtClean="0">
                <a:solidFill>
                  <a:srgbClr val="189BC4"/>
                </a:solidFill>
              </a:rPr>
              <a:t>Rotterdam</a:t>
            </a:r>
            <a:endParaRPr lang="de-AT" sz="1800" b="1" dirty="0">
              <a:solidFill>
                <a:srgbClr val="189BC4"/>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7</a:t>
            </a:fld>
            <a:endParaRPr lang="de-AT" dirty="0">
              <a:solidFill>
                <a:prstClr val="white"/>
              </a:solidFill>
            </a:endParaRPr>
          </a:p>
        </p:txBody>
      </p:sp>
      <p:sp>
        <p:nvSpPr>
          <p:cNvPr id="7" name="Textfeld 6"/>
          <p:cNvSpPr txBox="1"/>
          <p:nvPr/>
        </p:nvSpPr>
        <p:spPr>
          <a:xfrm>
            <a:off x="11440557" y="6429454"/>
            <a:ext cx="889686" cy="215444"/>
          </a:xfrm>
          <a:prstGeom prst="rect">
            <a:avLst/>
          </a:prstGeom>
          <a:noFill/>
        </p:spPr>
        <p:txBody>
          <a:bodyPr wrap="square" rtlCol="0">
            <a:spAutoFit/>
          </a:bodyPr>
          <a:lstStyle/>
          <a:p>
            <a:r>
              <a:rPr lang="de-DE" sz="800" dirty="0" smtClean="0">
                <a:latin typeface="Corbel" panose="020B0503020204020204" pitchFamily="34" charset="0"/>
              </a:rPr>
              <a:t>Quelle: diverse</a:t>
            </a:r>
            <a:endParaRPr lang="de-AT" sz="800" dirty="0">
              <a:latin typeface="Corbel" panose="020B0503020204020204" pitchFamily="34" charset="0"/>
            </a:endParaRPr>
          </a:p>
        </p:txBody>
      </p:sp>
      <p:pic>
        <p:nvPicPr>
          <p:cNvPr id="8" name="Grafik 7"/>
          <p:cNvPicPr>
            <a:picLocks noChangeAspect="1"/>
          </p:cNvPicPr>
          <p:nvPr/>
        </p:nvPicPr>
        <p:blipFill>
          <a:blip r:embed="rId3"/>
          <a:stretch>
            <a:fillRect/>
          </a:stretch>
        </p:blipFill>
        <p:spPr>
          <a:xfrm>
            <a:off x="7167947" y="2263127"/>
            <a:ext cx="3655800" cy="3338964"/>
          </a:xfrm>
          <a:prstGeom prst="rect">
            <a:avLst/>
          </a:prstGeom>
        </p:spPr>
      </p:pic>
      <p:sp>
        <p:nvSpPr>
          <p:cNvPr id="9" name="Rechteck 8"/>
          <p:cNvSpPr/>
          <p:nvPr/>
        </p:nvSpPr>
        <p:spPr>
          <a:xfrm>
            <a:off x="7167947" y="5386647"/>
            <a:ext cx="2103461" cy="215444"/>
          </a:xfrm>
          <a:prstGeom prst="rect">
            <a:avLst/>
          </a:prstGeom>
        </p:spPr>
        <p:txBody>
          <a:bodyPr wrap="none">
            <a:spAutoFit/>
          </a:bodyPr>
          <a:lstStyle/>
          <a:p>
            <a:r>
              <a:rPr lang="de-AT" sz="800" dirty="0" smtClean="0">
                <a:latin typeface="Corbel" panose="020B0503020204020204" pitchFamily="34" charset="0"/>
              </a:rPr>
              <a:t>Bildquelle: https</a:t>
            </a:r>
            <a:r>
              <a:rPr lang="de-AT" sz="800" dirty="0">
                <a:latin typeface="Corbel" panose="020B0503020204020204" pitchFamily="34" charset="0"/>
              </a:rPr>
              <a:t>://kanufahrer.de/flusse/rhein/</a:t>
            </a:r>
          </a:p>
        </p:txBody>
      </p:sp>
    </p:spTree>
    <p:extLst>
      <p:ext uri="{BB962C8B-B14F-4D97-AF65-F5344CB8AC3E}">
        <p14:creationId xmlns:p14="http://schemas.microsoft.com/office/powerpoint/2010/main" val="24595885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noFill/>
        </p:spPr>
        <p:txBody>
          <a:bodyPr>
            <a:normAutofit/>
          </a:bodyPr>
          <a:lstStyle/>
          <a:p>
            <a:r>
              <a:rPr lang="de-DE" b="1" dirty="0" err="1"/>
              <a:t>Hinterlandverbindung</a:t>
            </a:r>
            <a:r>
              <a:rPr lang="de-AT" dirty="0"/>
              <a:t/>
            </a:r>
            <a:br>
              <a:rPr lang="de-AT" dirty="0"/>
            </a:br>
            <a:r>
              <a:rPr lang="de-DE" sz="2400" dirty="0" smtClean="0"/>
              <a:t>Der Rhein - (</a:t>
            </a:r>
            <a:r>
              <a:rPr lang="de-DE" sz="2400" dirty="0" err="1" smtClean="0"/>
              <a:t>Wirtschafts</a:t>
            </a:r>
            <a:r>
              <a:rPr lang="de-DE" sz="2400" dirty="0" smtClean="0"/>
              <a:t>)</a:t>
            </a:r>
            <a:r>
              <a:rPr lang="de-DE" sz="2400" dirty="0" err="1" smtClean="0"/>
              <a:t>geographie</a:t>
            </a:r>
            <a:endParaRPr lang="de-AT" sz="2000" dirty="0"/>
          </a:p>
        </p:txBody>
      </p:sp>
      <p:sp>
        <p:nvSpPr>
          <p:cNvPr id="3" name="Inhaltsplatzhalter 2"/>
          <p:cNvSpPr>
            <a:spLocks noGrp="1"/>
          </p:cNvSpPr>
          <p:nvPr>
            <p:ph idx="1"/>
          </p:nvPr>
        </p:nvSpPr>
        <p:spPr/>
        <p:txBody>
          <a:bodyPr>
            <a:normAutofit/>
          </a:bodyPr>
          <a:lstStyle/>
          <a:p>
            <a:pPr>
              <a:buClr>
                <a:srgbClr val="189BC4"/>
              </a:buClr>
            </a:pPr>
            <a:r>
              <a:rPr lang="de-DE" sz="1800" dirty="0" smtClean="0">
                <a:solidFill>
                  <a:schemeClr val="tx1"/>
                </a:solidFill>
              </a:rPr>
              <a:t>Verbindung zwischen größten Seehäfen Europas (Rotterdam, Antwerpen, Hamburg) und dem Hinterland</a:t>
            </a:r>
          </a:p>
          <a:p>
            <a:pPr lvl="1">
              <a:buClr>
                <a:srgbClr val="189BC4"/>
              </a:buClr>
              <a:buFont typeface="Symbol" panose="05050102010706020507" pitchFamily="18" charset="2"/>
              <a:buChar char="-"/>
            </a:pPr>
            <a:r>
              <a:rPr lang="de-DE" sz="1600" dirty="0" smtClean="0">
                <a:solidFill>
                  <a:schemeClr val="tx1"/>
                </a:solidFill>
              </a:rPr>
              <a:t>Hinterland = Einzugsgebiet eines Hafens, zum Beispiel Niederrhein</a:t>
            </a:r>
            <a:endParaRPr lang="de-DE" sz="1800" dirty="0" smtClean="0">
              <a:solidFill>
                <a:schemeClr val="tx1"/>
              </a:solidFill>
            </a:endParaRPr>
          </a:p>
          <a:p>
            <a:pPr>
              <a:buClr>
                <a:srgbClr val="189BC4"/>
              </a:buClr>
            </a:pPr>
            <a:r>
              <a:rPr lang="de-DE" sz="1800" dirty="0" smtClean="0">
                <a:solidFill>
                  <a:schemeClr val="tx1"/>
                </a:solidFill>
              </a:rPr>
              <a:t>größter Seehafen des Rheinkorridors: </a:t>
            </a:r>
            <a:r>
              <a:rPr lang="de-DE" sz="1800" b="1" dirty="0" smtClean="0">
                <a:solidFill>
                  <a:srgbClr val="189BC4"/>
                </a:solidFill>
              </a:rPr>
              <a:t>Hafen Rotterdam</a:t>
            </a:r>
          </a:p>
          <a:p>
            <a:pPr lvl="1">
              <a:buClr>
                <a:srgbClr val="189BC4"/>
              </a:buClr>
              <a:buFont typeface="Symbol" panose="05050102010706020507" pitchFamily="18" charset="2"/>
              <a:buChar char="-"/>
              <a:tabLst>
                <a:tab pos="722313" algn="l"/>
              </a:tabLst>
            </a:pPr>
            <a:r>
              <a:rPr lang="de-DE" sz="1600" dirty="0" smtClean="0">
                <a:solidFill>
                  <a:schemeClr val="tx1"/>
                </a:solidFill>
              </a:rPr>
              <a:t>2017 105.000 Binnenschiffe </a:t>
            </a:r>
            <a:r>
              <a:rPr lang="de-DE" sz="1600" dirty="0" err="1" smtClean="0">
                <a:solidFill>
                  <a:schemeClr val="tx1"/>
                </a:solidFill>
              </a:rPr>
              <a:t>be</a:t>
            </a:r>
            <a:r>
              <a:rPr lang="de-DE" sz="1600" dirty="0" smtClean="0">
                <a:solidFill>
                  <a:schemeClr val="tx1"/>
                </a:solidFill>
              </a:rPr>
              <a:t>- und entladen</a:t>
            </a:r>
            <a:endParaRPr lang="de-DE" sz="1600" dirty="0">
              <a:solidFill>
                <a:schemeClr val="tx1"/>
              </a:solidFill>
            </a:endParaRPr>
          </a:p>
          <a:p>
            <a:pPr lvl="1">
              <a:buClr>
                <a:srgbClr val="189BC4"/>
              </a:buClr>
              <a:buFont typeface="Symbol" panose="05050102010706020507" pitchFamily="18" charset="2"/>
              <a:buChar char="-"/>
              <a:tabLst>
                <a:tab pos="722313" algn="l"/>
              </a:tabLst>
            </a:pPr>
            <a:r>
              <a:rPr lang="de-DE" sz="1600" dirty="0" smtClean="0">
                <a:solidFill>
                  <a:schemeClr val="tx1"/>
                </a:solidFill>
              </a:rPr>
              <a:t>71% des gesamten Binnenschiffsverkehrs ins Hinterland gerichtet</a:t>
            </a:r>
            <a:br>
              <a:rPr lang="de-DE" sz="1600" dirty="0" smtClean="0">
                <a:solidFill>
                  <a:schemeClr val="tx1"/>
                </a:solidFill>
              </a:rPr>
            </a:br>
            <a:r>
              <a:rPr lang="de-DE" sz="1600" dirty="0" smtClean="0">
                <a:solidFill>
                  <a:schemeClr val="tx1"/>
                </a:solidFill>
              </a:rPr>
              <a:t>(29% gehen zum Seehafen hin)</a:t>
            </a:r>
            <a:endParaRPr lang="de-DE" sz="1800" dirty="0" smtClean="0">
              <a:solidFill>
                <a:schemeClr val="tx1"/>
              </a:solidFill>
            </a:endParaRPr>
          </a:p>
          <a:p>
            <a:pPr lvl="1">
              <a:buClr>
                <a:srgbClr val="189BC4"/>
              </a:buClr>
              <a:buFont typeface="Symbol" panose="05050102010706020507" pitchFamily="18" charset="2"/>
              <a:buChar char="-"/>
            </a:pPr>
            <a:r>
              <a:rPr lang="de-DE" sz="1600" dirty="0" smtClean="0">
                <a:solidFill>
                  <a:schemeClr val="tx1"/>
                </a:solidFill>
              </a:rPr>
              <a:t>Anteil der Binnenschifffahrt am </a:t>
            </a:r>
            <a:r>
              <a:rPr lang="de-DE" sz="1600" dirty="0" err="1" smtClean="0">
                <a:solidFill>
                  <a:schemeClr val="tx1"/>
                </a:solidFill>
              </a:rPr>
              <a:t>Hinterlandverkehr</a:t>
            </a:r>
            <a:endParaRPr lang="de-DE" sz="1600" dirty="0" smtClean="0">
              <a:solidFill>
                <a:schemeClr val="tx1"/>
              </a:solidFill>
            </a:endParaRPr>
          </a:p>
          <a:p>
            <a:pPr lvl="2">
              <a:buClr>
                <a:srgbClr val="189BC4"/>
              </a:buClr>
              <a:buFont typeface="Wingdings" panose="05000000000000000000" pitchFamily="2" charset="2"/>
              <a:buChar char="Ø"/>
            </a:pPr>
            <a:r>
              <a:rPr lang="de-DE" sz="1400" dirty="0" smtClean="0">
                <a:solidFill>
                  <a:schemeClr val="tx1"/>
                </a:solidFill>
              </a:rPr>
              <a:t>86% bei Trockengütern</a:t>
            </a:r>
          </a:p>
          <a:p>
            <a:pPr lvl="2">
              <a:buClr>
                <a:srgbClr val="189BC4"/>
              </a:buClr>
              <a:buFont typeface="Wingdings" panose="05000000000000000000" pitchFamily="2" charset="2"/>
              <a:buChar char="Ø"/>
            </a:pPr>
            <a:r>
              <a:rPr lang="de-DE" sz="1400" dirty="0" smtClean="0">
                <a:solidFill>
                  <a:schemeClr val="tx1"/>
                </a:solidFill>
              </a:rPr>
              <a:t>40% bei Flüssiggütern</a:t>
            </a:r>
          </a:p>
          <a:p>
            <a:pPr lvl="2">
              <a:buClr>
                <a:srgbClr val="189BC4"/>
              </a:buClr>
              <a:buFont typeface="Wingdings" panose="05000000000000000000" pitchFamily="2" charset="2"/>
              <a:buChar char="Ø"/>
            </a:pPr>
            <a:r>
              <a:rPr lang="de-DE" sz="1400" dirty="0" smtClean="0">
                <a:solidFill>
                  <a:schemeClr val="tx1"/>
                </a:solidFill>
              </a:rPr>
              <a:t>36% bei Containern</a:t>
            </a:r>
          </a:p>
          <a:p>
            <a:pPr>
              <a:buClr>
                <a:srgbClr val="189BC4"/>
              </a:buClr>
            </a:pPr>
            <a:r>
              <a:rPr lang="de-AT" sz="1800" b="1" dirty="0" smtClean="0">
                <a:solidFill>
                  <a:srgbClr val="189BC4"/>
                </a:solidFill>
              </a:rPr>
              <a:t>Hafen Hamburg</a:t>
            </a:r>
          </a:p>
          <a:p>
            <a:pPr lvl="1">
              <a:buClr>
                <a:srgbClr val="189BC4"/>
              </a:buClr>
              <a:buFont typeface="Symbol" panose="05050102010706020507" pitchFamily="18" charset="2"/>
              <a:buChar char="-"/>
            </a:pPr>
            <a:r>
              <a:rPr lang="de-DE" sz="1600" dirty="0" smtClean="0">
                <a:solidFill>
                  <a:schemeClr val="tx1"/>
                </a:solidFill>
              </a:rPr>
              <a:t>Modal Split Anteil Binnenschiff am </a:t>
            </a:r>
            <a:r>
              <a:rPr lang="de-DE" sz="1600" dirty="0" err="1" smtClean="0">
                <a:solidFill>
                  <a:schemeClr val="tx1"/>
                </a:solidFill>
              </a:rPr>
              <a:t>Hinterlandverkehr</a:t>
            </a:r>
            <a:r>
              <a:rPr lang="de-DE" sz="1600" dirty="0" smtClean="0">
                <a:solidFill>
                  <a:schemeClr val="tx1"/>
                </a:solidFill>
              </a:rPr>
              <a:t> (gesamt) 11,5% (2016)</a:t>
            </a:r>
          </a:p>
          <a:p>
            <a:pPr lvl="1">
              <a:buClr>
                <a:srgbClr val="189BC4"/>
              </a:buClr>
              <a:buFont typeface="Symbol" panose="05050102010706020507" pitchFamily="18" charset="2"/>
              <a:buChar char="-"/>
            </a:pPr>
            <a:r>
              <a:rPr lang="de-DE" sz="1600" dirty="0" smtClean="0">
                <a:solidFill>
                  <a:schemeClr val="tx1"/>
                </a:solidFill>
              </a:rPr>
              <a:t>Binnenschiff am Container-</a:t>
            </a:r>
            <a:r>
              <a:rPr lang="de-DE" sz="1600" dirty="0" err="1" smtClean="0">
                <a:solidFill>
                  <a:schemeClr val="tx1"/>
                </a:solidFill>
              </a:rPr>
              <a:t>Hinterlandverkehr</a:t>
            </a:r>
            <a:r>
              <a:rPr lang="de-DE" sz="1600" dirty="0" smtClean="0">
                <a:solidFill>
                  <a:schemeClr val="tx1"/>
                </a:solidFill>
              </a:rPr>
              <a:t> Anteil 2,1% (2016)</a:t>
            </a:r>
          </a:p>
          <a:p>
            <a:pPr lvl="1">
              <a:buClr>
                <a:srgbClr val="189BC4"/>
              </a:buClr>
              <a:buFont typeface="Symbol" panose="05050102010706020507" pitchFamily="18" charset="2"/>
              <a:buChar char="-"/>
            </a:pPr>
            <a:r>
              <a:rPr lang="de-DE" sz="1600" dirty="0" smtClean="0">
                <a:solidFill>
                  <a:schemeClr val="tx1"/>
                </a:solidFill>
              </a:rPr>
              <a:t>Seegüterumschlag betrug 2016 138,2 Mio. Tonnen</a:t>
            </a:r>
          </a:p>
          <a:p>
            <a:pPr>
              <a:buClr>
                <a:srgbClr val="189BC4"/>
              </a:buClr>
            </a:pPr>
            <a:r>
              <a:rPr lang="de-DE" sz="1800" dirty="0" err="1" smtClean="0">
                <a:solidFill>
                  <a:schemeClr val="tx1"/>
                </a:solidFill>
              </a:rPr>
              <a:t>Hinterlandverkehr</a:t>
            </a:r>
            <a:r>
              <a:rPr lang="de-DE" sz="1800" dirty="0" smtClean="0">
                <a:solidFill>
                  <a:schemeClr val="tx1"/>
                </a:solidFill>
              </a:rPr>
              <a:t> </a:t>
            </a:r>
            <a:r>
              <a:rPr lang="de-DE" sz="1800" dirty="0">
                <a:solidFill>
                  <a:schemeClr val="tx1"/>
                </a:solidFill>
              </a:rPr>
              <a:t>am Rhein steigend: </a:t>
            </a:r>
            <a:r>
              <a:rPr lang="de-DE" sz="1800" b="1" dirty="0">
                <a:solidFill>
                  <a:srgbClr val="189BC4"/>
                </a:solidFill>
              </a:rPr>
              <a:t>2016 Zuwachs 1,9%</a:t>
            </a:r>
          </a:p>
          <a:p>
            <a:pPr lvl="1">
              <a:buClr>
                <a:srgbClr val="189BC4"/>
              </a:buClr>
              <a:buFont typeface="Symbol" panose="05050102010706020507" pitchFamily="18" charset="2"/>
              <a:buChar char="-"/>
            </a:pPr>
            <a:endParaRPr lang="de-AT" sz="1600"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8</a:t>
            </a:fld>
            <a:endParaRPr lang="de-AT" dirty="0">
              <a:solidFill>
                <a:prstClr val="white"/>
              </a:solidFill>
            </a:endParaRPr>
          </a:p>
        </p:txBody>
      </p:sp>
      <p:sp>
        <p:nvSpPr>
          <p:cNvPr id="6" name="Textfeld 5"/>
          <p:cNvSpPr txBox="1"/>
          <p:nvPr/>
        </p:nvSpPr>
        <p:spPr>
          <a:xfrm>
            <a:off x="11359978" y="6402375"/>
            <a:ext cx="832022" cy="215444"/>
          </a:xfrm>
          <a:prstGeom prst="rect">
            <a:avLst/>
          </a:prstGeom>
          <a:noFill/>
        </p:spPr>
        <p:txBody>
          <a:bodyPr wrap="square" rtlCol="0">
            <a:spAutoFit/>
          </a:bodyPr>
          <a:lstStyle/>
          <a:p>
            <a:r>
              <a:rPr lang="de-DE" sz="800" dirty="0" smtClean="0">
                <a:latin typeface="Corbel" panose="020B0503020204020204" pitchFamily="34" charset="0"/>
              </a:rPr>
              <a:t>Quelle: diverse</a:t>
            </a:r>
            <a:endParaRPr lang="de-AT" sz="800" dirty="0">
              <a:latin typeface="Corbel" panose="020B0503020204020204" pitchFamily="34" charset="0"/>
            </a:endParaRPr>
          </a:p>
        </p:txBody>
      </p:sp>
      <p:pic>
        <p:nvPicPr>
          <p:cNvPr id="7" name="Grafik 6"/>
          <p:cNvPicPr>
            <a:picLocks noChangeAspect="1"/>
          </p:cNvPicPr>
          <p:nvPr/>
        </p:nvPicPr>
        <p:blipFill rotWithShape="1">
          <a:blip r:embed="rId3">
            <a:clrChange>
              <a:clrFrom>
                <a:srgbClr val="FFFFFF"/>
              </a:clrFrom>
              <a:clrTo>
                <a:srgbClr val="FFFFFF">
                  <a:alpha val="0"/>
                </a:srgbClr>
              </a:clrTo>
            </a:clrChange>
          </a:blip>
          <a:srcRect l="1780" t="3003" r="3519" b="4407"/>
          <a:stretch/>
        </p:blipFill>
        <p:spPr>
          <a:xfrm>
            <a:off x="6547106" y="2115300"/>
            <a:ext cx="5644894" cy="3872583"/>
          </a:xfrm>
          <a:prstGeom prst="rect">
            <a:avLst/>
          </a:prstGeom>
        </p:spPr>
      </p:pic>
      <p:sp>
        <p:nvSpPr>
          <p:cNvPr id="8" name="Textfeld 7"/>
          <p:cNvSpPr txBox="1"/>
          <p:nvPr/>
        </p:nvSpPr>
        <p:spPr>
          <a:xfrm>
            <a:off x="8813946" y="5687833"/>
            <a:ext cx="2768454" cy="215444"/>
          </a:xfrm>
          <a:prstGeom prst="rect">
            <a:avLst/>
          </a:prstGeom>
          <a:noFill/>
        </p:spPr>
        <p:txBody>
          <a:bodyPr wrap="square" rtlCol="0">
            <a:spAutoFit/>
          </a:bodyPr>
          <a:lstStyle/>
          <a:p>
            <a:r>
              <a:rPr lang="de-DE" sz="800" dirty="0" smtClean="0">
                <a:latin typeface="Corbel" panose="020B0503020204020204" pitchFamily="34" charset="0"/>
              </a:rPr>
              <a:t>Bildquelle: Observatory </a:t>
            </a:r>
            <a:r>
              <a:rPr lang="de-DE" sz="800" dirty="0" err="1" smtClean="0">
                <a:latin typeface="Corbel" panose="020B0503020204020204" pitchFamily="34" charset="0"/>
              </a:rPr>
              <a:t>of</a:t>
            </a:r>
            <a:r>
              <a:rPr lang="de-DE" sz="800" dirty="0" smtClean="0">
                <a:latin typeface="Corbel" panose="020B0503020204020204" pitchFamily="34" charset="0"/>
              </a:rPr>
              <a:t> European Inland Navigation</a:t>
            </a:r>
            <a:endParaRPr lang="de-AT" sz="800" dirty="0">
              <a:latin typeface="Corbel" panose="020B0503020204020204" pitchFamily="34" charset="0"/>
            </a:endParaRPr>
          </a:p>
        </p:txBody>
      </p:sp>
    </p:spTree>
    <p:extLst>
      <p:ext uri="{BB962C8B-B14F-4D97-AF65-F5344CB8AC3E}">
        <p14:creationId xmlns:p14="http://schemas.microsoft.com/office/powerpoint/2010/main" val="28903521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599" y="404664"/>
            <a:ext cx="9187543" cy="990600"/>
          </a:xfrm>
          <a:noFill/>
        </p:spPr>
        <p:txBody>
          <a:bodyPr>
            <a:normAutofit/>
          </a:bodyPr>
          <a:lstStyle/>
          <a:p>
            <a:r>
              <a:rPr lang="de-DE" b="1" dirty="0" smtClean="0"/>
              <a:t>Transportierte Güter am Rhein</a:t>
            </a:r>
            <a:r>
              <a:rPr lang="de-DE" sz="3100" b="1" dirty="0" smtClean="0"/>
              <a:t/>
            </a:r>
            <a:br>
              <a:rPr lang="de-DE" sz="3100" b="1" dirty="0" smtClean="0"/>
            </a:br>
            <a:r>
              <a:rPr lang="de-DE" sz="2400" dirty="0"/>
              <a:t>Der Rhein - (</a:t>
            </a:r>
            <a:r>
              <a:rPr lang="de-DE" sz="2400" dirty="0" err="1"/>
              <a:t>Wirtschafts</a:t>
            </a:r>
            <a:r>
              <a:rPr lang="de-DE" sz="2400" dirty="0"/>
              <a:t>)</a:t>
            </a:r>
            <a:r>
              <a:rPr lang="de-DE" sz="2400" dirty="0" err="1"/>
              <a:t>geographie</a:t>
            </a:r>
            <a:endParaRPr lang="de-AT" sz="22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9</a:t>
            </a:fld>
            <a:endParaRPr lang="de-AT" dirty="0">
              <a:solidFill>
                <a:prstClr val="white"/>
              </a:solidFill>
            </a:endParaRPr>
          </a:p>
        </p:txBody>
      </p:sp>
      <p:sp>
        <p:nvSpPr>
          <p:cNvPr id="13" name="Textfeld 12"/>
          <p:cNvSpPr txBox="1"/>
          <p:nvPr/>
        </p:nvSpPr>
        <p:spPr>
          <a:xfrm>
            <a:off x="3186111" y="6387822"/>
            <a:ext cx="2972164"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Destatis</a:t>
            </a:r>
            <a:r>
              <a:rPr lang="de-DE" sz="800" dirty="0" smtClean="0">
                <a:latin typeface="Corbel" panose="020B0503020204020204" pitchFamily="34" charset="0"/>
              </a:rPr>
              <a:t>, ZKR-Auswertung</a:t>
            </a:r>
            <a:endParaRPr lang="de-AT" sz="800" dirty="0">
              <a:latin typeface="Corbel" panose="020B0503020204020204" pitchFamily="34" charset="0"/>
            </a:endParaRPr>
          </a:p>
        </p:txBody>
      </p:sp>
      <p:graphicFrame>
        <p:nvGraphicFramePr>
          <p:cNvPr id="15" name="Diagramm 14"/>
          <p:cNvGraphicFramePr/>
          <p:nvPr>
            <p:extLst>
              <p:ext uri="{D42A27DB-BD31-4B8C-83A1-F6EECF244321}">
                <p14:modId xmlns:p14="http://schemas.microsoft.com/office/powerpoint/2010/main" val="2926142873"/>
              </p:ext>
            </p:extLst>
          </p:nvPr>
        </p:nvGraphicFramePr>
        <p:xfrm>
          <a:off x="2624853" y="1692185"/>
          <a:ext cx="6830646" cy="480335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4183248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Wasserstand</a:t>
            </a:r>
            <a:r>
              <a:rPr lang="de-AT" dirty="0" smtClean="0"/>
              <a:t/>
            </a:r>
            <a:br>
              <a:rPr lang="de-AT" dirty="0" smtClean="0"/>
            </a:br>
            <a:r>
              <a:rPr lang="de-AT" sz="2400" dirty="0" smtClean="0"/>
              <a:t>Der Rhein - </a:t>
            </a:r>
            <a:r>
              <a:rPr lang="de-AT" sz="2400" dirty="0" err="1" smtClean="0"/>
              <a:t>Wirtschafts</a:t>
            </a:r>
            <a:r>
              <a:rPr lang="de-AT" sz="2400" dirty="0" smtClean="0"/>
              <a:t>(</a:t>
            </a:r>
            <a:r>
              <a:rPr lang="de-AT" sz="2400" dirty="0" err="1" smtClean="0"/>
              <a:t>geographie</a:t>
            </a:r>
            <a:r>
              <a:rPr lang="de-AT" sz="2400" dirty="0" smtClean="0"/>
              <a:t>)</a:t>
            </a:r>
            <a:endParaRPr lang="de-AT" dirty="0"/>
          </a:p>
        </p:txBody>
      </p:sp>
      <p:sp>
        <p:nvSpPr>
          <p:cNvPr id="3" name="Inhaltsplatzhalter 2"/>
          <p:cNvSpPr>
            <a:spLocks noGrp="1"/>
          </p:cNvSpPr>
          <p:nvPr>
            <p:ph idx="1"/>
          </p:nvPr>
        </p:nvSpPr>
        <p:spPr/>
        <p:txBody>
          <a:bodyPr>
            <a:normAutofit lnSpcReduction="10000"/>
          </a:bodyPr>
          <a:lstStyle/>
          <a:p>
            <a:pPr>
              <a:buClr>
                <a:srgbClr val="189BC4"/>
              </a:buClr>
            </a:pPr>
            <a:r>
              <a:rPr lang="de-AT" sz="1800" b="1" dirty="0" smtClean="0">
                <a:solidFill>
                  <a:srgbClr val="189BC4"/>
                </a:solidFill>
              </a:rPr>
              <a:t>Wasserstand</a:t>
            </a:r>
            <a:r>
              <a:rPr lang="de-AT" sz="1800" dirty="0" smtClean="0">
                <a:solidFill>
                  <a:schemeClr val="tx1"/>
                </a:solidFill>
              </a:rPr>
              <a:t> = Pegelstand = Wasserhöhe an einem bestimmten Punkt im Bezugsprofil des Gewässers</a:t>
            </a:r>
          </a:p>
          <a:p>
            <a:pPr lvl="1">
              <a:buClr>
                <a:srgbClr val="189BC4"/>
              </a:buClr>
              <a:buFont typeface="Symbol" panose="05050102010706020507" pitchFamily="18" charset="2"/>
              <a:buChar char="-"/>
            </a:pPr>
            <a:r>
              <a:rPr lang="de-AT" sz="1600" dirty="0" smtClean="0">
                <a:solidFill>
                  <a:schemeClr val="tx1"/>
                </a:solidFill>
              </a:rPr>
              <a:t>wird mit einem Pegel gemessen</a:t>
            </a:r>
          </a:p>
          <a:p>
            <a:pPr lvl="1">
              <a:buClr>
                <a:srgbClr val="189BC4"/>
              </a:buClr>
              <a:buFont typeface="Symbol" panose="05050102010706020507" pitchFamily="18" charset="2"/>
              <a:buChar char="-"/>
            </a:pPr>
            <a:r>
              <a:rPr lang="de-AT" sz="1600" dirty="0" smtClean="0">
                <a:solidFill>
                  <a:schemeClr val="tx1"/>
                </a:solidFill>
              </a:rPr>
              <a:t>Pegel = Einrichtung zur Messung des Wasserstandes oberirdischer Gewässer</a:t>
            </a:r>
          </a:p>
          <a:p>
            <a:pPr>
              <a:buClr>
                <a:srgbClr val="189BC4"/>
              </a:buClr>
            </a:pPr>
            <a:endParaRPr lang="de-AT" sz="1800" b="1" dirty="0" smtClean="0">
              <a:solidFill>
                <a:srgbClr val="189BC4"/>
              </a:solidFill>
            </a:endParaRPr>
          </a:p>
          <a:p>
            <a:pPr>
              <a:buClr>
                <a:srgbClr val="189BC4"/>
              </a:buClr>
            </a:pPr>
            <a:r>
              <a:rPr lang="de-AT" sz="1800" b="1" dirty="0" smtClean="0">
                <a:solidFill>
                  <a:srgbClr val="189BC4"/>
                </a:solidFill>
              </a:rPr>
              <a:t>Wichtig:</a:t>
            </a:r>
            <a:r>
              <a:rPr lang="de-AT" sz="1800" dirty="0" smtClean="0">
                <a:solidFill>
                  <a:schemeClr val="tx1"/>
                </a:solidFill>
              </a:rPr>
              <a:t> Pegel keine Aussage über tatsächliche Wassertiefe</a:t>
            </a:r>
            <a:r>
              <a:rPr lang="de-AT" sz="1800" dirty="0">
                <a:solidFill>
                  <a:schemeClr val="tx1"/>
                </a:solidFill>
              </a:rPr>
              <a:t/>
            </a:r>
            <a:br>
              <a:rPr lang="de-AT" sz="1800" dirty="0">
                <a:solidFill>
                  <a:schemeClr val="tx1"/>
                </a:solidFill>
              </a:rPr>
            </a:br>
            <a:r>
              <a:rPr lang="de-AT" sz="1800" dirty="0" smtClean="0">
                <a:solidFill>
                  <a:schemeClr val="tx1"/>
                </a:solidFill>
                <a:sym typeface="Wingdings" panose="05000000000000000000" pitchFamily="2" charset="2"/>
              </a:rPr>
              <a:t> untere Ende der Pegellatte, fällt nicht mit Flusssohle zusammen</a:t>
            </a:r>
            <a:br>
              <a:rPr lang="de-AT" sz="1800" dirty="0" smtClean="0">
                <a:solidFill>
                  <a:schemeClr val="tx1"/>
                </a:solidFill>
                <a:sym typeface="Wingdings" panose="05000000000000000000" pitchFamily="2" charset="2"/>
              </a:rPr>
            </a:br>
            <a:r>
              <a:rPr lang="de-AT" sz="1800" cap="all" dirty="0" smtClean="0">
                <a:solidFill>
                  <a:schemeClr val="tx1"/>
                </a:solidFill>
                <a:sym typeface="Wingdings" panose="05000000000000000000" pitchFamily="2" charset="2"/>
              </a:rPr>
              <a:t>Aber</a:t>
            </a:r>
            <a:r>
              <a:rPr lang="de-AT" sz="1800" dirty="0" smtClean="0">
                <a:solidFill>
                  <a:schemeClr val="tx1"/>
                </a:solidFill>
                <a:sym typeface="Wingdings" panose="05000000000000000000" pitchFamily="2" charset="2"/>
              </a:rPr>
              <a:t>: Schifffahrt orientiert sich an Richtpegeln (nächste Folie Richtpegel)</a:t>
            </a:r>
          </a:p>
          <a:p>
            <a:pPr>
              <a:buClr>
                <a:srgbClr val="189BC4"/>
              </a:buClr>
            </a:pPr>
            <a:endParaRPr lang="de-AT" sz="1800" b="1" dirty="0" smtClean="0">
              <a:solidFill>
                <a:srgbClr val="189BC4"/>
              </a:solidFill>
              <a:sym typeface="Wingdings" panose="05000000000000000000" pitchFamily="2" charset="2"/>
            </a:endParaRPr>
          </a:p>
          <a:p>
            <a:pPr>
              <a:buClr>
                <a:srgbClr val="189BC4"/>
              </a:buClr>
            </a:pPr>
            <a:r>
              <a:rPr lang="de-AT" sz="1800" b="1" dirty="0" smtClean="0">
                <a:solidFill>
                  <a:srgbClr val="189BC4"/>
                </a:solidFill>
                <a:sym typeface="Wingdings" panose="05000000000000000000" pitchFamily="2" charset="2"/>
              </a:rPr>
              <a:t>Fahrrinne</a:t>
            </a:r>
            <a:r>
              <a:rPr lang="de-AT" sz="1800" dirty="0" smtClean="0">
                <a:solidFill>
                  <a:schemeClr val="tx1"/>
                </a:solidFill>
                <a:sym typeface="Wingdings" panose="05000000000000000000" pitchFamily="2" charset="2"/>
              </a:rPr>
              <a:t> = Bereich eines Binnengewässers, in dem die Erhaltung von Fahrwassertiefen und-breiten für die Schifffahrt angestrebt wird</a:t>
            </a:r>
          </a:p>
          <a:p>
            <a:pPr>
              <a:buClr>
                <a:srgbClr val="189BC4"/>
              </a:buClr>
            </a:pPr>
            <a:endParaRPr lang="de-AT" sz="1800" b="1" dirty="0" smtClean="0">
              <a:solidFill>
                <a:srgbClr val="189BC4"/>
              </a:solidFill>
              <a:sym typeface="Wingdings" panose="05000000000000000000" pitchFamily="2" charset="2"/>
            </a:endParaRPr>
          </a:p>
          <a:p>
            <a:pPr>
              <a:buClr>
                <a:srgbClr val="189BC4"/>
              </a:buClr>
            </a:pPr>
            <a:r>
              <a:rPr lang="de-AT" sz="1800" b="1" dirty="0" smtClean="0">
                <a:solidFill>
                  <a:srgbClr val="189BC4"/>
                </a:solidFill>
                <a:sym typeface="Wingdings" panose="05000000000000000000" pitchFamily="2" charset="2"/>
              </a:rPr>
              <a:t>Fahrwasser</a:t>
            </a:r>
            <a:r>
              <a:rPr lang="de-AT" sz="1800" dirty="0" smtClean="0">
                <a:solidFill>
                  <a:schemeClr val="tx1"/>
                </a:solidFill>
                <a:sym typeface="Wingdings" panose="05000000000000000000" pitchFamily="2" charset="2"/>
              </a:rPr>
              <a:t> = der nach dem jeweiligen Wasserstand für die durchgehende Schifffahrt nutzbare Teil der Wasserstraße</a:t>
            </a:r>
            <a:endParaRPr lang="de-AT" sz="1800" dirty="0">
              <a:solidFill>
                <a:schemeClr val="tx1"/>
              </a:solidFill>
              <a:sym typeface="Wingdings" panose="05000000000000000000" pitchFamily="2" charset="2"/>
            </a:endParaRPr>
          </a:p>
          <a:p>
            <a:pPr>
              <a:buClr>
                <a:srgbClr val="189BC4"/>
              </a:buClr>
            </a:pPr>
            <a:endParaRPr lang="de-AT" sz="1800" dirty="0" smtClean="0">
              <a:solidFill>
                <a:schemeClr val="tx1"/>
              </a:solidFill>
              <a:sym typeface="Wingdings" panose="05000000000000000000" pitchFamily="2" charset="2"/>
            </a:endParaRPr>
          </a:p>
          <a:p>
            <a:pPr>
              <a:buClr>
                <a:srgbClr val="189BC4"/>
              </a:buClr>
            </a:pPr>
            <a:r>
              <a:rPr lang="de-AT" sz="1800" dirty="0" smtClean="0">
                <a:solidFill>
                  <a:schemeClr val="tx1"/>
                </a:solidFill>
                <a:sym typeface="Wingdings" panose="05000000000000000000" pitchFamily="2" charset="2"/>
              </a:rPr>
              <a:t>Angaben zu den aktuellen Wasserständen finden sich unter</a:t>
            </a:r>
            <a:r>
              <a:rPr lang="de-AT" sz="1800" dirty="0">
                <a:solidFill>
                  <a:schemeClr val="tx1"/>
                </a:solidFill>
                <a:sym typeface="Wingdings" panose="05000000000000000000" pitchFamily="2" charset="2"/>
              </a:rPr>
              <a:t>: </a:t>
            </a:r>
            <a:r>
              <a:rPr lang="de-AT" sz="1800" dirty="0">
                <a:solidFill>
                  <a:schemeClr val="tx1"/>
                </a:solidFill>
                <a:sym typeface="Wingdings" panose="05000000000000000000" pitchFamily="2" charset="2"/>
                <a:hlinkClick r:id="rId3"/>
              </a:rPr>
              <a:t>https://</a:t>
            </a:r>
            <a:r>
              <a:rPr lang="de-AT" sz="1800" dirty="0" smtClean="0">
                <a:solidFill>
                  <a:schemeClr val="tx1"/>
                </a:solidFill>
                <a:sym typeface="Wingdings" panose="05000000000000000000" pitchFamily="2" charset="2"/>
                <a:hlinkClick r:id="rId3"/>
              </a:rPr>
              <a:t>www.elwis.de/DE/dynamisch/gewaesserkunde/wasserstaende/index.php?target=2&amp;fs=RHEINGEBIET</a:t>
            </a:r>
            <a:r>
              <a:rPr lang="de-AT" sz="1800" dirty="0" smtClean="0">
                <a:solidFill>
                  <a:schemeClr val="tx1"/>
                </a:solidFill>
                <a:sym typeface="Wingdings" panose="05000000000000000000" pitchFamily="2" charset="2"/>
              </a:rPr>
              <a:t> </a:t>
            </a:r>
            <a:endParaRPr lang="de-AT" sz="1800" dirty="0" smtClean="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10</a:t>
            </a:fld>
            <a:endParaRPr lang="de-AT" dirty="0">
              <a:solidFill>
                <a:prstClr val="white"/>
              </a:solidFill>
            </a:endParaRPr>
          </a:p>
        </p:txBody>
      </p:sp>
      <p:sp>
        <p:nvSpPr>
          <p:cNvPr id="5" name="Textfeld 4"/>
          <p:cNvSpPr txBox="1"/>
          <p:nvPr/>
        </p:nvSpPr>
        <p:spPr>
          <a:xfrm>
            <a:off x="11244105" y="6402375"/>
            <a:ext cx="947895"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viadonau</a:t>
            </a:r>
            <a:endParaRPr lang="de-AT" sz="800" dirty="0">
              <a:latin typeface="Corbel" panose="020B0503020204020204" pitchFamily="34" charset="0"/>
            </a:endParaRPr>
          </a:p>
        </p:txBody>
      </p:sp>
    </p:spTree>
    <p:extLst>
      <p:ext uri="{BB962C8B-B14F-4D97-AF65-F5344CB8AC3E}">
        <p14:creationId xmlns:p14="http://schemas.microsoft.com/office/powerpoint/2010/main" val="18031383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p:cNvSpPr>
            <a:spLocks noGrp="1"/>
          </p:cNvSpPr>
          <p:nvPr>
            <p:ph type="title"/>
          </p:nvPr>
        </p:nvSpPr>
        <p:spPr/>
        <p:txBody>
          <a:bodyPr/>
          <a:lstStyle/>
          <a:p>
            <a:r>
              <a:rPr lang="de-AT" b="1" dirty="0" smtClean="0"/>
              <a:t>Richtpegel – Rhein Deutschland</a:t>
            </a:r>
            <a:r>
              <a:rPr lang="de-AT" dirty="0" smtClean="0"/>
              <a:t/>
            </a:r>
            <a:br>
              <a:rPr lang="de-AT" dirty="0" smtClean="0"/>
            </a:br>
            <a:r>
              <a:rPr lang="de-AT" sz="2400" dirty="0"/>
              <a:t>Der Rhein - </a:t>
            </a:r>
            <a:r>
              <a:rPr lang="de-AT" sz="2400" dirty="0" err="1"/>
              <a:t>Wirtschafts</a:t>
            </a:r>
            <a:r>
              <a:rPr lang="de-AT" sz="2400" dirty="0"/>
              <a:t>(</a:t>
            </a:r>
            <a:r>
              <a:rPr lang="de-AT" sz="2400" dirty="0" err="1"/>
              <a:t>geographie</a:t>
            </a:r>
            <a:r>
              <a:rPr lang="de-AT" sz="2400" dirty="0"/>
              <a:t>)</a:t>
            </a:r>
            <a:endParaRPr lang="de-AT" dirty="0"/>
          </a:p>
        </p:txBody>
      </p:sp>
      <p:graphicFrame>
        <p:nvGraphicFramePr>
          <p:cNvPr id="7" name="Inhaltsplatzhalter 6"/>
          <p:cNvGraphicFramePr>
            <a:graphicFrameLocks noGrp="1"/>
          </p:cNvGraphicFramePr>
          <p:nvPr>
            <p:ph idx="1"/>
            <p:extLst>
              <p:ext uri="{D42A27DB-BD31-4B8C-83A1-F6EECF244321}">
                <p14:modId xmlns:p14="http://schemas.microsoft.com/office/powerpoint/2010/main" val="725959570"/>
              </p:ext>
            </p:extLst>
          </p:nvPr>
        </p:nvGraphicFramePr>
        <p:xfrm>
          <a:off x="703385" y="1777805"/>
          <a:ext cx="7928149" cy="4732292"/>
        </p:xfrm>
        <a:graphic>
          <a:graphicData uri="http://schemas.openxmlformats.org/drawingml/2006/table">
            <a:tbl>
              <a:tblPr firstRow="1" firstCol="1" bandRow="1">
                <a:tableStyleId>{1FECB4D8-DB02-4DC6-A0A2-4F2EBAE1DC90}</a:tableStyleId>
              </a:tblPr>
              <a:tblGrid>
                <a:gridCol w="3615462">
                  <a:extLst>
                    <a:ext uri="{9D8B030D-6E8A-4147-A177-3AD203B41FA5}">
                      <a16:colId xmlns:a16="http://schemas.microsoft.com/office/drawing/2014/main" val="2582968966"/>
                    </a:ext>
                  </a:extLst>
                </a:gridCol>
                <a:gridCol w="2735095">
                  <a:extLst>
                    <a:ext uri="{9D8B030D-6E8A-4147-A177-3AD203B41FA5}">
                      <a16:colId xmlns:a16="http://schemas.microsoft.com/office/drawing/2014/main" val="1104569003"/>
                    </a:ext>
                  </a:extLst>
                </a:gridCol>
                <a:gridCol w="1577592">
                  <a:extLst>
                    <a:ext uri="{9D8B030D-6E8A-4147-A177-3AD203B41FA5}">
                      <a16:colId xmlns:a16="http://schemas.microsoft.com/office/drawing/2014/main" val="3436566143"/>
                    </a:ext>
                  </a:extLst>
                </a:gridCol>
              </a:tblGrid>
              <a:tr h="201539">
                <a:tc rowSpan="2">
                  <a:txBody>
                    <a:bodyPr/>
                    <a:lstStyle/>
                    <a:p>
                      <a:pPr>
                        <a:lnSpc>
                          <a:spcPct val="100000"/>
                        </a:lnSpc>
                        <a:spcAft>
                          <a:spcPts val="0"/>
                        </a:spcAft>
                      </a:pPr>
                      <a:r>
                        <a:rPr lang="de-AT" sz="1400" dirty="0">
                          <a:effectLst/>
                          <a:latin typeface="Corbel" panose="020B0503020204020204" pitchFamily="34" charset="0"/>
                        </a:rPr>
                        <a:t>Strecke</a:t>
                      </a:r>
                      <a:endParaRPr lang="de-AT" sz="1200" dirty="0">
                        <a:effectLst/>
                        <a:latin typeface="Corbel" panose="020B0503020204020204" pitchFamily="34" charset="0"/>
                        <a:ea typeface="Calibri" panose="020F0502020204030204" pitchFamily="34" charset="0"/>
                        <a:cs typeface="Times New Roman" panose="02020603050405020304" pitchFamily="18" charset="0"/>
                      </a:endParaRPr>
                    </a:p>
                  </a:txBody>
                  <a:tcPr marL="82113" marR="82113" marT="82113" marB="82113" anchor="ctr"/>
                </a:tc>
                <a:tc gridSpan="2">
                  <a:txBody>
                    <a:bodyPr/>
                    <a:lstStyle/>
                    <a:p>
                      <a:pPr algn="ctr">
                        <a:lnSpc>
                          <a:spcPct val="100000"/>
                        </a:lnSpc>
                        <a:spcAft>
                          <a:spcPts val="0"/>
                        </a:spcAft>
                      </a:pPr>
                      <a:r>
                        <a:rPr lang="de-AT" sz="1400" dirty="0">
                          <a:effectLst/>
                          <a:latin typeface="Corbel" panose="020B0503020204020204" pitchFamily="34" charset="0"/>
                        </a:rPr>
                        <a:t>Richtpegel für Berg- und </a:t>
                      </a:r>
                      <a:r>
                        <a:rPr lang="de-AT" sz="1400" dirty="0" smtClean="0">
                          <a:effectLst/>
                          <a:latin typeface="Corbel" panose="020B0503020204020204" pitchFamily="34" charset="0"/>
                        </a:rPr>
                        <a:t>Talfahrt</a:t>
                      </a:r>
                      <a:endParaRPr lang="de-AT" sz="1200" dirty="0">
                        <a:effectLst/>
                        <a:latin typeface="Corbel" panose="020B0503020204020204" pitchFamily="34" charset="0"/>
                        <a:ea typeface="Calibri" panose="020F0502020204030204" pitchFamily="34" charset="0"/>
                        <a:cs typeface="Times New Roman" panose="02020603050405020304" pitchFamily="18" charset="0"/>
                      </a:endParaRPr>
                    </a:p>
                  </a:txBody>
                  <a:tcPr marL="82113" marR="82113" marT="82113" marB="82113" anchor="ctr"/>
                </a:tc>
                <a:tc hMerge="1">
                  <a:txBody>
                    <a:bodyPr/>
                    <a:lstStyle/>
                    <a:p>
                      <a:pPr>
                        <a:lnSpc>
                          <a:spcPct val="100000"/>
                        </a:lnSpc>
                        <a:spcAft>
                          <a:spcPts val="0"/>
                        </a:spcAft>
                      </a:pPr>
                      <a:endParaRPr lang="de-AT" sz="1200" dirty="0">
                        <a:effectLst/>
                        <a:latin typeface="Corbel" panose="020B050302020402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47326070"/>
                  </a:ext>
                </a:extLst>
              </a:tr>
              <a:tr h="201539">
                <a:tc vMerge="1">
                  <a:txBody>
                    <a:bodyPr/>
                    <a:lstStyle/>
                    <a:p>
                      <a:endParaRPr lang="de-AT"/>
                    </a:p>
                  </a:txBody>
                  <a:tcPr/>
                </a:tc>
                <a:tc>
                  <a:txBody>
                    <a:bodyPr/>
                    <a:lstStyle/>
                    <a:p>
                      <a:pPr marL="0" algn="ctr" defTabSz="914400" rtl="0" eaLnBrk="1" latinLnBrk="0" hangingPunct="1">
                        <a:lnSpc>
                          <a:spcPct val="100000"/>
                        </a:lnSpc>
                        <a:spcAft>
                          <a:spcPts val="0"/>
                        </a:spcAft>
                      </a:pPr>
                      <a:r>
                        <a:rPr lang="de-AT" sz="1400" b="1" kern="1200" dirty="0">
                          <a:solidFill>
                            <a:schemeClr val="lt1"/>
                          </a:solidFill>
                          <a:effectLst/>
                          <a:latin typeface="Corbel" panose="020B0503020204020204" pitchFamily="34" charset="0"/>
                          <a:ea typeface="+mn-ea"/>
                          <a:cs typeface="+mn-cs"/>
                        </a:rPr>
                        <a:t>Marke I</a:t>
                      </a:r>
                    </a:p>
                  </a:txBody>
                  <a:tcPr marL="82113" marR="82113" marT="82113" marB="82113" anchor="ctr">
                    <a:solidFill>
                      <a:schemeClr val="accent3"/>
                    </a:solidFill>
                  </a:tcPr>
                </a:tc>
                <a:tc>
                  <a:txBody>
                    <a:bodyPr/>
                    <a:lstStyle/>
                    <a:p>
                      <a:pPr marL="0" algn="ctr" defTabSz="914400" rtl="0" eaLnBrk="1" latinLnBrk="0" hangingPunct="1">
                        <a:lnSpc>
                          <a:spcPct val="100000"/>
                        </a:lnSpc>
                        <a:spcAft>
                          <a:spcPts val="0"/>
                        </a:spcAft>
                      </a:pPr>
                      <a:r>
                        <a:rPr lang="de-AT" sz="1400" b="1" kern="1200" dirty="0">
                          <a:solidFill>
                            <a:schemeClr val="lt1"/>
                          </a:solidFill>
                          <a:effectLst/>
                          <a:latin typeface="Corbel" panose="020B0503020204020204" pitchFamily="34" charset="0"/>
                          <a:ea typeface="+mn-ea"/>
                          <a:cs typeface="+mn-cs"/>
                        </a:rPr>
                        <a:t>Marke II</a:t>
                      </a:r>
                    </a:p>
                  </a:txBody>
                  <a:tcPr marL="82113" marR="82113" marT="82113" marB="82113" anchor="ctr">
                    <a:solidFill>
                      <a:schemeClr val="accent3"/>
                    </a:solidFill>
                  </a:tcPr>
                </a:tc>
                <a:extLst>
                  <a:ext uri="{0D108BD9-81ED-4DB2-BD59-A6C34878D82A}">
                    <a16:rowId xmlns:a16="http://schemas.microsoft.com/office/drawing/2014/main" val="3687107516"/>
                  </a:ext>
                </a:extLst>
              </a:tr>
              <a:tr h="139491">
                <a:tc>
                  <a:txBody>
                    <a:bodyPr/>
                    <a:lstStyle/>
                    <a:p>
                      <a:pPr>
                        <a:lnSpc>
                          <a:spcPct val="100000"/>
                        </a:lnSpc>
                        <a:spcAft>
                          <a:spcPts val="0"/>
                        </a:spcAft>
                      </a:pPr>
                      <a:r>
                        <a:rPr lang="de-AT" sz="1200" b="0" dirty="0">
                          <a:effectLst/>
                          <a:latin typeface="Corbel" panose="020B0503020204020204" pitchFamily="34" charset="0"/>
                        </a:rPr>
                        <a:t>Basel - Schleusen </a:t>
                      </a:r>
                      <a:r>
                        <a:rPr lang="de-AT" sz="1200" b="0" dirty="0" err="1">
                          <a:effectLst/>
                          <a:latin typeface="Corbel" panose="020B0503020204020204" pitchFamily="34" charset="0"/>
                        </a:rPr>
                        <a:t>Kembs</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7,00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8,20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652631061"/>
                  </a:ext>
                </a:extLst>
              </a:tr>
              <a:tr h="139491">
                <a:tc>
                  <a:txBody>
                    <a:bodyPr/>
                    <a:lstStyle/>
                    <a:p>
                      <a:pPr>
                        <a:lnSpc>
                          <a:spcPct val="100000"/>
                        </a:lnSpc>
                        <a:spcAft>
                          <a:spcPts val="0"/>
                        </a:spcAft>
                      </a:pPr>
                      <a:r>
                        <a:rPr lang="de-AT" sz="1200" b="0">
                          <a:effectLst/>
                          <a:latin typeface="Corbel" panose="020B0503020204020204" pitchFamily="34" charset="0"/>
                        </a:rPr>
                        <a:t>Schleusen Iffezheim - Germersheim</a:t>
                      </a:r>
                      <a:endParaRPr lang="de-AT" sz="1100" b="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6,20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7,50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4164785380"/>
                  </a:ext>
                </a:extLst>
              </a:tr>
              <a:tr h="139491">
                <a:tc>
                  <a:txBody>
                    <a:bodyPr/>
                    <a:lstStyle/>
                    <a:p>
                      <a:pPr>
                        <a:lnSpc>
                          <a:spcPct val="100000"/>
                        </a:lnSpc>
                        <a:spcAft>
                          <a:spcPts val="0"/>
                        </a:spcAft>
                      </a:pPr>
                      <a:r>
                        <a:rPr lang="de-AT" sz="1200" b="0" dirty="0">
                          <a:effectLst/>
                          <a:latin typeface="Corbel" panose="020B0503020204020204" pitchFamily="34" charset="0"/>
                        </a:rPr>
                        <a:t>Germersheim - Mannheim - Rheinau</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6,20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7,30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3579508929"/>
                  </a:ext>
                </a:extLst>
              </a:tr>
              <a:tr h="199001">
                <a:tc>
                  <a:txBody>
                    <a:bodyPr/>
                    <a:lstStyle/>
                    <a:p>
                      <a:pPr>
                        <a:lnSpc>
                          <a:spcPct val="100000"/>
                        </a:lnSpc>
                        <a:spcAft>
                          <a:spcPts val="0"/>
                        </a:spcAft>
                      </a:pPr>
                      <a:r>
                        <a:rPr lang="de-AT" sz="1200" b="0" dirty="0">
                          <a:effectLst/>
                          <a:latin typeface="Corbel" panose="020B0503020204020204" pitchFamily="34" charset="0"/>
                        </a:rPr>
                        <a:t>Mannheim - Rheinau - Mannheim - Sandhofen</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6,50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7,60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909548272"/>
                  </a:ext>
                </a:extLst>
              </a:tr>
              <a:tr h="139491">
                <a:tc>
                  <a:txBody>
                    <a:bodyPr/>
                    <a:lstStyle/>
                    <a:p>
                      <a:pPr>
                        <a:lnSpc>
                          <a:spcPct val="100000"/>
                        </a:lnSpc>
                        <a:spcAft>
                          <a:spcPts val="0"/>
                        </a:spcAft>
                      </a:pPr>
                      <a:r>
                        <a:rPr lang="de-AT" sz="1200" b="0">
                          <a:effectLst/>
                          <a:latin typeface="Corbel" panose="020B0503020204020204" pitchFamily="34" charset="0"/>
                        </a:rPr>
                        <a:t>Mannheim - Sandhofen - Gernsheim</a:t>
                      </a:r>
                      <a:endParaRPr lang="de-AT" sz="1100" b="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4,40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6,50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671079576"/>
                  </a:ext>
                </a:extLst>
              </a:tr>
              <a:tr h="139491">
                <a:tc>
                  <a:txBody>
                    <a:bodyPr/>
                    <a:lstStyle/>
                    <a:p>
                      <a:pPr>
                        <a:lnSpc>
                          <a:spcPct val="100000"/>
                        </a:lnSpc>
                        <a:spcAft>
                          <a:spcPts val="0"/>
                        </a:spcAft>
                      </a:pPr>
                      <a:r>
                        <a:rPr lang="de-AT" sz="1200" b="0">
                          <a:effectLst/>
                          <a:latin typeface="Corbel" panose="020B0503020204020204" pitchFamily="34" charset="0"/>
                        </a:rPr>
                        <a:t>Gernsheim - Eltville</a:t>
                      </a:r>
                      <a:endParaRPr lang="de-AT" sz="1100" b="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4,75</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6,30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2516791040"/>
                  </a:ext>
                </a:extLst>
              </a:tr>
              <a:tr h="139491">
                <a:tc>
                  <a:txBody>
                    <a:bodyPr/>
                    <a:lstStyle/>
                    <a:p>
                      <a:pPr>
                        <a:lnSpc>
                          <a:spcPct val="100000"/>
                        </a:lnSpc>
                        <a:spcAft>
                          <a:spcPts val="0"/>
                        </a:spcAft>
                      </a:pPr>
                      <a:r>
                        <a:rPr lang="de-AT" sz="1200" b="0" dirty="0">
                          <a:effectLst/>
                          <a:latin typeface="Corbel" panose="020B0503020204020204" pitchFamily="34" charset="0"/>
                        </a:rPr>
                        <a:t>Eltville - Lorch</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3,50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4,90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3960974943"/>
                  </a:ext>
                </a:extLst>
              </a:tr>
              <a:tr h="139491">
                <a:tc>
                  <a:txBody>
                    <a:bodyPr/>
                    <a:lstStyle/>
                    <a:p>
                      <a:pPr>
                        <a:lnSpc>
                          <a:spcPct val="100000"/>
                        </a:lnSpc>
                        <a:spcAft>
                          <a:spcPts val="0"/>
                        </a:spcAft>
                      </a:pPr>
                      <a:r>
                        <a:rPr lang="de-AT" sz="1200" b="0">
                          <a:effectLst/>
                          <a:latin typeface="Corbel" panose="020B0503020204020204" pitchFamily="34" charset="0"/>
                        </a:rPr>
                        <a:t>Lorch - Bad Salzig</a:t>
                      </a:r>
                      <a:endParaRPr lang="de-AT" sz="1100" b="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4,60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6,40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1665376942"/>
                  </a:ext>
                </a:extLst>
              </a:tr>
              <a:tr h="139491">
                <a:tc>
                  <a:txBody>
                    <a:bodyPr/>
                    <a:lstStyle/>
                    <a:p>
                      <a:pPr>
                        <a:lnSpc>
                          <a:spcPct val="100000"/>
                        </a:lnSpc>
                        <a:spcAft>
                          <a:spcPts val="0"/>
                        </a:spcAft>
                      </a:pPr>
                      <a:r>
                        <a:rPr lang="de-AT" sz="1200" b="0">
                          <a:effectLst/>
                          <a:latin typeface="Corbel" panose="020B0503020204020204" pitchFamily="34" charset="0"/>
                        </a:rPr>
                        <a:t>Bad Salzig - Engers</a:t>
                      </a:r>
                      <a:endParaRPr lang="de-AT" sz="1100" b="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4,70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6,50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1165366566"/>
                  </a:ext>
                </a:extLst>
              </a:tr>
              <a:tr h="139491">
                <a:tc>
                  <a:txBody>
                    <a:bodyPr/>
                    <a:lstStyle/>
                    <a:p>
                      <a:pPr>
                        <a:lnSpc>
                          <a:spcPct val="100000"/>
                        </a:lnSpc>
                        <a:spcAft>
                          <a:spcPts val="0"/>
                        </a:spcAft>
                      </a:pPr>
                      <a:r>
                        <a:rPr lang="de-AT" sz="1200" b="0" dirty="0" err="1">
                          <a:effectLst/>
                          <a:latin typeface="Corbel" panose="020B0503020204020204" pitchFamily="34" charset="0"/>
                        </a:rPr>
                        <a:t>Engers</a:t>
                      </a:r>
                      <a:r>
                        <a:rPr lang="de-AT" sz="1200" b="0" dirty="0">
                          <a:effectLst/>
                          <a:latin typeface="Corbel" panose="020B0503020204020204" pitchFamily="34" charset="0"/>
                        </a:rPr>
                        <a:t> - Bad </a:t>
                      </a:r>
                      <a:r>
                        <a:rPr lang="de-AT" sz="1200" b="0" dirty="0" err="1">
                          <a:effectLst/>
                          <a:latin typeface="Corbel" panose="020B0503020204020204" pitchFamily="34" charset="0"/>
                        </a:rPr>
                        <a:t>Breisig</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5,50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7,60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138714572"/>
                  </a:ext>
                </a:extLst>
              </a:tr>
              <a:tr h="139491">
                <a:tc>
                  <a:txBody>
                    <a:bodyPr/>
                    <a:lstStyle/>
                    <a:p>
                      <a:pPr>
                        <a:lnSpc>
                          <a:spcPct val="100000"/>
                        </a:lnSpc>
                        <a:spcAft>
                          <a:spcPts val="0"/>
                        </a:spcAft>
                      </a:pPr>
                      <a:r>
                        <a:rPr lang="de-AT" sz="1200" b="0" dirty="0">
                          <a:effectLst/>
                          <a:latin typeface="Corbel" panose="020B0503020204020204" pitchFamily="34" charset="0"/>
                        </a:rPr>
                        <a:t>Bad </a:t>
                      </a:r>
                      <a:r>
                        <a:rPr lang="de-AT" sz="1200" b="0" dirty="0" err="1">
                          <a:effectLst/>
                          <a:latin typeface="Corbel" panose="020B0503020204020204" pitchFamily="34" charset="0"/>
                        </a:rPr>
                        <a:t>Breisig</a:t>
                      </a:r>
                      <a:r>
                        <a:rPr lang="de-AT" sz="1200" b="0" dirty="0">
                          <a:effectLst/>
                          <a:latin typeface="Corbel" panose="020B0503020204020204" pitchFamily="34" charset="0"/>
                        </a:rPr>
                        <a:t> - </a:t>
                      </a:r>
                      <a:r>
                        <a:rPr lang="de-AT" sz="1200" b="0" dirty="0" err="1">
                          <a:effectLst/>
                          <a:latin typeface="Corbel" panose="020B0503020204020204" pitchFamily="34" charset="0"/>
                        </a:rPr>
                        <a:t>Mondorf</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4,90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6,80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1142577115"/>
                  </a:ext>
                </a:extLst>
              </a:tr>
              <a:tr h="139491">
                <a:tc>
                  <a:txBody>
                    <a:bodyPr/>
                    <a:lstStyle/>
                    <a:p>
                      <a:pPr>
                        <a:lnSpc>
                          <a:spcPct val="100000"/>
                        </a:lnSpc>
                        <a:spcAft>
                          <a:spcPts val="0"/>
                        </a:spcAft>
                      </a:pPr>
                      <a:r>
                        <a:rPr lang="de-AT" sz="1200" b="0" dirty="0" err="1">
                          <a:effectLst/>
                          <a:latin typeface="Corbel" panose="020B0503020204020204" pitchFamily="34" charset="0"/>
                        </a:rPr>
                        <a:t>Mondorf</a:t>
                      </a:r>
                      <a:r>
                        <a:rPr lang="de-AT" sz="1200" b="0" dirty="0">
                          <a:effectLst/>
                          <a:latin typeface="Corbel" panose="020B0503020204020204" pitchFamily="34" charset="0"/>
                        </a:rPr>
                        <a:t> - Dormagen</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6,20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8,30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2109732210"/>
                  </a:ext>
                </a:extLst>
              </a:tr>
              <a:tr h="139491">
                <a:tc>
                  <a:txBody>
                    <a:bodyPr/>
                    <a:lstStyle/>
                    <a:p>
                      <a:pPr>
                        <a:lnSpc>
                          <a:spcPct val="100000"/>
                        </a:lnSpc>
                        <a:spcAft>
                          <a:spcPts val="0"/>
                        </a:spcAft>
                      </a:pPr>
                      <a:r>
                        <a:rPr lang="de-AT" sz="1200" b="0" dirty="0">
                          <a:effectLst/>
                          <a:latin typeface="Corbel" panose="020B0503020204020204" pitchFamily="34" charset="0"/>
                        </a:rPr>
                        <a:t>Dormagen - Krefeld</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7,10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8,80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3298662927"/>
                  </a:ext>
                </a:extLst>
              </a:tr>
              <a:tr h="139491">
                <a:tc>
                  <a:txBody>
                    <a:bodyPr/>
                    <a:lstStyle/>
                    <a:p>
                      <a:pPr>
                        <a:lnSpc>
                          <a:spcPct val="100000"/>
                        </a:lnSpc>
                        <a:spcAft>
                          <a:spcPts val="0"/>
                        </a:spcAft>
                      </a:pPr>
                      <a:r>
                        <a:rPr lang="de-AT" sz="1200" b="0" dirty="0">
                          <a:effectLst/>
                          <a:latin typeface="Corbel" panose="020B0503020204020204" pitchFamily="34" charset="0"/>
                        </a:rPr>
                        <a:t>Krefeld - </a:t>
                      </a:r>
                      <a:r>
                        <a:rPr lang="de-AT" sz="1200" b="0" dirty="0" err="1">
                          <a:effectLst/>
                          <a:latin typeface="Corbel" panose="020B0503020204020204" pitchFamily="34" charset="0"/>
                        </a:rPr>
                        <a:t>Orsoy</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9,30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11,30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2151605073"/>
                  </a:ext>
                </a:extLst>
              </a:tr>
              <a:tr h="139491">
                <a:tc>
                  <a:txBody>
                    <a:bodyPr/>
                    <a:lstStyle/>
                    <a:p>
                      <a:pPr>
                        <a:lnSpc>
                          <a:spcPct val="100000"/>
                        </a:lnSpc>
                        <a:spcAft>
                          <a:spcPts val="0"/>
                        </a:spcAft>
                      </a:pPr>
                      <a:r>
                        <a:rPr lang="de-AT" sz="1200" b="0" dirty="0" err="1">
                          <a:effectLst/>
                          <a:latin typeface="Corbel" panose="020B0503020204020204" pitchFamily="34" charset="0"/>
                        </a:rPr>
                        <a:t>Orsoy</a:t>
                      </a:r>
                      <a:r>
                        <a:rPr lang="de-AT" sz="1200" b="0" dirty="0">
                          <a:effectLst/>
                          <a:latin typeface="Corbel" panose="020B0503020204020204" pitchFamily="34" charset="0"/>
                        </a:rPr>
                        <a:t> - Rees</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8,70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10,60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462241299"/>
                  </a:ext>
                </a:extLst>
              </a:tr>
              <a:tr h="139491">
                <a:tc>
                  <a:txBody>
                    <a:bodyPr/>
                    <a:lstStyle/>
                    <a:p>
                      <a:pPr>
                        <a:lnSpc>
                          <a:spcPct val="100000"/>
                        </a:lnSpc>
                        <a:spcAft>
                          <a:spcPts val="0"/>
                        </a:spcAft>
                      </a:pPr>
                      <a:r>
                        <a:rPr lang="de-AT" sz="1200" b="0" dirty="0">
                          <a:effectLst/>
                          <a:latin typeface="Corbel" panose="020B0503020204020204" pitchFamily="34" charset="0"/>
                        </a:rPr>
                        <a:t>Rees - </a:t>
                      </a:r>
                      <a:r>
                        <a:rPr lang="de-AT" sz="1200" b="0" dirty="0" err="1">
                          <a:effectLst/>
                          <a:latin typeface="Corbel" panose="020B0503020204020204" pitchFamily="34" charset="0"/>
                        </a:rPr>
                        <a:t>Spycksche</a:t>
                      </a:r>
                      <a:r>
                        <a:rPr lang="de-AT" sz="1200" b="0" dirty="0">
                          <a:effectLst/>
                          <a:latin typeface="Corbel" panose="020B0503020204020204" pitchFamily="34" charset="0"/>
                        </a:rPr>
                        <a:t> Fähre</a:t>
                      </a:r>
                      <a:endParaRPr lang="de-AT" sz="1100" b="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a:effectLst/>
                          <a:latin typeface="Corbel" panose="020B0503020204020204" pitchFamily="34" charset="0"/>
                        </a:rPr>
                        <a:t>7,00</a:t>
                      </a:r>
                      <a:endParaRPr lang="de-AT" sz="110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tc>
                  <a:txBody>
                    <a:bodyPr/>
                    <a:lstStyle/>
                    <a:p>
                      <a:pPr algn="ctr">
                        <a:lnSpc>
                          <a:spcPct val="100000"/>
                        </a:lnSpc>
                        <a:spcAft>
                          <a:spcPts val="0"/>
                        </a:spcAft>
                      </a:pPr>
                      <a:r>
                        <a:rPr lang="de-AT" sz="1200" dirty="0">
                          <a:effectLst/>
                          <a:latin typeface="Corbel" panose="020B0503020204020204" pitchFamily="34" charset="0"/>
                        </a:rPr>
                        <a:t>8,70</a:t>
                      </a:r>
                      <a:endParaRPr lang="de-AT" sz="1100" dirty="0">
                        <a:effectLst/>
                        <a:latin typeface="Corbel" panose="020B0503020204020204" pitchFamily="34" charset="0"/>
                        <a:ea typeface="Calibri" panose="020F0502020204030204" pitchFamily="34" charset="0"/>
                        <a:cs typeface="Times New Roman" panose="02020603050405020304" pitchFamily="18" charset="0"/>
                      </a:endParaRPr>
                    </a:p>
                  </a:txBody>
                  <a:tcPr marL="32845" marR="32845" marT="32845" marB="32845"/>
                </a:tc>
                <a:extLst>
                  <a:ext uri="{0D108BD9-81ED-4DB2-BD59-A6C34878D82A}">
                    <a16:rowId xmlns:a16="http://schemas.microsoft.com/office/drawing/2014/main" val="198769222"/>
                  </a:ext>
                </a:extLst>
              </a:tr>
            </a:tbl>
          </a:graphicData>
        </a:graphic>
      </p:graphicFrame>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11</a:t>
            </a:fld>
            <a:endParaRPr lang="de-AT" dirty="0">
              <a:solidFill>
                <a:prstClr val="white"/>
              </a:solidFill>
            </a:endParaRPr>
          </a:p>
        </p:txBody>
      </p:sp>
      <p:sp>
        <p:nvSpPr>
          <p:cNvPr id="8" name="Textfeld 7"/>
          <p:cNvSpPr txBox="1"/>
          <p:nvPr/>
        </p:nvSpPr>
        <p:spPr>
          <a:xfrm>
            <a:off x="11244105" y="6402375"/>
            <a:ext cx="947895"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Elwis</a:t>
            </a:r>
            <a:endParaRPr lang="de-AT" sz="800" dirty="0">
              <a:latin typeface="Corbel" panose="020B0503020204020204" pitchFamily="34" charset="0"/>
            </a:endParaRPr>
          </a:p>
        </p:txBody>
      </p:sp>
      <p:sp>
        <p:nvSpPr>
          <p:cNvPr id="9" name="Textfeld 8"/>
          <p:cNvSpPr txBox="1"/>
          <p:nvPr/>
        </p:nvSpPr>
        <p:spPr>
          <a:xfrm>
            <a:off x="8742065" y="2842401"/>
            <a:ext cx="3366198" cy="2308324"/>
          </a:xfrm>
          <a:prstGeom prst="rect">
            <a:avLst/>
          </a:prstGeom>
          <a:noFill/>
          <a:ln w="28575">
            <a:solidFill>
              <a:srgbClr val="189BC4"/>
            </a:solidFill>
          </a:ln>
        </p:spPr>
        <p:txBody>
          <a:bodyPr wrap="square" rtlCol="0">
            <a:spAutoFit/>
          </a:bodyPr>
          <a:lstStyle/>
          <a:p>
            <a:r>
              <a:rPr lang="de-AT" dirty="0" smtClean="0">
                <a:latin typeface="Corbel" panose="020B0503020204020204" pitchFamily="34" charset="0"/>
              </a:rPr>
              <a:t>Marke I und Marke II = Hochwassermarken</a:t>
            </a:r>
          </a:p>
          <a:p>
            <a:endParaRPr lang="de-AT" dirty="0">
              <a:latin typeface="Corbel" panose="020B0503020204020204" pitchFamily="34" charset="0"/>
            </a:endParaRPr>
          </a:p>
          <a:p>
            <a:r>
              <a:rPr lang="de-AT" dirty="0" smtClean="0">
                <a:latin typeface="Corbel" panose="020B0503020204020204" pitchFamily="34" charset="0"/>
              </a:rPr>
              <a:t>Überschreitung </a:t>
            </a:r>
            <a:r>
              <a:rPr lang="de-AT" dirty="0" smtClean="0">
                <a:latin typeface="Corbel" panose="020B0503020204020204" pitchFamily="34" charset="0"/>
                <a:sym typeface="Wingdings" panose="05000000000000000000" pitchFamily="2" charset="2"/>
              </a:rPr>
              <a:t> verschiedene Konsequenzen, z.B.</a:t>
            </a:r>
          </a:p>
          <a:p>
            <a:pPr marL="285750" indent="-285750">
              <a:buClr>
                <a:srgbClr val="189BC4"/>
              </a:buClr>
              <a:buFont typeface="Arial" panose="020B0604020202020204" pitchFamily="34" charset="0"/>
              <a:buChar char="•"/>
            </a:pPr>
            <a:r>
              <a:rPr lang="de-AT" dirty="0" smtClean="0">
                <a:latin typeface="Corbel" panose="020B0503020204020204" pitchFamily="34" charset="0"/>
                <a:sym typeface="Wingdings" panose="05000000000000000000" pitchFamily="2" charset="2"/>
              </a:rPr>
              <a:t>Marke I  Sprechfunkanalage</a:t>
            </a:r>
          </a:p>
          <a:p>
            <a:pPr marL="285750" indent="-285750">
              <a:buClr>
                <a:srgbClr val="189BC4"/>
              </a:buClr>
              <a:buFont typeface="Arial" panose="020B0604020202020204" pitchFamily="34" charset="0"/>
              <a:buChar char="•"/>
            </a:pPr>
            <a:r>
              <a:rPr lang="de-AT" dirty="0" smtClean="0">
                <a:latin typeface="Corbel" panose="020B0503020204020204" pitchFamily="34" charset="0"/>
                <a:sym typeface="Wingdings" panose="05000000000000000000" pitchFamily="2" charset="2"/>
              </a:rPr>
              <a:t>Marke II  keine schnellen Schiffe</a:t>
            </a:r>
            <a:endParaRPr lang="de-AT" dirty="0">
              <a:latin typeface="Corbel" panose="020B0503020204020204" pitchFamily="34" charset="0"/>
            </a:endParaRPr>
          </a:p>
        </p:txBody>
      </p:sp>
    </p:spTree>
    <p:extLst>
      <p:ext uri="{BB962C8B-B14F-4D97-AF65-F5344CB8AC3E}">
        <p14:creationId xmlns:p14="http://schemas.microsoft.com/office/powerpoint/2010/main" val="14552832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600" y="404664"/>
            <a:ext cx="7512908" cy="990600"/>
          </a:xfrm>
        </p:spPr>
        <p:txBody>
          <a:bodyPr>
            <a:normAutofit fontScale="90000"/>
          </a:bodyPr>
          <a:lstStyle/>
          <a:p>
            <a:r>
              <a:rPr lang="de-AT" sz="3100" b="1" dirty="0" smtClean="0"/>
              <a:t>Rheinvertiefung –  Abladeoptimierung Mittelrhein</a:t>
            </a:r>
            <a:r>
              <a:rPr lang="de-AT" dirty="0" smtClean="0"/>
              <a:t/>
            </a:r>
            <a:br>
              <a:rPr lang="de-AT" dirty="0" smtClean="0"/>
            </a:br>
            <a:r>
              <a:rPr lang="de-AT" sz="2700" dirty="0" smtClean="0"/>
              <a:t>Der Rhein – (</a:t>
            </a:r>
            <a:r>
              <a:rPr lang="de-AT" sz="2700" dirty="0" err="1" smtClean="0"/>
              <a:t>Wirtschafts</a:t>
            </a:r>
            <a:r>
              <a:rPr lang="de-AT" sz="2700" dirty="0" smtClean="0"/>
              <a:t>)</a:t>
            </a:r>
            <a:r>
              <a:rPr lang="de-AT" sz="2700" dirty="0" err="1" smtClean="0"/>
              <a:t>geographie</a:t>
            </a:r>
            <a:endParaRPr lang="de-AT" sz="3100" dirty="0"/>
          </a:p>
        </p:txBody>
      </p:sp>
      <p:sp>
        <p:nvSpPr>
          <p:cNvPr id="3" name="Inhaltsplatzhalter 2"/>
          <p:cNvSpPr>
            <a:spLocks noGrp="1"/>
          </p:cNvSpPr>
          <p:nvPr>
            <p:ph idx="1"/>
          </p:nvPr>
        </p:nvSpPr>
        <p:spPr>
          <a:xfrm>
            <a:off x="2487827" y="1712840"/>
            <a:ext cx="9435468" cy="4776192"/>
          </a:xfrm>
        </p:spPr>
        <p:txBody>
          <a:bodyPr>
            <a:normAutofit/>
          </a:bodyPr>
          <a:lstStyle/>
          <a:p>
            <a:pPr>
              <a:spcBef>
                <a:spcPts val="0"/>
              </a:spcBef>
              <a:buClr>
                <a:srgbClr val="189BC4"/>
              </a:buClr>
            </a:pPr>
            <a:r>
              <a:rPr lang="de-AT" sz="1800" b="1" dirty="0" smtClean="0">
                <a:solidFill>
                  <a:srgbClr val="189BC4"/>
                </a:solidFill>
              </a:rPr>
              <a:t>Bundesverkehrswegeplan 2030:</a:t>
            </a:r>
            <a:r>
              <a:rPr lang="de-AT" sz="1800" dirty="0" smtClean="0">
                <a:solidFill>
                  <a:schemeClr val="tx1"/>
                </a:solidFill>
              </a:rPr>
              <a:t> Projekt </a:t>
            </a:r>
            <a:r>
              <a:rPr lang="de-AT" sz="1800" dirty="0">
                <a:solidFill>
                  <a:schemeClr val="tx1"/>
                </a:solidFill>
              </a:rPr>
              <a:t>„Abladeoptimierung Mittelrhein“ </a:t>
            </a:r>
            <a:r>
              <a:rPr lang="de-AT" sz="1800" dirty="0" smtClean="0">
                <a:solidFill>
                  <a:schemeClr val="tx1"/>
                </a:solidFill>
              </a:rPr>
              <a:t>höchste </a:t>
            </a:r>
            <a:r>
              <a:rPr lang="de-AT" sz="1800" dirty="0">
                <a:solidFill>
                  <a:schemeClr val="tx1"/>
                </a:solidFill>
              </a:rPr>
              <a:t>Kategorie der neuen </a:t>
            </a:r>
            <a:r>
              <a:rPr lang="de-AT" sz="1800" dirty="0" smtClean="0">
                <a:solidFill>
                  <a:schemeClr val="tx1"/>
                </a:solidFill>
              </a:rPr>
              <a:t>Projekte</a:t>
            </a:r>
          </a:p>
          <a:p>
            <a:pPr>
              <a:spcBef>
                <a:spcPts val="0"/>
              </a:spcBef>
              <a:buClr>
                <a:srgbClr val="189BC4"/>
              </a:buClr>
            </a:pPr>
            <a:endParaRPr lang="de-AT" sz="1800" dirty="0" smtClean="0">
              <a:solidFill>
                <a:schemeClr val="tx1"/>
              </a:solidFill>
            </a:endParaRPr>
          </a:p>
          <a:p>
            <a:pPr>
              <a:spcBef>
                <a:spcPts val="0"/>
              </a:spcBef>
              <a:buClr>
                <a:srgbClr val="189BC4"/>
              </a:buClr>
            </a:pPr>
            <a:r>
              <a:rPr lang="de-AT" sz="1800" dirty="0" smtClean="0">
                <a:solidFill>
                  <a:schemeClr val="tx1"/>
                </a:solidFill>
              </a:rPr>
              <a:t>höchste Kategorie </a:t>
            </a:r>
            <a:r>
              <a:rPr lang="de-AT" sz="1800" dirty="0" smtClean="0">
                <a:solidFill>
                  <a:schemeClr val="tx1"/>
                </a:solidFill>
                <a:sym typeface="Wingdings" panose="05000000000000000000" pitchFamily="2" charset="2"/>
              </a:rPr>
              <a:t> vordringlicher Bedarf, Engpassbeseitigung</a:t>
            </a:r>
            <a:endParaRPr lang="de-AT" sz="1800" dirty="0" smtClean="0">
              <a:solidFill>
                <a:schemeClr val="tx1"/>
              </a:solidFill>
            </a:endParaRPr>
          </a:p>
          <a:p>
            <a:pPr>
              <a:spcBef>
                <a:spcPts val="0"/>
              </a:spcBef>
              <a:buClr>
                <a:srgbClr val="189BC4"/>
              </a:buClr>
            </a:pPr>
            <a:endParaRPr lang="de-AT" sz="1800" dirty="0" smtClean="0">
              <a:solidFill>
                <a:schemeClr val="tx1"/>
              </a:solidFill>
            </a:endParaRPr>
          </a:p>
          <a:p>
            <a:pPr>
              <a:spcBef>
                <a:spcPts val="0"/>
              </a:spcBef>
              <a:buClr>
                <a:srgbClr val="189BC4"/>
              </a:buClr>
            </a:pPr>
            <a:r>
              <a:rPr lang="de-AT" sz="1800" dirty="0" smtClean="0">
                <a:solidFill>
                  <a:schemeClr val="tx1"/>
                </a:solidFill>
              </a:rPr>
              <a:t>Dezember </a:t>
            </a:r>
            <a:r>
              <a:rPr lang="de-AT" sz="1800" dirty="0">
                <a:solidFill>
                  <a:schemeClr val="tx1"/>
                </a:solidFill>
              </a:rPr>
              <a:t>2016 in Kraft </a:t>
            </a:r>
            <a:r>
              <a:rPr lang="de-AT" sz="1800" dirty="0" smtClean="0">
                <a:solidFill>
                  <a:schemeClr val="tx1"/>
                </a:solidFill>
              </a:rPr>
              <a:t>getretenes Bundeswasserstraßenausbaugesetz</a:t>
            </a:r>
          </a:p>
          <a:p>
            <a:pPr lvl="1">
              <a:spcBef>
                <a:spcPts val="0"/>
              </a:spcBef>
              <a:buClr>
                <a:srgbClr val="189BC4"/>
              </a:buClr>
              <a:buFont typeface="Symbol" panose="05050102010706020507" pitchFamily="18" charset="2"/>
              <a:buChar char="-"/>
            </a:pPr>
            <a:r>
              <a:rPr lang="de-AT" sz="1600" dirty="0" smtClean="0">
                <a:solidFill>
                  <a:schemeClr val="tx1"/>
                </a:solidFill>
              </a:rPr>
              <a:t>Bedarf </a:t>
            </a:r>
            <a:r>
              <a:rPr lang="de-AT" sz="1600" dirty="0">
                <a:solidFill>
                  <a:schemeClr val="tx1"/>
                </a:solidFill>
              </a:rPr>
              <a:t>für das Abladeoptimierungsprojekt am Mittelrhein per </a:t>
            </a:r>
            <a:r>
              <a:rPr lang="de-AT" sz="1600" dirty="0" smtClean="0">
                <a:solidFill>
                  <a:schemeClr val="tx1"/>
                </a:solidFill>
              </a:rPr>
              <a:t>Gesetz verankert</a:t>
            </a:r>
          </a:p>
          <a:p>
            <a:pPr>
              <a:spcBef>
                <a:spcPts val="0"/>
              </a:spcBef>
              <a:buClr>
                <a:srgbClr val="189BC4"/>
              </a:buClr>
            </a:pPr>
            <a:endParaRPr lang="de-AT" sz="1800" dirty="0" smtClean="0">
              <a:solidFill>
                <a:schemeClr val="tx1"/>
              </a:solidFill>
            </a:endParaRPr>
          </a:p>
          <a:p>
            <a:pPr>
              <a:spcBef>
                <a:spcPts val="0"/>
              </a:spcBef>
              <a:buClr>
                <a:srgbClr val="189BC4"/>
              </a:buClr>
            </a:pPr>
            <a:r>
              <a:rPr lang="de-AT" sz="1800" b="1" dirty="0">
                <a:solidFill>
                  <a:srgbClr val="189BC4"/>
                </a:solidFill>
              </a:rPr>
              <a:t>Ziele</a:t>
            </a:r>
            <a:r>
              <a:rPr lang="de-AT" sz="1800" b="1" dirty="0" smtClean="0">
                <a:solidFill>
                  <a:srgbClr val="189BC4"/>
                </a:solidFill>
              </a:rPr>
              <a:t>:</a:t>
            </a:r>
          </a:p>
          <a:p>
            <a:pPr lvl="1">
              <a:spcBef>
                <a:spcPts val="0"/>
              </a:spcBef>
              <a:buClr>
                <a:srgbClr val="189BC4"/>
              </a:buClr>
              <a:buFont typeface="Symbol" panose="05050102010706020507" pitchFamily="18" charset="2"/>
              <a:buChar char="-"/>
            </a:pPr>
            <a:r>
              <a:rPr lang="de-AT" sz="1600" dirty="0" smtClean="0">
                <a:solidFill>
                  <a:schemeClr val="tx1"/>
                </a:solidFill>
              </a:rPr>
              <a:t>Verbesserung </a:t>
            </a:r>
            <a:r>
              <a:rPr lang="de-AT" sz="1600" dirty="0">
                <a:solidFill>
                  <a:schemeClr val="tx1"/>
                </a:solidFill>
              </a:rPr>
              <a:t>der wirtschaftlichen </a:t>
            </a:r>
            <a:r>
              <a:rPr lang="de-AT" sz="1600" dirty="0" smtClean="0">
                <a:solidFill>
                  <a:schemeClr val="tx1"/>
                </a:solidFill>
              </a:rPr>
              <a:t>Befahrbarkeit des Streckenabschnittes: Mainz/Wiesbaden - </a:t>
            </a:r>
            <a:r>
              <a:rPr lang="de-AT" sz="1600" dirty="0">
                <a:solidFill>
                  <a:schemeClr val="tx1"/>
                </a:solidFill>
              </a:rPr>
              <a:t>St. </a:t>
            </a:r>
            <a:r>
              <a:rPr lang="de-AT" sz="1600" dirty="0" err="1" smtClean="0">
                <a:solidFill>
                  <a:schemeClr val="tx1"/>
                </a:solidFill>
              </a:rPr>
              <a:t>Goar</a:t>
            </a:r>
            <a:endParaRPr lang="de-AT" sz="1600" dirty="0" smtClean="0">
              <a:solidFill>
                <a:schemeClr val="tx1"/>
              </a:solidFill>
            </a:endParaRPr>
          </a:p>
          <a:p>
            <a:pPr lvl="1">
              <a:spcBef>
                <a:spcPts val="0"/>
              </a:spcBef>
              <a:buClr>
                <a:srgbClr val="189BC4"/>
              </a:buClr>
              <a:buFont typeface="Symbol" panose="05050102010706020507" pitchFamily="18" charset="2"/>
              <a:buChar char="-"/>
            </a:pPr>
            <a:r>
              <a:rPr lang="de-AT" sz="1600" dirty="0" smtClean="0">
                <a:solidFill>
                  <a:schemeClr val="tx1"/>
                </a:solidFill>
              </a:rPr>
              <a:t> Verbesserung </a:t>
            </a:r>
            <a:r>
              <a:rPr lang="de-AT" sz="1600" dirty="0">
                <a:solidFill>
                  <a:schemeClr val="tx1"/>
                </a:solidFill>
              </a:rPr>
              <a:t>der örtlichen und überregionalen </a:t>
            </a:r>
            <a:r>
              <a:rPr lang="de-AT" sz="1600" dirty="0" smtClean="0">
                <a:solidFill>
                  <a:schemeClr val="tx1"/>
                </a:solidFill>
              </a:rPr>
              <a:t>Sohlstabilität</a:t>
            </a:r>
          </a:p>
          <a:p>
            <a:pPr>
              <a:spcBef>
                <a:spcPts val="0"/>
              </a:spcBef>
              <a:buClr>
                <a:srgbClr val="189BC4"/>
              </a:buClr>
            </a:pPr>
            <a:endParaRPr lang="de-AT" sz="1600" dirty="0" smtClean="0">
              <a:solidFill>
                <a:schemeClr val="tx1"/>
              </a:solidFill>
            </a:endParaRPr>
          </a:p>
          <a:p>
            <a:pPr>
              <a:spcBef>
                <a:spcPts val="0"/>
              </a:spcBef>
              <a:buClr>
                <a:srgbClr val="189BC4"/>
              </a:buClr>
            </a:pPr>
            <a:r>
              <a:rPr lang="de-AT" sz="1800" b="1" dirty="0">
                <a:solidFill>
                  <a:srgbClr val="189BC4"/>
                </a:solidFill>
              </a:rPr>
              <a:t>Wasserstraßen- und Schifffahrtsamt (</a:t>
            </a:r>
            <a:r>
              <a:rPr lang="de-AT" sz="1800" b="1" dirty="0" smtClean="0">
                <a:solidFill>
                  <a:srgbClr val="189BC4"/>
                </a:solidFill>
              </a:rPr>
              <a:t>WSA) </a:t>
            </a:r>
            <a:r>
              <a:rPr lang="de-AT" sz="1800" b="1" dirty="0">
                <a:solidFill>
                  <a:srgbClr val="189BC4"/>
                </a:solidFill>
              </a:rPr>
              <a:t>Duisburg-Rhein</a:t>
            </a:r>
          </a:p>
          <a:p>
            <a:pPr lvl="1">
              <a:spcBef>
                <a:spcPts val="0"/>
              </a:spcBef>
              <a:buClr>
                <a:srgbClr val="189BC4"/>
              </a:buClr>
              <a:buFont typeface="Symbol" panose="05050102010706020507" pitchFamily="18" charset="2"/>
              <a:buChar char="-"/>
            </a:pPr>
            <a:r>
              <a:rPr lang="de-AT" sz="1600" dirty="0" smtClean="0">
                <a:solidFill>
                  <a:schemeClr val="tx1"/>
                </a:solidFill>
              </a:rPr>
              <a:t>verantwortlich für das Projekt</a:t>
            </a:r>
          </a:p>
          <a:p>
            <a:pPr lvl="1">
              <a:spcBef>
                <a:spcPts val="0"/>
              </a:spcBef>
              <a:buClr>
                <a:srgbClr val="189BC4"/>
              </a:buClr>
              <a:buFont typeface="Symbol" panose="05050102010706020507" pitchFamily="18" charset="2"/>
              <a:buChar char="-"/>
            </a:pPr>
            <a:r>
              <a:rPr lang="de-AT" sz="1600" dirty="0" smtClean="0">
                <a:solidFill>
                  <a:schemeClr val="tx1"/>
                </a:solidFill>
              </a:rPr>
              <a:t>Voruntersuchungen </a:t>
            </a:r>
            <a:r>
              <a:rPr lang="de-AT" sz="1600" dirty="0" smtClean="0">
                <a:solidFill>
                  <a:schemeClr val="tx1"/>
                </a:solidFill>
                <a:sym typeface="Wingdings" panose="05000000000000000000" pitchFamily="2" charset="2"/>
              </a:rPr>
              <a:t></a:t>
            </a:r>
            <a:r>
              <a:rPr lang="de-AT" sz="1600" dirty="0" smtClean="0">
                <a:solidFill>
                  <a:schemeClr val="tx1"/>
                </a:solidFill>
              </a:rPr>
              <a:t> Auswirkungen verschiedener Ausführungsvarianten </a:t>
            </a:r>
            <a:r>
              <a:rPr lang="de-AT" sz="1600" dirty="0" smtClean="0">
                <a:solidFill>
                  <a:schemeClr val="tx1"/>
                </a:solidFill>
                <a:sym typeface="Wingdings" panose="05000000000000000000" pitchFamily="2" charset="2"/>
              </a:rPr>
              <a:t> </a:t>
            </a:r>
            <a:r>
              <a:rPr lang="de-AT" sz="1600" dirty="0" smtClean="0">
                <a:solidFill>
                  <a:schemeClr val="tx1"/>
                </a:solidFill>
              </a:rPr>
              <a:t>Ergebnisse 2019 erwartet</a:t>
            </a:r>
          </a:p>
          <a:p>
            <a:pPr lvl="1">
              <a:spcBef>
                <a:spcPts val="0"/>
              </a:spcBef>
              <a:buClr>
                <a:srgbClr val="189BC4"/>
              </a:buClr>
              <a:buFont typeface="Symbol" panose="05050102010706020507" pitchFamily="18" charset="2"/>
              <a:buChar char="-"/>
            </a:pPr>
            <a:r>
              <a:rPr lang="de-AT" sz="1600" dirty="0">
                <a:solidFill>
                  <a:schemeClr val="tx1"/>
                </a:solidFill>
              </a:rPr>
              <a:t>i</a:t>
            </a:r>
            <a:r>
              <a:rPr lang="de-AT" sz="1600" dirty="0" smtClean="0">
                <a:solidFill>
                  <a:schemeClr val="tx1"/>
                </a:solidFill>
              </a:rPr>
              <a:t>m Anschluss an Voruntersuchungen bevorzugte Ausführungsvariante ausgewählt</a:t>
            </a:r>
          </a:p>
          <a:p>
            <a:pPr marL="0" indent="0">
              <a:spcBef>
                <a:spcPts val="1200"/>
              </a:spcBef>
              <a:buClr>
                <a:srgbClr val="189BC4"/>
              </a:buClr>
              <a:buNone/>
            </a:pPr>
            <a:endParaRPr lang="de-AT" sz="1800" dirty="0">
              <a:solidFill>
                <a:schemeClr val="tx1"/>
              </a:solidFill>
            </a:endParaRPr>
          </a:p>
          <a:p>
            <a:pPr>
              <a:spcBef>
                <a:spcPts val="1200"/>
              </a:spcBef>
              <a:buClr>
                <a:srgbClr val="189BC4"/>
              </a:buClr>
            </a:pPr>
            <a:endParaRPr lang="de-AT" sz="16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12</a:t>
            </a:fld>
            <a:endParaRPr lang="de-AT" dirty="0">
              <a:solidFill>
                <a:prstClr val="white"/>
              </a:solidFill>
            </a:endParaRPr>
          </a:p>
        </p:txBody>
      </p:sp>
      <p:sp>
        <p:nvSpPr>
          <p:cNvPr id="7" name="Textfeld 6"/>
          <p:cNvSpPr txBox="1"/>
          <p:nvPr/>
        </p:nvSpPr>
        <p:spPr>
          <a:xfrm>
            <a:off x="9483424" y="6429454"/>
            <a:ext cx="2798921" cy="215444"/>
          </a:xfrm>
          <a:prstGeom prst="rect">
            <a:avLst/>
          </a:prstGeom>
          <a:noFill/>
        </p:spPr>
        <p:txBody>
          <a:bodyPr wrap="square" rtlCol="0">
            <a:spAutoFit/>
          </a:bodyPr>
          <a:lstStyle/>
          <a:p>
            <a:r>
              <a:rPr lang="de-DE" sz="800" dirty="0" smtClean="0">
                <a:latin typeface="Corbel" panose="020B0503020204020204" pitchFamily="34" charset="0"/>
              </a:rPr>
              <a:t>Quelle</a:t>
            </a:r>
            <a:r>
              <a:rPr lang="de-DE" sz="800" dirty="0">
                <a:latin typeface="Corbel" panose="020B0503020204020204" pitchFamily="34" charset="0"/>
              </a:rPr>
              <a:t>: </a:t>
            </a:r>
            <a:r>
              <a:rPr lang="de-AT" sz="800" dirty="0">
                <a:latin typeface="Corbel" panose="020B0503020204020204" pitchFamily="34" charset="0"/>
              </a:rPr>
              <a:t>Wasserstraßen- und Schifffahrtsamt Duisburg-Rhein </a:t>
            </a:r>
          </a:p>
        </p:txBody>
      </p:sp>
      <p:pic>
        <p:nvPicPr>
          <p:cNvPr id="8" name="Grafik 7"/>
          <p:cNvPicPr>
            <a:picLocks noChangeAspect="1"/>
          </p:cNvPicPr>
          <p:nvPr/>
        </p:nvPicPr>
        <p:blipFill>
          <a:blip r:embed="rId3"/>
          <a:stretch>
            <a:fillRect/>
          </a:stretch>
        </p:blipFill>
        <p:spPr>
          <a:xfrm>
            <a:off x="1" y="4954076"/>
            <a:ext cx="2323070" cy="1546247"/>
          </a:xfrm>
          <a:prstGeom prst="rect">
            <a:avLst/>
          </a:prstGeom>
        </p:spPr>
      </p:pic>
      <p:pic>
        <p:nvPicPr>
          <p:cNvPr id="9" name="Grafik 8"/>
          <p:cNvPicPr>
            <a:picLocks noChangeAspect="1"/>
          </p:cNvPicPr>
          <p:nvPr/>
        </p:nvPicPr>
        <p:blipFill>
          <a:blip r:embed="rId4"/>
          <a:stretch>
            <a:fillRect/>
          </a:stretch>
        </p:blipFill>
        <p:spPr>
          <a:xfrm>
            <a:off x="0" y="3327442"/>
            <a:ext cx="2323070" cy="1546247"/>
          </a:xfrm>
          <a:prstGeom prst="rect">
            <a:avLst/>
          </a:prstGeom>
        </p:spPr>
      </p:pic>
      <p:pic>
        <p:nvPicPr>
          <p:cNvPr id="10" name="Grafik 9"/>
          <p:cNvPicPr>
            <a:picLocks noChangeAspect="1"/>
          </p:cNvPicPr>
          <p:nvPr/>
        </p:nvPicPr>
        <p:blipFill>
          <a:blip r:embed="rId5"/>
          <a:stretch>
            <a:fillRect/>
          </a:stretch>
        </p:blipFill>
        <p:spPr>
          <a:xfrm>
            <a:off x="0" y="1700808"/>
            <a:ext cx="2323070" cy="1546247"/>
          </a:xfrm>
          <a:prstGeom prst="rect">
            <a:avLst/>
          </a:prstGeom>
        </p:spPr>
      </p:pic>
      <p:sp>
        <p:nvSpPr>
          <p:cNvPr id="6" name="Textfeld 5"/>
          <p:cNvSpPr txBox="1"/>
          <p:nvPr/>
        </p:nvSpPr>
        <p:spPr>
          <a:xfrm>
            <a:off x="0" y="2933008"/>
            <a:ext cx="2323070" cy="338554"/>
          </a:xfrm>
          <a:prstGeom prst="rect">
            <a:avLst/>
          </a:prstGeom>
          <a:noFill/>
        </p:spPr>
        <p:txBody>
          <a:bodyPr wrap="square" rtlCol="0">
            <a:spAutoFit/>
          </a:bodyPr>
          <a:lstStyle/>
          <a:p>
            <a:r>
              <a:rPr lang="de-AT" sz="800" dirty="0" smtClean="0">
                <a:latin typeface="Corbel" panose="020B0503020204020204" pitchFamily="34" charset="0"/>
              </a:rPr>
              <a:t>Bildquelle: Wasserstraßen- und Schifffahrtsamt Duisburg-Rhein</a:t>
            </a:r>
            <a:endParaRPr lang="de-AT" sz="800" dirty="0">
              <a:latin typeface="Corbel" panose="020B0503020204020204" pitchFamily="34" charset="0"/>
            </a:endParaRPr>
          </a:p>
        </p:txBody>
      </p:sp>
      <p:sp>
        <p:nvSpPr>
          <p:cNvPr id="11" name="Textfeld 10"/>
          <p:cNvSpPr txBox="1"/>
          <p:nvPr/>
        </p:nvSpPr>
        <p:spPr>
          <a:xfrm>
            <a:off x="-69574" y="4503762"/>
            <a:ext cx="2323070" cy="338554"/>
          </a:xfrm>
          <a:prstGeom prst="rect">
            <a:avLst/>
          </a:prstGeom>
          <a:noFill/>
        </p:spPr>
        <p:txBody>
          <a:bodyPr wrap="square" rtlCol="0">
            <a:spAutoFit/>
          </a:bodyPr>
          <a:lstStyle/>
          <a:p>
            <a:r>
              <a:rPr lang="de-AT" sz="800" dirty="0" smtClean="0">
                <a:latin typeface="Corbel" panose="020B0503020204020204" pitchFamily="34" charset="0"/>
              </a:rPr>
              <a:t>Bildquelle: Wasserstraßen- und Schifffahrtsamt Duisburg-Rhein</a:t>
            </a:r>
            <a:endParaRPr lang="de-AT" sz="800" dirty="0">
              <a:latin typeface="Corbel" panose="020B0503020204020204" pitchFamily="34" charset="0"/>
            </a:endParaRPr>
          </a:p>
        </p:txBody>
      </p:sp>
      <p:sp>
        <p:nvSpPr>
          <p:cNvPr id="12" name="Textfeld 11"/>
          <p:cNvSpPr txBox="1"/>
          <p:nvPr/>
        </p:nvSpPr>
        <p:spPr>
          <a:xfrm>
            <a:off x="-56474" y="6201772"/>
            <a:ext cx="2323070" cy="338554"/>
          </a:xfrm>
          <a:prstGeom prst="rect">
            <a:avLst/>
          </a:prstGeom>
          <a:noFill/>
        </p:spPr>
        <p:txBody>
          <a:bodyPr wrap="square" rtlCol="0">
            <a:spAutoFit/>
          </a:bodyPr>
          <a:lstStyle/>
          <a:p>
            <a:r>
              <a:rPr lang="de-AT" sz="800" dirty="0" smtClean="0">
                <a:latin typeface="Corbel" panose="020B0503020204020204" pitchFamily="34" charset="0"/>
              </a:rPr>
              <a:t>Bildquelle: Wasserstraßen- und Schifffahrtsamt Duisburg-Rhein</a:t>
            </a:r>
            <a:endParaRPr lang="de-AT" sz="800" dirty="0">
              <a:latin typeface="Corbel" panose="020B0503020204020204" pitchFamily="34" charset="0"/>
            </a:endParaRPr>
          </a:p>
        </p:txBody>
      </p:sp>
    </p:spTree>
    <p:extLst>
      <p:ext uri="{BB962C8B-B14F-4D97-AF65-F5344CB8AC3E}">
        <p14:creationId xmlns:p14="http://schemas.microsoft.com/office/powerpoint/2010/main" val="11828583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600" y="404664"/>
            <a:ext cx="7422292" cy="990600"/>
          </a:xfrm>
        </p:spPr>
        <p:txBody>
          <a:bodyPr>
            <a:normAutofit/>
          </a:bodyPr>
          <a:lstStyle/>
          <a:p>
            <a:r>
              <a:rPr lang="de-AT" b="1" dirty="0"/>
              <a:t>Rheinvertiefung –  Abladeoptimierung Mittelrhein</a:t>
            </a:r>
            <a:r>
              <a:rPr lang="de-AT" sz="2500" dirty="0"/>
              <a:t/>
            </a:r>
            <a:br>
              <a:rPr lang="de-AT" sz="2500" dirty="0"/>
            </a:br>
            <a:r>
              <a:rPr lang="de-AT" sz="2400" dirty="0"/>
              <a:t>Der Rhein – (</a:t>
            </a:r>
            <a:r>
              <a:rPr lang="de-AT" sz="2400" dirty="0" err="1"/>
              <a:t>Wirtschafts</a:t>
            </a:r>
            <a:r>
              <a:rPr lang="de-AT" sz="2400" dirty="0"/>
              <a:t>)</a:t>
            </a:r>
            <a:r>
              <a:rPr lang="de-AT" sz="2400" dirty="0" err="1"/>
              <a:t>geographie</a:t>
            </a:r>
            <a:endParaRPr lang="de-AT" dirty="0"/>
          </a:p>
        </p:txBody>
      </p:sp>
      <p:sp>
        <p:nvSpPr>
          <p:cNvPr id="3" name="Inhaltsplatzhalter 2"/>
          <p:cNvSpPr>
            <a:spLocks noGrp="1"/>
          </p:cNvSpPr>
          <p:nvPr>
            <p:ph idx="1"/>
          </p:nvPr>
        </p:nvSpPr>
        <p:spPr>
          <a:xfrm>
            <a:off x="609600" y="1700808"/>
            <a:ext cx="4575464" cy="4776192"/>
          </a:xfrm>
        </p:spPr>
        <p:txBody>
          <a:bodyPr>
            <a:normAutofit/>
          </a:bodyPr>
          <a:lstStyle/>
          <a:p>
            <a:pPr>
              <a:spcBef>
                <a:spcPts val="600"/>
              </a:spcBef>
              <a:buClr>
                <a:srgbClr val="189BC4"/>
              </a:buClr>
            </a:pPr>
            <a:r>
              <a:rPr lang="de-AT" sz="1800" b="1" dirty="0" smtClean="0">
                <a:solidFill>
                  <a:srgbClr val="189BC4"/>
                </a:solidFill>
              </a:rPr>
              <a:t>Abladetiefe</a:t>
            </a:r>
            <a:r>
              <a:rPr lang="de-AT" sz="1800" dirty="0" smtClean="0">
                <a:solidFill>
                  <a:schemeClr val="tx1"/>
                </a:solidFill>
              </a:rPr>
              <a:t> = der Tiefgang eines Schiffes in Ruhelage bei einer bestimmten Beladung</a:t>
            </a:r>
          </a:p>
          <a:p>
            <a:pPr>
              <a:spcBef>
                <a:spcPts val="600"/>
              </a:spcBef>
              <a:buClr>
                <a:srgbClr val="189BC4"/>
              </a:buClr>
            </a:pPr>
            <a:endParaRPr lang="de-AT" sz="1800" dirty="0" smtClean="0">
              <a:solidFill>
                <a:schemeClr val="tx1"/>
              </a:solidFill>
            </a:endParaRPr>
          </a:p>
          <a:p>
            <a:pPr>
              <a:spcBef>
                <a:spcPts val="600"/>
              </a:spcBef>
              <a:buClr>
                <a:srgbClr val="189BC4"/>
              </a:buClr>
            </a:pPr>
            <a:r>
              <a:rPr lang="de-AT" sz="1800" b="1" dirty="0">
                <a:solidFill>
                  <a:srgbClr val="189BC4"/>
                </a:solidFill>
              </a:rPr>
              <a:t>Was </a:t>
            </a:r>
            <a:r>
              <a:rPr lang="de-AT" sz="1800" b="1" dirty="0" smtClean="0">
                <a:solidFill>
                  <a:srgbClr val="189BC4"/>
                </a:solidFill>
              </a:rPr>
              <a:t>eine </a:t>
            </a:r>
            <a:r>
              <a:rPr lang="de-AT" sz="1800" b="1" dirty="0">
                <a:solidFill>
                  <a:srgbClr val="189BC4"/>
                </a:solidFill>
              </a:rPr>
              <a:t>Vertiefung von </a:t>
            </a:r>
            <a:r>
              <a:rPr lang="de-AT" sz="1800" b="1" dirty="0" smtClean="0">
                <a:solidFill>
                  <a:srgbClr val="189BC4"/>
                </a:solidFill>
              </a:rPr>
              <a:t>+ 30 cm bringt:</a:t>
            </a:r>
            <a:endParaRPr lang="de-AT" sz="1800" b="1" dirty="0">
              <a:solidFill>
                <a:srgbClr val="189BC4"/>
              </a:solidFill>
            </a:endParaRPr>
          </a:p>
          <a:p>
            <a:pPr lvl="1">
              <a:spcBef>
                <a:spcPts val="600"/>
              </a:spcBef>
              <a:buClr>
                <a:srgbClr val="189BC4"/>
              </a:buClr>
              <a:buFont typeface="Symbol" panose="05050102010706020507" pitchFamily="18" charset="2"/>
              <a:buChar char="-"/>
            </a:pPr>
            <a:r>
              <a:rPr lang="de-AT" sz="1600" dirty="0">
                <a:solidFill>
                  <a:schemeClr val="tx1"/>
                </a:solidFill>
                <a:sym typeface="Wingdings" panose="05000000000000000000" pitchFamily="2" charset="2"/>
              </a:rPr>
              <a:t>derzeit kann 1 Binnenschiff </a:t>
            </a:r>
            <a:r>
              <a:rPr lang="de-AT" sz="1600" dirty="0" smtClean="0">
                <a:solidFill>
                  <a:schemeClr val="tx1"/>
                </a:solidFill>
                <a:latin typeface="Webdings" panose="05030102010509060703" pitchFamily="18" charset="2"/>
                <a:sym typeface="Symbol" panose="05050102010706020507" pitchFamily="18" charset="2"/>
              </a:rPr>
              <a:t> </a:t>
            </a:r>
            <a:r>
              <a:rPr lang="de-AT" sz="1600" dirty="0" smtClean="0">
                <a:solidFill>
                  <a:schemeClr val="tx1"/>
                </a:solidFill>
                <a:sym typeface="Wingdings" panose="05000000000000000000" pitchFamily="2" charset="2"/>
              </a:rPr>
              <a:t>3.750 </a:t>
            </a:r>
            <a:r>
              <a:rPr lang="de-AT" sz="1600" dirty="0">
                <a:solidFill>
                  <a:schemeClr val="tx1"/>
                </a:solidFill>
                <a:sym typeface="Wingdings" panose="05000000000000000000" pitchFamily="2" charset="2"/>
              </a:rPr>
              <a:t>Tonnen </a:t>
            </a:r>
            <a:r>
              <a:rPr lang="de-AT" sz="1600" dirty="0" smtClean="0">
                <a:solidFill>
                  <a:schemeClr val="tx1"/>
                </a:solidFill>
                <a:sym typeface="Wingdings" panose="05000000000000000000" pitchFamily="2" charset="2"/>
              </a:rPr>
              <a:t>befördern</a:t>
            </a:r>
            <a:br>
              <a:rPr lang="de-AT" sz="1600" dirty="0" smtClean="0">
                <a:solidFill>
                  <a:schemeClr val="tx1"/>
                </a:solidFill>
                <a:sym typeface="Wingdings" panose="05000000000000000000" pitchFamily="2" charset="2"/>
              </a:rPr>
            </a:br>
            <a:r>
              <a:rPr lang="de-AT" sz="1600" dirty="0" smtClean="0">
                <a:solidFill>
                  <a:schemeClr val="tx1"/>
                </a:solidFill>
                <a:sym typeface="Wingdings" panose="05000000000000000000" pitchFamily="2" charset="2"/>
              </a:rPr>
              <a:t>(Vergleich</a:t>
            </a:r>
            <a:r>
              <a:rPr lang="de-AT" sz="1600" dirty="0">
                <a:solidFill>
                  <a:schemeClr val="tx1"/>
                </a:solidFill>
                <a:sym typeface="Wingdings" panose="05000000000000000000" pitchFamily="2" charset="2"/>
              </a:rPr>
              <a:t>: 1 LKW befördert </a:t>
            </a:r>
            <a:r>
              <a:rPr lang="de-AT" sz="1600" dirty="0" smtClean="0">
                <a:solidFill>
                  <a:prstClr val="black"/>
                </a:solidFill>
                <a:latin typeface="Webdings" panose="05030102010509060703" pitchFamily="18" charset="2"/>
                <a:sym typeface="Symbol" panose="05050102010706020507" pitchFamily="18" charset="2"/>
              </a:rPr>
              <a:t> </a:t>
            </a:r>
            <a:r>
              <a:rPr lang="de-AT" sz="1600" dirty="0" smtClean="0">
                <a:solidFill>
                  <a:schemeClr val="tx1"/>
                </a:solidFill>
                <a:sym typeface="Wingdings" panose="05000000000000000000" pitchFamily="2" charset="2"/>
              </a:rPr>
              <a:t>20 </a:t>
            </a:r>
            <a:r>
              <a:rPr lang="de-AT" sz="1600" dirty="0">
                <a:solidFill>
                  <a:schemeClr val="tx1"/>
                </a:solidFill>
                <a:sym typeface="Wingdings" panose="05000000000000000000" pitchFamily="2" charset="2"/>
              </a:rPr>
              <a:t>Tonnen)</a:t>
            </a:r>
          </a:p>
          <a:p>
            <a:pPr lvl="1">
              <a:spcBef>
                <a:spcPts val="600"/>
              </a:spcBef>
              <a:buClr>
                <a:srgbClr val="189BC4"/>
              </a:buClr>
              <a:buFont typeface="Symbol" panose="05050102010706020507" pitchFamily="18" charset="2"/>
              <a:buChar char="-"/>
            </a:pPr>
            <a:r>
              <a:rPr lang="de-AT" sz="1600" dirty="0">
                <a:solidFill>
                  <a:schemeClr val="tx1"/>
                </a:solidFill>
                <a:sym typeface="Wingdings" panose="05000000000000000000" pitchFamily="2" charset="2"/>
              </a:rPr>
              <a:t>durch eine Erhöhung der Abladetiefe um </a:t>
            </a:r>
            <a:r>
              <a:rPr lang="de-AT" sz="1600" dirty="0" smtClean="0">
                <a:solidFill>
                  <a:schemeClr val="tx1"/>
                </a:solidFill>
                <a:sym typeface="Wingdings" panose="05000000000000000000" pitchFamily="2" charset="2"/>
              </a:rPr>
              <a:t/>
            </a:r>
            <a:br>
              <a:rPr lang="de-AT" sz="1600" dirty="0" smtClean="0">
                <a:solidFill>
                  <a:schemeClr val="tx1"/>
                </a:solidFill>
                <a:sym typeface="Wingdings" panose="05000000000000000000" pitchFamily="2" charset="2"/>
              </a:rPr>
            </a:br>
            <a:r>
              <a:rPr lang="de-AT" sz="1600" dirty="0" smtClean="0">
                <a:solidFill>
                  <a:schemeClr val="tx1"/>
                </a:solidFill>
                <a:sym typeface="Wingdings" panose="05000000000000000000" pitchFamily="2" charset="2"/>
              </a:rPr>
              <a:t>+ </a:t>
            </a:r>
            <a:r>
              <a:rPr lang="de-AT" sz="1600" dirty="0">
                <a:solidFill>
                  <a:schemeClr val="tx1"/>
                </a:solidFill>
                <a:sym typeface="Wingdings" panose="05000000000000000000" pitchFamily="2" charset="2"/>
              </a:rPr>
              <a:t>30 cm  ca. 150 Tonnen Ladung mehr pro Schiff möglich</a:t>
            </a:r>
          </a:p>
          <a:p>
            <a:pPr lvl="1">
              <a:spcBef>
                <a:spcPts val="600"/>
              </a:spcBef>
              <a:buClr>
                <a:srgbClr val="189BC4"/>
              </a:buClr>
              <a:buFont typeface="Symbol" panose="05050102010706020507" pitchFamily="18" charset="2"/>
              <a:buChar char="-"/>
            </a:pPr>
            <a:r>
              <a:rPr lang="de-AT" sz="1600" dirty="0">
                <a:solidFill>
                  <a:schemeClr val="tx1"/>
                </a:solidFill>
                <a:sym typeface="Wingdings" panose="05000000000000000000" pitchFamily="2" charset="2"/>
              </a:rPr>
              <a:t>diese 150 Tonnen ersetzten 8 LKWS</a:t>
            </a:r>
          </a:p>
          <a:p>
            <a:pPr lvl="1">
              <a:spcBef>
                <a:spcPts val="600"/>
              </a:spcBef>
              <a:buClr>
                <a:srgbClr val="189BC4"/>
              </a:buClr>
              <a:buFont typeface="Symbol" panose="05050102010706020507" pitchFamily="18" charset="2"/>
              <a:buChar char="-"/>
            </a:pPr>
            <a:r>
              <a:rPr lang="de-AT" sz="1600" dirty="0">
                <a:solidFill>
                  <a:schemeClr val="tx1"/>
                </a:solidFill>
                <a:sym typeface="Wingdings" panose="05000000000000000000" pitchFamily="2" charset="2"/>
              </a:rPr>
              <a:t>d</a:t>
            </a:r>
            <a:r>
              <a:rPr lang="de-AT" sz="1600" dirty="0" smtClean="0">
                <a:solidFill>
                  <a:schemeClr val="tx1"/>
                </a:solidFill>
                <a:sym typeface="Wingdings" panose="05000000000000000000" pitchFamily="2" charset="2"/>
              </a:rPr>
              <a:t>a jährlich ca</a:t>
            </a:r>
            <a:r>
              <a:rPr lang="de-AT" sz="1600" dirty="0">
                <a:solidFill>
                  <a:schemeClr val="tx1"/>
                </a:solidFill>
                <a:sym typeface="Wingdings" panose="05000000000000000000" pitchFamily="2" charset="2"/>
              </a:rPr>
              <a:t>. 100.000 Binnenschiffe die </a:t>
            </a:r>
            <a:r>
              <a:rPr lang="de-AT" sz="1600" dirty="0" smtClean="0">
                <a:solidFill>
                  <a:schemeClr val="tx1"/>
                </a:solidFill>
                <a:sym typeface="Wingdings" panose="05000000000000000000" pitchFamily="2" charset="2"/>
              </a:rPr>
              <a:t>DE-NL </a:t>
            </a:r>
            <a:r>
              <a:rPr lang="de-AT" sz="1600" dirty="0">
                <a:solidFill>
                  <a:schemeClr val="tx1"/>
                </a:solidFill>
                <a:sym typeface="Wingdings" panose="05000000000000000000" pitchFamily="2" charset="2"/>
              </a:rPr>
              <a:t>Grenze bei </a:t>
            </a:r>
            <a:r>
              <a:rPr lang="de-AT" sz="1600" dirty="0" smtClean="0">
                <a:solidFill>
                  <a:schemeClr val="tx1"/>
                </a:solidFill>
                <a:sym typeface="Wingdings" panose="05000000000000000000" pitchFamily="2" charset="2"/>
              </a:rPr>
              <a:t>Emmerich passieren</a:t>
            </a:r>
            <a:br>
              <a:rPr lang="de-AT" sz="1600" dirty="0" smtClean="0">
                <a:solidFill>
                  <a:schemeClr val="tx1"/>
                </a:solidFill>
                <a:sym typeface="Wingdings" panose="05000000000000000000" pitchFamily="2" charset="2"/>
              </a:rPr>
            </a:br>
            <a:r>
              <a:rPr lang="de-AT" sz="1600" dirty="0" smtClean="0">
                <a:solidFill>
                  <a:schemeClr val="tx1"/>
                </a:solidFill>
                <a:sym typeface="Wingdings" panose="05000000000000000000" pitchFamily="2" charset="2"/>
              </a:rPr>
              <a:t> </a:t>
            </a:r>
            <a:r>
              <a:rPr lang="de-AT" sz="1600" dirty="0">
                <a:solidFill>
                  <a:schemeClr val="tx1"/>
                </a:solidFill>
                <a:sym typeface="Wingdings" panose="05000000000000000000" pitchFamily="2" charset="2"/>
              </a:rPr>
              <a:t>Erhöhung der Abladetiefe um + 30 cm 800.000 LKWs auf Wasserstraße verlagern</a:t>
            </a: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13</a:t>
            </a:fld>
            <a:endParaRPr lang="de-AT" dirty="0">
              <a:solidFill>
                <a:prstClr val="white"/>
              </a:solidFill>
            </a:endParaRPr>
          </a:p>
        </p:txBody>
      </p:sp>
      <p:sp>
        <p:nvSpPr>
          <p:cNvPr id="5" name="Rechteck 4"/>
          <p:cNvSpPr/>
          <p:nvPr/>
        </p:nvSpPr>
        <p:spPr>
          <a:xfrm>
            <a:off x="9597081" y="6369278"/>
            <a:ext cx="3030935" cy="215444"/>
          </a:xfrm>
          <a:prstGeom prst="rect">
            <a:avLst/>
          </a:prstGeom>
        </p:spPr>
        <p:txBody>
          <a:bodyPr wrap="square">
            <a:spAutoFit/>
          </a:bodyPr>
          <a:lstStyle/>
          <a:p>
            <a:r>
              <a:rPr lang="de-AT" sz="800" dirty="0" smtClean="0">
                <a:latin typeface="Corbel" panose="020B0503020204020204" pitchFamily="34" charset="0"/>
              </a:rPr>
              <a:t>Quelle: via </a:t>
            </a:r>
            <a:r>
              <a:rPr lang="de-AT" sz="800" dirty="0" err="1" smtClean="0">
                <a:latin typeface="Corbel" panose="020B0503020204020204" pitchFamily="34" charset="0"/>
              </a:rPr>
              <a:t>donau</a:t>
            </a:r>
            <a:r>
              <a:rPr lang="de-AT" sz="800" dirty="0" smtClean="0">
                <a:latin typeface="Corbel" panose="020B0503020204020204" pitchFamily="34" charset="0"/>
              </a:rPr>
              <a:t>, Schifferbörse </a:t>
            </a:r>
            <a:r>
              <a:rPr lang="de-AT" sz="800" dirty="0">
                <a:latin typeface="Corbel" panose="020B0503020204020204" pitchFamily="34" charset="0"/>
              </a:rPr>
              <a:t>zu Duisburg-Ruhrort e.V.</a:t>
            </a:r>
          </a:p>
        </p:txBody>
      </p:sp>
      <p:pic>
        <p:nvPicPr>
          <p:cNvPr id="6" name="Grafik 5"/>
          <p:cNvPicPr>
            <a:picLocks noChangeAspect="1"/>
          </p:cNvPicPr>
          <p:nvPr/>
        </p:nvPicPr>
        <p:blipFill>
          <a:blip r:embed="rId3"/>
          <a:stretch>
            <a:fillRect/>
          </a:stretch>
        </p:blipFill>
        <p:spPr>
          <a:xfrm>
            <a:off x="5066270" y="2391562"/>
            <a:ext cx="7125730" cy="3184598"/>
          </a:xfrm>
          <a:prstGeom prst="rect">
            <a:avLst/>
          </a:prstGeom>
        </p:spPr>
      </p:pic>
    </p:spTree>
    <p:extLst>
      <p:ext uri="{BB962C8B-B14F-4D97-AF65-F5344CB8AC3E}">
        <p14:creationId xmlns:p14="http://schemas.microsoft.com/office/powerpoint/2010/main" val="35526519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599" y="404664"/>
            <a:ext cx="10972801" cy="990600"/>
          </a:xfrm>
        </p:spPr>
        <p:txBody>
          <a:bodyPr>
            <a:normAutofit/>
          </a:bodyPr>
          <a:lstStyle/>
          <a:p>
            <a:r>
              <a:rPr lang="de-AT" b="1" dirty="0"/>
              <a:t>Rheinvertiefung </a:t>
            </a:r>
            <a:r>
              <a:rPr lang="de-AT" b="1" dirty="0" smtClean="0"/>
              <a:t>zwischen Duisburg und </a:t>
            </a:r>
            <a:r>
              <a:rPr lang="de-AT" b="1" dirty="0" err="1" smtClean="0"/>
              <a:t>Stürzelberg</a:t>
            </a:r>
            <a:r>
              <a:rPr lang="de-AT" dirty="0"/>
              <a:t/>
            </a:r>
            <a:br>
              <a:rPr lang="de-AT" dirty="0"/>
            </a:br>
            <a:r>
              <a:rPr lang="de-AT" sz="2400" dirty="0"/>
              <a:t>Der Rhein – (</a:t>
            </a:r>
            <a:r>
              <a:rPr lang="de-AT" sz="2400" dirty="0" err="1"/>
              <a:t>Wirtschafts</a:t>
            </a:r>
            <a:r>
              <a:rPr lang="de-AT" sz="2400" dirty="0"/>
              <a:t>)</a:t>
            </a:r>
            <a:r>
              <a:rPr lang="de-AT" sz="2400" dirty="0" err="1"/>
              <a:t>geographie</a:t>
            </a:r>
            <a:endParaRPr lang="de-AT" dirty="0"/>
          </a:p>
        </p:txBody>
      </p:sp>
      <p:sp>
        <p:nvSpPr>
          <p:cNvPr id="3" name="Inhaltsplatzhalter 2"/>
          <p:cNvSpPr>
            <a:spLocks noGrp="1"/>
          </p:cNvSpPr>
          <p:nvPr>
            <p:ph idx="1"/>
          </p:nvPr>
        </p:nvSpPr>
        <p:spPr>
          <a:xfrm>
            <a:off x="609600" y="1700808"/>
            <a:ext cx="10473732" cy="4776192"/>
          </a:xfrm>
        </p:spPr>
        <p:txBody>
          <a:bodyPr>
            <a:normAutofit/>
          </a:bodyPr>
          <a:lstStyle/>
          <a:p>
            <a:pPr>
              <a:buClr>
                <a:srgbClr val="189BC4"/>
              </a:buClr>
            </a:pPr>
            <a:r>
              <a:rPr lang="de-AT" sz="1800" dirty="0" smtClean="0">
                <a:solidFill>
                  <a:schemeClr val="tx1"/>
                </a:solidFill>
              </a:rPr>
              <a:t>Abladeverbesserung und Sohlenstabilisierung am Rhein zwischen Duisburg und </a:t>
            </a:r>
            <a:r>
              <a:rPr lang="de-AT" sz="1800" dirty="0" err="1" smtClean="0">
                <a:solidFill>
                  <a:schemeClr val="tx1"/>
                </a:solidFill>
              </a:rPr>
              <a:t>Stürzelberg</a:t>
            </a:r>
            <a:endParaRPr lang="de-AT" sz="1800" dirty="0" smtClean="0">
              <a:solidFill>
                <a:schemeClr val="tx1"/>
              </a:solidFill>
            </a:endParaRPr>
          </a:p>
          <a:p>
            <a:pPr>
              <a:buClr>
                <a:srgbClr val="189BC4"/>
              </a:buClr>
            </a:pPr>
            <a:r>
              <a:rPr lang="de-AT" sz="1800" b="1" dirty="0" smtClean="0">
                <a:solidFill>
                  <a:srgbClr val="189BC4"/>
                </a:solidFill>
              </a:rPr>
              <a:t>Lage:</a:t>
            </a:r>
          </a:p>
          <a:p>
            <a:pPr lvl="1">
              <a:buClr>
                <a:srgbClr val="189BC4"/>
              </a:buClr>
              <a:buFont typeface="Symbol" panose="05050102010706020507" pitchFamily="18" charset="2"/>
              <a:buChar char="-"/>
            </a:pPr>
            <a:r>
              <a:rPr lang="de-AT" sz="1600" dirty="0" smtClean="0">
                <a:solidFill>
                  <a:schemeClr val="tx1"/>
                </a:solidFill>
              </a:rPr>
              <a:t>Bundesland: Nordrhein-Westfalen</a:t>
            </a:r>
          </a:p>
          <a:p>
            <a:pPr lvl="1">
              <a:buClr>
                <a:srgbClr val="189BC4"/>
              </a:buClr>
              <a:buFont typeface="Symbol" panose="05050102010706020507" pitchFamily="18" charset="2"/>
              <a:buChar char="-"/>
            </a:pPr>
            <a:r>
              <a:rPr lang="de-AT" sz="1600" dirty="0" smtClean="0">
                <a:solidFill>
                  <a:schemeClr val="tx1"/>
                </a:solidFill>
              </a:rPr>
              <a:t>Fahrrinne zw. Duisburg und </a:t>
            </a:r>
            <a:r>
              <a:rPr lang="de-AT" sz="1600" dirty="0" err="1" smtClean="0">
                <a:solidFill>
                  <a:schemeClr val="tx1"/>
                </a:solidFill>
              </a:rPr>
              <a:t>Stürzelberg</a:t>
            </a:r>
            <a:endParaRPr lang="de-AT" sz="1600" dirty="0" smtClean="0">
              <a:solidFill>
                <a:schemeClr val="tx1"/>
              </a:solidFill>
            </a:endParaRPr>
          </a:p>
          <a:p>
            <a:pPr lvl="1">
              <a:buClr>
                <a:srgbClr val="189BC4"/>
              </a:buClr>
              <a:buFont typeface="Symbol" panose="05050102010706020507" pitchFamily="18" charset="2"/>
              <a:buChar char="-"/>
            </a:pPr>
            <a:r>
              <a:rPr lang="de-AT" sz="1600" dirty="0">
                <a:solidFill>
                  <a:schemeClr val="tx1"/>
                </a:solidFill>
              </a:rPr>
              <a:t>v</a:t>
            </a:r>
            <a:r>
              <a:rPr lang="de-AT" sz="1600" dirty="0" smtClean="0">
                <a:solidFill>
                  <a:schemeClr val="tx1"/>
                </a:solidFill>
              </a:rPr>
              <a:t>on km 722,5 bis km 769</a:t>
            </a:r>
          </a:p>
          <a:p>
            <a:pPr>
              <a:buClr>
                <a:srgbClr val="189BC4"/>
              </a:buClr>
            </a:pPr>
            <a:r>
              <a:rPr lang="de-AT" sz="1800" b="1" dirty="0">
                <a:solidFill>
                  <a:srgbClr val="189BC4"/>
                </a:solidFill>
              </a:rPr>
              <a:t>Maßnahme:</a:t>
            </a:r>
          </a:p>
          <a:p>
            <a:pPr lvl="1">
              <a:buClr>
                <a:srgbClr val="189BC4"/>
              </a:buClr>
              <a:buFont typeface="Symbol" panose="05050102010706020507" pitchFamily="18" charset="2"/>
              <a:buChar char="-"/>
            </a:pPr>
            <a:r>
              <a:rPr lang="de-AT" sz="1600" dirty="0" smtClean="0">
                <a:solidFill>
                  <a:schemeClr val="tx1"/>
                </a:solidFill>
              </a:rPr>
              <a:t>Vergrößerung der Fahrrinnentiefe</a:t>
            </a:r>
          </a:p>
          <a:p>
            <a:pPr lvl="1">
              <a:buClr>
                <a:srgbClr val="189BC4"/>
              </a:buClr>
              <a:buFont typeface="Symbol" panose="05050102010706020507" pitchFamily="18" charset="2"/>
              <a:buChar char="-"/>
            </a:pPr>
            <a:r>
              <a:rPr lang="de-AT" sz="1600" dirty="0" smtClean="0">
                <a:solidFill>
                  <a:schemeClr val="tx1"/>
                </a:solidFill>
              </a:rPr>
              <a:t>derzeit:</a:t>
            </a:r>
          </a:p>
          <a:p>
            <a:pPr lvl="2">
              <a:buClr>
                <a:srgbClr val="189BC4"/>
              </a:buClr>
              <a:buFont typeface="Wingdings" panose="05000000000000000000" pitchFamily="2" charset="2"/>
              <a:buChar char="Ø"/>
            </a:pPr>
            <a:r>
              <a:rPr lang="de-AT" sz="1400" dirty="0" smtClean="0">
                <a:solidFill>
                  <a:schemeClr val="tx1"/>
                </a:solidFill>
              </a:rPr>
              <a:t>zwischen Duisburg und Krefeld 2,8 m</a:t>
            </a:r>
          </a:p>
          <a:p>
            <a:pPr lvl="2">
              <a:buClr>
                <a:srgbClr val="189BC4"/>
              </a:buClr>
              <a:buFont typeface="Wingdings" panose="05000000000000000000" pitchFamily="2" charset="2"/>
              <a:buChar char="Ø"/>
            </a:pPr>
            <a:r>
              <a:rPr lang="de-AT" sz="1400" dirty="0" smtClean="0">
                <a:solidFill>
                  <a:schemeClr val="tx1"/>
                </a:solidFill>
              </a:rPr>
              <a:t>zwischen Krefeld und Köln 2,5 m</a:t>
            </a:r>
          </a:p>
          <a:p>
            <a:pPr lvl="1">
              <a:buClr>
                <a:srgbClr val="189BC4"/>
              </a:buClr>
              <a:buFont typeface="Symbol" panose="05050102010706020507" pitchFamily="18" charset="2"/>
              <a:buChar char="-"/>
            </a:pPr>
            <a:r>
              <a:rPr lang="de-AT" sz="1600" dirty="0" smtClean="0">
                <a:solidFill>
                  <a:schemeClr val="tx1"/>
                </a:solidFill>
              </a:rPr>
              <a:t>zukünftig:</a:t>
            </a:r>
          </a:p>
          <a:p>
            <a:pPr lvl="2">
              <a:buClr>
                <a:srgbClr val="189BC4"/>
              </a:buClr>
              <a:buFont typeface="Wingdings" panose="05000000000000000000" pitchFamily="2" charset="2"/>
              <a:buChar char="Ø"/>
            </a:pPr>
            <a:r>
              <a:rPr lang="de-AT" sz="1400" dirty="0" smtClean="0">
                <a:solidFill>
                  <a:schemeClr val="tx1"/>
                </a:solidFill>
              </a:rPr>
              <a:t>zwischen Duisburg und Neuss 2,8 m</a:t>
            </a:r>
          </a:p>
          <a:p>
            <a:pPr lvl="2">
              <a:buClr>
                <a:srgbClr val="189BC4"/>
              </a:buClr>
              <a:buFont typeface="Wingdings" panose="05000000000000000000" pitchFamily="2" charset="2"/>
              <a:buChar char="Ø"/>
            </a:pPr>
            <a:r>
              <a:rPr lang="de-AT" sz="1400" dirty="0" smtClean="0">
                <a:solidFill>
                  <a:schemeClr val="tx1"/>
                </a:solidFill>
              </a:rPr>
              <a:t>zwischen Neuss und </a:t>
            </a:r>
            <a:r>
              <a:rPr lang="de-AT" sz="1400" dirty="0" err="1">
                <a:solidFill>
                  <a:schemeClr val="tx1"/>
                </a:solidFill>
              </a:rPr>
              <a:t>S</a:t>
            </a:r>
            <a:r>
              <a:rPr lang="de-AT" sz="1400" dirty="0" err="1" smtClean="0">
                <a:solidFill>
                  <a:schemeClr val="tx1"/>
                </a:solidFill>
              </a:rPr>
              <a:t>türzelberg</a:t>
            </a:r>
            <a:r>
              <a:rPr lang="de-AT" sz="1400" dirty="0" smtClean="0">
                <a:solidFill>
                  <a:schemeClr val="tx1"/>
                </a:solidFill>
              </a:rPr>
              <a:t> 2,7 m</a:t>
            </a:r>
          </a:p>
          <a:p>
            <a:pPr>
              <a:buClr>
                <a:srgbClr val="189BC4"/>
              </a:buClr>
            </a:pPr>
            <a:r>
              <a:rPr lang="de-AT" sz="1800" b="1" dirty="0">
                <a:solidFill>
                  <a:srgbClr val="189BC4"/>
                </a:solidFill>
              </a:rPr>
              <a:t>Auswirkungen:</a:t>
            </a:r>
            <a:r>
              <a:rPr lang="de-AT" sz="1800" dirty="0">
                <a:solidFill>
                  <a:schemeClr val="tx1"/>
                </a:solidFill>
              </a:rPr>
              <a:t> höhere Ladungen, geringerer </a:t>
            </a:r>
            <a:r>
              <a:rPr lang="de-AT" sz="1800" dirty="0" smtClean="0">
                <a:solidFill>
                  <a:schemeClr val="tx1"/>
                </a:solidFill>
              </a:rPr>
              <a:t>Energieverbrauch</a:t>
            </a: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14</a:t>
            </a:fld>
            <a:endParaRPr lang="de-AT" dirty="0">
              <a:solidFill>
                <a:prstClr val="white"/>
              </a:solidFill>
            </a:endParaRPr>
          </a:p>
        </p:txBody>
      </p:sp>
      <p:pic>
        <p:nvPicPr>
          <p:cNvPr id="6" name="Grafik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4478" y="2061240"/>
            <a:ext cx="5257522" cy="3719650"/>
          </a:xfrm>
          <a:prstGeom prst="rect">
            <a:avLst/>
          </a:prstGeom>
        </p:spPr>
      </p:pic>
      <p:sp>
        <p:nvSpPr>
          <p:cNvPr id="8" name="Rechteck 7"/>
          <p:cNvSpPr/>
          <p:nvPr/>
        </p:nvSpPr>
        <p:spPr>
          <a:xfrm>
            <a:off x="8600661" y="6369278"/>
            <a:ext cx="3591339" cy="215444"/>
          </a:xfrm>
          <a:prstGeom prst="rect">
            <a:avLst/>
          </a:prstGeom>
        </p:spPr>
        <p:txBody>
          <a:bodyPr wrap="square">
            <a:spAutoFit/>
          </a:bodyPr>
          <a:lstStyle/>
          <a:p>
            <a:r>
              <a:rPr lang="de-AT" sz="800" dirty="0" smtClean="0">
                <a:latin typeface="Corbel" panose="020B0503020204020204" pitchFamily="34" charset="0"/>
              </a:rPr>
              <a:t>Quelle: Projektinformationssystem </a:t>
            </a:r>
            <a:r>
              <a:rPr lang="de-AT" sz="800" dirty="0">
                <a:latin typeface="Corbel" panose="020B0503020204020204" pitchFamily="34" charset="0"/>
              </a:rPr>
              <a:t>(PRINS) zum Bundesverkehrswegeplan 2030</a:t>
            </a:r>
          </a:p>
        </p:txBody>
      </p:sp>
      <p:sp>
        <p:nvSpPr>
          <p:cNvPr id="9" name="Rechteck 8"/>
          <p:cNvSpPr/>
          <p:nvPr/>
        </p:nvSpPr>
        <p:spPr>
          <a:xfrm>
            <a:off x="6934478" y="5565446"/>
            <a:ext cx="3807210" cy="215444"/>
          </a:xfrm>
          <a:prstGeom prst="rect">
            <a:avLst/>
          </a:prstGeom>
        </p:spPr>
        <p:txBody>
          <a:bodyPr wrap="square">
            <a:spAutoFit/>
          </a:bodyPr>
          <a:lstStyle/>
          <a:p>
            <a:r>
              <a:rPr lang="de-AT" sz="800" dirty="0" smtClean="0">
                <a:latin typeface="Corbel" panose="020B0503020204020204" pitchFamily="34" charset="0"/>
              </a:rPr>
              <a:t>Bildquelle: Projektinformationssystem </a:t>
            </a:r>
            <a:r>
              <a:rPr lang="de-AT" sz="800" dirty="0">
                <a:latin typeface="Corbel" panose="020B0503020204020204" pitchFamily="34" charset="0"/>
              </a:rPr>
              <a:t>(PRINS) zum Bundesverkehrswegeplan 2030</a:t>
            </a:r>
          </a:p>
        </p:txBody>
      </p:sp>
    </p:spTree>
    <p:extLst>
      <p:ext uri="{BB962C8B-B14F-4D97-AF65-F5344CB8AC3E}">
        <p14:creationId xmlns:p14="http://schemas.microsoft.com/office/powerpoint/2010/main" val="34389648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Vergleich: Rhein vs. Donau</a:t>
            </a:r>
            <a:r>
              <a:rPr lang="de-AT" dirty="0" smtClean="0"/>
              <a:t/>
            </a:r>
            <a:br>
              <a:rPr lang="de-AT" dirty="0" smtClean="0"/>
            </a:br>
            <a:r>
              <a:rPr lang="de-AT" sz="2400" dirty="0"/>
              <a:t>Rhein-Main-Donau-Korridor</a:t>
            </a:r>
            <a:endParaRPr lang="de-DE" sz="2400" dirty="0"/>
          </a:p>
        </p:txBody>
      </p:sp>
      <p:graphicFrame>
        <p:nvGraphicFramePr>
          <p:cNvPr id="6" name="Inhaltsplatzhalter 5"/>
          <p:cNvGraphicFramePr>
            <a:graphicFrameLocks noGrp="1"/>
          </p:cNvGraphicFramePr>
          <p:nvPr>
            <p:ph idx="1"/>
            <p:extLst>
              <p:ext uri="{D42A27DB-BD31-4B8C-83A1-F6EECF244321}">
                <p14:modId xmlns:p14="http://schemas.microsoft.com/office/powerpoint/2010/main" val="510980861"/>
              </p:ext>
            </p:extLst>
          </p:nvPr>
        </p:nvGraphicFramePr>
        <p:xfrm>
          <a:off x="1981200" y="1746194"/>
          <a:ext cx="8229600" cy="4776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oliennummernplatzhalter 4"/>
          <p:cNvSpPr>
            <a:spLocks noGrp="1"/>
          </p:cNvSpPr>
          <p:nvPr>
            <p:ph type="sldNum" sz="quarter" idx="12"/>
          </p:nvPr>
        </p:nvSpPr>
        <p:spPr>
          <a:xfrm>
            <a:off x="10488488" y="6538755"/>
            <a:ext cx="1066800" cy="329184"/>
          </a:xfrm>
        </p:spPr>
        <p:txBody>
          <a:bodyPr/>
          <a:lstStyle/>
          <a:p>
            <a:fld id="{7D34D7BA-8E13-46FE-8871-8877FE7E3568}" type="slidenum">
              <a:rPr lang="de-AT" smtClean="0">
                <a:solidFill>
                  <a:prstClr val="white"/>
                </a:solidFill>
              </a:rPr>
              <a:pPr/>
              <a:t>15</a:t>
            </a:fld>
            <a:endParaRPr lang="de-AT" dirty="0">
              <a:solidFill>
                <a:prstClr val="white"/>
              </a:solidFill>
            </a:endParaRPr>
          </a:p>
        </p:txBody>
      </p:sp>
      <p:cxnSp>
        <p:nvCxnSpPr>
          <p:cNvPr id="8" name="Gerade Verbindung mit Pfeil 7"/>
          <p:cNvCxnSpPr/>
          <p:nvPr/>
        </p:nvCxnSpPr>
        <p:spPr>
          <a:xfrm>
            <a:off x="8256240" y="3387848"/>
            <a:ext cx="432048" cy="0"/>
          </a:xfrm>
          <a:prstGeom prst="straightConnector1">
            <a:avLst/>
          </a:prstGeom>
          <a:ln>
            <a:headEnd type="triangle"/>
            <a:tailEnd type="none"/>
          </a:ln>
        </p:spPr>
        <p:style>
          <a:lnRef idx="1">
            <a:schemeClr val="accent1"/>
          </a:lnRef>
          <a:fillRef idx="0">
            <a:schemeClr val="accent1"/>
          </a:fillRef>
          <a:effectRef idx="0">
            <a:schemeClr val="accent1"/>
          </a:effectRef>
          <a:fontRef idx="minor">
            <a:schemeClr val="tx1"/>
          </a:fontRef>
        </p:style>
      </p:cxnSp>
      <p:sp>
        <p:nvSpPr>
          <p:cNvPr id="9" name="Textfeld 8"/>
          <p:cNvSpPr txBox="1"/>
          <p:nvPr/>
        </p:nvSpPr>
        <p:spPr>
          <a:xfrm>
            <a:off x="8688288" y="3218571"/>
            <a:ext cx="1979712" cy="338554"/>
          </a:xfrm>
          <a:prstGeom prst="rect">
            <a:avLst/>
          </a:prstGeom>
          <a:noFill/>
        </p:spPr>
        <p:txBody>
          <a:bodyPr wrap="square" rtlCol="0">
            <a:spAutoFit/>
          </a:bodyPr>
          <a:lstStyle/>
          <a:p>
            <a:r>
              <a:rPr lang="de-AT" sz="1600" dirty="0">
                <a:latin typeface="Corbel" panose="020B0503020204020204" pitchFamily="34" charset="0"/>
              </a:rPr>
              <a:t>Donau ist 2,7 x länger</a:t>
            </a:r>
            <a:endParaRPr lang="de-DE" sz="1600" dirty="0">
              <a:latin typeface="Corbel" panose="020B0503020204020204" pitchFamily="34" charset="0"/>
            </a:endParaRPr>
          </a:p>
        </p:txBody>
      </p:sp>
      <p:cxnSp>
        <p:nvCxnSpPr>
          <p:cNvPr id="10" name="Gerade Verbindung mit Pfeil 9"/>
          <p:cNvCxnSpPr/>
          <p:nvPr/>
        </p:nvCxnSpPr>
        <p:spPr>
          <a:xfrm>
            <a:off x="3431704" y="4216889"/>
            <a:ext cx="504056" cy="0"/>
          </a:xfrm>
          <a:prstGeom prst="straightConnector1">
            <a:avLst/>
          </a:prstGeom>
          <a:ln>
            <a:headEnd type="none"/>
            <a:tailEnd type="triangle"/>
          </a:ln>
        </p:spPr>
        <p:style>
          <a:lnRef idx="1">
            <a:schemeClr val="accent1"/>
          </a:lnRef>
          <a:fillRef idx="0">
            <a:schemeClr val="accent1"/>
          </a:fillRef>
          <a:effectRef idx="0">
            <a:schemeClr val="accent1"/>
          </a:effectRef>
          <a:fontRef idx="minor">
            <a:schemeClr val="tx1"/>
          </a:fontRef>
        </p:style>
      </p:cxnSp>
      <p:sp>
        <p:nvSpPr>
          <p:cNvPr id="11" name="Textfeld 10"/>
          <p:cNvSpPr txBox="1"/>
          <p:nvPr/>
        </p:nvSpPr>
        <p:spPr>
          <a:xfrm>
            <a:off x="1703512" y="3876371"/>
            <a:ext cx="1800200" cy="830997"/>
          </a:xfrm>
          <a:prstGeom prst="rect">
            <a:avLst/>
          </a:prstGeom>
          <a:noFill/>
        </p:spPr>
        <p:txBody>
          <a:bodyPr wrap="square" rtlCol="0">
            <a:spAutoFit/>
          </a:bodyPr>
          <a:lstStyle/>
          <a:p>
            <a:r>
              <a:rPr lang="de-AT" sz="1600" dirty="0">
                <a:latin typeface="Corbel" panose="020B0503020204020204" pitchFamily="34" charset="0"/>
              </a:rPr>
              <a:t>am Rhein werden 6,9 x mehr Güter transportiert</a:t>
            </a:r>
            <a:endParaRPr lang="de-DE" sz="1600" dirty="0">
              <a:latin typeface="Corbel" panose="020B0503020204020204" pitchFamily="34" charset="0"/>
            </a:endParaRPr>
          </a:p>
        </p:txBody>
      </p:sp>
      <p:cxnSp>
        <p:nvCxnSpPr>
          <p:cNvPr id="12" name="Gerade Verbindung mit Pfeil 11"/>
          <p:cNvCxnSpPr/>
          <p:nvPr/>
        </p:nvCxnSpPr>
        <p:spPr>
          <a:xfrm>
            <a:off x="3431704" y="5085184"/>
            <a:ext cx="504056" cy="0"/>
          </a:xfrm>
          <a:prstGeom prst="straightConnector1">
            <a:avLst/>
          </a:prstGeom>
          <a:ln>
            <a:headEnd type="none"/>
            <a:tailEnd type="triangle"/>
          </a:ln>
        </p:spPr>
        <p:style>
          <a:lnRef idx="1">
            <a:schemeClr val="accent1"/>
          </a:lnRef>
          <a:fillRef idx="0">
            <a:schemeClr val="accent1"/>
          </a:fillRef>
          <a:effectRef idx="0">
            <a:schemeClr val="accent1"/>
          </a:effectRef>
          <a:fontRef idx="minor">
            <a:schemeClr val="tx1"/>
          </a:fontRef>
        </p:style>
      </p:cxnSp>
      <p:sp>
        <p:nvSpPr>
          <p:cNvPr id="13" name="Textfeld 12"/>
          <p:cNvSpPr txBox="1"/>
          <p:nvPr/>
        </p:nvSpPr>
        <p:spPr>
          <a:xfrm>
            <a:off x="1703512" y="4770275"/>
            <a:ext cx="1800200" cy="584775"/>
          </a:xfrm>
          <a:prstGeom prst="rect">
            <a:avLst/>
          </a:prstGeom>
          <a:noFill/>
        </p:spPr>
        <p:txBody>
          <a:bodyPr wrap="square" rtlCol="0">
            <a:spAutoFit/>
          </a:bodyPr>
          <a:lstStyle/>
          <a:p>
            <a:r>
              <a:rPr lang="de-AT" sz="1600" dirty="0">
                <a:latin typeface="Corbel" panose="020B0503020204020204" pitchFamily="34" charset="0"/>
              </a:rPr>
              <a:t>Transportleistung ist  3,5 x höher</a:t>
            </a:r>
            <a:endParaRPr lang="de-DE" sz="1600" dirty="0">
              <a:latin typeface="Corbel" panose="020B0503020204020204" pitchFamily="34" charset="0"/>
            </a:endParaRPr>
          </a:p>
        </p:txBody>
      </p:sp>
      <p:sp>
        <p:nvSpPr>
          <p:cNvPr id="18" name="Textfeld 1"/>
          <p:cNvSpPr txBox="1">
            <a:spLocks noChangeArrowheads="1"/>
          </p:cNvSpPr>
          <p:nvPr/>
        </p:nvSpPr>
        <p:spPr bwMode="auto">
          <a:xfrm>
            <a:off x="9324975" y="6415259"/>
            <a:ext cx="286702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000">
                <a:solidFill>
                  <a:schemeClr val="tx1"/>
                </a:solidFill>
                <a:latin typeface="Arial" charset="0"/>
              </a:defRPr>
            </a:lvl1pPr>
            <a:lvl2pPr marL="742950" indent="-285750" eaLnBrk="0" hangingPunct="0">
              <a:defRPr sz="4000">
                <a:solidFill>
                  <a:schemeClr val="tx1"/>
                </a:solidFill>
                <a:latin typeface="Arial" charset="0"/>
              </a:defRPr>
            </a:lvl2pPr>
            <a:lvl3pPr marL="1143000" indent="-228600" eaLnBrk="0" hangingPunct="0">
              <a:defRPr sz="4000">
                <a:solidFill>
                  <a:schemeClr val="tx1"/>
                </a:solidFill>
                <a:latin typeface="Arial" charset="0"/>
              </a:defRPr>
            </a:lvl3pPr>
            <a:lvl4pPr marL="1600200" indent="-228600" eaLnBrk="0" hangingPunct="0">
              <a:defRPr sz="4000">
                <a:solidFill>
                  <a:schemeClr val="tx1"/>
                </a:solidFill>
                <a:latin typeface="Arial" charset="0"/>
              </a:defRPr>
            </a:lvl4pPr>
            <a:lvl5pPr marL="2057400" indent="-228600" eaLnBrk="0" hangingPunct="0">
              <a:defRPr sz="4000">
                <a:solidFill>
                  <a:schemeClr val="tx1"/>
                </a:solidFill>
                <a:latin typeface="Arial" charset="0"/>
              </a:defRPr>
            </a:lvl5pPr>
            <a:lvl6pPr marL="2514600" indent="-228600" algn="ctr" eaLnBrk="0" fontAlgn="base" hangingPunct="0">
              <a:spcBef>
                <a:spcPct val="0"/>
              </a:spcBef>
              <a:spcAft>
                <a:spcPct val="0"/>
              </a:spcAft>
              <a:defRPr sz="4000">
                <a:solidFill>
                  <a:schemeClr val="tx1"/>
                </a:solidFill>
                <a:latin typeface="Arial" charset="0"/>
              </a:defRPr>
            </a:lvl6pPr>
            <a:lvl7pPr marL="2971800" indent="-228600" algn="ctr" eaLnBrk="0" fontAlgn="base" hangingPunct="0">
              <a:spcBef>
                <a:spcPct val="0"/>
              </a:spcBef>
              <a:spcAft>
                <a:spcPct val="0"/>
              </a:spcAft>
              <a:defRPr sz="4000">
                <a:solidFill>
                  <a:schemeClr val="tx1"/>
                </a:solidFill>
                <a:latin typeface="Arial" charset="0"/>
              </a:defRPr>
            </a:lvl7pPr>
            <a:lvl8pPr marL="3429000" indent="-228600" algn="ctr" eaLnBrk="0" fontAlgn="base" hangingPunct="0">
              <a:spcBef>
                <a:spcPct val="0"/>
              </a:spcBef>
              <a:spcAft>
                <a:spcPct val="0"/>
              </a:spcAft>
              <a:defRPr sz="4000">
                <a:solidFill>
                  <a:schemeClr val="tx1"/>
                </a:solidFill>
                <a:latin typeface="Arial" charset="0"/>
              </a:defRPr>
            </a:lvl8pPr>
            <a:lvl9pPr marL="3886200" indent="-228600" algn="ctr" eaLnBrk="0" fontAlgn="base" hangingPunct="0">
              <a:spcBef>
                <a:spcPct val="0"/>
              </a:spcBef>
              <a:spcAft>
                <a:spcPct val="0"/>
              </a:spcAft>
              <a:defRPr sz="4000">
                <a:solidFill>
                  <a:schemeClr val="tx1"/>
                </a:solidFill>
                <a:latin typeface="Arial" charset="0"/>
              </a:defRPr>
            </a:lvl9pPr>
          </a:lstStyle>
          <a:p>
            <a:pPr algn="l" eaLnBrk="1" hangingPunct="1"/>
            <a:r>
              <a:rPr lang="de-DE" sz="800" dirty="0">
                <a:latin typeface="Corbel" panose="020B0503020204020204" pitchFamily="34" charset="0"/>
              </a:rPr>
              <a:t>Quelle: via </a:t>
            </a:r>
            <a:r>
              <a:rPr lang="de-DE" sz="800" dirty="0" err="1" smtClean="0">
                <a:latin typeface="Corbel" panose="020B0503020204020204" pitchFamily="34" charset="0"/>
              </a:rPr>
              <a:t>donau</a:t>
            </a:r>
            <a:r>
              <a:rPr lang="de-DE" sz="800" dirty="0" smtClean="0">
                <a:latin typeface="Corbel" panose="020B0503020204020204" pitchFamily="34" charset="0"/>
              </a:rPr>
              <a:t>, Zentralkommission für die Rheinschifffahrt</a:t>
            </a:r>
            <a:endParaRPr lang="de-DE" sz="800" dirty="0">
              <a:latin typeface="Corbel" panose="020B0503020204020204" pitchFamily="34" charset="0"/>
            </a:endParaRPr>
          </a:p>
        </p:txBody>
      </p:sp>
    </p:spTree>
    <p:extLst>
      <p:ext uri="{BB962C8B-B14F-4D97-AF65-F5344CB8AC3E}">
        <p14:creationId xmlns:p14="http://schemas.microsoft.com/office/powerpoint/2010/main" val="41939396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Quiz</a:t>
            </a:r>
            <a:r>
              <a:rPr lang="de-AT" dirty="0" smtClean="0"/>
              <a:t/>
            </a:r>
            <a:br>
              <a:rPr lang="de-AT" dirty="0" smtClean="0"/>
            </a:br>
            <a:r>
              <a:rPr lang="de-AT" sz="2400" dirty="0" smtClean="0"/>
              <a:t>Der Rhein – (</a:t>
            </a:r>
            <a:r>
              <a:rPr lang="de-AT" sz="2400" dirty="0" err="1"/>
              <a:t>W</a:t>
            </a:r>
            <a:r>
              <a:rPr lang="de-AT" sz="2400" dirty="0" err="1" smtClean="0"/>
              <a:t>irtschafts</a:t>
            </a:r>
            <a:r>
              <a:rPr lang="de-AT" sz="2400" dirty="0" smtClean="0"/>
              <a:t>)</a:t>
            </a:r>
            <a:r>
              <a:rPr lang="de-AT" sz="2400" dirty="0" err="1" smtClean="0"/>
              <a:t>geographie</a:t>
            </a:r>
            <a:endParaRPr lang="de-AT" sz="2400" dirty="0"/>
          </a:p>
        </p:txBody>
      </p:sp>
      <p:sp>
        <p:nvSpPr>
          <p:cNvPr id="3" name="Inhaltsplatzhalter 2"/>
          <p:cNvSpPr>
            <a:spLocks noGrp="1"/>
          </p:cNvSpPr>
          <p:nvPr>
            <p:ph idx="1"/>
          </p:nvPr>
        </p:nvSpPr>
        <p:spPr>
          <a:xfrm>
            <a:off x="609599" y="1700808"/>
            <a:ext cx="6656173" cy="4776192"/>
          </a:xfrm>
        </p:spPr>
        <p:txBody>
          <a:bodyPr>
            <a:normAutofit/>
          </a:bodyPr>
          <a:lstStyle/>
          <a:p>
            <a:pPr marL="0" indent="0" algn="ctr">
              <a:buNone/>
            </a:pPr>
            <a:endParaRPr lang="de-AT" dirty="0" smtClean="0">
              <a:solidFill>
                <a:schemeClr val="accent1"/>
              </a:solidFill>
            </a:endParaRPr>
          </a:p>
          <a:p>
            <a:pPr marL="0" indent="0" algn="ctr">
              <a:buNone/>
            </a:pPr>
            <a:r>
              <a:rPr lang="de-AT" dirty="0" smtClean="0">
                <a:solidFill>
                  <a:schemeClr val="tx1"/>
                </a:solidFill>
              </a:rPr>
              <a:t>Welche Abschnitte des Rheins sind schiffbar?</a:t>
            </a:r>
          </a:p>
          <a:p>
            <a:pPr marL="0" indent="0" algn="ctr">
              <a:buNone/>
            </a:pPr>
            <a:endParaRPr lang="de-AT" dirty="0" smtClean="0">
              <a:solidFill>
                <a:schemeClr val="tx1"/>
              </a:solidFill>
            </a:endParaRPr>
          </a:p>
          <a:p>
            <a:pPr marL="1343025" indent="-457200">
              <a:buClr>
                <a:srgbClr val="189BC4"/>
              </a:buClr>
              <a:buSzPct val="100000"/>
              <a:buFont typeface="+mj-lt"/>
              <a:buAutoNum type="alphaLcParenR"/>
              <a:tabLst>
                <a:tab pos="3319463" algn="l"/>
                <a:tab pos="3763963" algn="l"/>
                <a:tab pos="6904038" algn="l"/>
                <a:tab pos="7537450" algn="l"/>
              </a:tabLst>
            </a:pPr>
            <a:r>
              <a:rPr lang="de-AT" dirty="0" smtClean="0">
                <a:solidFill>
                  <a:schemeClr val="tx1"/>
                </a:solidFill>
              </a:rPr>
              <a:t>Hochrhein, Oberrhein</a:t>
            </a:r>
          </a:p>
          <a:p>
            <a:pPr marL="1343025" indent="-457200">
              <a:buClr>
                <a:srgbClr val="189BC4"/>
              </a:buClr>
              <a:buSzPct val="100000"/>
              <a:buFont typeface="+mj-lt"/>
              <a:buAutoNum type="alphaLcParenR"/>
              <a:tabLst>
                <a:tab pos="3319463" algn="l"/>
                <a:tab pos="3763963" algn="l"/>
                <a:tab pos="6904038" algn="l"/>
                <a:tab pos="7537450" algn="l"/>
              </a:tabLst>
            </a:pPr>
            <a:r>
              <a:rPr lang="de-AT" dirty="0" smtClean="0">
                <a:solidFill>
                  <a:schemeClr val="tx1"/>
                </a:solidFill>
              </a:rPr>
              <a:t>Niederrhein, Mittelrhein, Oberrhein</a:t>
            </a:r>
          </a:p>
          <a:p>
            <a:pPr marL="1343025" indent="-457200">
              <a:buClr>
                <a:srgbClr val="189BC4"/>
              </a:buClr>
              <a:buSzPct val="100000"/>
              <a:buFont typeface="+mj-lt"/>
              <a:buAutoNum type="alphaLcParenR"/>
              <a:tabLst>
                <a:tab pos="3319463" algn="l"/>
                <a:tab pos="3763963" algn="l"/>
                <a:tab pos="6904038" algn="l"/>
                <a:tab pos="7537450" algn="l"/>
              </a:tabLst>
            </a:pPr>
            <a:r>
              <a:rPr lang="de-AT" dirty="0" smtClean="0">
                <a:solidFill>
                  <a:schemeClr val="tx1"/>
                </a:solidFill>
              </a:rPr>
              <a:t>Niederrhein, Mittelrhein</a:t>
            </a:r>
          </a:p>
          <a:p>
            <a:pPr marL="1343025" indent="-457200">
              <a:buClr>
                <a:srgbClr val="189BC4"/>
              </a:buClr>
              <a:buSzPct val="100000"/>
              <a:buFont typeface="+mj-lt"/>
              <a:buAutoNum type="alphaLcParenR"/>
              <a:tabLst>
                <a:tab pos="3319463" algn="l"/>
                <a:tab pos="3763963" algn="l"/>
                <a:tab pos="6904038" algn="l"/>
                <a:tab pos="7537450" algn="l"/>
              </a:tabLst>
            </a:pPr>
            <a:r>
              <a:rPr lang="de-AT" dirty="0" smtClean="0">
                <a:solidFill>
                  <a:schemeClr val="tx1"/>
                </a:solidFill>
              </a:rPr>
              <a:t>alle</a:t>
            </a: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16</a:t>
            </a:fld>
            <a:endParaRPr lang="de-AT" dirty="0">
              <a:solidFill>
                <a:prstClr val="white"/>
              </a:solidFill>
            </a:endParaRPr>
          </a:p>
        </p:txBody>
      </p:sp>
      <p:sp>
        <p:nvSpPr>
          <p:cNvPr id="7" name="Ellipse 6"/>
          <p:cNvSpPr/>
          <p:nvPr/>
        </p:nvSpPr>
        <p:spPr>
          <a:xfrm>
            <a:off x="1304925" y="3429001"/>
            <a:ext cx="5486400" cy="560026"/>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8" name="Grafik 7"/>
          <p:cNvPicPr>
            <a:picLocks noChangeAspect="1"/>
          </p:cNvPicPr>
          <p:nvPr/>
        </p:nvPicPr>
        <p:blipFill>
          <a:blip r:embed="rId3"/>
          <a:stretch>
            <a:fillRect/>
          </a:stretch>
        </p:blipFill>
        <p:spPr>
          <a:xfrm>
            <a:off x="7486650" y="1"/>
            <a:ext cx="4705349" cy="6603173"/>
          </a:xfrm>
          <a:prstGeom prst="rect">
            <a:avLst/>
          </a:prstGeom>
        </p:spPr>
      </p:pic>
      <p:sp>
        <p:nvSpPr>
          <p:cNvPr id="9" name="Textfeld 8"/>
          <p:cNvSpPr txBox="1"/>
          <p:nvPr/>
        </p:nvSpPr>
        <p:spPr>
          <a:xfrm>
            <a:off x="7682751" y="6409641"/>
            <a:ext cx="2084174" cy="215444"/>
          </a:xfrm>
          <a:prstGeom prst="rect">
            <a:avLst/>
          </a:prstGeom>
          <a:noFill/>
        </p:spPr>
        <p:txBody>
          <a:bodyPr wrap="square" rtlCol="0">
            <a:spAutoFit/>
          </a:bodyPr>
          <a:lstStyle/>
          <a:p>
            <a:r>
              <a:rPr lang="de-DE" sz="800" dirty="0" smtClean="0">
                <a:latin typeface="Corbel" panose="020B0503020204020204" pitchFamily="34" charset="0"/>
              </a:rPr>
              <a:t>Bildquelle: wikipedia.org</a:t>
            </a:r>
            <a:endParaRPr lang="de-AT" sz="800" dirty="0">
              <a:latin typeface="Corbel" panose="020B0503020204020204" pitchFamily="34" charset="0"/>
            </a:endParaRPr>
          </a:p>
        </p:txBody>
      </p:sp>
    </p:spTree>
    <p:extLst>
      <p:ext uri="{BB962C8B-B14F-4D97-AF65-F5344CB8AC3E}">
        <p14:creationId xmlns:p14="http://schemas.microsoft.com/office/powerpoint/2010/main" val="113481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Die Wasserstraße Rhein</a:t>
            </a:r>
            <a:endParaRPr lang="de-AT" b="1" dirty="0"/>
          </a:p>
        </p:txBody>
      </p:sp>
      <p:sp>
        <p:nvSpPr>
          <p:cNvPr id="3" name="Inhaltsplatzhalter 2"/>
          <p:cNvSpPr>
            <a:spLocks noGrp="1"/>
          </p:cNvSpPr>
          <p:nvPr>
            <p:ph idx="1"/>
          </p:nvPr>
        </p:nvSpPr>
        <p:spPr/>
        <p:txBody>
          <a:bodyPr/>
          <a:lstStyle/>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17</a:t>
            </a:fld>
            <a:endParaRPr lang="de-AT" dirty="0">
              <a:solidFill>
                <a:prstClr val="white"/>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477452789"/>
              </p:ext>
            </p:extLst>
          </p:nvPr>
        </p:nvGraphicFramePr>
        <p:xfrm>
          <a:off x="2767473" y="1696384"/>
          <a:ext cx="6318862" cy="468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27239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a:t>
            </a:r>
            <a:r>
              <a:rPr lang="de-AT" dirty="0" smtClean="0"/>
              <a:t/>
            </a:r>
            <a:br>
              <a:rPr lang="de-AT" dirty="0" smtClean="0"/>
            </a:br>
            <a:r>
              <a:rPr lang="de-AT" sz="2400" dirty="0" smtClean="0"/>
              <a:t>Grundlagen der Binnenschifffahrt</a:t>
            </a:r>
            <a:endParaRPr lang="de-AT" dirty="0"/>
          </a:p>
        </p:txBody>
      </p:sp>
      <p:sp>
        <p:nvSpPr>
          <p:cNvPr id="3" name="Inhaltsplatzhalter 2"/>
          <p:cNvSpPr>
            <a:spLocks noGrp="1"/>
          </p:cNvSpPr>
          <p:nvPr>
            <p:ph idx="1"/>
          </p:nvPr>
        </p:nvSpPr>
        <p:spPr/>
        <p:txBody>
          <a:bodyPr/>
          <a:lstStyle/>
          <a:p>
            <a:pPr>
              <a:buClr>
                <a:srgbClr val="189BC4"/>
              </a:buClr>
            </a:pPr>
            <a:r>
              <a:rPr lang="de-AT" sz="1800" b="1" dirty="0">
                <a:solidFill>
                  <a:srgbClr val="189BC4"/>
                </a:solidFill>
              </a:rPr>
              <a:t>Verkehrsmittel:</a:t>
            </a:r>
            <a:r>
              <a:rPr lang="de-AT" sz="1800" dirty="0">
                <a:solidFill>
                  <a:schemeClr val="tx1"/>
                </a:solidFill>
              </a:rPr>
              <a:t> Fahrzeug zur Beförderung von </a:t>
            </a:r>
            <a:r>
              <a:rPr lang="de-AT" sz="1800" dirty="0" smtClean="0">
                <a:solidFill>
                  <a:schemeClr val="tx1"/>
                </a:solidFill>
              </a:rPr>
              <a:t>Personen </a:t>
            </a:r>
            <a:r>
              <a:rPr lang="de-AT" sz="1800" dirty="0">
                <a:solidFill>
                  <a:schemeClr val="tx1"/>
                </a:solidFill>
              </a:rPr>
              <a:t>und Gütern (Bahn, Binnenschiff, LKW</a:t>
            </a:r>
            <a:r>
              <a:rPr lang="de-AT" sz="1800" dirty="0" smtClean="0">
                <a:solidFill>
                  <a:schemeClr val="tx1"/>
                </a:solidFill>
              </a:rPr>
              <a:t>,…)</a:t>
            </a:r>
            <a:endParaRPr lang="de-AT" sz="1800" dirty="0">
              <a:solidFill>
                <a:schemeClr val="tx1"/>
              </a:solidFill>
            </a:endParaRPr>
          </a:p>
          <a:p>
            <a:pPr>
              <a:buClr>
                <a:srgbClr val="189BC4"/>
              </a:buClr>
            </a:pPr>
            <a:r>
              <a:rPr lang="de-AT" sz="1800" b="1" dirty="0">
                <a:solidFill>
                  <a:srgbClr val="189BC4"/>
                </a:solidFill>
              </a:rPr>
              <a:t>Verkehrsträger:</a:t>
            </a:r>
            <a:r>
              <a:rPr lang="de-AT" sz="1800" dirty="0">
                <a:solidFill>
                  <a:schemeClr val="tx1"/>
                </a:solidFill>
              </a:rPr>
              <a:t> Infrastruktur für den Einsatz </a:t>
            </a:r>
            <a:r>
              <a:rPr lang="de-AT" sz="1800" dirty="0" smtClean="0">
                <a:solidFill>
                  <a:schemeClr val="tx1"/>
                </a:solidFill>
              </a:rPr>
              <a:t>von  Verkehrsmitteln </a:t>
            </a:r>
            <a:r>
              <a:rPr lang="de-AT" sz="1800" dirty="0">
                <a:solidFill>
                  <a:schemeClr val="tx1"/>
                </a:solidFill>
              </a:rPr>
              <a:t>(Straße, Schiene, Wasserstraße,…)</a:t>
            </a:r>
          </a:p>
          <a:p>
            <a:pPr>
              <a:buClr>
                <a:srgbClr val="189BC4"/>
              </a:buClr>
            </a:pPr>
            <a:endParaRPr lang="de-AT"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18</a:t>
            </a:fld>
            <a:endParaRPr lang="de-AT" dirty="0">
              <a:solidFill>
                <a:prstClr val="white"/>
              </a:solidFill>
            </a:endParaRPr>
          </a:p>
        </p:txBody>
      </p:sp>
      <p:pic>
        <p:nvPicPr>
          <p:cNvPr id="5" name="Picture 2"/>
          <p:cNvPicPr>
            <a:picLocks noChangeAspect="1" noChangeArrowheads="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2220686" y="2365984"/>
            <a:ext cx="7023797" cy="4111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feld 5"/>
          <p:cNvSpPr txBox="1"/>
          <p:nvPr/>
        </p:nvSpPr>
        <p:spPr>
          <a:xfrm>
            <a:off x="10855569" y="6414565"/>
            <a:ext cx="1532199" cy="215444"/>
          </a:xfrm>
          <a:prstGeom prst="rect">
            <a:avLst/>
          </a:prstGeom>
          <a:noFill/>
        </p:spPr>
        <p:txBody>
          <a:bodyPr wrap="square" rtlCol="0">
            <a:spAutoFit/>
          </a:bodyPr>
          <a:lstStyle/>
          <a:p>
            <a:r>
              <a:rPr lang="de-DE" sz="800" dirty="0" smtClean="0">
                <a:latin typeface="Corbel" panose="020B0503020204020204" pitchFamily="34" charset="0"/>
              </a:rPr>
              <a:t>Quelle: via </a:t>
            </a:r>
            <a:r>
              <a:rPr lang="de-DE" sz="800" dirty="0" err="1" smtClean="0">
                <a:latin typeface="Corbel" panose="020B0503020204020204" pitchFamily="34" charset="0"/>
              </a:rPr>
              <a:t>donau</a:t>
            </a:r>
            <a:r>
              <a:rPr lang="de-DE" sz="800" dirty="0" smtClean="0">
                <a:latin typeface="Corbel" panose="020B0503020204020204" pitchFamily="34" charset="0"/>
              </a:rPr>
              <a:t>, Linden W.</a:t>
            </a:r>
            <a:endParaRPr lang="de-AT" sz="800" dirty="0">
              <a:latin typeface="Corbel" panose="020B0503020204020204" pitchFamily="34" charset="0"/>
            </a:endParaRPr>
          </a:p>
        </p:txBody>
      </p:sp>
    </p:spTree>
    <p:extLst>
      <p:ext uri="{BB962C8B-B14F-4D97-AF65-F5344CB8AC3E}">
        <p14:creationId xmlns:p14="http://schemas.microsoft.com/office/powerpoint/2010/main" val="25001156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Verkehrsträgervergleich</a:t>
            </a:r>
            <a:r>
              <a:rPr lang="de-AT" dirty="0" smtClean="0"/>
              <a:t/>
            </a:r>
            <a:br>
              <a:rPr lang="de-AT" dirty="0" smtClean="0"/>
            </a:br>
            <a:r>
              <a:rPr lang="de-AT" sz="2400" dirty="0" smtClean="0"/>
              <a:t>Grundlagen der Binnenschifffahrt</a:t>
            </a:r>
            <a:endParaRPr lang="de-AT" dirty="0"/>
          </a:p>
        </p:txBody>
      </p:sp>
      <p:sp>
        <p:nvSpPr>
          <p:cNvPr id="5" name="Inhaltsplatzhalter 4"/>
          <p:cNvSpPr>
            <a:spLocks noGrp="1"/>
          </p:cNvSpPr>
          <p:nvPr>
            <p:ph sz="half" idx="1"/>
          </p:nvPr>
        </p:nvSpPr>
        <p:spPr/>
        <p:txBody>
          <a:bodyPr>
            <a:normAutofit/>
          </a:bodyPr>
          <a:lstStyle/>
          <a:p>
            <a:pPr marL="0" indent="0">
              <a:buNone/>
            </a:pPr>
            <a:endParaRPr lang="de-AT" sz="1800" b="1" dirty="0" smtClean="0">
              <a:solidFill>
                <a:srgbClr val="189BC4"/>
              </a:solidFill>
            </a:endParaRPr>
          </a:p>
          <a:p>
            <a:pPr marL="0" indent="0">
              <a:buNone/>
            </a:pPr>
            <a:r>
              <a:rPr lang="de-AT" sz="1800" b="1" dirty="0" smtClean="0">
                <a:solidFill>
                  <a:srgbClr val="189BC4"/>
                </a:solidFill>
              </a:rPr>
              <a:t>Transportkapazität</a:t>
            </a:r>
            <a:endParaRPr lang="de-AT" sz="1800" b="1" dirty="0">
              <a:solidFill>
                <a:srgbClr val="189BC4"/>
              </a:solidFill>
            </a:endParaRPr>
          </a:p>
        </p:txBody>
      </p:sp>
      <p:sp>
        <p:nvSpPr>
          <p:cNvPr id="6" name="Inhaltsplatzhalter 5"/>
          <p:cNvSpPr>
            <a:spLocks noGrp="1"/>
          </p:cNvSpPr>
          <p:nvPr>
            <p:ph sz="half" idx="2"/>
          </p:nvPr>
        </p:nvSpPr>
        <p:spPr/>
        <p:txBody>
          <a:bodyPr>
            <a:normAutofit/>
          </a:bodyPr>
          <a:lstStyle/>
          <a:p>
            <a:pPr marL="0" indent="0">
              <a:buNone/>
            </a:pPr>
            <a:endParaRPr lang="de-AT" sz="1800" b="1" dirty="0" smtClean="0">
              <a:solidFill>
                <a:srgbClr val="189BC4"/>
              </a:solidFill>
            </a:endParaRPr>
          </a:p>
          <a:p>
            <a:pPr marL="0" indent="0">
              <a:buNone/>
            </a:pPr>
            <a:r>
              <a:rPr lang="de-AT" sz="1800" b="1" dirty="0" smtClean="0">
                <a:solidFill>
                  <a:srgbClr val="189BC4"/>
                </a:solidFill>
              </a:rPr>
              <a:t>Spezifischer Energieverbrauch</a:t>
            </a:r>
            <a:endParaRPr lang="de-AT" sz="1800" b="1" dirty="0">
              <a:solidFill>
                <a:srgbClr val="189BC4"/>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19</a:t>
            </a:fld>
            <a:endParaRPr lang="de-AT" dirty="0">
              <a:solidFill>
                <a:prstClr val="white"/>
              </a:solidFill>
            </a:endParaRPr>
          </a:p>
        </p:txBody>
      </p:sp>
      <p:pic>
        <p:nvPicPr>
          <p:cNvPr id="10" name="Grafik 9"/>
          <p:cNvPicPr>
            <a:picLocks noChangeAspect="1"/>
          </p:cNvPicPr>
          <p:nvPr/>
        </p:nvPicPr>
        <p:blipFill>
          <a:blip r:embed="rId3"/>
          <a:stretch>
            <a:fillRect/>
          </a:stretch>
        </p:blipFill>
        <p:spPr>
          <a:xfrm>
            <a:off x="6313774" y="2386916"/>
            <a:ext cx="5152452" cy="2868528"/>
          </a:xfrm>
          <a:prstGeom prst="rect">
            <a:avLst/>
          </a:prstGeom>
        </p:spPr>
      </p:pic>
      <p:pic>
        <p:nvPicPr>
          <p:cNvPr id="3" name="Grafik 2"/>
          <p:cNvPicPr>
            <a:picLocks noChangeAspect="1"/>
          </p:cNvPicPr>
          <p:nvPr/>
        </p:nvPicPr>
        <p:blipFill>
          <a:blip r:embed="rId4"/>
          <a:stretch>
            <a:fillRect/>
          </a:stretch>
        </p:blipFill>
        <p:spPr>
          <a:xfrm>
            <a:off x="609600" y="2402912"/>
            <a:ext cx="5366759" cy="2852532"/>
          </a:xfrm>
          <a:prstGeom prst="rect">
            <a:avLst/>
          </a:prstGeom>
        </p:spPr>
      </p:pic>
    </p:spTree>
    <p:extLst>
      <p:ext uri="{BB962C8B-B14F-4D97-AF65-F5344CB8AC3E}">
        <p14:creationId xmlns:p14="http://schemas.microsoft.com/office/powerpoint/2010/main" val="35350835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Verkehrsträgervergleich</a:t>
            </a:r>
            <a:br>
              <a:rPr lang="de-AT" b="1" dirty="0" smtClean="0"/>
            </a:br>
            <a:r>
              <a:rPr lang="de-AT" sz="2400" dirty="0" smtClean="0"/>
              <a:t>Grundlagen der Binnenschifffahrt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20</a:t>
            </a:fld>
            <a:endParaRPr lang="de-AT" dirty="0">
              <a:solidFill>
                <a:prstClr val="white"/>
              </a:solidFill>
            </a:endParaRPr>
          </a:p>
        </p:txBody>
      </p:sp>
      <p:sp>
        <p:nvSpPr>
          <p:cNvPr id="13" name="Textfeld 12"/>
          <p:cNvSpPr txBox="1"/>
          <p:nvPr/>
        </p:nvSpPr>
        <p:spPr>
          <a:xfrm>
            <a:off x="609600" y="6214010"/>
            <a:ext cx="2833636" cy="215444"/>
          </a:xfrm>
          <a:prstGeom prst="rect">
            <a:avLst/>
          </a:prstGeom>
          <a:noFill/>
        </p:spPr>
        <p:txBody>
          <a:bodyPr wrap="square" rtlCol="0">
            <a:spAutoFit/>
          </a:bodyPr>
          <a:lstStyle/>
          <a:p>
            <a:r>
              <a:rPr lang="de-DE" sz="800" dirty="0" smtClean="0">
                <a:latin typeface="Corbel" panose="020B0503020204020204" pitchFamily="34" charset="0"/>
              </a:rPr>
              <a:t>Quelle</a:t>
            </a:r>
            <a:r>
              <a:rPr lang="de-DE" sz="800" dirty="0">
                <a:latin typeface="Corbel" panose="020B0503020204020204" pitchFamily="34" charset="0"/>
              </a:rPr>
              <a:t>: </a:t>
            </a:r>
            <a:r>
              <a:rPr lang="de-DE" sz="800" dirty="0" err="1">
                <a:latin typeface="Corbel" panose="020B0503020204020204" pitchFamily="34" charset="0"/>
              </a:rPr>
              <a:t>Planco</a:t>
            </a:r>
            <a:r>
              <a:rPr lang="de-DE" sz="800" dirty="0">
                <a:latin typeface="Corbel" panose="020B0503020204020204" pitchFamily="34" charset="0"/>
              </a:rPr>
              <a:t>-Studie zum Verkehrsträgervergleich, 2007 </a:t>
            </a:r>
            <a:endParaRPr lang="de-AT" sz="800" dirty="0">
              <a:latin typeface="Corbel" panose="020B0503020204020204" pitchFamily="34" charset="0"/>
            </a:endParaRPr>
          </a:p>
        </p:txBody>
      </p:sp>
      <p:graphicFrame>
        <p:nvGraphicFramePr>
          <p:cNvPr id="7" name="Inhaltsplatzhalter 6"/>
          <p:cNvGraphicFramePr>
            <a:graphicFrameLocks noGrp="1"/>
          </p:cNvGraphicFramePr>
          <p:nvPr>
            <p:ph idx="1"/>
            <p:extLst>
              <p:ext uri="{D42A27DB-BD31-4B8C-83A1-F6EECF244321}">
                <p14:modId xmlns:p14="http://schemas.microsoft.com/office/powerpoint/2010/main" val="1376091192"/>
              </p:ext>
            </p:extLst>
          </p:nvPr>
        </p:nvGraphicFramePr>
        <p:xfrm>
          <a:off x="609600" y="1652667"/>
          <a:ext cx="10972800" cy="477678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7192018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Verkehrsträgervergleich</a:t>
            </a:r>
            <a:br>
              <a:rPr lang="de-AT" b="1" dirty="0" smtClean="0"/>
            </a:br>
            <a:r>
              <a:rPr lang="de-AT" sz="2400" dirty="0" smtClean="0"/>
              <a:t>Grundlagen der Binnenschifffahrt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21</a:t>
            </a:fld>
            <a:endParaRPr lang="de-AT" dirty="0">
              <a:solidFill>
                <a:prstClr val="white"/>
              </a:solidFill>
            </a:endParaRPr>
          </a:p>
        </p:txBody>
      </p:sp>
      <p:graphicFrame>
        <p:nvGraphicFramePr>
          <p:cNvPr id="7" name="Inhaltsplatzhalter 6"/>
          <p:cNvGraphicFramePr>
            <a:graphicFrameLocks noGrp="1"/>
          </p:cNvGraphicFramePr>
          <p:nvPr>
            <p:ph idx="1"/>
            <p:extLst>
              <p:ext uri="{D42A27DB-BD31-4B8C-83A1-F6EECF244321}">
                <p14:modId xmlns:p14="http://schemas.microsoft.com/office/powerpoint/2010/main" val="4061049887"/>
              </p:ext>
            </p:extLst>
          </p:nvPr>
        </p:nvGraphicFramePr>
        <p:xfrm>
          <a:off x="609600" y="1700213"/>
          <a:ext cx="10972800" cy="4776787"/>
        </p:xfrm>
        <a:graphic>
          <a:graphicData uri="http://schemas.openxmlformats.org/drawingml/2006/chart">
            <c:chart xmlns:c="http://schemas.openxmlformats.org/drawingml/2006/chart" xmlns:r="http://schemas.openxmlformats.org/officeDocument/2006/relationships" r:id="rId3"/>
          </a:graphicData>
        </a:graphic>
      </p:graphicFrame>
      <p:sp>
        <p:nvSpPr>
          <p:cNvPr id="5" name="Rechteck 4"/>
          <p:cNvSpPr/>
          <p:nvPr/>
        </p:nvSpPr>
        <p:spPr>
          <a:xfrm>
            <a:off x="609600" y="6214010"/>
            <a:ext cx="2603598" cy="215444"/>
          </a:xfrm>
          <a:prstGeom prst="rect">
            <a:avLst/>
          </a:prstGeom>
        </p:spPr>
        <p:txBody>
          <a:bodyPr wrap="none">
            <a:spAutoFit/>
          </a:bodyPr>
          <a:lstStyle/>
          <a:p>
            <a:pPr lvl="0"/>
            <a:r>
              <a:rPr lang="de-DE" sz="800" dirty="0" smtClean="0">
                <a:solidFill>
                  <a:prstClr val="black"/>
                </a:solidFill>
                <a:latin typeface="Corbel" panose="020B0503020204020204" pitchFamily="34" charset="0"/>
              </a:rPr>
              <a:t>Quelle: </a:t>
            </a:r>
            <a:r>
              <a:rPr lang="de-DE" sz="800" dirty="0" err="1" smtClean="0">
                <a:solidFill>
                  <a:prstClr val="black"/>
                </a:solidFill>
                <a:latin typeface="Corbel" panose="020B0503020204020204" pitchFamily="34" charset="0"/>
              </a:rPr>
              <a:t>Planco</a:t>
            </a:r>
            <a:r>
              <a:rPr lang="de-DE" sz="800" dirty="0" smtClean="0">
                <a:solidFill>
                  <a:prstClr val="black"/>
                </a:solidFill>
                <a:latin typeface="Corbel" panose="020B0503020204020204" pitchFamily="34" charset="0"/>
              </a:rPr>
              <a:t>-Studie </a:t>
            </a:r>
            <a:r>
              <a:rPr lang="de-DE" sz="800" dirty="0">
                <a:solidFill>
                  <a:prstClr val="black"/>
                </a:solidFill>
                <a:latin typeface="Corbel" panose="020B0503020204020204" pitchFamily="34" charset="0"/>
              </a:rPr>
              <a:t>zum Verkehrsträgervergleich, 2007 </a:t>
            </a:r>
            <a:endParaRPr lang="de-AT" sz="800" dirty="0">
              <a:solidFill>
                <a:prstClr val="black"/>
              </a:solidFill>
              <a:latin typeface="Corbel" panose="020B0503020204020204" pitchFamily="34" charset="0"/>
            </a:endParaRPr>
          </a:p>
        </p:txBody>
      </p:sp>
    </p:spTree>
    <p:extLst>
      <p:ext uri="{BB962C8B-B14F-4D97-AF65-F5344CB8AC3E}">
        <p14:creationId xmlns:p14="http://schemas.microsoft.com/office/powerpoint/2010/main" val="22505459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Verkehrsträgervergleich</a:t>
            </a:r>
            <a:br>
              <a:rPr lang="de-AT" b="1" dirty="0" smtClean="0"/>
            </a:br>
            <a:r>
              <a:rPr lang="de-AT" sz="2400" dirty="0" smtClean="0"/>
              <a:t>Grundlagen der Binnenschifffahrt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22</a:t>
            </a:fld>
            <a:endParaRPr lang="de-AT" dirty="0">
              <a:solidFill>
                <a:prstClr val="white"/>
              </a:solidFill>
            </a:endParaRPr>
          </a:p>
        </p:txBody>
      </p:sp>
      <p:graphicFrame>
        <p:nvGraphicFramePr>
          <p:cNvPr id="7" name="Inhaltsplatzhalter 6"/>
          <p:cNvGraphicFramePr>
            <a:graphicFrameLocks noGrp="1"/>
          </p:cNvGraphicFramePr>
          <p:nvPr>
            <p:ph idx="1"/>
            <p:extLst>
              <p:ext uri="{D42A27DB-BD31-4B8C-83A1-F6EECF244321}">
                <p14:modId xmlns:p14="http://schemas.microsoft.com/office/powerpoint/2010/main" val="87572752"/>
              </p:ext>
            </p:extLst>
          </p:nvPr>
        </p:nvGraphicFramePr>
        <p:xfrm>
          <a:off x="609600" y="1700213"/>
          <a:ext cx="10972800" cy="4776787"/>
        </p:xfrm>
        <a:graphic>
          <a:graphicData uri="http://schemas.openxmlformats.org/drawingml/2006/chart">
            <c:chart xmlns:c="http://schemas.openxmlformats.org/drawingml/2006/chart" xmlns:r="http://schemas.openxmlformats.org/officeDocument/2006/relationships" r:id="rId3"/>
          </a:graphicData>
        </a:graphic>
      </p:graphicFrame>
      <p:sp>
        <p:nvSpPr>
          <p:cNvPr id="6" name="Rechteck 5"/>
          <p:cNvSpPr/>
          <p:nvPr/>
        </p:nvSpPr>
        <p:spPr>
          <a:xfrm>
            <a:off x="609600" y="6123474"/>
            <a:ext cx="2603598" cy="215444"/>
          </a:xfrm>
          <a:prstGeom prst="rect">
            <a:avLst/>
          </a:prstGeom>
        </p:spPr>
        <p:txBody>
          <a:bodyPr wrap="none">
            <a:spAutoFit/>
          </a:bodyPr>
          <a:lstStyle/>
          <a:p>
            <a:pPr lvl="0"/>
            <a:r>
              <a:rPr lang="de-DE" sz="800" dirty="0" smtClean="0">
                <a:solidFill>
                  <a:prstClr val="black"/>
                </a:solidFill>
                <a:latin typeface="Corbel" panose="020B0503020204020204" pitchFamily="34" charset="0"/>
              </a:rPr>
              <a:t>Quelle: </a:t>
            </a:r>
            <a:r>
              <a:rPr lang="de-DE" sz="800" dirty="0" err="1" smtClean="0">
                <a:solidFill>
                  <a:prstClr val="black"/>
                </a:solidFill>
                <a:latin typeface="Corbel" panose="020B0503020204020204" pitchFamily="34" charset="0"/>
              </a:rPr>
              <a:t>Planco</a:t>
            </a:r>
            <a:r>
              <a:rPr lang="de-DE" sz="800" dirty="0" smtClean="0">
                <a:solidFill>
                  <a:prstClr val="black"/>
                </a:solidFill>
                <a:latin typeface="Corbel" panose="020B0503020204020204" pitchFamily="34" charset="0"/>
              </a:rPr>
              <a:t>-Studie </a:t>
            </a:r>
            <a:r>
              <a:rPr lang="de-DE" sz="800" dirty="0">
                <a:solidFill>
                  <a:prstClr val="black"/>
                </a:solidFill>
                <a:latin typeface="Corbel" panose="020B0503020204020204" pitchFamily="34" charset="0"/>
              </a:rPr>
              <a:t>zum Verkehrsträgervergleich, 2007 </a:t>
            </a:r>
            <a:endParaRPr lang="de-AT" sz="800" dirty="0">
              <a:solidFill>
                <a:prstClr val="black"/>
              </a:solidFill>
              <a:latin typeface="Corbel" panose="020B0503020204020204" pitchFamily="34" charset="0"/>
            </a:endParaRPr>
          </a:p>
        </p:txBody>
      </p:sp>
    </p:spTree>
    <p:extLst>
      <p:ext uri="{BB962C8B-B14F-4D97-AF65-F5344CB8AC3E}">
        <p14:creationId xmlns:p14="http://schemas.microsoft.com/office/powerpoint/2010/main" val="34536086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Verkehrsträgervergleich</a:t>
            </a:r>
            <a:br>
              <a:rPr lang="de-AT" b="1" dirty="0" smtClean="0"/>
            </a:br>
            <a:r>
              <a:rPr lang="de-AT" sz="2400" dirty="0" smtClean="0"/>
              <a:t>Grundlagen der Binnenschifffahrt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23</a:t>
            </a:fld>
            <a:endParaRPr lang="de-AT" dirty="0">
              <a:solidFill>
                <a:prstClr val="white"/>
              </a:solidFill>
            </a:endParaRPr>
          </a:p>
        </p:txBody>
      </p:sp>
      <p:graphicFrame>
        <p:nvGraphicFramePr>
          <p:cNvPr id="7" name="Inhaltsplatzhalter 6"/>
          <p:cNvGraphicFramePr>
            <a:graphicFrameLocks noGrp="1"/>
          </p:cNvGraphicFramePr>
          <p:nvPr>
            <p:ph idx="1"/>
            <p:extLst>
              <p:ext uri="{D42A27DB-BD31-4B8C-83A1-F6EECF244321}">
                <p14:modId xmlns:p14="http://schemas.microsoft.com/office/powerpoint/2010/main" val="2241380464"/>
              </p:ext>
            </p:extLst>
          </p:nvPr>
        </p:nvGraphicFramePr>
        <p:xfrm>
          <a:off x="609600" y="1700213"/>
          <a:ext cx="10972800" cy="4776787"/>
        </p:xfrm>
        <a:graphic>
          <a:graphicData uri="http://schemas.openxmlformats.org/drawingml/2006/chart">
            <c:chart xmlns:c="http://schemas.openxmlformats.org/drawingml/2006/chart" xmlns:r="http://schemas.openxmlformats.org/officeDocument/2006/relationships" r:id="rId3"/>
          </a:graphicData>
        </a:graphic>
      </p:graphicFrame>
      <p:sp>
        <p:nvSpPr>
          <p:cNvPr id="6" name="Rechteck 5"/>
          <p:cNvSpPr/>
          <p:nvPr/>
        </p:nvSpPr>
        <p:spPr>
          <a:xfrm>
            <a:off x="609600" y="6214010"/>
            <a:ext cx="2603598" cy="215444"/>
          </a:xfrm>
          <a:prstGeom prst="rect">
            <a:avLst/>
          </a:prstGeom>
        </p:spPr>
        <p:txBody>
          <a:bodyPr wrap="none">
            <a:spAutoFit/>
          </a:bodyPr>
          <a:lstStyle/>
          <a:p>
            <a:pPr lvl="0"/>
            <a:r>
              <a:rPr lang="de-DE" sz="800" dirty="0" smtClean="0">
                <a:solidFill>
                  <a:prstClr val="black"/>
                </a:solidFill>
                <a:latin typeface="Corbel" panose="020B0503020204020204" pitchFamily="34" charset="0"/>
              </a:rPr>
              <a:t>Quelle: </a:t>
            </a:r>
            <a:r>
              <a:rPr lang="de-DE" sz="800" dirty="0" err="1" smtClean="0">
                <a:solidFill>
                  <a:prstClr val="black"/>
                </a:solidFill>
                <a:latin typeface="Corbel" panose="020B0503020204020204" pitchFamily="34" charset="0"/>
              </a:rPr>
              <a:t>Planco</a:t>
            </a:r>
            <a:r>
              <a:rPr lang="de-DE" sz="800" dirty="0" smtClean="0">
                <a:solidFill>
                  <a:prstClr val="black"/>
                </a:solidFill>
                <a:latin typeface="Corbel" panose="020B0503020204020204" pitchFamily="34" charset="0"/>
              </a:rPr>
              <a:t>-Studie </a:t>
            </a:r>
            <a:r>
              <a:rPr lang="de-DE" sz="800" dirty="0">
                <a:solidFill>
                  <a:prstClr val="black"/>
                </a:solidFill>
                <a:latin typeface="Corbel" panose="020B0503020204020204" pitchFamily="34" charset="0"/>
              </a:rPr>
              <a:t>zum Verkehrsträgervergleich, 2007 </a:t>
            </a:r>
            <a:endParaRPr lang="de-AT" sz="800" dirty="0">
              <a:solidFill>
                <a:prstClr val="black"/>
              </a:solidFill>
              <a:latin typeface="Corbel" panose="020B0503020204020204" pitchFamily="34" charset="0"/>
            </a:endParaRPr>
          </a:p>
        </p:txBody>
      </p:sp>
    </p:spTree>
    <p:extLst>
      <p:ext uri="{BB962C8B-B14F-4D97-AF65-F5344CB8AC3E}">
        <p14:creationId xmlns:p14="http://schemas.microsoft.com/office/powerpoint/2010/main" val="34687669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Verkehrsträgervergleich</a:t>
            </a:r>
            <a:r>
              <a:rPr lang="de-AT" dirty="0" smtClean="0"/>
              <a:t/>
            </a:r>
            <a:br>
              <a:rPr lang="de-AT" dirty="0" smtClean="0"/>
            </a:br>
            <a:r>
              <a:rPr lang="de-AT" sz="2400" dirty="0" smtClean="0"/>
              <a:t>Grundlagen der Binnenschifffahrt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24</a:t>
            </a:fld>
            <a:endParaRPr lang="de-AT" dirty="0">
              <a:solidFill>
                <a:prstClr val="white"/>
              </a:solidFill>
            </a:endParaRPr>
          </a:p>
        </p:txBody>
      </p:sp>
      <p:graphicFrame>
        <p:nvGraphicFramePr>
          <p:cNvPr id="8" name="Inhaltsplatzhalter 7"/>
          <p:cNvGraphicFramePr>
            <a:graphicFrameLocks noGrp="1"/>
          </p:cNvGraphicFramePr>
          <p:nvPr>
            <p:ph idx="1"/>
            <p:extLst>
              <p:ext uri="{D42A27DB-BD31-4B8C-83A1-F6EECF244321}">
                <p14:modId xmlns:p14="http://schemas.microsoft.com/office/powerpoint/2010/main" val="1880903247"/>
              </p:ext>
            </p:extLst>
          </p:nvPr>
        </p:nvGraphicFramePr>
        <p:xfrm>
          <a:off x="223167" y="1960483"/>
          <a:ext cx="5643794" cy="403739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Diagramm 10"/>
          <p:cNvGraphicFramePr/>
          <p:nvPr>
            <p:extLst>
              <p:ext uri="{D42A27DB-BD31-4B8C-83A1-F6EECF244321}">
                <p14:modId xmlns:p14="http://schemas.microsoft.com/office/powerpoint/2010/main" val="3445540075"/>
              </p:ext>
            </p:extLst>
          </p:nvPr>
        </p:nvGraphicFramePr>
        <p:xfrm>
          <a:off x="6259541" y="1960482"/>
          <a:ext cx="5291307" cy="4037395"/>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feld 12"/>
          <p:cNvSpPr txBox="1"/>
          <p:nvPr/>
        </p:nvSpPr>
        <p:spPr>
          <a:xfrm>
            <a:off x="1628246" y="5881630"/>
            <a:ext cx="2833636" cy="215444"/>
          </a:xfrm>
          <a:prstGeom prst="rect">
            <a:avLst/>
          </a:prstGeom>
          <a:noFill/>
        </p:spPr>
        <p:txBody>
          <a:bodyPr wrap="square" rtlCol="0">
            <a:spAutoFit/>
          </a:bodyPr>
          <a:lstStyle/>
          <a:p>
            <a:r>
              <a:rPr lang="de-DE" sz="800" dirty="0" smtClean="0">
                <a:latin typeface="Corbel" panose="020B0503020204020204" pitchFamily="34" charset="0"/>
              </a:rPr>
              <a:t>Quelle: </a:t>
            </a:r>
            <a:r>
              <a:rPr lang="de-AT" sz="800" dirty="0">
                <a:latin typeface="Corbel" panose="020B0503020204020204" pitchFamily="34" charset="0"/>
              </a:rPr>
              <a:t>Bundesverband der Deutschen Binnenschifffahrt e.V.</a:t>
            </a:r>
          </a:p>
        </p:txBody>
      </p:sp>
      <p:sp>
        <p:nvSpPr>
          <p:cNvPr id="14" name="Textfeld 13"/>
          <p:cNvSpPr txBox="1"/>
          <p:nvPr/>
        </p:nvSpPr>
        <p:spPr>
          <a:xfrm>
            <a:off x="7574783" y="5890155"/>
            <a:ext cx="2833636" cy="215444"/>
          </a:xfrm>
          <a:prstGeom prst="rect">
            <a:avLst/>
          </a:prstGeom>
          <a:noFill/>
        </p:spPr>
        <p:txBody>
          <a:bodyPr wrap="square" rtlCol="0">
            <a:spAutoFit/>
          </a:bodyPr>
          <a:lstStyle/>
          <a:p>
            <a:r>
              <a:rPr lang="de-DE" sz="800" dirty="0" smtClean="0">
                <a:latin typeface="Corbel" panose="020B0503020204020204" pitchFamily="34" charset="0"/>
              </a:rPr>
              <a:t>Quelle: </a:t>
            </a:r>
            <a:r>
              <a:rPr lang="de-AT" sz="800" dirty="0">
                <a:latin typeface="Corbel" panose="020B0503020204020204" pitchFamily="34" charset="0"/>
              </a:rPr>
              <a:t>Bundesverband der Deutschen Binnenschifffahrt e.V.</a:t>
            </a:r>
          </a:p>
        </p:txBody>
      </p:sp>
    </p:spTree>
    <p:extLst>
      <p:ext uri="{BB962C8B-B14F-4D97-AF65-F5344CB8AC3E}">
        <p14:creationId xmlns:p14="http://schemas.microsoft.com/office/powerpoint/2010/main" val="11231932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599" y="404664"/>
            <a:ext cx="10396451" cy="990600"/>
          </a:xfrm>
        </p:spPr>
        <p:txBody>
          <a:bodyPr>
            <a:normAutofit/>
          </a:bodyPr>
          <a:lstStyle/>
          <a:p>
            <a:r>
              <a:rPr lang="de-AT" b="1" dirty="0" smtClean="0"/>
              <a:t>Das Binnenschiff, die umweltfreundliche Transportalternative</a:t>
            </a:r>
            <a:r>
              <a:rPr lang="de-AT" dirty="0" smtClean="0"/>
              <a:t/>
            </a:r>
            <a:br>
              <a:rPr lang="de-AT" dirty="0" smtClean="0"/>
            </a:br>
            <a:r>
              <a:rPr lang="de-AT" sz="2400" dirty="0" smtClean="0"/>
              <a:t>Grundlagen der Binnenschifffahrt</a:t>
            </a:r>
            <a:endParaRPr lang="de-AT" sz="2400" dirty="0"/>
          </a:p>
        </p:txBody>
      </p:sp>
      <p:sp>
        <p:nvSpPr>
          <p:cNvPr id="3" name="Inhaltsplatzhalter 2"/>
          <p:cNvSpPr>
            <a:spLocks noGrp="1"/>
          </p:cNvSpPr>
          <p:nvPr>
            <p:ph idx="1"/>
          </p:nvPr>
        </p:nvSpPr>
        <p:spPr/>
        <p:txBody>
          <a:bodyPr>
            <a:normAutofit/>
          </a:bodyPr>
          <a:lstStyle/>
          <a:p>
            <a:pPr>
              <a:buClr>
                <a:srgbClr val="189BC4"/>
              </a:buClr>
            </a:pPr>
            <a:endParaRPr lang="de-AT" sz="1800" dirty="0" smtClean="0">
              <a:solidFill>
                <a:schemeClr val="tx1"/>
              </a:solidFill>
            </a:endParaRPr>
          </a:p>
          <a:p>
            <a:pPr>
              <a:buClr>
                <a:srgbClr val="189BC4"/>
              </a:buClr>
            </a:pPr>
            <a:r>
              <a:rPr lang="de-AT" sz="1800" dirty="0" smtClean="0">
                <a:solidFill>
                  <a:schemeClr val="tx1"/>
                </a:solidFill>
              </a:rPr>
              <a:t>Charakteristika der Binnenschifffahrt</a:t>
            </a:r>
          </a:p>
          <a:p>
            <a:pPr lvl="1">
              <a:buClr>
                <a:srgbClr val="189BC4"/>
              </a:buClr>
              <a:buFont typeface="Symbol" panose="05050102010706020507" pitchFamily="18" charset="2"/>
              <a:buChar char="-"/>
            </a:pPr>
            <a:r>
              <a:rPr lang="de-AT" sz="1600" dirty="0" smtClean="0">
                <a:solidFill>
                  <a:schemeClr val="tx1"/>
                </a:solidFill>
              </a:rPr>
              <a:t>Zuverlässigkeit</a:t>
            </a:r>
          </a:p>
          <a:p>
            <a:pPr lvl="1">
              <a:buClr>
                <a:srgbClr val="189BC4"/>
              </a:buClr>
              <a:buFont typeface="Symbol" panose="05050102010706020507" pitchFamily="18" charset="2"/>
              <a:buChar char="-"/>
            </a:pPr>
            <a:r>
              <a:rPr lang="de-AT" sz="1600" dirty="0" smtClean="0">
                <a:solidFill>
                  <a:schemeClr val="tx1"/>
                </a:solidFill>
              </a:rPr>
              <a:t>Energieeffizienz</a:t>
            </a:r>
          </a:p>
          <a:p>
            <a:pPr lvl="1">
              <a:buClr>
                <a:srgbClr val="189BC4"/>
              </a:buClr>
              <a:buFont typeface="Symbol" panose="05050102010706020507" pitchFamily="18" charset="2"/>
              <a:buChar char="-"/>
            </a:pPr>
            <a:r>
              <a:rPr lang="de-AT" sz="1600" dirty="0">
                <a:solidFill>
                  <a:schemeClr val="tx1"/>
                </a:solidFill>
              </a:rPr>
              <a:t>e</a:t>
            </a:r>
            <a:r>
              <a:rPr lang="de-AT" sz="1600" dirty="0" smtClean="0">
                <a:solidFill>
                  <a:schemeClr val="tx1"/>
                </a:solidFill>
              </a:rPr>
              <a:t>norme Kapazitäten</a:t>
            </a:r>
          </a:p>
          <a:p>
            <a:pPr>
              <a:buClr>
                <a:srgbClr val="189BC4"/>
              </a:buClr>
            </a:pPr>
            <a:endParaRPr lang="de-AT" sz="1800" dirty="0" smtClean="0">
              <a:solidFill>
                <a:schemeClr val="tx1"/>
              </a:solidFill>
            </a:endParaRPr>
          </a:p>
          <a:p>
            <a:pPr>
              <a:buClr>
                <a:srgbClr val="189BC4"/>
              </a:buClr>
            </a:pPr>
            <a:r>
              <a:rPr lang="de-AT" sz="1800" dirty="0" smtClean="0">
                <a:solidFill>
                  <a:schemeClr val="tx1"/>
                </a:solidFill>
              </a:rPr>
              <a:t>grüne Alternative zu Straßen- und Schienenverkehr hinsichtlich</a:t>
            </a:r>
          </a:p>
          <a:p>
            <a:pPr lvl="1">
              <a:buClr>
                <a:srgbClr val="189BC4"/>
              </a:buClr>
              <a:buFont typeface="Symbol" panose="05050102010706020507" pitchFamily="18" charset="2"/>
              <a:buChar char="-"/>
            </a:pPr>
            <a:r>
              <a:rPr lang="de-AT" sz="1600" dirty="0" smtClean="0">
                <a:solidFill>
                  <a:schemeClr val="tx1"/>
                </a:solidFill>
              </a:rPr>
              <a:t>Energieverbrauch</a:t>
            </a:r>
          </a:p>
          <a:p>
            <a:pPr lvl="2">
              <a:buClr>
                <a:srgbClr val="189BC4"/>
              </a:buClr>
              <a:buFont typeface="Wingdings" panose="05000000000000000000" pitchFamily="2" charset="2"/>
              <a:buChar char="Ø"/>
            </a:pPr>
            <a:r>
              <a:rPr lang="de-AT" sz="1400" dirty="0" smtClean="0">
                <a:solidFill>
                  <a:schemeClr val="tx1"/>
                </a:solidFill>
              </a:rPr>
              <a:t>Energieverbrauch der Binnenschifffahrt in t/km macht nur 17% vom Energieverbrauch des Straßenverkehrs</a:t>
            </a:r>
            <a:br>
              <a:rPr lang="de-AT" sz="1400" dirty="0" smtClean="0">
                <a:solidFill>
                  <a:schemeClr val="tx1"/>
                </a:solidFill>
              </a:rPr>
            </a:br>
            <a:r>
              <a:rPr lang="de-AT" sz="1400" dirty="0" smtClean="0">
                <a:solidFill>
                  <a:schemeClr val="tx1"/>
                </a:solidFill>
              </a:rPr>
              <a:t>und nur 50% vom Schienenverkehr aus</a:t>
            </a:r>
          </a:p>
          <a:p>
            <a:pPr lvl="1">
              <a:buClr>
                <a:srgbClr val="189BC4"/>
              </a:buClr>
              <a:buFont typeface="Symbol" panose="05050102010706020507" pitchFamily="18" charset="2"/>
              <a:buChar char="-"/>
            </a:pPr>
            <a:r>
              <a:rPr lang="de-AT" sz="1600" dirty="0" smtClean="0">
                <a:solidFill>
                  <a:schemeClr val="tx1"/>
                </a:solidFill>
              </a:rPr>
              <a:t>Lärmbelastung</a:t>
            </a:r>
          </a:p>
          <a:p>
            <a:pPr>
              <a:buClr>
                <a:srgbClr val="189BC4"/>
              </a:buClr>
            </a:pPr>
            <a:endParaRPr lang="de-AT" sz="1800" dirty="0" smtClean="0">
              <a:solidFill>
                <a:schemeClr val="tx1"/>
              </a:solidFill>
            </a:endParaRPr>
          </a:p>
          <a:p>
            <a:pPr>
              <a:buClr>
                <a:srgbClr val="189BC4"/>
              </a:buClr>
            </a:pPr>
            <a:r>
              <a:rPr lang="de-AT" sz="1800" dirty="0" smtClean="0">
                <a:solidFill>
                  <a:schemeClr val="tx1"/>
                </a:solidFill>
              </a:rPr>
              <a:t>befreit überlasteten Straßen</a:t>
            </a:r>
          </a:p>
          <a:p>
            <a:pPr>
              <a:buClr>
                <a:srgbClr val="189BC4"/>
              </a:buClr>
            </a:pPr>
            <a:endParaRPr lang="de-AT" sz="1800" dirty="0" smtClean="0">
              <a:solidFill>
                <a:schemeClr val="tx1"/>
              </a:solidFill>
            </a:endParaRPr>
          </a:p>
          <a:p>
            <a:pPr>
              <a:buClr>
                <a:srgbClr val="189BC4"/>
              </a:buClr>
            </a:pPr>
            <a:r>
              <a:rPr lang="de-AT" sz="1800" dirty="0" smtClean="0">
                <a:solidFill>
                  <a:schemeClr val="tx1"/>
                </a:solidFill>
              </a:rPr>
              <a:t>besonders für den Transport von Massengütern und Gefahrengütern geeignet </a:t>
            </a:r>
            <a:r>
              <a:rPr lang="de-AT" sz="1800" dirty="0" smtClean="0">
                <a:solidFill>
                  <a:schemeClr val="tx1"/>
                </a:solidFill>
                <a:sym typeface="Wingdings" panose="05000000000000000000" pitchFamily="2" charset="2"/>
              </a:rPr>
              <a:t> hohe Sicherheit!</a:t>
            </a:r>
            <a:endParaRPr lang="de-AT" sz="1800" dirty="0" smtClean="0">
              <a:solidFill>
                <a:schemeClr val="tx1"/>
              </a:solidFill>
            </a:endParaRPr>
          </a:p>
          <a:p>
            <a:pPr>
              <a:buClr>
                <a:srgbClr val="189BC4"/>
              </a:buClr>
            </a:pP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25</a:t>
            </a:fld>
            <a:endParaRPr lang="de-AT" dirty="0">
              <a:solidFill>
                <a:prstClr val="white"/>
              </a:solidFill>
            </a:endParaRPr>
          </a:p>
        </p:txBody>
      </p:sp>
      <p:pic>
        <p:nvPicPr>
          <p:cNvPr id="5" name="Grafik 4"/>
          <p:cNvPicPr>
            <a:picLocks noChangeAspect="1"/>
          </p:cNvPicPr>
          <p:nvPr/>
        </p:nvPicPr>
        <p:blipFill>
          <a:blip r:embed="rId3">
            <a:clrChange>
              <a:clrFrom>
                <a:srgbClr val="FFFFFF"/>
              </a:clrFrom>
              <a:clrTo>
                <a:srgbClr val="FFFFFF">
                  <a:alpha val="0"/>
                </a:srgbClr>
              </a:clrTo>
            </a:clrChange>
          </a:blip>
          <a:stretch>
            <a:fillRect/>
          </a:stretch>
        </p:blipFill>
        <p:spPr>
          <a:xfrm>
            <a:off x="7847220" y="1437370"/>
            <a:ext cx="4978090" cy="3317430"/>
          </a:xfrm>
          <a:prstGeom prst="rect">
            <a:avLst/>
          </a:prstGeom>
        </p:spPr>
      </p:pic>
      <p:sp>
        <p:nvSpPr>
          <p:cNvPr id="6" name="Textfeld 5"/>
          <p:cNvSpPr txBox="1"/>
          <p:nvPr/>
        </p:nvSpPr>
        <p:spPr>
          <a:xfrm>
            <a:off x="10659534" y="6429454"/>
            <a:ext cx="1609701" cy="215444"/>
          </a:xfrm>
          <a:prstGeom prst="rect">
            <a:avLst/>
          </a:prstGeom>
          <a:noFill/>
        </p:spPr>
        <p:txBody>
          <a:bodyPr wrap="square" rtlCol="0">
            <a:spAutoFit/>
          </a:bodyPr>
          <a:lstStyle/>
          <a:p>
            <a:r>
              <a:rPr lang="de-DE" sz="800" dirty="0" smtClean="0">
                <a:latin typeface="Corbel" panose="020B0503020204020204" pitchFamily="34" charset="0"/>
              </a:rPr>
              <a:t>Quelle: Europäische Kommission</a:t>
            </a:r>
            <a:endParaRPr lang="de-AT" sz="800" dirty="0">
              <a:latin typeface="Corbel" panose="020B0503020204020204" pitchFamily="34" charset="0"/>
            </a:endParaRPr>
          </a:p>
        </p:txBody>
      </p:sp>
      <p:sp>
        <p:nvSpPr>
          <p:cNvPr id="7" name="TextBox 9"/>
          <p:cNvSpPr txBox="1"/>
          <p:nvPr/>
        </p:nvSpPr>
        <p:spPr>
          <a:xfrm>
            <a:off x="9759616" y="4409930"/>
            <a:ext cx="1153297" cy="215444"/>
          </a:xfrm>
          <a:prstGeom prst="rect">
            <a:avLst/>
          </a:prstGeom>
          <a:noFill/>
        </p:spPr>
        <p:txBody>
          <a:bodyPr wrap="square" rtlCol="0">
            <a:spAutoFit/>
          </a:bodyPr>
          <a:lstStyle/>
          <a:p>
            <a:r>
              <a:rPr lang="de-DE" sz="800" dirty="0" smtClean="0">
                <a:latin typeface="Corbel" panose="020B0503020204020204" pitchFamily="34" charset="0"/>
              </a:rPr>
              <a:t>Bildquelle</a:t>
            </a:r>
            <a:r>
              <a:rPr lang="de-DE" sz="800" dirty="0">
                <a:latin typeface="Corbel" panose="020B0503020204020204" pitchFamily="34" charset="0"/>
              </a:rPr>
              <a:t>: </a:t>
            </a:r>
            <a:r>
              <a:rPr lang="de-DE" sz="800" dirty="0" err="1" smtClean="0">
                <a:latin typeface="Corbel" panose="020B0503020204020204" pitchFamily="34" charset="0"/>
              </a:rPr>
              <a:t>pixabay</a:t>
            </a:r>
            <a:r>
              <a:rPr lang="de-DE" sz="800" dirty="0" smtClean="0">
                <a:latin typeface="Corbel" panose="020B0503020204020204" pitchFamily="34" charset="0"/>
              </a:rPr>
              <a:t> </a:t>
            </a:r>
            <a:endParaRPr lang="de-DE" sz="800" dirty="0">
              <a:latin typeface="Corbel" panose="020B0503020204020204" pitchFamily="34" charset="0"/>
            </a:endParaRPr>
          </a:p>
        </p:txBody>
      </p:sp>
    </p:spTree>
    <p:extLst>
      <p:ext uri="{BB962C8B-B14F-4D97-AF65-F5344CB8AC3E}">
        <p14:creationId xmlns:p14="http://schemas.microsoft.com/office/powerpoint/2010/main" val="40277545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Der Beruf des Binnenschiffers</a:t>
            </a:r>
            <a:r>
              <a:rPr lang="de-AT" dirty="0" smtClean="0"/>
              <a:t/>
            </a:r>
            <a:br>
              <a:rPr lang="de-AT" dirty="0" smtClean="0"/>
            </a:br>
            <a:r>
              <a:rPr lang="de-AT" sz="2400" dirty="0" smtClean="0"/>
              <a:t>Grundlagen der Binnenschifffahrt</a:t>
            </a:r>
            <a:endParaRPr lang="de-AT" dirty="0"/>
          </a:p>
        </p:txBody>
      </p:sp>
      <p:sp>
        <p:nvSpPr>
          <p:cNvPr id="3" name="Inhaltsplatzhalter 2"/>
          <p:cNvSpPr>
            <a:spLocks noGrp="1"/>
          </p:cNvSpPr>
          <p:nvPr>
            <p:ph idx="1"/>
          </p:nvPr>
        </p:nvSpPr>
        <p:spPr>
          <a:xfrm>
            <a:off x="2512088" y="1700808"/>
            <a:ext cx="9070312" cy="4776192"/>
          </a:xfrm>
        </p:spPr>
        <p:txBody>
          <a:bodyPr>
            <a:normAutofit lnSpcReduction="10000"/>
          </a:bodyPr>
          <a:lstStyle/>
          <a:p>
            <a:pPr>
              <a:buClr>
                <a:srgbClr val="189BC4"/>
              </a:buClr>
            </a:pPr>
            <a:r>
              <a:rPr lang="de-AT" sz="1800" b="1" dirty="0" smtClean="0">
                <a:solidFill>
                  <a:srgbClr val="189BC4"/>
                </a:solidFill>
              </a:rPr>
              <a:t>Dauer der Ausbildung:</a:t>
            </a:r>
            <a:r>
              <a:rPr lang="de-AT" sz="1800" dirty="0" smtClean="0">
                <a:solidFill>
                  <a:schemeClr val="tx1"/>
                </a:solidFill>
              </a:rPr>
              <a:t> 3 Jahre</a:t>
            </a:r>
            <a:endParaRPr lang="de-AT" sz="1800" dirty="0">
              <a:solidFill>
                <a:schemeClr val="tx1"/>
              </a:solidFill>
            </a:endParaRPr>
          </a:p>
          <a:p>
            <a:pPr>
              <a:buClr>
                <a:srgbClr val="189BC4"/>
              </a:buClr>
            </a:pPr>
            <a:r>
              <a:rPr lang="de-AT" sz="1800" b="1" dirty="0" smtClean="0">
                <a:solidFill>
                  <a:srgbClr val="189BC4"/>
                </a:solidFill>
              </a:rPr>
              <a:t>Voraussetzungen, Interessen, Neigungen:</a:t>
            </a:r>
          </a:p>
          <a:p>
            <a:pPr lvl="1">
              <a:buClr>
                <a:srgbClr val="189BC4"/>
              </a:buClr>
              <a:buFont typeface="Symbol" panose="05050102010706020507" pitchFamily="18" charset="2"/>
              <a:buChar char="-"/>
            </a:pPr>
            <a:r>
              <a:rPr lang="de-AT" sz="1600" dirty="0" smtClean="0">
                <a:solidFill>
                  <a:schemeClr val="tx1"/>
                </a:solidFill>
              </a:rPr>
              <a:t>Verantwortungsbewusstsein</a:t>
            </a:r>
          </a:p>
          <a:p>
            <a:pPr lvl="1">
              <a:buClr>
                <a:srgbClr val="189BC4"/>
              </a:buClr>
              <a:buFont typeface="Symbol" panose="05050102010706020507" pitchFamily="18" charset="2"/>
              <a:buChar char="-"/>
            </a:pPr>
            <a:r>
              <a:rPr lang="de-AT" sz="1600" dirty="0">
                <a:solidFill>
                  <a:schemeClr val="tx1"/>
                </a:solidFill>
              </a:rPr>
              <a:t>s</a:t>
            </a:r>
            <a:r>
              <a:rPr lang="de-AT" sz="1600" dirty="0" smtClean="0">
                <a:solidFill>
                  <a:schemeClr val="tx1"/>
                </a:solidFill>
              </a:rPr>
              <a:t>orgfältiges Arbeiten</a:t>
            </a:r>
          </a:p>
          <a:p>
            <a:pPr lvl="1">
              <a:buClr>
                <a:srgbClr val="189BC4"/>
              </a:buClr>
              <a:buFont typeface="Symbol" panose="05050102010706020507" pitchFamily="18" charset="2"/>
              <a:buChar char="-"/>
            </a:pPr>
            <a:r>
              <a:rPr lang="de-AT" sz="1600" dirty="0" smtClean="0">
                <a:solidFill>
                  <a:schemeClr val="tx1"/>
                </a:solidFill>
              </a:rPr>
              <a:t>Teamgeist, Gemeinschaftssinn</a:t>
            </a:r>
          </a:p>
          <a:p>
            <a:pPr lvl="1">
              <a:buClr>
                <a:srgbClr val="189BC4"/>
              </a:buClr>
              <a:buFont typeface="Symbol" panose="05050102010706020507" pitchFamily="18" charset="2"/>
              <a:buChar char="-"/>
            </a:pPr>
            <a:r>
              <a:rPr lang="de-AT" sz="1600" dirty="0">
                <a:solidFill>
                  <a:schemeClr val="tx1"/>
                </a:solidFill>
              </a:rPr>
              <a:t>h</a:t>
            </a:r>
            <a:r>
              <a:rPr lang="de-AT" sz="1600" dirty="0" smtClean="0">
                <a:solidFill>
                  <a:schemeClr val="tx1"/>
                </a:solidFill>
              </a:rPr>
              <a:t>andwerkliches Geschick</a:t>
            </a:r>
          </a:p>
          <a:p>
            <a:pPr lvl="1">
              <a:buClr>
                <a:srgbClr val="189BC4"/>
              </a:buClr>
              <a:buFont typeface="Symbol" panose="05050102010706020507" pitchFamily="18" charset="2"/>
              <a:buChar char="-"/>
            </a:pPr>
            <a:r>
              <a:rPr lang="de-AT" sz="1600" dirty="0">
                <a:solidFill>
                  <a:schemeClr val="tx1"/>
                </a:solidFill>
              </a:rPr>
              <a:t>t</a:t>
            </a:r>
            <a:r>
              <a:rPr lang="de-AT" sz="1600" dirty="0" smtClean="0">
                <a:solidFill>
                  <a:schemeClr val="tx1"/>
                </a:solidFill>
              </a:rPr>
              <a:t>echnisches Interesse</a:t>
            </a:r>
          </a:p>
          <a:p>
            <a:pPr lvl="1">
              <a:buClr>
                <a:srgbClr val="189BC4"/>
              </a:buClr>
              <a:buFont typeface="Symbol" panose="05050102010706020507" pitchFamily="18" charset="2"/>
              <a:buChar char="-"/>
            </a:pPr>
            <a:r>
              <a:rPr lang="de-AT" sz="1600" dirty="0">
                <a:solidFill>
                  <a:schemeClr val="tx1"/>
                </a:solidFill>
              </a:rPr>
              <a:t>m</a:t>
            </a:r>
            <a:r>
              <a:rPr lang="de-AT" sz="1600" dirty="0" smtClean="0">
                <a:solidFill>
                  <a:schemeClr val="tx1"/>
                </a:solidFill>
              </a:rPr>
              <a:t>athematische Kenntnisse</a:t>
            </a:r>
          </a:p>
          <a:p>
            <a:pPr lvl="1">
              <a:buClr>
                <a:srgbClr val="189BC4"/>
              </a:buClr>
              <a:buFont typeface="Symbol" panose="05050102010706020507" pitchFamily="18" charset="2"/>
              <a:buChar char="-"/>
            </a:pPr>
            <a:r>
              <a:rPr lang="de-AT" sz="1600" dirty="0">
                <a:solidFill>
                  <a:schemeClr val="tx1"/>
                </a:solidFill>
              </a:rPr>
              <a:t>v</a:t>
            </a:r>
            <a:r>
              <a:rPr lang="de-AT" sz="1600" dirty="0" smtClean="0">
                <a:solidFill>
                  <a:schemeClr val="tx1"/>
                </a:solidFill>
              </a:rPr>
              <a:t>on Vorteil: Fremdsprachenkenntnisse</a:t>
            </a:r>
          </a:p>
          <a:p>
            <a:pPr>
              <a:buClr>
                <a:srgbClr val="189BC4"/>
              </a:buClr>
            </a:pPr>
            <a:r>
              <a:rPr lang="de-AT" sz="1800" b="1" dirty="0" smtClean="0">
                <a:solidFill>
                  <a:srgbClr val="189BC4"/>
                </a:solidFill>
              </a:rPr>
              <a:t>Inhalte und Tätigkeiten</a:t>
            </a:r>
          </a:p>
          <a:p>
            <a:pPr lvl="1">
              <a:buClr>
                <a:srgbClr val="189BC4"/>
              </a:buClr>
              <a:buFont typeface="Symbol" panose="05050102010706020507" pitchFamily="18" charset="2"/>
              <a:buChar char="-"/>
            </a:pPr>
            <a:r>
              <a:rPr lang="de-AT" sz="1600" dirty="0">
                <a:solidFill>
                  <a:schemeClr val="tx1"/>
                </a:solidFill>
              </a:rPr>
              <a:t>s</a:t>
            </a:r>
            <a:r>
              <a:rPr lang="de-AT" sz="1600" dirty="0" smtClean="0">
                <a:solidFill>
                  <a:schemeClr val="tx1"/>
                </a:solidFill>
              </a:rPr>
              <a:t>teuern von Schiffen</a:t>
            </a:r>
          </a:p>
          <a:p>
            <a:pPr lvl="1">
              <a:buClr>
                <a:srgbClr val="189BC4"/>
              </a:buClr>
              <a:buFont typeface="Symbol" panose="05050102010706020507" pitchFamily="18" charset="2"/>
              <a:buChar char="-"/>
            </a:pPr>
            <a:r>
              <a:rPr lang="de-AT" sz="1600" dirty="0" err="1">
                <a:solidFill>
                  <a:schemeClr val="tx1"/>
                </a:solidFill>
              </a:rPr>
              <a:t>b</a:t>
            </a:r>
            <a:r>
              <a:rPr lang="de-AT" sz="1600" dirty="0" err="1" smtClean="0">
                <a:solidFill>
                  <a:schemeClr val="tx1"/>
                </a:solidFill>
              </a:rPr>
              <a:t>e</a:t>
            </a:r>
            <a:r>
              <a:rPr lang="de-AT" sz="1600" dirty="0" smtClean="0">
                <a:solidFill>
                  <a:schemeClr val="tx1"/>
                </a:solidFill>
              </a:rPr>
              <a:t>- und entladen des Schiffes</a:t>
            </a:r>
          </a:p>
          <a:p>
            <a:pPr lvl="1">
              <a:buClr>
                <a:srgbClr val="189BC4"/>
              </a:buClr>
              <a:buFont typeface="Symbol" panose="05050102010706020507" pitchFamily="18" charset="2"/>
              <a:buChar char="-"/>
            </a:pPr>
            <a:r>
              <a:rPr lang="de-AT" sz="1600" dirty="0" smtClean="0">
                <a:solidFill>
                  <a:schemeClr val="tx1"/>
                </a:solidFill>
              </a:rPr>
              <a:t>Wartung und Instandhaltung</a:t>
            </a:r>
          </a:p>
          <a:p>
            <a:pPr>
              <a:buClr>
                <a:srgbClr val="189BC4"/>
              </a:buClr>
            </a:pPr>
            <a:r>
              <a:rPr lang="de-AT" sz="1800" b="1" dirty="0" smtClean="0">
                <a:solidFill>
                  <a:srgbClr val="189BC4"/>
                </a:solidFill>
              </a:rPr>
              <a:t>Arbeitgeber:</a:t>
            </a:r>
            <a:r>
              <a:rPr lang="de-AT" sz="1800" dirty="0" smtClean="0">
                <a:solidFill>
                  <a:schemeClr val="tx1"/>
                </a:solidFill>
              </a:rPr>
              <a:t> Betriebe der Binnenschifffahrt, Hafenbetriebe und –</a:t>
            </a:r>
            <a:r>
              <a:rPr lang="de-AT" sz="1800" dirty="0" err="1" smtClean="0">
                <a:solidFill>
                  <a:schemeClr val="tx1"/>
                </a:solidFill>
              </a:rPr>
              <a:t>behörden</a:t>
            </a:r>
            <a:endParaRPr lang="de-AT" sz="1800" dirty="0" smtClean="0">
              <a:solidFill>
                <a:schemeClr val="tx1"/>
              </a:solidFill>
            </a:endParaRPr>
          </a:p>
          <a:p>
            <a:pPr>
              <a:buClr>
                <a:srgbClr val="189BC4"/>
              </a:buClr>
            </a:pPr>
            <a:r>
              <a:rPr lang="de-AT" sz="1800" dirty="0" smtClean="0">
                <a:solidFill>
                  <a:schemeClr val="tx1"/>
                </a:solidFill>
              </a:rPr>
              <a:t>Informationen zu Ausbildungsplätzen in der Nähe finden sich unter:</a:t>
            </a:r>
            <a:br>
              <a:rPr lang="de-AT" sz="1800" dirty="0" smtClean="0">
                <a:solidFill>
                  <a:schemeClr val="tx1"/>
                </a:solidFill>
              </a:rPr>
            </a:br>
            <a:r>
              <a:rPr lang="de-AT" sz="1800" dirty="0" smtClean="0">
                <a:solidFill>
                  <a:schemeClr val="tx1"/>
                </a:solidFill>
                <a:hlinkClick r:id="rId3"/>
              </a:rPr>
              <a:t>https</a:t>
            </a:r>
            <a:r>
              <a:rPr lang="de-AT" sz="1800" dirty="0">
                <a:solidFill>
                  <a:schemeClr val="tx1"/>
                </a:solidFill>
                <a:hlinkClick r:id="rId3"/>
              </a:rPr>
              <a:t>://</a:t>
            </a:r>
            <a:r>
              <a:rPr lang="de-AT" sz="1800" dirty="0" smtClean="0">
                <a:solidFill>
                  <a:schemeClr val="tx1"/>
                </a:solidFill>
                <a:hlinkClick r:id="rId3"/>
              </a:rPr>
              <a:t>www.ihk-lehrstellenboerse.de/profession/1093/view.html</a:t>
            </a:r>
            <a:r>
              <a:rPr lang="de-AT" sz="1800" dirty="0" smtClean="0">
                <a:solidFill>
                  <a:schemeClr val="tx1"/>
                </a:solidFill>
              </a:rPr>
              <a:t> </a:t>
            </a: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26</a:t>
            </a:fld>
            <a:endParaRPr lang="de-AT" dirty="0">
              <a:solidFill>
                <a:prstClr val="white"/>
              </a:solidFill>
            </a:endParaRPr>
          </a:p>
        </p:txBody>
      </p:sp>
      <p:sp>
        <p:nvSpPr>
          <p:cNvPr id="5" name="Textfeld 4"/>
          <p:cNvSpPr txBox="1"/>
          <p:nvPr/>
        </p:nvSpPr>
        <p:spPr>
          <a:xfrm>
            <a:off x="11544573" y="6381908"/>
            <a:ext cx="824255" cy="215444"/>
          </a:xfrm>
          <a:prstGeom prst="rect">
            <a:avLst/>
          </a:prstGeom>
          <a:noFill/>
        </p:spPr>
        <p:txBody>
          <a:bodyPr wrap="square" rtlCol="0">
            <a:spAutoFit/>
          </a:bodyPr>
          <a:lstStyle/>
          <a:p>
            <a:r>
              <a:rPr lang="de-DE" sz="800" dirty="0" smtClean="0">
                <a:latin typeface="Corbel" panose="020B0503020204020204" pitchFamily="34" charset="0"/>
              </a:rPr>
              <a:t>Quelle: IHK</a:t>
            </a:r>
            <a:endParaRPr lang="de-AT" sz="800" dirty="0">
              <a:latin typeface="Corbel" panose="020B0503020204020204" pitchFamily="34" charset="0"/>
            </a:endParaRPr>
          </a:p>
        </p:txBody>
      </p:sp>
      <p:pic>
        <p:nvPicPr>
          <p:cNvPr id="8" name="Grafik 7"/>
          <p:cNvPicPr>
            <a:picLocks noChangeAspect="1"/>
          </p:cNvPicPr>
          <p:nvPr/>
        </p:nvPicPr>
        <p:blipFill>
          <a:blip r:embed="rId4"/>
          <a:stretch>
            <a:fillRect/>
          </a:stretch>
        </p:blipFill>
        <p:spPr>
          <a:xfrm>
            <a:off x="-1" y="1993388"/>
            <a:ext cx="2381473" cy="1587648"/>
          </a:xfrm>
          <a:prstGeom prst="rect">
            <a:avLst/>
          </a:prstGeom>
        </p:spPr>
      </p:pic>
      <p:sp>
        <p:nvSpPr>
          <p:cNvPr id="11" name="Textfeld 10"/>
          <p:cNvSpPr txBox="1"/>
          <p:nvPr/>
        </p:nvSpPr>
        <p:spPr>
          <a:xfrm>
            <a:off x="-1" y="3349406"/>
            <a:ext cx="824255"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IHK</a:t>
            </a:r>
            <a:endParaRPr lang="de-AT" sz="800" dirty="0">
              <a:solidFill>
                <a:schemeClr val="bg1">
                  <a:lumMod val="95000"/>
                </a:schemeClr>
              </a:solidFill>
              <a:latin typeface="Corbel" panose="020B0503020204020204" pitchFamily="34" charset="0"/>
            </a:endParaRPr>
          </a:p>
        </p:txBody>
      </p:sp>
      <p:pic>
        <p:nvPicPr>
          <p:cNvPr id="14" name="Grafik 13"/>
          <p:cNvPicPr>
            <a:picLocks noChangeAspect="1"/>
          </p:cNvPicPr>
          <p:nvPr/>
        </p:nvPicPr>
        <p:blipFill>
          <a:blip r:embed="rId5"/>
          <a:stretch>
            <a:fillRect/>
          </a:stretch>
        </p:blipFill>
        <p:spPr>
          <a:xfrm>
            <a:off x="0" y="4253792"/>
            <a:ext cx="2381473" cy="1587648"/>
          </a:xfrm>
          <a:prstGeom prst="rect">
            <a:avLst/>
          </a:prstGeom>
        </p:spPr>
      </p:pic>
      <p:sp>
        <p:nvSpPr>
          <p:cNvPr id="15" name="Textfeld 14"/>
          <p:cNvSpPr txBox="1"/>
          <p:nvPr/>
        </p:nvSpPr>
        <p:spPr>
          <a:xfrm>
            <a:off x="-1" y="5599304"/>
            <a:ext cx="824255" cy="215444"/>
          </a:xfrm>
          <a:prstGeom prst="rect">
            <a:avLst/>
          </a:prstGeom>
          <a:noFill/>
        </p:spPr>
        <p:txBody>
          <a:bodyPr wrap="square" rtlCol="0">
            <a:spAutoFit/>
          </a:bodyPr>
          <a:lstStyle/>
          <a:p>
            <a:r>
              <a:rPr lang="de-DE" sz="800" dirty="0" smtClean="0">
                <a:solidFill>
                  <a:schemeClr val="bg1">
                    <a:lumMod val="85000"/>
                  </a:schemeClr>
                </a:solidFill>
                <a:latin typeface="Corbel" panose="020B0503020204020204" pitchFamily="34" charset="0"/>
              </a:rPr>
              <a:t>Bildquelle: IHK</a:t>
            </a:r>
            <a:endParaRPr lang="de-AT" sz="800" dirty="0">
              <a:solidFill>
                <a:schemeClr val="bg1">
                  <a:lumMod val="85000"/>
                </a:schemeClr>
              </a:solidFill>
              <a:latin typeface="Corbel" panose="020B0503020204020204" pitchFamily="34" charset="0"/>
            </a:endParaRPr>
          </a:p>
        </p:txBody>
      </p:sp>
      <p:pic>
        <p:nvPicPr>
          <p:cNvPr id="6" name="Grafik 5"/>
          <p:cNvPicPr>
            <a:picLocks noChangeAspect="1"/>
          </p:cNvPicPr>
          <p:nvPr/>
        </p:nvPicPr>
        <p:blipFill>
          <a:blip r:embed="rId6"/>
          <a:stretch>
            <a:fillRect/>
          </a:stretch>
        </p:blipFill>
        <p:spPr>
          <a:xfrm>
            <a:off x="7857811" y="1993388"/>
            <a:ext cx="4118986" cy="2701598"/>
          </a:xfrm>
          <a:prstGeom prst="rect">
            <a:avLst/>
          </a:prstGeom>
        </p:spPr>
      </p:pic>
      <p:sp>
        <p:nvSpPr>
          <p:cNvPr id="7" name="Rechteck 6"/>
          <p:cNvSpPr/>
          <p:nvPr/>
        </p:nvSpPr>
        <p:spPr>
          <a:xfrm>
            <a:off x="7857811" y="4647440"/>
            <a:ext cx="1935145" cy="215444"/>
          </a:xfrm>
          <a:prstGeom prst="rect">
            <a:avLst/>
          </a:prstGeom>
        </p:spPr>
        <p:txBody>
          <a:bodyPr wrap="none">
            <a:spAutoFit/>
          </a:bodyPr>
          <a:lstStyle/>
          <a:p>
            <a:r>
              <a:rPr lang="de-AT" sz="800" dirty="0" smtClean="0">
                <a:latin typeface="Corbel" panose="020B0503020204020204" pitchFamily="34" charset="0"/>
              </a:rPr>
              <a:t>Bildquelle: TERRITORY </a:t>
            </a:r>
            <a:r>
              <a:rPr lang="de-AT" sz="800" dirty="0">
                <a:latin typeface="Corbel" panose="020B0503020204020204" pitchFamily="34" charset="0"/>
              </a:rPr>
              <a:t>EMBRACE GmbH</a:t>
            </a:r>
          </a:p>
        </p:txBody>
      </p:sp>
    </p:spTree>
    <p:extLst>
      <p:ext uri="{BB962C8B-B14F-4D97-AF65-F5344CB8AC3E}">
        <p14:creationId xmlns:p14="http://schemas.microsoft.com/office/powerpoint/2010/main" val="34558455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noFill/>
        </p:spPr>
        <p:txBody>
          <a:bodyPr>
            <a:normAutofit/>
          </a:bodyPr>
          <a:lstStyle/>
          <a:p>
            <a:r>
              <a:rPr lang="de-DE" b="1" dirty="0"/>
              <a:t>Wie </a:t>
            </a:r>
            <a:r>
              <a:rPr lang="de-DE" b="1" dirty="0" smtClean="0"/>
              <a:t>lebt man auf einem Schiff?</a:t>
            </a:r>
            <a:r>
              <a:rPr lang="de-AT" dirty="0"/>
              <a:t/>
            </a:r>
            <a:br>
              <a:rPr lang="de-AT" dirty="0"/>
            </a:br>
            <a:r>
              <a:rPr lang="de-DE" sz="2400" dirty="0" smtClean="0"/>
              <a:t>Grundlagen der Binnenschifffahrt</a:t>
            </a:r>
            <a:endParaRPr lang="de-AT" sz="20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27</a:t>
            </a:fld>
            <a:endParaRPr lang="de-AT" dirty="0">
              <a:solidFill>
                <a:prstClr val="white"/>
              </a:solidFill>
            </a:endParaRPr>
          </a:p>
        </p:txBody>
      </p:sp>
      <p:pic>
        <p:nvPicPr>
          <p:cNvPr id="3" name="Grafik 2"/>
          <p:cNvPicPr>
            <a:picLocks noChangeAspect="1"/>
          </p:cNvPicPr>
          <p:nvPr/>
        </p:nvPicPr>
        <p:blipFill rotWithShape="1">
          <a:blip r:embed="rId3"/>
          <a:srcRect l="6402" r="7668"/>
          <a:stretch/>
        </p:blipFill>
        <p:spPr>
          <a:xfrm>
            <a:off x="0" y="1844835"/>
            <a:ext cx="6651181" cy="4353867"/>
          </a:xfrm>
          <a:prstGeom prst="rect">
            <a:avLst/>
          </a:prstGeom>
        </p:spPr>
      </p:pic>
      <p:sp>
        <p:nvSpPr>
          <p:cNvPr id="7" name="Textfeld 6"/>
          <p:cNvSpPr txBox="1"/>
          <p:nvPr/>
        </p:nvSpPr>
        <p:spPr>
          <a:xfrm>
            <a:off x="0" y="5912818"/>
            <a:ext cx="1376624" cy="215444"/>
          </a:xfrm>
          <a:prstGeom prst="rect">
            <a:avLst/>
          </a:prstGeom>
          <a:noFill/>
        </p:spPr>
        <p:txBody>
          <a:bodyPr wrap="square" rtlCol="0">
            <a:spAutoFit/>
          </a:bodyPr>
          <a:lstStyle/>
          <a:p>
            <a:r>
              <a:rPr lang="de-DE" sz="800" dirty="0" smtClean="0">
                <a:latin typeface="Corbel" panose="020B0503020204020204" pitchFamily="34" charset="0"/>
              </a:rPr>
              <a:t>Bildquelle: Björn Bosch</a:t>
            </a:r>
            <a:endParaRPr lang="de-AT" sz="800" dirty="0">
              <a:latin typeface="Corbel" panose="020B0503020204020204" pitchFamily="34" charset="0"/>
            </a:endParaRPr>
          </a:p>
        </p:txBody>
      </p:sp>
      <p:pic>
        <p:nvPicPr>
          <p:cNvPr id="4" name="Grafik 3"/>
          <p:cNvPicPr>
            <a:picLocks noChangeAspect="1"/>
          </p:cNvPicPr>
          <p:nvPr/>
        </p:nvPicPr>
        <p:blipFill rotWithShape="1">
          <a:blip r:embed="rId4"/>
          <a:srcRect r="18583"/>
          <a:stretch/>
        </p:blipFill>
        <p:spPr>
          <a:xfrm>
            <a:off x="6840041" y="1844835"/>
            <a:ext cx="5351959" cy="4353867"/>
          </a:xfrm>
          <a:prstGeom prst="rect">
            <a:avLst/>
          </a:prstGeom>
        </p:spPr>
      </p:pic>
      <p:sp>
        <p:nvSpPr>
          <p:cNvPr id="11" name="Textfeld 10"/>
          <p:cNvSpPr txBox="1"/>
          <p:nvPr/>
        </p:nvSpPr>
        <p:spPr>
          <a:xfrm>
            <a:off x="6919074" y="5944642"/>
            <a:ext cx="1250235" cy="215444"/>
          </a:xfrm>
          <a:prstGeom prst="rect">
            <a:avLst/>
          </a:prstGeom>
          <a:noFill/>
        </p:spPr>
        <p:txBody>
          <a:bodyPr wrap="square" rtlCol="0">
            <a:spAutoFit/>
          </a:bodyPr>
          <a:lstStyle/>
          <a:p>
            <a:r>
              <a:rPr lang="de-DE" sz="800" dirty="0" smtClean="0">
                <a:latin typeface="Corbel" panose="020B0503020204020204" pitchFamily="34" charset="0"/>
              </a:rPr>
              <a:t>Bildquelle: Björn Bosch</a:t>
            </a:r>
            <a:endParaRPr lang="de-AT" sz="800" dirty="0">
              <a:latin typeface="Corbel" panose="020B0503020204020204" pitchFamily="34" charset="0"/>
            </a:endParaRPr>
          </a:p>
        </p:txBody>
      </p:sp>
    </p:spTree>
    <p:extLst>
      <p:ext uri="{BB962C8B-B14F-4D97-AF65-F5344CB8AC3E}">
        <p14:creationId xmlns:p14="http://schemas.microsoft.com/office/powerpoint/2010/main" val="22450905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noFill/>
        </p:spPr>
        <p:txBody>
          <a:bodyPr>
            <a:normAutofit/>
          </a:bodyPr>
          <a:lstStyle/>
          <a:p>
            <a:r>
              <a:rPr lang="de-DE" b="1" dirty="0"/>
              <a:t>Wie </a:t>
            </a:r>
            <a:r>
              <a:rPr lang="de-DE" b="1" dirty="0" smtClean="0"/>
              <a:t>lebt man auf einem Schiff?</a:t>
            </a:r>
            <a:r>
              <a:rPr lang="de-AT" dirty="0"/>
              <a:t/>
            </a:r>
            <a:br>
              <a:rPr lang="de-AT" dirty="0"/>
            </a:br>
            <a:r>
              <a:rPr lang="de-DE" sz="2400" dirty="0" smtClean="0"/>
              <a:t>Grundlagen der Binnenschifffahrt</a:t>
            </a:r>
            <a:endParaRPr lang="de-AT" sz="20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28</a:t>
            </a:fld>
            <a:endParaRPr lang="de-AT" dirty="0">
              <a:solidFill>
                <a:prstClr val="white"/>
              </a:solidFill>
            </a:endParaRPr>
          </a:p>
        </p:txBody>
      </p:sp>
      <p:pic>
        <p:nvPicPr>
          <p:cNvPr id="4" name="Grafik 3"/>
          <p:cNvPicPr>
            <a:picLocks noChangeAspect="1"/>
          </p:cNvPicPr>
          <p:nvPr/>
        </p:nvPicPr>
        <p:blipFill>
          <a:blip r:embed="rId3"/>
          <a:stretch>
            <a:fillRect/>
          </a:stretch>
        </p:blipFill>
        <p:spPr>
          <a:xfrm>
            <a:off x="-1" y="2070066"/>
            <a:ext cx="6853691" cy="3855200"/>
          </a:xfrm>
          <a:prstGeom prst="rect">
            <a:avLst/>
          </a:prstGeom>
        </p:spPr>
      </p:pic>
      <p:pic>
        <p:nvPicPr>
          <p:cNvPr id="6" name="Grafik 5"/>
          <p:cNvPicPr>
            <a:picLocks noChangeAspect="1"/>
          </p:cNvPicPr>
          <p:nvPr/>
        </p:nvPicPr>
        <p:blipFill rotWithShape="1">
          <a:blip r:embed="rId4"/>
          <a:srcRect l="22816" r="1"/>
          <a:stretch/>
        </p:blipFill>
        <p:spPr>
          <a:xfrm>
            <a:off x="6902121" y="2070066"/>
            <a:ext cx="5289879" cy="3855200"/>
          </a:xfrm>
          <a:prstGeom prst="rect">
            <a:avLst/>
          </a:prstGeom>
        </p:spPr>
      </p:pic>
      <p:sp>
        <p:nvSpPr>
          <p:cNvPr id="7" name="Textfeld 6"/>
          <p:cNvSpPr txBox="1"/>
          <p:nvPr/>
        </p:nvSpPr>
        <p:spPr>
          <a:xfrm>
            <a:off x="5737609" y="5709822"/>
            <a:ext cx="1222487" cy="215444"/>
          </a:xfrm>
          <a:prstGeom prst="rect">
            <a:avLst/>
          </a:prstGeom>
          <a:noFill/>
        </p:spPr>
        <p:txBody>
          <a:bodyPr wrap="square" rtlCol="0">
            <a:spAutoFit/>
          </a:bodyPr>
          <a:lstStyle/>
          <a:p>
            <a:r>
              <a:rPr lang="de-DE" sz="800" dirty="0" smtClean="0">
                <a:latin typeface="Corbel" panose="020B0503020204020204" pitchFamily="34" charset="0"/>
              </a:rPr>
              <a:t>Bildquelle: Björn Bosch</a:t>
            </a:r>
            <a:endParaRPr lang="de-AT" sz="800" dirty="0">
              <a:latin typeface="Corbel" panose="020B0503020204020204" pitchFamily="34" charset="0"/>
            </a:endParaRPr>
          </a:p>
        </p:txBody>
      </p:sp>
      <p:sp>
        <p:nvSpPr>
          <p:cNvPr id="10" name="Textfeld 9"/>
          <p:cNvSpPr txBox="1"/>
          <p:nvPr/>
        </p:nvSpPr>
        <p:spPr>
          <a:xfrm>
            <a:off x="6997785" y="5709822"/>
            <a:ext cx="1211718" cy="215444"/>
          </a:xfrm>
          <a:prstGeom prst="rect">
            <a:avLst/>
          </a:prstGeom>
          <a:noFill/>
        </p:spPr>
        <p:txBody>
          <a:bodyPr wrap="square" rtlCol="0">
            <a:spAutoFit/>
          </a:bodyPr>
          <a:lstStyle/>
          <a:p>
            <a:r>
              <a:rPr lang="de-DE" sz="800" dirty="0" smtClean="0">
                <a:latin typeface="Corbel" panose="020B0503020204020204" pitchFamily="34" charset="0"/>
              </a:rPr>
              <a:t>Bildquelle: Björn Bosch</a:t>
            </a:r>
            <a:endParaRPr lang="de-AT" sz="800" dirty="0">
              <a:latin typeface="Corbel" panose="020B0503020204020204" pitchFamily="34" charset="0"/>
            </a:endParaRPr>
          </a:p>
        </p:txBody>
      </p:sp>
    </p:spTree>
    <p:extLst>
      <p:ext uri="{BB962C8B-B14F-4D97-AF65-F5344CB8AC3E}">
        <p14:creationId xmlns:p14="http://schemas.microsoft.com/office/powerpoint/2010/main" val="7601882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600" y="404664"/>
            <a:ext cx="7620000" cy="990600"/>
          </a:xfrm>
          <a:noFill/>
        </p:spPr>
        <p:txBody>
          <a:bodyPr>
            <a:normAutofit/>
          </a:bodyPr>
          <a:lstStyle/>
          <a:p>
            <a:r>
              <a:rPr lang="de-DE" b="1" dirty="0"/>
              <a:t>Wie </a:t>
            </a:r>
            <a:r>
              <a:rPr lang="de-DE" b="1" dirty="0" smtClean="0"/>
              <a:t>lebt man auf einem Schiff? - Matrosenwohnung</a:t>
            </a:r>
            <a:r>
              <a:rPr lang="de-AT" dirty="0"/>
              <a:t/>
            </a:r>
            <a:br>
              <a:rPr lang="de-AT" dirty="0"/>
            </a:br>
            <a:r>
              <a:rPr lang="de-DE" sz="2400" dirty="0" smtClean="0"/>
              <a:t>Grundlagen der Binnenschifffahrt</a:t>
            </a:r>
            <a:endParaRPr lang="de-AT" sz="20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29</a:t>
            </a:fld>
            <a:endParaRPr lang="de-AT" dirty="0">
              <a:solidFill>
                <a:prstClr val="white"/>
              </a:solidFill>
            </a:endParaRPr>
          </a:p>
        </p:txBody>
      </p:sp>
      <p:pic>
        <p:nvPicPr>
          <p:cNvPr id="3" name="Grafik 2"/>
          <p:cNvPicPr>
            <a:picLocks noChangeAspect="1"/>
          </p:cNvPicPr>
          <p:nvPr/>
        </p:nvPicPr>
        <p:blipFill rotWithShape="1">
          <a:blip r:embed="rId3"/>
          <a:srcRect l="25205"/>
          <a:stretch/>
        </p:blipFill>
        <p:spPr>
          <a:xfrm>
            <a:off x="3167869" y="2058553"/>
            <a:ext cx="4096219" cy="4107456"/>
          </a:xfrm>
          <a:prstGeom prst="rect">
            <a:avLst/>
          </a:prstGeom>
        </p:spPr>
      </p:pic>
      <p:pic>
        <p:nvPicPr>
          <p:cNvPr id="8" name="Grafik 7"/>
          <p:cNvPicPr>
            <a:picLocks noChangeAspect="1"/>
          </p:cNvPicPr>
          <p:nvPr/>
        </p:nvPicPr>
        <p:blipFill>
          <a:blip r:embed="rId4"/>
          <a:stretch>
            <a:fillRect/>
          </a:stretch>
        </p:blipFill>
        <p:spPr>
          <a:xfrm>
            <a:off x="0" y="2058553"/>
            <a:ext cx="3080593" cy="4107456"/>
          </a:xfrm>
          <a:prstGeom prst="rect">
            <a:avLst/>
          </a:prstGeom>
        </p:spPr>
      </p:pic>
      <p:pic>
        <p:nvPicPr>
          <p:cNvPr id="11" name="Grafik 10"/>
          <p:cNvPicPr>
            <a:picLocks noChangeAspect="1"/>
          </p:cNvPicPr>
          <p:nvPr/>
        </p:nvPicPr>
        <p:blipFill rotWithShape="1">
          <a:blip r:embed="rId5"/>
          <a:srcRect l="11612"/>
          <a:stretch/>
        </p:blipFill>
        <p:spPr>
          <a:xfrm>
            <a:off x="7351365" y="2058553"/>
            <a:ext cx="4840636" cy="4107456"/>
          </a:xfrm>
          <a:prstGeom prst="rect">
            <a:avLst/>
          </a:prstGeom>
        </p:spPr>
      </p:pic>
      <p:sp>
        <p:nvSpPr>
          <p:cNvPr id="7" name="Textfeld 6"/>
          <p:cNvSpPr txBox="1"/>
          <p:nvPr/>
        </p:nvSpPr>
        <p:spPr>
          <a:xfrm>
            <a:off x="-63105" y="5948501"/>
            <a:ext cx="1351578"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Björn Bosch</a:t>
            </a:r>
            <a:endParaRPr lang="de-AT" sz="800" dirty="0">
              <a:solidFill>
                <a:schemeClr val="bg1">
                  <a:lumMod val="95000"/>
                </a:schemeClr>
              </a:solidFill>
              <a:latin typeface="Corbel" panose="020B0503020204020204" pitchFamily="34" charset="0"/>
            </a:endParaRPr>
          </a:p>
        </p:txBody>
      </p:sp>
      <p:sp>
        <p:nvSpPr>
          <p:cNvPr id="10" name="Textfeld 9"/>
          <p:cNvSpPr txBox="1"/>
          <p:nvPr/>
        </p:nvSpPr>
        <p:spPr>
          <a:xfrm>
            <a:off x="3181386" y="5946437"/>
            <a:ext cx="1349050"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Björn Bosch</a:t>
            </a:r>
            <a:endParaRPr lang="de-AT" sz="800" dirty="0">
              <a:solidFill>
                <a:schemeClr val="bg1">
                  <a:lumMod val="95000"/>
                </a:schemeClr>
              </a:solidFill>
              <a:latin typeface="Corbel" panose="020B0503020204020204" pitchFamily="34" charset="0"/>
            </a:endParaRPr>
          </a:p>
        </p:txBody>
      </p:sp>
      <p:sp>
        <p:nvSpPr>
          <p:cNvPr id="12" name="Textfeld 11"/>
          <p:cNvSpPr txBox="1"/>
          <p:nvPr/>
        </p:nvSpPr>
        <p:spPr>
          <a:xfrm>
            <a:off x="7364881" y="5946437"/>
            <a:ext cx="1259574"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Björn Bosch</a:t>
            </a:r>
            <a:endParaRPr lang="de-AT" sz="800" dirty="0">
              <a:solidFill>
                <a:schemeClr val="bg1">
                  <a:lumMod val="95000"/>
                </a:schemeClr>
              </a:solidFill>
              <a:latin typeface="Corbel" panose="020B0503020204020204" pitchFamily="34" charset="0"/>
            </a:endParaRPr>
          </a:p>
        </p:txBody>
      </p:sp>
    </p:spTree>
    <p:extLst>
      <p:ext uri="{BB962C8B-B14F-4D97-AF65-F5344CB8AC3E}">
        <p14:creationId xmlns:p14="http://schemas.microsoft.com/office/powerpoint/2010/main" val="30249328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600" y="404664"/>
            <a:ext cx="7620000" cy="990600"/>
          </a:xfrm>
          <a:noFill/>
        </p:spPr>
        <p:txBody>
          <a:bodyPr>
            <a:normAutofit/>
          </a:bodyPr>
          <a:lstStyle/>
          <a:p>
            <a:r>
              <a:rPr lang="de-DE" b="1" dirty="0"/>
              <a:t>Wie </a:t>
            </a:r>
            <a:r>
              <a:rPr lang="de-DE" b="1" dirty="0" smtClean="0"/>
              <a:t>lebt man auf einem Schiff? - Schifferwohnung</a:t>
            </a:r>
            <a:r>
              <a:rPr lang="de-AT" dirty="0"/>
              <a:t/>
            </a:r>
            <a:br>
              <a:rPr lang="de-AT" dirty="0"/>
            </a:br>
            <a:r>
              <a:rPr lang="de-DE" sz="2400" dirty="0" smtClean="0"/>
              <a:t>Grundlagen der Binnenschifffahrt</a:t>
            </a:r>
            <a:endParaRPr lang="de-AT" sz="20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30</a:t>
            </a:fld>
            <a:endParaRPr lang="de-AT" dirty="0">
              <a:solidFill>
                <a:prstClr val="white"/>
              </a:solidFill>
            </a:endParaRPr>
          </a:p>
        </p:txBody>
      </p:sp>
      <p:pic>
        <p:nvPicPr>
          <p:cNvPr id="4" name="Grafik 3"/>
          <p:cNvPicPr>
            <a:picLocks noChangeAspect="1"/>
          </p:cNvPicPr>
          <p:nvPr/>
        </p:nvPicPr>
        <p:blipFill>
          <a:blip r:embed="rId3"/>
          <a:stretch>
            <a:fillRect/>
          </a:stretch>
        </p:blipFill>
        <p:spPr>
          <a:xfrm>
            <a:off x="371475" y="1746594"/>
            <a:ext cx="3582144" cy="4776192"/>
          </a:xfrm>
          <a:prstGeom prst="rect">
            <a:avLst/>
          </a:prstGeom>
        </p:spPr>
      </p:pic>
      <p:pic>
        <p:nvPicPr>
          <p:cNvPr id="13" name="Grafik 12"/>
          <p:cNvPicPr>
            <a:picLocks noChangeAspect="1"/>
          </p:cNvPicPr>
          <p:nvPr/>
        </p:nvPicPr>
        <p:blipFill rotWithShape="1">
          <a:blip r:embed="rId4"/>
          <a:srcRect t="19394"/>
          <a:stretch/>
        </p:blipFill>
        <p:spPr>
          <a:xfrm>
            <a:off x="4160192" y="1746595"/>
            <a:ext cx="7900451" cy="4776191"/>
          </a:xfrm>
          <a:prstGeom prst="rect">
            <a:avLst/>
          </a:prstGeom>
        </p:spPr>
      </p:pic>
      <p:sp>
        <p:nvSpPr>
          <p:cNvPr id="10" name="Textfeld 9"/>
          <p:cNvSpPr txBox="1"/>
          <p:nvPr/>
        </p:nvSpPr>
        <p:spPr>
          <a:xfrm>
            <a:off x="371474" y="6307342"/>
            <a:ext cx="1249507" cy="215444"/>
          </a:xfrm>
          <a:prstGeom prst="rect">
            <a:avLst/>
          </a:prstGeom>
          <a:noFill/>
        </p:spPr>
        <p:txBody>
          <a:bodyPr wrap="square" rtlCol="0">
            <a:spAutoFit/>
          </a:bodyPr>
          <a:lstStyle/>
          <a:p>
            <a:r>
              <a:rPr lang="de-DE" sz="800" dirty="0" smtClean="0">
                <a:latin typeface="Corbel" panose="020B0503020204020204" pitchFamily="34" charset="0"/>
              </a:rPr>
              <a:t>Bildquelle: Björn Bosch</a:t>
            </a:r>
            <a:endParaRPr lang="de-AT" sz="800" dirty="0">
              <a:latin typeface="Corbel" panose="020B0503020204020204" pitchFamily="34" charset="0"/>
            </a:endParaRPr>
          </a:p>
        </p:txBody>
      </p:sp>
      <p:sp>
        <p:nvSpPr>
          <p:cNvPr id="7" name="Textfeld 6"/>
          <p:cNvSpPr txBox="1"/>
          <p:nvPr/>
        </p:nvSpPr>
        <p:spPr>
          <a:xfrm>
            <a:off x="4229765" y="6307342"/>
            <a:ext cx="1339761"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Björn Bosch</a:t>
            </a:r>
            <a:endParaRPr lang="de-AT" sz="800" dirty="0">
              <a:solidFill>
                <a:schemeClr val="bg1">
                  <a:lumMod val="95000"/>
                </a:schemeClr>
              </a:solidFill>
              <a:latin typeface="Corbel" panose="020B0503020204020204" pitchFamily="34" charset="0"/>
            </a:endParaRPr>
          </a:p>
        </p:txBody>
      </p:sp>
    </p:spTree>
    <p:extLst>
      <p:ext uri="{BB962C8B-B14F-4D97-AF65-F5344CB8AC3E}">
        <p14:creationId xmlns:p14="http://schemas.microsoft.com/office/powerpoint/2010/main" val="8946386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600" y="404664"/>
            <a:ext cx="7620000" cy="990600"/>
          </a:xfrm>
          <a:noFill/>
        </p:spPr>
        <p:txBody>
          <a:bodyPr>
            <a:normAutofit/>
          </a:bodyPr>
          <a:lstStyle/>
          <a:p>
            <a:r>
              <a:rPr lang="de-DE" b="1" dirty="0"/>
              <a:t>Wie </a:t>
            </a:r>
            <a:r>
              <a:rPr lang="de-DE" b="1" dirty="0" smtClean="0"/>
              <a:t>lebt man auf einem Schiff? - Schifferwohnung</a:t>
            </a:r>
            <a:r>
              <a:rPr lang="de-AT" dirty="0"/>
              <a:t/>
            </a:r>
            <a:br>
              <a:rPr lang="de-AT" dirty="0"/>
            </a:br>
            <a:r>
              <a:rPr lang="de-DE" sz="2400" dirty="0" smtClean="0"/>
              <a:t>Grundlagen der Binnenschifffahrt</a:t>
            </a:r>
            <a:endParaRPr lang="de-AT" sz="20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31</a:t>
            </a:fld>
            <a:endParaRPr lang="de-AT" dirty="0">
              <a:solidFill>
                <a:prstClr val="white"/>
              </a:solidFill>
            </a:endParaRPr>
          </a:p>
        </p:txBody>
      </p:sp>
      <p:pic>
        <p:nvPicPr>
          <p:cNvPr id="6" name="Grafik 5"/>
          <p:cNvPicPr>
            <a:picLocks noChangeAspect="1"/>
          </p:cNvPicPr>
          <p:nvPr/>
        </p:nvPicPr>
        <p:blipFill>
          <a:blip r:embed="rId3"/>
          <a:stretch>
            <a:fillRect/>
          </a:stretch>
        </p:blipFill>
        <p:spPr>
          <a:xfrm>
            <a:off x="0" y="1921890"/>
            <a:ext cx="5900804" cy="4425604"/>
          </a:xfrm>
          <a:prstGeom prst="rect">
            <a:avLst/>
          </a:prstGeom>
        </p:spPr>
      </p:pic>
      <p:pic>
        <p:nvPicPr>
          <p:cNvPr id="14" name="Grafik 13"/>
          <p:cNvPicPr>
            <a:picLocks noChangeAspect="1"/>
          </p:cNvPicPr>
          <p:nvPr/>
        </p:nvPicPr>
        <p:blipFill>
          <a:blip r:embed="rId4"/>
          <a:stretch>
            <a:fillRect/>
          </a:stretch>
        </p:blipFill>
        <p:spPr>
          <a:xfrm>
            <a:off x="6334124" y="1928689"/>
            <a:ext cx="5857875" cy="4393406"/>
          </a:xfrm>
          <a:prstGeom prst="rect">
            <a:avLst/>
          </a:prstGeom>
        </p:spPr>
      </p:pic>
      <p:sp>
        <p:nvSpPr>
          <p:cNvPr id="7" name="Textfeld 6"/>
          <p:cNvSpPr txBox="1"/>
          <p:nvPr/>
        </p:nvSpPr>
        <p:spPr>
          <a:xfrm>
            <a:off x="-63103" y="6132050"/>
            <a:ext cx="1330794"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Björn Bosch</a:t>
            </a:r>
            <a:endParaRPr lang="de-AT" sz="800" dirty="0">
              <a:solidFill>
                <a:schemeClr val="bg1">
                  <a:lumMod val="95000"/>
                </a:schemeClr>
              </a:solidFill>
              <a:latin typeface="Corbel" panose="020B0503020204020204" pitchFamily="34" charset="0"/>
            </a:endParaRPr>
          </a:p>
        </p:txBody>
      </p:sp>
      <p:sp>
        <p:nvSpPr>
          <p:cNvPr id="10" name="Textfeld 9"/>
          <p:cNvSpPr txBox="1"/>
          <p:nvPr/>
        </p:nvSpPr>
        <p:spPr>
          <a:xfrm>
            <a:off x="6334123" y="6099276"/>
            <a:ext cx="1313585"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Björn Bosch</a:t>
            </a:r>
            <a:endParaRPr lang="de-AT" sz="800" dirty="0">
              <a:solidFill>
                <a:schemeClr val="bg1">
                  <a:lumMod val="95000"/>
                </a:schemeClr>
              </a:solidFill>
              <a:latin typeface="Corbel" panose="020B0503020204020204" pitchFamily="34" charset="0"/>
            </a:endParaRPr>
          </a:p>
        </p:txBody>
      </p:sp>
    </p:spTree>
    <p:extLst>
      <p:ext uri="{BB962C8B-B14F-4D97-AF65-F5344CB8AC3E}">
        <p14:creationId xmlns:p14="http://schemas.microsoft.com/office/powerpoint/2010/main" val="112631191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Arbeitsbedingungen in der Rheinschifffahrt</a:t>
            </a:r>
            <a:br>
              <a:rPr lang="de-AT" b="1" dirty="0" smtClean="0"/>
            </a:br>
            <a:r>
              <a:rPr lang="de-AT" sz="2400" dirty="0" smtClean="0"/>
              <a:t>Grundlagen der Binnenschifffahrt</a:t>
            </a:r>
            <a:endParaRPr lang="de-AT" dirty="0"/>
          </a:p>
        </p:txBody>
      </p:sp>
      <p:sp>
        <p:nvSpPr>
          <p:cNvPr id="3" name="Inhaltsplatzhalter 2"/>
          <p:cNvSpPr>
            <a:spLocks noGrp="1"/>
          </p:cNvSpPr>
          <p:nvPr>
            <p:ph idx="1"/>
          </p:nvPr>
        </p:nvSpPr>
        <p:spPr>
          <a:xfrm>
            <a:off x="609600" y="1868706"/>
            <a:ext cx="5972070" cy="4776192"/>
          </a:xfrm>
        </p:spPr>
        <p:txBody>
          <a:bodyPr/>
          <a:lstStyle/>
          <a:p>
            <a:pPr>
              <a:buClr>
                <a:srgbClr val="189BC4"/>
              </a:buClr>
            </a:pPr>
            <a:r>
              <a:rPr lang="de-AT" sz="1800" dirty="0" smtClean="0">
                <a:solidFill>
                  <a:schemeClr val="tx1"/>
                </a:solidFill>
              </a:rPr>
              <a:t>Abkommen über die Arbeitsbedingungen der Rheinschiffer</a:t>
            </a:r>
          </a:p>
          <a:p>
            <a:pPr lvl="1">
              <a:buClr>
                <a:srgbClr val="189BC4"/>
              </a:buClr>
              <a:buFont typeface="Symbol" panose="05050102010706020507" pitchFamily="18" charset="2"/>
              <a:buChar char="-"/>
            </a:pPr>
            <a:r>
              <a:rPr lang="de-AT" sz="1600" dirty="0">
                <a:solidFill>
                  <a:schemeClr val="tx1"/>
                </a:solidFill>
              </a:rPr>
              <a:t>r</a:t>
            </a:r>
            <a:r>
              <a:rPr lang="de-AT" sz="1600" dirty="0" smtClean="0">
                <a:solidFill>
                  <a:schemeClr val="tx1"/>
                </a:solidFill>
              </a:rPr>
              <a:t>egelt zum Beispiel:</a:t>
            </a:r>
          </a:p>
          <a:p>
            <a:pPr lvl="2">
              <a:buClr>
                <a:srgbClr val="189BC4"/>
              </a:buClr>
              <a:buFont typeface="Wingdings" panose="05000000000000000000" pitchFamily="2" charset="2"/>
              <a:buChar char="Ø"/>
            </a:pPr>
            <a:r>
              <a:rPr lang="de-AT" sz="1600" dirty="0" smtClean="0">
                <a:solidFill>
                  <a:schemeClr val="tx1"/>
                </a:solidFill>
              </a:rPr>
              <a:t>Nachtruhe</a:t>
            </a:r>
          </a:p>
          <a:p>
            <a:pPr lvl="2">
              <a:buClr>
                <a:srgbClr val="189BC4"/>
              </a:buClr>
              <a:buFont typeface="Wingdings" panose="05000000000000000000" pitchFamily="2" charset="2"/>
              <a:buChar char="Ø"/>
            </a:pPr>
            <a:r>
              <a:rPr lang="de-AT" sz="1600" dirty="0" smtClean="0">
                <a:solidFill>
                  <a:schemeClr val="tx1"/>
                </a:solidFill>
              </a:rPr>
              <a:t>Arbeitszeit im </a:t>
            </a:r>
            <a:r>
              <a:rPr lang="de-AT" sz="1600" dirty="0">
                <a:solidFill>
                  <a:schemeClr val="tx1"/>
                </a:solidFill>
              </a:rPr>
              <a:t>H</a:t>
            </a:r>
            <a:r>
              <a:rPr lang="de-AT" sz="1600" dirty="0" smtClean="0">
                <a:solidFill>
                  <a:schemeClr val="tx1"/>
                </a:solidFill>
              </a:rPr>
              <a:t>afen und an den Lösch- und Ladestellen</a:t>
            </a:r>
          </a:p>
          <a:p>
            <a:pPr lvl="2">
              <a:buClr>
                <a:srgbClr val="189BC4"/>
              </a:buClr>
              <a:buFont typeface="Wingdings" panose="05000000000000000000" pitchFamily="2" charset="2"/>
              <a:buChar char="Ø"/>
            </a:pPr>
            <a:r>
              <a:rPr lang="de-AT" sz="1600" dirty="0">
                <a:solidFill>
                  <a:schemeClr val="tx1"/>
                </a:solidFill>
              </a:rPr>
              <a:t>w</a:t>
            </a:r>
            <a:r>
              <a:rPr lang="de-AT" sz="1600" dirty="0" smtClean="0">
                <a:solidFill>
                  <a:schemeClr val="tx1"/>
                </a:solidFill>
              </a:rPr>
              <a:t>öchentliche Ruhezeit</a:t>
            </a:r>
          </a:p>
          <a:p>
            <a:pPr lvl="2">
              <a:buClr>
                <a:srgbClr val="189BC4"/>
              </a:buClr>
              <a:buFont typeface="Wingdings" panose="05000000000000000000" pitchFamily="2" charset="2"/>
              <a:buChar char="Ø"/>
            </a:pPr>
            <a:r>
              <a:rPr lang="de-AT" sz="1600" dirty="0" smtClean="0">
                <a:solidFill>
                  <a:schemeClr val="tx1"/>
                </a:solidFill>
              </a:rPr>
              <a:t>Sonderzulagen</a:t>
            </a:r>
          </a:p>
          <a:p>
            <a:pPr>
              <a:buClr>
                <a:srgbClr val="189BC4"/>
              </a:buClr>
            </a:pPr>
            <a:endParaRPr lang="de-AT" sz="2000" dirty="0" smtClean="0">
              <a:solidFill>
                <a:schemeClr val="tx1"/>
              </a:solidFill>
            </a:endParaRPr>
          </a:p>
          <a:p>
            <a:pPr>
              <a:buClr>
                <a:srgbClr val="189BC4"/>
              </a:buClr>
            </a:pPr>
            <a:r>
              <a:rPr lang="de-AT" sz="1800" dirty="0" smtClean="0">
                <a:solidFill>
                  <a:schemeClr val="tx1"/>
                </a:solidFill>
              </a:rPr>
              <a:t>Anzahl der Beschäftigten in der gesamten Binnenschifffahrt in </a:t>
            </a:r>
            <a:r>
              <a:rPr lang="de-AT" sz="1800" dirty="0">
                <a:solidFill>
                  <a:schemeClr val="tx1"/>
                </a:solidFill>
              </a:rPr>
              <a:t>Deutschland 2016 </a:t>
            </a:r>
            <a:endParaRPr lang="de-AT" sz="1800" dirty="0" smtClean="0">
              <a:solidFill>
                <a:schemeClr val="tx1"/>
              </a:solidFill>
            </a:endParaRPr>
          </a:p>
          <a:p>
            <a:pPr lvl="1">
              <a:buClr>
                <a:srgbClr val="189BC4"/>
              </a:buClr>
              <a:buFont typeface="Symbol" panose="05050102010706020507" pitchFamily="18" charset="2"/>
              <a:buChar char="-"/>
            </a:pPr>
            <a:r>
              <a:rPr lang="de-AT" sz="1600" dirty="0" smtClean="0">
                <a:solidFill>
                  <a:schemeClr val="tx1"/>
                </a:solidFill>
              </a:rPr>
              <a:t>Fahrendes Personal: 5.250</a:t>
            </a:r>
          </a:p>
          <a:p>
            <a:pPr lvl="1">
              <a:buClr>
                <a:srgbClr val="189BC4"/>
              </a:buClr>
              <a:buFont typeface="Symbol" panose="05050102010706020507" pitchFamily="18" charset="2"/>
              <a:buChar char="-"/>
            </a:pPr>
            <a:r>
              <a:rPr lang="de-AT" sz="1600" dirty="0" smtClean="0">
                <a:solidFill>
                  <a:schemeClr val="tx1"/>
                </a:solidFill>
              </a:rPr>
              <a:t>Landpersonal: 1.665</a:t>
            </a:r>
          </a:p>
          <a:p>
            <a:pPr>
              <a:buClr>
                <a:srgbClr val="189BC4"/>
              </a:buClr>
            </a:pPr>
            <a:endParaRPr lang="de-AT" sz="2000" dirty="0" smtClean="0">
              <a:solidFill>
                <a:schemeClr val="tx1"/>
              </a:solidFill>
            </a:endParaRPr>
          </a:p>
          <a:p>
            <a:pPr>
              <a:buClr>
                <a:srgbClr val="189BC4"/>
              </a:buClr>
            </a:pPr>
            <a:r>
              <a:rPr lang="de-AT" sz="1800" dirty="0" smtClean="0">
                <a:solidFill>
                  <a:schemeClr val="tx1"/>
                </a:solidFill>
              </a:rPr>
              <a:t>Bruttoeinstiegsgehalt </a:t>
            </a:r>
            <a:r>
              <a:rPr lang="de-AT" sz="1800" dirty="0" err="1" smtClean="0">
                <a:solidFill>
                  <a:schemeClr val="tx1"/>
                </a:solidFill>
              </a:rPr>
              <a:t>BinnenschifferIn</a:t>
            </a:r>
            <a:r>
              <a:rPr lang="de-AT" sz="1800" dirty="0" smtClean="0">
                <a:solidFill>
                  <a:schemeClr val="tx1"/>
                </a:solidFill>
              </a:rPr>
              <a:t>: 2.200-2.500 €</a:t>
            </a: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32</a:t>
            </a:fld>
            <a:endParaRPr lang="de-AT" dirty="0">
              <a:solidFill>
                <a:prstClr val="white"/>
              </a:solidFill>
            </a:endParaRPr>
          </a:p>
        </p:txBody>
      </p:sp>
      <p:sp>
        <p:nvSpPr>
          <p:cNvPr id="5" name="Textfeld 4"/>
          <p:cNvSpPr txBox="1"/>
          <p:nvPr/>
        </p:nvSpPr>
        <p:spPr>
          <a:xfrm>
            <a:off x="6159061" y="6429454"/>
            <a:ext cx="5963113" cy="215444"/>
          </a:xfrm>
          <a:prstGeom prst="rect">
            <a:avLst/>
          </a:prstGeom>
          <a:noFill/>
        </p:spPr>
        <p:txBody>
          <a:bodyPr wrap="square" rtlCol="0">
            <a:spAutoFit/>
          </a:bodyPr>
          <a:lstStyle/>
          <a:p>
            <a:r>
              <a:rPr lang="de-DE" sz="800" dirty="0">
                <a:latin typeface="Corbel" panose="020B0503020204020204" pitchFamily="34" charset="0"/>
              </a:rPr>
              <a:t>Quelle</a:t>
            </a:r>
            <a:r>
              <a:rPr lang="de-DE" sz="800" dirty="0" smtClean="0">
                <a:latin typeface="Corbel" panose="020B0503020204020204" pitchFamily="34" charset="0"/>
              </a:rPr>
              <a:t>: Zentralkommission für die Rheinschifffahrt, </a:t>
            </a:r>
            <a:r>
              <a:rPr lang="de-AT" sz="800" dirty="0">
                <a:latin typeface="Corbel" panose="020B0503020204020204" pitchFamily="34" charset="0"/>
              </a:rPr>
              <a:t>Bundesverband der Deutschen Binnenschifffahrt </a:t>
            </a:r>
            <a:r>
              <a:rPr lang="de-AT" sz="800" dirty="0" err="1" smtClean="0">
                <a:latin typeface="Corbel" panose="020B0503020204020204" pitchFamily="34" charset="0"/>
              </a:rPr>
              <a:t>e.V</a:t>
            </a:r>
            <a:r>
              <a:rPr lang="de-AT" sz="800" dirty="0" smtClean="0">
                <a:latin typeface="Corbel" panose="020B0503020204020204" pitchFamily="34" charset="0"/>
              </a:rPr>
              <a:t>, TERRITORY EMBRACE GmbH.</a:t>
            </a:r>
            <a:endParaRPr lang="de-AT" sz="800" dirty="0">
              <a:latin typeface="Corbel" panose="020B0503020204020204" pitchFamily="34" charset="0"/>
            </a:endParaRPr>
          </a:p>
        </p:txBody>
      </p:sp>
      <p:graphicFrame>
        <p:nvGraphicFramePr>
          <p:cNvPr id="12" name="Diagramm 11"/>
          <p:cNvGraphicFramePr/>
          <p:nvPr>
            <p:extLst>
              <p:ext uri="{D42A27DB-BD31-4B8C-83A1-F6EECF244321}">
                <p14:modId xmlns:p14="http://schemas.microsoft.com/office/powerpoint/2010/main" val="79620684"/>
              </p:ext>
            </p:extLst>
          </p:nvPr>
        </p:nvGraphicFramePr>
        <p:xfrm>
          <a:off x="6296493" y="1976141"/>
          <a:ext cx="5812221" cy="3828645"/>
        </p:xfrm>
        <a:graphic>
          <a:graphicData uri="http://schemas.openxmlformats.org/drawingml/2006/chart">
            <c:chart xmlns:c="http://schemas.openxmlformats.org/drawingml/2006/chart" xmlns:r="http://schemas.openxmlformats.org/officeDocument/2006/relationships" r:id="rId3"/>
          </a:graphicData>
        </a:graphic>
      </p:graphicFrame>
      <p:sp>
        <p:nvSpPr>
          <p:cNvPr id="13" name="Rechteck 12"/>
          <p:cNvSpPr/>
          <p:nvPr/>
        </p:nvSpPr>
        <p:spPr>
          <a:xfrm>
            <a:off x="8335970" y="5622439"/>
            <a:ext cx="1792478" cy="215444"/>
          </a:xfrm>
          <a:prstGeom prst="rect">
            <a:avLst/>
          </a:prstGeom>
        </p:spPr>
        <p:txBody>
          <a:bodyPr wrap="none">
            <a:spAutoFit/>
          </a:bodyPr>
          <a:lstStyle/>
          <a:p>
            <a:r>
              <a:rPr lang="de-AT" sz="800" dirty="0" smtClean="0">
                <a:latin typeface="Corbel" panose="020B0503020204020204" pitchFamily="34" charset="0"/>
              </a:rPr>
              <a:t>Quelle: TERRITORY </a:t>
            </a:r>
            <a:r>
              <a:rPr lang="de-AT" sz="800" dirty="0">
                <a:latin typeface="Corbel" panose="020B0503020204020204" pitchFamily="34" charset="0"/>
              </a:rPr>
              <a:t>EMBRACE GmbH</a:t>
            </a:r>
          </a:p>
        </p:txBody>
      </p:sp>
    </p:spTree>
    <p:extLst>
      <p:ext uri="{BB962C8B-B14F-4D97-AF65-F5344CB8AC3E}">
        <p14:creationId xmlns:p14="http://schemas.microsoft.com/office/powerpoint/2010/main" val="12567557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Quiz</a:t>
            </a:r>
            <a:r>
              <a:rPr lang="de-AT" dirty="0" smtClean="0"/>
              <a:t/>
            </a:r>
            <a:br>
              <a:rPr lang="de-AT" dirty="0" smtClean="0"/>
            </a:br>
            <a:r>
              <a:rPr lang="de-AT" sz="2400" dirty="0" smtClean="0"/>
              <a:t>Grundlagen der Binnenschifffahrt</a:t>
            </a:r>
            <a:endParaRPr lang="de-AT" dirty="0"/>
          </a:p>
        </p:txBody>
      </p:sp>
      <p:sp>
        <p:nvSpPr>
          <p:cNvPr id="3" name="Inhaltsplatzhalter 2"/>
          <p:cNvSpPr>
            <a:spLocks noGrp="1"/>
          </p:cNvSpPr>
          <p:nvPr>
            <p:ph idx="1"/>
          </p:nvPr>
        </p:nvSpPr>
        <p:spPr>
          <a:xfrm>
            <a:off x="4514334" y="1700808"/>
            <a:ext cx="7068065" cy="4776192"/>
          </a:xfrm>
        </p:spPr>
        <p:txBody>
          <a:bodyPr/>
          <a:lstStyle/>
          <a:p>
            <a:pPr marL="0" indent="0" algn="ctr">
              <a:buNone/>
            </a:pPr>
            <a:endParaRPr lang="de-AT" dirty="0" smtClean="0">
              <a:solidFill>
                <a:schemeClr val="accent1"/>
              </a:solidFill>
            </a:endParaRPr>
          </a:p>
          <a:p>
            <a:pPr marL="0" indent="0" algn="ctr">
              <a:buNone/>
            </a:pPr>
            <a:r>
              <a:rPr lang="de-AT" dirty="0" smtClean="0">
                <a:solidFill>
                  <a:schemeClr val="tx1"/>
                </a:solidFill>
              </a:rPr>
              <a:t>Wie viele LKWs kann ein modernes Binnenschiff durchschnittlich ersetzen?</a:t>
            </a:r>
          </a:p>
          <a:p>
            <a:pPr marL="0" indent="0" algn="ctr">
              <a:buNone/>
            </a:pPr>
            <a:endParaRPr lang="de-AT" dirty="0">
              <a:solidFill>
                <a:schemeClr val="tx1"/>
              </a:solidFill>
            </a:endParaRPr>
          </a:p>
          <a:p>
            <a:pPr marL="2781300" indent="-457200">
              <a:buClr>
                <a:srgbClr val="189BC4"/>
              </a:buClr>
              <a:buFont typeface="+mj-lt"/>
              <a:buAutoNum type="alphaLcParenR"/>
            </a:pPr>
            <a:r>
              <a:rPr lang="de-AT" dirty="0">
                <a:solidFill>
                  <a:schemeClr val="tx1"/>
                </a:solidFill>
              </a:rPr>
              <a:t>8</a:t>
            </a:r>
            <a:r>
              <a:rPr lang="de-AT" dirty="0" smtClean="0">
                <a:solidFill>
                  <a:schemeClr val="tx1"/>
                </a:solidFill>
              </a:rPr>
              <a:t>0</a:t>
            </a:r>
          </a:p>
          <a:p>
            <a:pPr marL="2781300" indent="-457200">
              <a:buClr>
                <a:srgbClr val="189BC4"/>
              </a:buClr>
              <a:buFont typeface="+mj-lt"/>
              <a:buAutoNum type="alphaLcParenR"/>
            </a:pPr>
            <a:r>
              <a:rPr lang="de-AT" dirty="0" smtClean="0">
                <a:solidFill>
                  <a:schemeClr val="tx1"/>
                </a:solidFill>
              </a:rPr>
              <a:t>180</a:t>
            </a:r>
          </a:p>
          <a:p>
            <a:pPr marL="2781300" indent="-457200">
              <a:buClr>
                <a:srgbClr val="189BC4"/>
              </a:buClr>
              <a:buFont typeface="+mj-lt"/>
              <a:buAutoNum type="alphaLcParenR"/>
            </a:pPr>
            <a:r>
              <a:rPr lang="de-AT" dirty="0" smtClean="0">
                <a:solidFill>
                  <a:schemeClr val="tx1"/>
                </a:solidFill>
              </a:rPr>
              <a:t>280</a:t>
            </a:r>
            <a:endParaRPr lang="de-AT"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33</a:t>
            </a:fld>
            <a:endParaRPr lang="de-AT" dirty="0">
              <a:solidFill>
                <a:prstClr val="white"/>
              </a:solidFill>
            </a:endParaRPr>
          </a:p>
        </p:txBody>
      </p:sp>
      <p:sp>
        <p:nvSpPr>
          <p:cNvPr id="7" name="Ellipse 6"/>
          <p:cNvSpPr/>
          <p:nvPr/>
        </p:nvSpPr>
        <p:spPr>
          <a:xfrm>
            <a:off x="6414133" y="4255850"/>
            <a:ext cx="2435193" cy="530267"/>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4" name="Grafik 3"/>
          <p:cNvPicPr>
            <a:picLocks noChangeAspect="1"/>
          </p:cNvPicPr>
          <p:nvPr/>
        </p:nvPicPr>
        <p:blipFill>
          <a:blip r:embed="rId3"/>
          <a:stretch>
            <a:fillRect/>
          </a:stretch>
        </p:blipFill>
        <p:spPr>
          <a:xfrm>
            <a:off x="609600" y="1700808"/>
            <a:ext cx="3676084" cy="4896544"/>
          </a:xfrm>
          <a:prstGeom prst="rect">
            <a:avLst/>
          </a:prstGeom>
        </p:spPr>
      </p:pic>
      <p:sp>
        <p:nvSpPr>
          <p:cNvPr id="6" name="Rechteck 5"/>
          <p:cNvSpPr/>
          <p:nvPr/>
        </p:nvSpPr>
        <p:spPr>
          <a:xfrm>
            <a:off x="579196" y="6369278"/>
            <a:ext cx="3676084" cy="215444"/>
          </a:xfrm>
          <a:prstGeom prst="rect">
            <a:avLst/>
          </a:prstGeom>
        </p:spPr>
        <p:txBody>
          <a:bodyPr wrap="square">
            <a:spAutoFit/>
          </a:bodyPr>
          <a:lstStyle/>
          <a:p>
            <a:r>
              <a:rPr lang="de-AT" sz="800" dirty="0" smtClean="0">
                <a:latin typeface="Corbel" panose="020B0503020204020204" pitchFamily="34" charset="0"/>
              </a:rPr>
              <a:t>Bildquelle: http</a:t>
            </a:r>
            <a:r>
              <a:rPr lang="de-AT" sz="800" dirty="0">
                <a:latin typeface="Corbel" panose="020B0503020204020204" pitchFamily="34" charset="0"/>
              </a:rPr>
              <a:t>://www.tis-gdv.de/tis/tagungen/svt/svt08/mcintyre/inhalt05.htm</a:t>
            </a:r>
          </a:p>
        </p:txBody>
      </p:sp>
    </p:spTree>
    <p:extLst>
      <p:ext uri="{BB962C8B-B14F-4D97-AF65-F5344CB8AC3E}">
        <p14:creationId xmlns:p14="http://schemas.microsoft.com/office/powerpoint/2010/main" val="406935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Die Wasserstraße Rhein</a:t>
            </a:r>
            <a:endParaRPr lang="de-AT" b="1" dirty="0"/>
          </a:p>
        </p:txBody>
      </p:sp>
      <p:sp>
        <p:nvSpPr>
          <p:cNvPr id="3" name="Inhaltsplatzhalter 2"/>
          <p:cNvSpPr>
            <a:spLocks noGrp="1"/>
          </p:cNvSpPr>
          <p:nvPr>
            <p:ph idx="1"/>
          </p:nvPr>
        </p:nvSpPr>
        <p:spPr/>
        <p:txBody>
          <a:bodyPr/>
          <a:lstStyle/>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34</a:t>
            </a:fld>
            <a:endParaRPr lang="de-AT" dirty="0">
              <a:solidFill>
                <a:prstClr val="white"/>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441565236"/>
              </p:ext>
            </p:extLst>
          </p:nvPr>
        </p:nvGraphicFramePr>
        <p:xfrm>
          <a:off x="2767472" y="1696384"/>
          <a:ext cx="6401241" cy="468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10381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Häfen</a:t>
            </a:r>
            <a:br>
              <a:rPr lang="de-DE" b="1" dirty="0" smtClean="0"/>
            </a:br>
            <a:r>
              <a:rPr lang="de-AT" sz="2400" dirty="0" smtClean="0"/>
              <a:t>Häfen</a:t>
            </a:r>
            <a:r>
              <a:rPr lang="de-DE" sz="2400" dirty="0" smtClean="0"/>
              <a:t> am Rhein</a:t>
            </a:r>
            <a:endParaRPr lang="de-AT" sz="2400" dirty="0"/>
          </a:p>
        </p:txBody>
      </p:sp>
      <p:sp>
        <p:nvSpPr>
          <p:cNvPr id="3" name="Inhaltsplatzhalter 2"/>
          <p:cNvSpPr>
            <a:spLocks noGrp="1"/>
          </p:cNvSpPr>
          <p:nvPr>
            <p:ph idx="1"/>
          </p:nvPr>
        </p:nvSpPr>
        <p:spPr>
          <a:xfrm>
            <a:off x="609600" y="1700808"/>
            <a:ext cx="7346788" cy="4776192"/>
          </a:xfrm>
        </p:spPr>
        <p:txBody>
          <a:bodyPr>
            <a:normAutofit/>
          </a:bodyPr>
          <a:lstStyle/>
          <a:p>
            <a:pPr>
              <a:buClr>
                <a:srgbClr val="189BC4"/>
              </a:buClr>
            </a:pPr>
            <a:endParaRPr lang="de-AT" sz="2000" dirty="0" smtClean="0">
              <a:solidFill>
                <a:schemeClr val="tx1"/>
              </a:solidFill>
            </a:endParaRPr>
          </a:p>
          <a:p>
            <a:pPr>
              <a:buClr>
                <a:srgbClr val="189BC4"/>
              </a:buClr>
            </a:pPr>
            <a:r>
              <a:rPr lang="de-AT" sz="2000" dirty="0" smtClean="0">
                <a:solidFill>
                  <a:schemeClr val="tx1"/>
                </a:solidFill>
              </a:rPr>
              <a:t>Was sind eigentlich </a:t>
            </a:r>
            <a:r>
              <a:rPr lang="de-AT" sz="2000" b="1" dirty="0" smtClean="0">
                <a:solidFill>
                  <a:srgbClr val="189BC4"/>
                </a:solidFill>
              </a:rPr>
              <a:t>Häfen</a:t>
            </a:r>
            <a:r>
              <a:rPr lang="de-AT" sz="2000" dirty="0" smtClean="0">
                <a:solidFill>
                  <a:schemeClr val="tx1"/>
                </a:solidFill>
              </a:rPr>
              <a:t>?</a:t>
            </a:r>
            <a:endParaRPr lang="de-AT" sz="2000" dirty="0">
              <a:solidFill>
                <a:schemeClr val="tx1"/>
              </a:solidFill>
            </a:endParaRPr>
          </a:p>
          <a:p>
            <a:pPr marL="617220" lvl="2" indent="-342900">
              <a:buClr>
                <a:srgbClr val="189BC4"/>
              </a:buClr>
              <a:buFont typeface="Symbol" panose="05050102010706020507" pitchFamily="18" charset="2"/>
              <a:buChar char="-"/>
            </a:pPr>
            <a:r>
              <a:rPr lang="de-AT" sz="2000" dirty="0">
                <a:solidFill>
                  <a:schemeClr val="tx1"/>
                </a:solidFill>
              </a:rPr>
              <a:t>Umschlagstelle für Güter</a:t>
            </a:r>
          </a:p>
          <a:p>
            <a:pPr marL="617220" lvl="2" indent="-342900">
              <a:buClr>
                <a:srgbClr val="189BC4"/>
              </a:buClr>
              <a:buFont typeface="Symbol" panose="05050102010706020507" pitchFamily="18" charset="2"/>
              <a:buChar char="-"/>
            </a:pPr>
            <a:r>
              <a:rPr lang="de-AT" sz="2000" dirty="0">
                <a:solidFill>
                  <a:schemeClr val="tx1"/>
                </a:solidFill>
              </a:rPr>
              <a:t>mindestens ein </a:t>
            </a:r>
            <a:r>
              <a:rPr lang="de-AT" sz="2000" dirty="0" smtClean="0">
                <a:solidFill>
                  <a:schemeClr val="tx1"/>
                </a:solidFill>
              </a:rPr>
              <a:t>Hafenbecken </a:t>
            </a:r>
            <a:r>
              <a:rPr lang="de-AT" sz="2000" dirty="0">
                <a:solidFill>
                  <a:schemeClr val="tx1"/>
                </a:solidFill>
              </a:rPr>
              <a:t>(ansonsten </a:t>
            </a:r>
            <a:r>
              <a:rPr lang="de-AT" sz="2000" dirty="0" smtClean="0">
                <a:solidFill>
                  <a:schemeClr val="tx1"/>
                </a:solidFill>
              </a:rPr>
              <a:t>Stromhafen)</a:t>
            </a:r>
            <a:endParaRPr lang="de-AT" sz="2000" dirty="0">
              <a:solidFill>
                <a:schemeClr val="tx1"/>
              </a:solidFill>
            </a:endParaRPr>
          </a:p>
          <a:p>
            <a:pPr marL="617220" lvl="2" indent="-342900">
              <a:buClr>
                <a:srgbClr val="189BC4"/>
              </a:buClr>
              <a:buFont typeface="Symbol" panose="05050102010706020507" pitchFamily="18" charset="2"/>
              <a:buChar char="-"/>
            </a:pPr>
            <a:r>
              <a:rPr lang="de-AT" sz="2000" dirty="0">
                <a:solidFill>
                  <a:schemeClr val="tx1"/>
                </a:solidFill>
              </a:rPr>
              <a:t>Verbindung zu anderen Verkehrsträgern</a:t>
            </a:r>
          </a:p>
          <a:p>
            <a:pPr marL="342900" lvl="1" indent="-342900">
              <a:buClr>
                <a:schemeClr val="accent1"/>
              </a:buClr>
            </a:pPr>
            <a:endParaRPr lang="de-AT" dirty="0" smtClean="0">
              <a:solidFill>
                <a:schemeClr val="tx1"/>
              </a:solidFill>
            </a:endParaRPr>
          </a:p>
          <a:p>
            <a:pPr marL="342900" lvl="1" indent="-342900">
              <a:buClr>
                <a:schemeClr val="accent1"/>
              </a:buClr>
            </a:pPr>
            <a:endParaRPr lang="de-AT" dirty="0">
              <a:solidFill>
                <a:schemeClr val="tx1"/>
              </a:solidFill>
            </a:endParaRPr>
          </a:p>
          <a:p>
            <a:pPr>
              <a:buClr>
                <a:srgbClr val="189BC4"/>
              </a:buClr>
            </a:pPr>
            <a:r>
              <a:rPr lang="de-AT" sz="2000" dirty="0" smtClean="0">
                <a:solidFill>
                  <a:schemeClr val="tx1"/>
                </a:solidFill>
              </a:rPr>
              <a:t>Was bedeutet </a:t>
            </a:r>
            <a:r>
              <a:rPr lang="de-AT" sz="2000" b="1" dirty="0" smtClean="0">
                <a:solidFill>
                  <a:srgbClr val="189BC4"/>
                </a:solidFill>
              </a:rPr>
              <a:t>Umschlag</a:t>
            </a:r>
            <a:r>
              <a:rPr lang="de-AT" sz="2000" dirty="0" smtClean="0">
                <a:solidFill>
                  <a:schemeClr val="tx1"/>
                </a:solidFill>
              </a:rPr>
              <a:t>?</a:t>
            </a:r>
            <a:endParaRPr lang="de-AT" sz="2000" dirty="0">
              <a:solidFill>
                <a:schemeClr val="tx1"/>
              </a:solidFill>
            </a:endParaRPr>
          </a:p>
          <a:p>
            <a:pPr marL="617220" lvl="2" indent="-342900">
              <a:buClr>
                <a:srgbClr val="189BC4"/>
              </a:buClr>
              <a:buFont typeface="Symbol" panose="05050102010706020507" pitchFamily="18" charset="2"/>
              <a:buChar char="-"/>
            </a:pPr>
            <a:r>
              <a:rPr lang="de-AT" sz="2000" dirty="0">
                <a:solidFill>
                  <a:schemeClr val="tx1"/>
                </a:solidFill>
              </a:rPr>
              <a:t>Wechsel von Gütern von einem Transportmittel auf ein anderes innerhalb einer Transportkette</a:t>
            </a:r>
          </a:p>
          <a:p>
            <a:pPr marL="617220" lvl="2" indent="-342900">
              <a:buClr>
                <a:srgbClr val="189BC4"/>
              </a:buClr>
              <a:buFont typeface="Symbol" panose="05050102010706020507" pitchFamily="18" charset="2"/>
              <a:buChar char="-"/>
            </a:pPr>
            <a:r>
              <a:rPr lang="de-AT" sz="2000" dirty="0">
                <a:solidFill>
                  <a:schemeClr val="tx1"/>
                </a:solidFill>
              </a:rPr>
              <a:t>z.B. Verladung vom LKW auf das Binnenschiff</a:t>
            </a:r>
          </a:p>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35</a:t>
            </a:fld>
            <a:endParaRPr lang="de-AT" dirty="0">
              <a:solidFill>
                <a:prstClr val="white"/>
              </a:solidFill>
            </a:endParaRPr>
          </a:p>
        </p:txBody>
      </p:sp>
      <p:sp>
        <p:nvSpPr>
          <p:cNvPr id="6" name="Textfeld 5"/>
          <p:cNvSpPr txBox="1"/>
          <p:nvPr/>
        </p:nvSpPr>
        <p:spPr>
          <a:xfrm>
            <a:off x="11235640" y="6414565"/>
            <a:ext cx="1152128" cy="215444"/>
          </a:xfrm>
          <a:prstGeom prst="rect">
            <a:avLst/>
          </a:prstGeom>
          <a:noFill/>
        </p:spPr>
        <p:txBody>
          <a:bodyPr wrap="square" rtlCol="0">
            <a:spAutoFit/>
          </a:bodyPr>
          <a:lstStyle/>
          <a:p>
            <a:r>
              <a:rPr lang="de-DE" sz="800" dirty="0">
                <a:latin typeface="Corbel" panose="020B0503020204020204" pitchFamily="34" charset="0"/>
              </a:rPr>
              <a:t>Quelle: viadonau</a:t>
            </a:r>
            <a:endParaRPr lang="de-AT" sz="800" dirty="0">
              <a:latin typeface="Corbel" panose="020B0503020204020204" pitchFamily="34" charset="0"/>
            </a:endParaRPr>
          </a:p>
        </p:txBody>
      </p:sp>
      <p:pic>
        <p:nvPicPr>
          <p:cNvPr id="7" name="Picture 9"/>
          <p:cNvPicPr/>
          <p:nvPr/>
        </p:nvPicPr>
        <p:blipFill rotWithShape="1">
          <a:blip r:embed="rId3" cstate="screen">
            <a:extLst>
              <a:ext uri="{28A0092B-C50C-407E-A947-70E740481C1C}">
                <a14:useLocalDpi xmlns:a14="http://schemas.microsoft.com/office/drawing/2010/main"/>
              </a:ext>
            </a:extLst>
          </a:blip>
          <a:srcRect/>
          <a:stretch/>
        </p:blipFill>
        <p:spPr bwMode="auto">
          <a:xfrm>
            <a:off x="7854215" y="1792201"/>
            <a:ext cx="4337785" cy="2486181"/>
          </a:xfrm>
          <a:prstGeom prst="rect">
            <a:avLst/>
          </a:prstGeom>
          <a:ln>
            <a:noFill/>
          </a:ln>
          <a:extLst>
            <a:ext uri="{53640926-AAD7-44D8-BBD7-CCE9431645EC}">
              <a14:shadowObscured xmlns:a14="http://schemas.microsoft.com/office/drawing/2010/main"/>
            </a:ext>
          </a:extLst>
        </p:spPr>
      </p:pic>
      <p:pic>
        <p:nvPicPr>
          <p:cNvPr id="4" name="Grafik 3"/>
          <p:cNvPicPr>
            <a:picLocks noChangeAspect="1"/>
          </p:cNvPicPr>
          <p:nvPr/>
        </p:nvPicPr>
        <p:blipFill>
          <a:blip r:embed="rId4"/>
          <a:stretch>
            <a:fillRect/>
          </a:stretch>
        </p:blipFill>
        <p:spPr>
          <a:xfrm>
            <a:off x="7854214" y="4369775"/>
            <a:ext cx="4337785" cy="1837634"/>
          </a:xfrm>
          <a:prstGeom prst="rect">
            <a:avLst/>
          </a:prstGeom>
        </p:spPr>
      </p:pic>
      <p:sp>
        <p:nvSpPr>
          <p:cNvPr id="8" name="Textfeld 7"/>
          <p:cNvSpPr txBox="1"/>
          <p:nvPr/>
        </p:nvSpPr>
        <p:spPr>
          <a:xfrm>
            <a:off x="7854214" y="4365631"/>
            <a:ext cx="1152128" cy="215444"/>
          </a:xfrm>
          <a:prstGeom prst="rect">
            <a:avLst/>
          </a:prstGeom>
          <a:noFill/>
        </p:spPr>
        <p:txBody>
          <a:bodyPr wrap="square" rtlCol="0">
            <a:spAutoFit/>
          </a:bodyPr>
          <a:lstStyle/>
          <a:p>
            <a:r>
              <a:rPr lang="de-DE" sz="800" dirty="0">
                <a:latin typeface="Corbel" panose="020B0503020204020204" pitchFamily="34" charset="0"/>
              </a:rPr>
              <a:t>Quelle: viadonau</a:t>
            </a:r>
            <a:endParaRPr lang="de-AT" sz="800" dirty="0">
              <a:latin typeface="Corbel" panose="020B0503020204020204" pitchFamily="34" charset="0"/>
            </a:endParaRPr>
          </a:p>
        </p:txBody>
      </p:sp>
    </p:spTree>
    <p:extLst>
      <p:ext uri="{BB962C8B-B14F-4D97-AF65-F5344CB8AC3E}">
        <p14:creationId xmlns:p14="http://schemas.microsoft.com/office/powerpoint/2010/main" val="30955924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DE" b="1" dirty="0" err="1" smtClean="0"/>
              <a:t>Duisport</a:t>
            </a:r>
            <a:r>
              <a:rPr lang="de-DE" dirty="0" smtClean="0"/>
              <a:t/>
            </a:r>
            <a:br>
              <a:rPr lang="de-DE" dirty="0" smtClean="0"/>
            </a:br>
            <a:r>
              <a:rPr lang="de-DE" sz="2400" dirty="0" smtClean="0"/>
              <a:t>Häfen am Rhein</a:t>
            </a:r>
            <a:endParaRPr lang="de-AT" sz="2400" dirty="0"/>
          </a:p>
        </p:txBody>
      </p:sp>
      <p:sp>
        <p:nvSpPr>
          <p:cNvPr id="3" name="Inhaltsplatzhalter 2"/>
          <p:cNvSpPr>
            <a:spLocks noGrp="1"/>
          </p:cNvSpPr>
          <p:nvPr>
            <p:ph idx="1"/>
          </p:nvPr>
        </p:nvSpPr>
        <p:spPr>
          <a:xfrm>
            <a:off x="609600" y="1700808"/>
            <a:ext cx="6278217" cy="4776192"/>
          </a:xfrm>
        </p:spPr>
        <p:txBody>
          <a:bodyPr>
            <a:normAutofit/>
          </a:bodyPr>
          <a:lstStyle/>
          <a:p>
            <a:pPr>
              <a:spcBef>
                <a:spcPts val="0"/>
              </a:spcBef>
              <a:buClr>
                <a:srgbClr val="189BC4"/>
              </a:buClr>
            </a:pPr>
            <a:r>
              <a:rPr lang="de-DE" sz="1800" dirty="0">
                <a:solidFill>
                  <a:schemeClr val="tx1"/>
                </a:solidFill>
              </a:rPr>
              <a:t>Niederrhein: </a:t>
            </a:r>
            <a:r>
              <a:rPr lang="de-DE" sz="1800" dirty="0" smtClean="0">
                <a:solidFill>
                  <a:schemeClr val="tx1"/>
                </a:solidFill>
              </a:rPr>
              <a:t>1.271.889 </a:t>
            </a:r>
            <a:r>
              <a:rPr lang="de-DE" sz="1800" dirty="0" err="1" smtClean="0">
                <a:solidFill>
                  <a:schemeClr val="tx1"/>
                </a:solidFill>
              </a:rPr>
              <a:t>EinwohnerInnen</a:t>
            </a:r>
            <a:r>
              <a:rPr lang="de-DE" sz="1800" dirty="0" smtClean="0">
                <a:solidFill>
                  <a:schemeClr val="tx1"/>
                </a:solidFill>
              </a:rPr>
              <a:t> (2016)</a:t>
            </a:r>
          </a:p>
          <a:p>
            <a:pPr lvl="1">
              <a:spcBef>
                <a:spcPts val="0"/>
              </a:spcBef>
              <a:buClr>
                <a:srgbClr val="189BC4"/>
              </a:buClr>
              <a:buFont typeface="Symbol" panose="05050102010706020507" pitchFamily="18" charset="2"/>
              <a:buChar char="-"/>
            </a:pPr>
            <a:r>
              <a:rPr lang="de-DE" sz="1600" dirty="0" smtClean="0">
                <a:solidFill>
                  <a:schemeClr val="tx1"/>
                </a:solidFill>
              </a:rPr>
              <a:t>davon </a:t>
            </a:r>
            <a:r>
              <a:rPr lang="de-DE" sz="1600" dirty="0">
                <a:solidFill>
                  <a:schemeClr val="tx1"/>
                </a:solidFill>
              </a:rPr>
              <a:t>in Duisburg:  499.845 </a:t>
            </a:r>
            <a:r>
              <a:rPr lang="de-DE" sz="1600" dirty="0" err="1" smtClean="0">
                <a:solidFill>
                  <a:schemeClr val="tx1"/>
                </a:solidFill>
              </a:rPr>
              <a:t>EinwohnerInnen</a:t>
            </a:r>
            <a:r>
              <a:rPr lang="de-DE" sz="1600" dirty="0" smtClean="0">
                <a:solidFill>
                  <a:schemeClr val="tx1"/>
                </a:solidFill>
              </a:rPr>
              <a:t> (2016)</a:t>
            </a:r>
          </a:p>
          <a:p>
            <a:pPr lvl="1">
              <a:spcBef>
                <a:spcPts val="0"/>
              </a:spcBef>
              <a:buClr>
                <a:srgbClr val="189BC4"/>
              </a:buClr>
            </a:pPr>
            <a:endParaRPr lang="de-DE" sz="1400" dirty="0" smtClean="0">
              <a:solidFill>
                <a:schemeClr val="tx1"/>
              </a:solidFill>
            </a:endParaRPr>
          </a:p>
          <a:p>
            <a:pPr>
              <a:spcBef>
                <a:spcPts val="0"/>
              </a:spcBef>
              <a:buClr>
                <a:srgbClr val="189BC4"/>
              </a:buClr>
            </a:pPr>
            <a:r>
              <a:rPr lang="de-DE" sz="1800" dirty="0" smtClean="0">
                <a:solidFill>
                  <a:schemeClr val="tx1"/>
                </a:solidFill>
              </a:rPr>
              <a:t>Hafengesellschaft, im Hafen ansässigen Unternehmen und Logistikfirmen der Region &gt; 45.000 Beschäftigte</a:t>
            </a:r>
          </a:p>
          <a:p>
            <a:pPr>
              <a:spcBef>
                <a:spcPts val="0"/>
              </a:spcBef>
              <a:buClr>
                <a:srgbClr val="189BC4"/>
              </a:buClr>
            </a:pPr>
            <a:endParaRPr lang="de-DE" sz="1800" dirty="0">
              <a:solidFill>
                <a:schemeClr val="tx1"/>
              </a:solidFill>
            </a:endParaRPr>
          </a:p>
          <a:p>
            <a:pPr>
              <a:spcBef>
                <a:spcPts val="0"/>
              </a:spcBef>
              <a:buClr>
                <a:srgbClr val="189BC4"/>
              </a:buClr>
            </a:pPr>
            <a:r>
              <a:rPr lang="de-DE" sz="1800" b="1" dirty="0" smtClean="0">
                <a:solidFill>
                  <a:srgbClr val="189BC4"/>
                </a:solidFill>
              </a:rPr>
              <a:t>größter europäischer Binnenhafen </a:t>
            </a:r>
          </a:p>
          <a:p>
            <a:pPr>
              <a:spcBef>
                <a:spcPts val="0"/>
              </a:spcBef>
              <a:buClr>
                <a:srgbClr val="189BC4"/>
              </a:buClr>
            </a:pPr>
            <a:endParaRPr lang="de-AT" sz="1800" dirty="0" smtClean="0">
              <a:solidFill>
                <a:srgbClr val="189BC4"/>
              </a:solidFill>
            </a:endParaRPr>
          </a:p>
          <a:p>
            <a:pPr>
              <a:spcBef>
                <a:spcPts val="0"/>
              </a:spcBef>
              <a:buClr>
                <a:srgbClr val="189BC4"/>
              </a:buClr>
            </a:pPr>
            <a:r>
              <a:rPr lang="de-AT" sz="1800" dirty="0" smtClean="0">
                <a:solidFill>
                  <a:schemeClr val="tx1"/>
                </a:solidFill>
              </a:rPr>
              <a:t>2017 Gesamtumschlag 68,3 Mio. t</a:t>
            </a:r>
          </a:p>
          <a:p>
            <a:pPr>
              <a:spcBef>
                <a:spcPts val="0"/>
              </a:spcBef>
              <a:buClr>
                <a:srgbClr val="189BC4"/>
              </a:buClr>
            </a:pPr>
            <a:endParaRPr lang="de-DE" sz="1800" dirty="0" smtClean="0">
              <a:solidFill>
                <a:srgbClr val="189BC4"/>
              </a:solidFill>
            </a:endParaRPr>
          </a:p>
          <a:p>
            <a:pPr>
              <a:spcBef>
                <a:spcPts val="0"/>
              </a:spcBef>
              <a:buClr>
                <a:srgbClr val="189BC4"/>
              </a:buClr>
            </a:pPr>
            <a:r>
              <a:rPr lang="de-DE" sz="1800" b="1" dirty="0" smtClean="0">
                <a:solidFill>
                  <a:srgbClr val="189BC4"/>
                </a:solidFill>
              </a:rPr>
              <a:t>8 Containerterminals</a:t>
            </a:r>
          </a:p>
          <a:p>
            <a:pPr lvl="1">
              <a:spcBef>
                <a:spcPts val="0"/>
              </a:spcBef>
              <a:buClr>
                <a:srgbClr val="189BC4"/>
              </a:buClr>
              <a:buFont typeface="Symbol" panose="05050102010706020507" pitchFamily="18" charset="2"/>
              <a:buChar char="-"/>
            </a:pPr>
            <a:r>
              <a:rPr lang="de-DE" sz="1600" dirty="0" smtClean="0">
                <a:solidFill>
                  <a:schemeClr val="tx1"/>
                </a:solidFill>
              </a:rPr>
              <a:t>Kapazität </a:t>
            </a:r>
            <a:r>
              <a:rPr lang="de-DE" sz="1600" dirty="0">
                <a:solidFill>
                  <a:schemeClr val="tx1"/>
                </a:solidFill>
              </a:rPr>
              <a:t>5 Mio. </a:t>
            </a:r>
            <a:r>
              <a:rPr lang="de-DE" sz="1600" dirty="0" smtClean="0">
                <a:solidFill>
                  <a:schemeClr val="tx1"/>
                </a:solidFill>
              </a:rPr>
              <a:t>TEU</a:t>
            </a:r>
          </a:p>
          <a:p>
            <a:pPr lvl="1">
              <a:spcBef>
                <a:spcPts val="0"/>
              </a:spcBef>
              <a:buClr>
                <a:srgbClr val="189BC4"/>
              </a:buClr>
              <a:buFont typeface="Symbol" panose="05050102010706020507" pitchFamily="18" charset="2"/>
              <a:buChar char="-"/>
            </a:pPr>
            <a:r>
              <a:rPr lang="de-DE" sz="1600" dirty="0" smtClean="0">
                <a:solidFill>
                  <a:schemeClr val="tx1"/>
                </a:solidFill>
              </a:rPr>
              <a:t>jährlicher Containerumschlag: 4,1 Millionen TEU (2017)</a:t>
            </a:r>
          </a:p>
          <a:p>
            <a:pPr lvl="1">
              <a:spcBef>
                <a:spcPts val="0"/>
              </a:spcBef>
              <a:buClr>
                <a:srgbClr val="189BC4"/>
              </a:buClr>
              <a:buFont typeface="Symbol" panose="05050102010706020507" pitchFamily="18" charset="2"/>
              <a:buChar char="-"/>
            </a:pPr>
            <a:endParaRPr lang="de-DE" sz="1600" dirty="0">
              <a:solidFill>
                <a:schemeClr val="tx1"/>
              </a:solidFill>
            </a:endParaRPr>
          </a:p>
          <a:p>
            <a:pPr>
              <a:spcBef>
                <a:spcPts val="0"/>
              </a:spcBef>
              <a:buClr>
                <a:srgbClr val="189BC4"/>
              </a:buClr>
            </a:pPr>
            <a:r>
              <a:rPr lang="de-DE" sz="1800" b="1" dirty="0" smtClean="0">
                <a:solidFill>
                  <a:srgbClr val="189BC4"/>
                </a:solidFill>
              </a:rPr>
              <a:t>Modal Split </a:t>
            </a:r>
            <a:r>
              <a:rPr lang="de-DE" sz="1800" dirty="0" smtClean="0">
                <a:solidFill>
                  <a:schemeClr val="tx1"/>
                </a:solidFill>
              </a:rPr>
              <a:t>= beschreibt die Verteilung des Transportaufkommens auf verschiedene Verkehrsmittel</a:t>
            </a:r>
            <a:endParaRPr lang="de-DE" sz="1800"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36</a:t>
            </a:fld>
            <a:endParaRPr lang="de-AT" dirty="0">
              <a:solidFill>
                <a:prstClr val="white"/>
              </a:solidFill>
            </a:endParaRPr>
          </a:p>
        </p:txBody>
      </p:sp>
      <p:graphicFrame>
        <p:nvGraphicFramePr>
          <p:cNvPr id="10" name="Diagramm 9"/>
          <p:cNvGraphicFramePr/>
          <p:nvPr>
            <p:extLst>
              <p:ext uri="{D42A27DB-BD31-4B8C-83A1-F6EECF244321}">
                <p14:modId xmlns:p14="http://schemas.microsoft.com/office/powerpoint/2010/main" val="1493015346"/>
              </p:ext>
            </p:extLst>
          </p:nvPr>
        </p:nvGraphicFramePr>
        <p:xfrm>
          <a:off x="6474055" y="1893406"/>
          <a:ext cx="4764216" cy="4025328"/>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feld 10"/>
          <p:cNvSpPr txBox="1"/>
          <p:nvPr/>
        </p:nvSpPr>
        <p:spPr>
          <a:xfrm>
            <a:off x="6960096" y="5763466"/>
            <a:ext cx="3925521" cy="215444"/>
          </a:xfrm>
          <a:prstGeom prst="rect">
            <a:avLst/>
          </a:prstGeom>
          <a:noFill/>
        </p:spPr>
        <p:txBody>
          <a:bodyPr wrap="square" rtlCol="0">
            <a:spAutoFit/>
          </a:bodyPr>
          <a:lstStyle/>
          <a:p>
            <a:r>
              <a:rPr lang="de-DE" sz="800" dirty="0" smtClean="0"/>
              <a:t>Quelle: </a:t>
            </a:r>
            <a:r>
              <a:rPr lang="de-DE" sz="800" dirty="0" err="1" smtClean="0"/>
              <a:t>Destatis</a:t>
            </a:r>
            <a:r>
              <a:rPr lang="de-DE" sz="800" dirty="0" smtClean="0"/>
              <a:t> und Hafen Duisburg</a:t>
            </a:r>
            <a:endParaRPr lang="de-AT" sz="800" dirty="0"/>
          </a:p>
        </p:txBody>
      </p:sp>
      <p:sp>
        <p:nvSpPr>
          <p:cNvPr id="12" name="Textfeld 11"/>
          <p:cNvSpPr txBox="1"/>
          <p:nvPr/>
        </p:nvSpPr>
        <p:spPr>
          <a:xfrm>
            <a:off x="11353271" y="6381908"/>
            <a:ext cx="838729" cy="215444"/>
          </a:xfrm>
          <a:prstGeom prst="rect">
            <a:avLst/>
          </a:prstGeom>
          <a:noFill/>
        </p:spPr>
        <p:txBody>
          <a:bodyPr wrap="square" rtlCol="0">
            <a:spAutoFit/>
          </a:bodyPr>
          <a:lstStyle/>
          <a:p>
            <a:r>
              <a:rPr lang="de-DE" sz="800" dirty="0" smtClean="0">
                <a:latin typeface="Corbel" panose="020B0503020204020204" pitchFamily="34" charset="0"/>
              </a:rPr>
              <a:t>Quelle: diverse</a:t>
            </a:r>
            <a:endParaRPr lang="de-AT" sz="800" dirty="0">
              <a:latin typeface="Corbel" panose="020B0503020204020204" pitchFamily="34" charset="0"/>
            </a:endParaRPr>
          </a:p>
        </p:txBody>
      </p:sp>
    </p:spTree>
    <p:extLst>
      <p:ext uri="{BB962C8B-B14F-4D97-AF65-F5344CB8AC3E}">
        <p14:creationId xmlns:p14="http://schemas.microsoft.com/office/powerpoint/2010/main" val="211133589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p:cNvSpPr>
            <a:spLocks noGrp="1"/>
          </p:cNvSpPr>
          <p:nvPr>
            <p:ph type="title"/>
          </p:nvPr>
        </p:nvSpPr>
        <p:spPr>
          <a:noFill/>
        </p:spPr>
        <p:txBody>
          <a:bodyPr/>
          <a:lstStyle/>
          <a:p>
            <a:r>
              <a:rPr lang="de-DE" b="1" dirty="0" err="1" smtClean="0"/>
              <a:t>Duisport</a:t>
            </a:r>
            <a:r>
              <a:rPr lang="de-DE" dirty="0" smtClean="0"/>
              <a:t/>
            </a:r>
            <a:br>
              <a:rPr lang="de-DE" dirty="0" smtClean="0"/>
            </a:br>
            <a:r>
              <a:rPr lang="de-DE" sz="2400" dirty="0" smtClean="0"/>
              <a:t>Häfen am Rhein</a:t>
            </a:r>
            <a:endParaRPr lang="de-AT" sz="2400" dirty="0"/>
          </a:p>
        </p:txBody>
      </p:sp>
      <p:sp>
        <p:nvSpPr>
          <p:cNvPr id="8" name="Inhaltsplatzhalter 7"/>
          <p:cNvSpPr>
            <a:spLocks noGrp="1"/>
          </p:cNvSpPr>
          <p:nvPr>
            <p:ph idx="1"/>
          </p:nvPr>
        </p:nvSpPr>
        <p:spPr>
          <a:xfrm>
            <a:off x="609600" y="1700808"/>
            <a:ext cx="6590190" cy="4776192"/>
          </a:xfrm>
        </p:spPr>
        <p:txBody>
          <a:bodyPr>
            <a:noAutofit/>
          </a:bodyPr>
          <a:lstStyle/>
          <a:p>
            <a:pPr>
              <a:spcBef>
                <a:spcPts val="600"/>
              </a:spcBef>
              <a:spcAft>
                <a:spcPts val="600"/>
              </a:spcAft>
              <a:buClr>
                <a:srgbClr val="189BC4"/>
              </a:buClr>
            </a:pPr>
            <a:r>
              <a:rPr lang="de-AT" sz="1800" dirty="0">
                <a:solidFill>
                  <a:schemeClr val="tx1"/>
                </a:solidFill>
              </a:rPr>
              <a:t>c</a:t>
            </a:r>
            <a:r>
              <a:rPr lang="de-AT" sz="1800" dirty="0" smtClean="0">
                <a:solidFill>
                  <a:schemeClr val="tx1"/>
                </a:solidFill>
              </a:rPr>
              <a:t>a. 1.400 ha Industrie- und Logistikfläche</a:t>
            </a:r>
          </a:p>
          <a:p>
            <a:pPr lvl="1">
              <a:spcBef>
                <a:spcPts val="600"/>
              </a:spcBef>
              <a:spcAft>
                <a:spcPts val="600"/>
              </a:spcAft>
              <a:buClr>
                <a:srgbClr val="189BC4"/>
              </a:buClr>
              <a:buFont typeface="Symbol" panose="05050102010706020507" pitchFamily="18" charset="2"/>
              <a:buChar char="-"/>
            </a:pPr>
            <a:r>
              <a:rPr lang="de-AT" sz="1600" dirty="0">
                <a:solidFill>
                  <a:schemeClr val="tx1"/>
                </a:solidFill>
              </a:rPr>
              <a:t>i</a:t>
            </a:r>
            <a:r>
              <a:rPr lang="de-AT" sz="1600" dirty="0" smtClean="0">
                <a:solidFill>
                  <a:schemeClr val="tx1"/>
                </a:solidFill>
              </a:rPr>
              <a:t>m </a:t>
            </a:r>
            <a:r>
              <a:rPr lang="de-AT" sz="1600" dirty="0">
                <a:solidFill>
                  <a:schemeClr val="tx1"/>
                </a:solidFill>
              </a:rPr>
              <a:t>V</a:t>
            </a:r>
            <a:r>
              <a:rPr lang="de-AT" sz="1600" dirty="0" smtClean="0">
                <a:solidFill>
                  <a:schemeClr val="tx1"/>
                </a:solidFill>
              </a:rPr>
              <a:t>ergleich der Hafen Hamburg: Hafennutzungsgebiet 2015 6.347 ha</a:t>
            </a:r>
          </a:p>
          <a:p>
            <a:pPr>
              <a:spcBef>
                <a:spcPts val="600"/>
              </a:spcBef>
              <a:spcAft>
                <a:spcPts val="600"/>
              </a:spcAft>
              <a:buClr>
                <a:srgbClr val="189BC4"/>
              </a:buClr>
            </a:pPr>
            <a:r>
              <a:rPr lang="de-AT" sz="1800" dirty="0" smtClean="0">
                <a:solidFill>
                  <a:schemeClr val="tx1"/>
                </a:solidFill>
              </a:rPr>
              <a:t>ca. 2 Millionen m² überdachte Lagerfläche</a:t>
            </a:r>
          </a:p>
          <a:p>
            <a:pPr>
              <a:spcBef>
                <a:spcPts val="600"/>
              </a:spcBef>
              <a:spcAft>
                <a:spcPts val="600"/>
              </a:spcAft>
              <a:buClr>
                <a:srgbClr val="189BC4"/>
              </a:buClr>
            </a:pPr>
            <a:r>
              <a:rPr lang="de-AT" sz="1800" dirty="0" smtClean="0">
                <a:solidFill>
                  <a:schemeClr val="tx1"/>
                </a:solidFill>
              </a:rPr>
              <a:t>trimodale Drehscheibe</a:t>
            </a:r>
            <a:endParaRPr lang="de-DE" sz="1800" dirty="0" smtClean="0">
              <a:solidFill>
                <a:schemeClr val="tx1"/>
              </a:solidFill>
            </a:endParaRPr>
          </a:p>
          <a:p>
            <a:pPr>
              <a:spcBef>
                <a:spcPts val="600"/>
              </a:spcBef>
              <a:spcAft>
                <a:spcPts val="600"/>
              </a:spcAft>
              <a:buClr>
                <a:srgbClr val="189BC4"/>
              </a:buClr>
            </a:pPr>
            <a:r>
              <a:rPr lang="de-DE" sz="1800" dirty="0" smtClean="0">
                <a:solidFill>
                  <a:schemeClr val="tx1"/>
                </a:solidFill>
              </a:rPr>
              <a:t>150 </a:t>
            </a:r>
            <a:r>
              <a:rPr lang="de-DE" sz="1800" dirty="0">
                <a:solidFill>
                  <a:schemeClr val="tx1"/>
                </a:solidFill>
              </a:rPr>
              <a:t>Millionen </a:t>
            </a:r>
            <a:r>
              <a:rPr lang="de-DE" sz="1800" dirty="0" err="1" smtClean="0">
                <a:solidFill>
                  <a:schemeClr val="tx1"/>
                </a:solidFill>
              </a:rPr>
              <a:t>VerbraucherInnen</a:t>
            </a:r>
            <a:r>
              <a:rPr lang="de-DE" sz="1800" dirty="0" smtClean="0">
                <a:solidFill>
                  <a:schemeClr val="tx1"/>
                </a:solidFill>
              </a:rPr>
              <a:t/>
            </a:r>
            <a:br>
              <a:rPr lang="de-DE" sz="1800" dirty="0" smtClean="0">
                <a:solidFill>
                  <a:schemeClr val="tx1"/>
                </a:solidFill>
              </a:rPr>
            </a:br>
            <a:r>
              <a:rPr lang="de-DE" sz="1800" dirty="0" smtClean="0">
                <a:solidFill>
                  <a:schemeClr val="tx1"/>
                </a:solidFill>
              </a:rPr>
              <a:t>innerhalb </a:t>
            </a:r>
            <a:r>
              <a:rPr lang="de-DE" sz="1800" dirty="0">
                <a:solidFill>
                  <a:schemeClr val="tx1"/>
                </a:solidFill>
              </a:rPr>
              <a:t>von 8 Stunden per </a:t>
            </a:r>
            <a:r>
              <a:rPr lang="de-DE" sz="1800" dirty="0" smtClean="0">
                <a:solidFill>
                  <a:schemeClr val="tx1"/>
                </a:solidFill>
              </a:rPr>
              <a:t>LKW</a:t>
            </a:r>
          </a:p>
          <a:p>
            <a:pPr>
              <a:spcBef>
                <a:spcPts val="600"/>
              </a:spcBef>
              <a:spcAft>
                <a:spcPts val="600"/>
              </a:spcAft>
              <a:buClr>
                <a:srgbClr val="189BC4"/>
              </a:buClr>
            </a:pPr>
            <a:r>
              <a:rPr lang="de-DE" sz="1800" dirty="0" smtClean="0">
                <a:solidFill>
                  <a:schemeClr val="tx1"/>
                </a:solidFill>
              </a:rPr>
              <a:t>Spezialisierung auf Stahlindustrie</a:t>
            </a:r>
          </a:p>
          <a:p>
            <a:pPr>
              <a:spcBef>
                <a:spcPts val="600"/>
              </a:spcBef>
              <a:spcAft>
                <a:spcPts val="600"/>
              </a:spcAft>
              <a:buClr>
                <a:srgbClr val="189BC4"/>
              </a:buClr>
            </a:pPr>
            <a:r>
              <a:rPr lang="de-DE" sz="1800" b="1" dirty="0" smtClean="0">
                <a:solidFill>
                  <a:srgbClr val="189BC4"/>
                </a:solidFill>
              </a:rPr>
              <a:t>Die neue Seidenstraße </a:t>
            </a:r>
            <a:r>
              <a:rPr lang="de-DE" sz="1800" dirty="0" smtClean="0">
                <a:solidFill>
                  <a:schemeClr val="tx1"/>
                </a:solidFill>
              </a:rPr>
              <a:t>– transkontinentale Verbindungen</a:t>
            </a:r>
          </a:p>
          <a:p>
            <a:pPr lvl="1">
              <a:spcBef>
                <a:spcPts val="600"/>
              </a:spcBef>
              <a:spcAft>
                <a:spcPts val="600"/>
              </a:spcAft>
              <a:buClr>
                <a:srgbClr val="189BC4"/>
              </a:buClr>
              <a:buFont typeface="Symbol" panose="05050102010706020507" pitchFamily="18" charset="2"/>
              <a:buChar char="-"/>
            </a:pPr>
            <a:r>
              <a:rPr lang="de-DE" sz="1600" dirty="0" smtClean="0">
                <a:solidFill>
                  <a:schemeClr val="tx1"/>
                </a:solidFill>
              </a:rPr>
              <a:t>Verbindung per Schiene mit Wirtschaftsstandorten in Asien</a:t>
            </a:r>
          </a:p>
          <a:p>
            <a:pPr lvl="1">
              <a:spcBef>
                <a:spcPts val="600"/>
              </a:spcBef>
              <a:spcAft>
                <a:spcPts val="600"/>
              </a:spcAft>
              <a:buClr>
                <a:srgbClr val="189BC4"/>
              </a:buClr>
              <a:buFont typeface="Symbol" panose="05050102010706020507" pitchFamily="18" charset="2"/>
              <a:buChar char="-"/>
            </a:pPr>
            <a:r>
              <a:rPr lang="de-DE" sz="1600" dirty="0">
                <a:solidFill>
                  <a:schemeClr val="tx1"/>
                </a:solidFill>
              </a:rPr>
              <a:t>w</a:t>
            </a:r>
            <a:r>
              <a:rPr lang="de-DE" sz="1600" dirty="0" smtClean="0">
                <a:solidFill>
                  <a:schemeClr val="tx1"/>
                </a:solidFill>
              </a:rPr>
              <a:t>öchentlich kommen ca. 35 Güterzüge an</a:t>
            </a:r>
          </a:p>
          <a:p>
            <a:pPr lvl="1">
              <a:spcBef>
                <a:spcPts val="600"/>
              </a:spcBef>
              <a:spcAft>
                <a:spcPts val="600"/>
              </a:spcAft>
              <a:buClr>
                <a:srgbClr val="189BC4"/>
              </a:buClr>
              <a:buFont typeface="Symbol" panose="05050102010706020507" pitchFamily="18" charset="2"/>
              <a:buChar char="-"/>
            </a:pPr>
            <a:r>
              <a:rPr lang="de-DE" sz="1600" dirty="0">
                <a:solidFill>
                  <a:schemeClr val="tx1"/>
                </a:solidFill>
              </a:rPr>
              <a:t>s</a:t>
            </a:r>
            <a:r>
              <a:rPr lang="de-DE" sz="1600" dirty="0" smtClean="0">
                <a:solidFill>
                  <a:schemeClr val="tx1"/>
                </a:solidFill>
              </a:rPr>
              <a:t>chneller als das Schiff</a:t>
            </a:r>
          </a:p>
          <a:p>
            <a:pPr lvl="1">
              <a:spcBef>
                <a:spcPts val="600"/>
              </a:spcBef>
              <a:spcAft>
                <a:spcPts val="600"/>
              </a:spcAft>
              <a:buClr>
                <a:srgbClr val="189BC4"/>
              </a:buClr>
              <a:buFont typeface="Symbol" panose="05050102010706020507" pitchFamily="18" charset="2"/>
              <a:buChar char="-"/>
            </a:pPr>
            <a:r>
              <a:rPr lang="de-DE" sz="1600" dirty="0">
                <a:solidFill>
                  <a:schemeClr val="tx1"/>
                </a:solidFill>
              </a:rPr>
              <a:t>g</a:t>
            </a:r>
            <a:r>
              <a:rPr lang="de-DE" sz="1600" dirty="0" smtClean="0">
                <a:solidFill>
                  <a:schemeClr val="tx1"/>
                </a:solidFill>
              </a:rPr>
              <a:t>ünstiger als Luftfracht</a:t>
            </a:r>
            <a:endParaRPr lang="de-DE" sz="1600" dirty="0">
              <a:solidFill>
                <a:schemeClr val="tx1"/>
              </a:solidFill>
            </a:endParaRPr>
          </a:p>
        </p:txBody>
      </p:sp>
      <p:sp>
        <p:nvSpPr>
          <p:cNvPr id="6" name="Foliennummernplatzhalter 5"/>
          <p:cNvSpPr>
            <a:spLocks noGrp="1"/>
          </p:cNvSpPr>
          <p:nvPr>
            <p:ph type="sldNum" sz="quarter" idx="12"/>
          </p:nvPr>
        </p:nvSpPr>
        <p:spPr/>
        <p:txBody>
          <a:bodyPr/>
          <a:lstStyle/>
          <a:p>
            <a:fld id="{7D34D7BA-8E13-46FE-8871-8877FE7E3568}" type="slidenum">
              <a:rPr lang="de-AT" smtClean="0">
                <a:solidFill>
                  <a:prstClr val="white"/>
                </a:solidFill>
              </a:rPr>
              <a:pPr/>
              <a:t>37</a:t>
            </a:fld>
            <a:endParaRPr lang="de-AT" dirty="0">
              <a:solidFill>
                <a:prstClr val="white"/>
              </a:solidFill>
            </a:endParaRPr>
          </a:p>
        </p:txBody>
      </p:sp>
      <p:graphicFrame>
        <p:nvGraphicFramePr>
          <p:cNvPr id="9" name="Diagramm 8"/>
          <p:cNvGraphicFramePr/>
          <p:nvPr>
            <p:extLst>
              <p:ext uri="{D42A27DB-BD31-4B8C-83A1-F6EECF244321}">
                <p14:modId xmlns:p14="http://schemas.microsoft.com/office/powerpoint/2010/main" val="1205115072"/>
              </p:ext>
            </p:extLst>
          </p:nvPr>
        </p:nvGraphicFramePr>
        <p:xfrm>
          <a:off x="6513251" y="1700808"/>
          <a:ext cx="6226476" cy="4437525"/>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feld 9"/>
          <p:cNvSpPr txBox="1"/>
          <p:nvPr/>
        </p:nvSpPr>
        <p:spPr>
          <a:xfrm>
            <a:off x="7393428" y="6045561"/>
            <a:ext cx="2233061" cy="338554"/>
          </a:xfrm>
          <a:prstGeom prst="rect">
            <a:avLst/>
          </a:prstGeom>
          <a:noFill/>
        </p:spPr>
        <p:txBody>
          <a:bodyPr wrap="square" rtlCol="0">
            <a:spAutoFit/>
          </a:bodyPr>
          <a:lstStyle/>
          <a:p>
            <a:r>
              <a:rPr lang="de-AT" sz="800" dirty="0">
                <a:latin typeface="Corbel" panose="020B0503020204020204" pitchFamily="34" charset="0"/>
              </a:rPr>
              <a:t>Quelle: </a:t>
            </a:r>
            <a:r>
              <a:rPr lang="de-AT" sz="800" dirty="0" err="1">
                <a:latin typeface="Corbel" panose="020B0503020204020204" pitchFamily="34" charset="0"/>
              </a:rPr>
              <a:t>Destatis</a:t>
            </a:r>
            <a:r>
              <a:rPr lang="de-AT" sz="800" dirty="0">
                <a:latin typeface="Corbel" panose="020B0503020204020204" pitchFamily="34" charset="0"/>
              </a:rPr>
              <a:t>, Statistik Österreich, </a:t>
            </a:r>
            <a:r>
              <a:rPr lang="de-AT" sz="800" dirty="0" smtClean="0">
                <a:latin typeface="Corbel" panose="020B0503020204020204" pitchFamily="34" charset="0"/>
              </a:rPr>
              <a:t>Donaukommission</a:t>
            </a:r>
            <a:endParaRPr lang="de-AT" sz="800" dirty="0">
              <a:latin typeface="Corbel" panose="020B0503020204020204" pitchFamily="34" charset="0"/>
            </a:endParaRPr>
          </a:p>
        </p:txBody>
      </p:sp>
      <p:sp>
        <p:nvSpPr>
          <p:cNvPr id="11" name="Textfeld 10"/>
          <p:cNvSpPr txBox="1"/>
          <p:nvPr/>
        </p:nvSpPr>
        <p:spPr>
          <a:xfrm>
            <a:off x="11353271" y="6384115"/>
            <a:ext cx="838729" cy="215444"/>
          </a:xfrm>
          <a:prstGeom prst="rect">
            <a:avLst/>
          </a:prstGeom>
          <a:noFill/>
        </p:spPr>
        <p:txBody>
          <a:bodyPr wrap="square" rtlCol="0">
            <a:spAutoFit/>
          </a:bodyPr>
          <a:lstStyle/>
          <a:p>
            <a:r>
              <a:rPr lang="de-DE" sz="800" dirty="0">
                <a:latin typeface="Corbel" panose="020B0503020204020204" pitchFamily="34" charset="0"/>
              </a:rPr>
              <a:t>Quelle</a:t>
            </a:r>
            <a:r>
              <a:rPr lang="de-DE" sz="800" dirty="0" smtClean="0">
                <a:latin typeface="Corbel" panose="020B0503020204020204" pitchFamily="34" charset="0"/>
              </a:rPr>
              <a:t>: diverse</a:t>
            </a:r>
            <a:endParaRPr lang="de-AT" sz="800" dirty="0">
              <a:latin typeface="Corbel" panose="020B0503020204020204" pitchFamily="34" charset="0"/>
            </a:endParaRPr>
          </a:p>
        </p:txBody>
      </p:sp>
    </p:spTree>
    <p:extLst>
      <p:ext uri="{BB962C8B-B14F-4D97-AF65-F5344CB8AC3E}">
        <p14:creationId xmlns:p14="http://schemas.microsoft.com/office/powerpoint/2010/main" val="9218261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err="1" smtClean="0"/>
              <a:t>LogPort</a:t>
            </a:r>
            <a:r>
              <a:rPr lang="de-AT" dirty="0" smtClean="0"/>
              <a:t/>
            </a:r>
            <a:br>
              <a:rPr lang="de-AT" dirty="0" smtClean="0"/>
            </a:br>
            <a:r>
              <a:rPr lang="de-AT" sz="2400" dirty="0" smtClean="0"/>
              <a:t>Häfen am Rhein</a:t>
            </a:r>
            <a:endParaRPr lang="de-AT" sz="2400" dirty="0"/>
          </a:p>
        </p:txBody>
      </p:sp>
      <p:sp>
        <p:nvSpPr>
          <p:cNvPr id="3" name="Inhaltsplatzhalter 2"/>
          <p:cNvSpPr>
            <a:spLocks noGrp="1"/>
          </p:cNvSpPr>
          <p:nvPr>
            <p:ph idx="1"/>
          </p:nvPr>
        </p:nvSpPr>
        <p:spPr>
          <a:xfrm>
            <a:off x="609601" y="1700808"/>
            <a:ext cx="6965482" cy="4776192"/>
          </a:xfrm>
        </p:spPr>
        <p:txBody>
          <a:bodyPr>
            <a:normAutofit/>
          </a:bodyPr>
          <a:lstStyle/>
          <a:p>
            <a:pPr>
              <a:spcBef>
                <a:spcPts val="600"/>
              </a:spcBef>
              <a:buClr>
                <a:srgbClr val="189BC4"/>
              </a:buClr>
            </a:pPr>
            <a:r>
              <a:rPr lang="de-AT" sz="1800" b="1" dirty="0" smtClean="0">
                <a:solidFill>
                  <a:srgbClr val="189BC4"/>
                </a:solidFill>
              </a:rPr>
              <a:t>Grundidee </a:t>
            </a:r>
            <a:r>
              <a:rPr lang="de-AT" sz="1800" b="1" dirty="0" err="1" smtClean="0">
                <a:solidFill>
                  <a:srgbClr val="189BC4"/>
                </a:solidFill>
              </a:rPr>
              <a:t>LogPort</a:t>
            </a:r>
            <a:r>
              <a:rPr lang="de-AT" sz="1800" b="1" dirty="0">
                <a:solidFill>
                  <a:srgbClr val="189BC4"/>
                </a:solidFill>
              </a:rPr>
              <a:t>: </a:t>
            </a:r>
            <a:r>
              <a:rPr lang="de-AT" sz="1800" dirty="0">
                <a:solidFill>
                  <a:schemeClr val="tx1"/>
                </a:solidFill>
              </a:rPr>
              <a:t>Industriebrachen neu zu nutzen, die Flächen zu sanieren und als multimodale Logistikzentren zu </a:t>
            </a:r>
            <a:r>
              <a:rPr lang="de-AT" sz="1800" dirty="0" smtClean="0">
                <a:solidFill>
                  <a:schemeClr val="tx1"/>
                </a:solidFill>
              </a:rPr>
              <a:t>etablieren</a:t>
            </a:r>
          </a:p>
          <a:p>
            <a:pPr>
              <a:spcBef>
                <a:spcPts val="600"/>
              </a:spcBef>
              <a:buClr>
                <a:srgbClr val="189BC4"/>
              </a:buClr>
            </a:pPr>
            <a:endParaRPr lang="de-AT" sz="1800" dirty="0" smtClean="0">
              <a:solidFill>
                <a:schemeClr val="tx1"/>
              </a:solidFill>
            </a:endParaRPr>
          </a:p>
          <a:p>
            <a:pPr>
              <a:spcBef>
                <a:spcPts val="600"/>
              </a:spcBef>
              <a:buClr>
                <a:srgbClr val="189BC4"/>
              </a:buClr>
            </a:pPr>
            <a:r>
              <a:rPr lang="de-AT" sz="1800" dirty="0" smtClean="0">
                <a:solidFill>
                  <a:schemeClr val="tx1"/>
                </a:solidFill>
              </a:rPr>
              <a:t>Duisburger Hafen AG</a:t>
            </a:r>
          </a:p>
          <a:p>
            <a:pPr>
              <a:spcBef>
                <a:spcPts val="600"/>
              </a:spcBef>
              <a:buClr>
                <a:srgbClr val="189BC4"/>
              </a:buClr>
            </a:pPr>
            <a:endParaRPr lang="de-AT" sz="1800" dirty="0" smtClean="0">
              <a:solidFill>
                <a:schemeClr val="tx1"/>
              </a:solidFill>
            </a:endParaRPr>
          </a:p>
          <a:p>
            <a:pPr>
              <a:buClr>
                <a:srgbClr val="189BC4"/>
              </a:buClr>
            </a:pPr>
            <a:r>
              <a:rPr lang="de-AT" sz="1800" dirty="0" err="1">
                <a:solidFill>
                  <a:schemeClr val="tx1"/>
                </a:solidFill>
              </a:rPr>
              <a:t>LogPort</a:t>
            </a:r>
            <a:r>
              <a:rPr lang="de-AT" sz="1800" dirty="0">
                <a:solidFill>
                  <a:schemeClr val="tx1"/>
                </a:solidFill>
              </a:rPr>
              <a:t> </a:t>
            </a:r>
            <a:r>
              <a:rPr lang="de-AT" sz="1800" dirty="0" smtClean="0">
                <a:solidFill>
                  <a:schemeClr val="tx1"/>
                </a:solidFill>
              </a:rPr>
              <a:t>I</a:t>
            </a:r>
          </a:p>
          <a:p>
            <a:pPr lvl="1">
              <a:buClr>
                <a:srgbClr val="189BC4"/>
              </a:buClr>
              <a:buFont typeface="Symbol" panose="05050102010706020507" pitchFamily="18" charset="2"/>
              <a:buChar char="-"/>
            </a:pPr>
            <a:r>
              <a:rPr lang="de-AT" sz="1600" dirty="0" smtClean="0">
                <a:solidFill>
                  <a:schemeClr val="tx1"/>
                </a:solidFill>
              </a:rPr>
              <a:t>Inbetriebnahme: 1998</a:t>
            </a:r>
          </a:p>
          <a:p>
            <a:pPr lvl="1">
              <a:buClr>
                <a:srgbClr val="189BC4"/>
              </a:buClr>
              <a:buFont typeface="Symbol" panose="05050102010706020507" pitchFamily="18" charset="2"/>
              <a:buChar char="-"/>
            </a:pPr>
            <a:r>
              <a:rPr lang="de-AT" sz="1600" dirty="0" smtClean="0">
                <a:solidFill>
                  <a:schemeClr val="tx1"/>
                </a:solidFill>
              </a:rPr>
              <a:t>Ort: Duisburg-Rheinhausen</a:t>
            </a:r>
          </a:p>
          <a:p>
            <a:pPr>
              <a:buClr>
                <a:srgbClr val="189BC4"/>
              </a:buClr>
            </a:pPr>
            <a:r>
              <a:rPr lang="de-AT" sz="1800" dirty="0" err="1" smtClean="0">
                <a:solidFill>
                  <a:schemeClr val="tx1"/>
                </a:solidFill>
              </a:rPr>
              <a:t>LogPort</a:t>
            </a:r>
            <a:r>
              <a:rPr lang="de-AT" sz="1800" dirty="0" smtClean="0">
                <a:solidFill>
                  <a:schemeClr val="tx1"/>
                </a:solidFill>
              </a:rPr>
              <a:t> II 2006 in Betrieb genommen</a:t>
            </a:r>
          </a:p>
          <a:p>
            <a:pPr>
              <a:buClr>
                <a:srgbClr val="189BC4"/>
              </a:buClr>
            </a:pPr>
            <a:r>
              <a:rPr lang="de-AT" sz="1800" dirty="0" err="1" smtClean="0">
                <a:solidFill>
                  <a:schemeClr val="tx1"/>
                </a:solidFill>
              </a:rPr>
              <a:t>LogPort</a:t>
            </a:r>
            <a:r>
              <a:rPr lang="de-AT" sz="1800" dirty="0" smtClean="0">
                <a:solidFill>
                  <a:schemeClr val="tx1"/>
                </a:solidFill>
              </a:rPr>
              <a:t> III 2013 in Betrieb genommen</a:t>
            </a:r>
          </a:p>
          <a:p>
            <a:pPr>
              <a:buClr>
                <a:srgbClr val="189BC4"/>
              </a:buClr>
            </a:pPr>
            <a:r>
              <a:rPr lang="de-AT" sz="1800" dirty="0" err="1" smtClean="0">
                <a:solidFill>
                  <a:schemeClr val="tx1"/>
                </a:solidFill>
              </a:rPr>
              <a:t>LogPort</a:t>
            </a:r>
            <a:r>
              <a:rPr lang="de-AT" sz="1800" dirty="0" smtClean="0">
                <a:solidFill>
                  <a:schemeClr val="tx1"/>
                </a:solidFill>
              </a:rPr>
              <a:t> IV 2014 in Betrieb genommen</a:t>
            </a:r>
          </a:p>
          <a:p>
            <a:pPr>
              <a:buClr>
                <a:srgbClr val="189BC4"/>
              </a:buClr>
            </a:pPr>
            <a:endParaRPr lang="de-AT" sz="1800" dirty="0">
              <a:solidFill>
                <a:schemeClr val="tx1"/>
              </a:solidFill>
            </a:endParaRPr>
          </a:p>
          <a:p>
            <a:pPr>
              <a:buClr>
                <a:srgbClr val="189BC4"/>
              </a:buClr>
            </a:pPr>
            <a:r>
              <a:rPr lang="de-AT" sz="1800" dirty="0" err="1" smtClean="0">
                <a:solidFill>
                  <a:schemeClr val="tx1"/>
                </a:solidFill>
              </a:rPr>
              <a:t>LogPort</a:t>
            </a:r>
            <a:r>
              <a:rPr lang="de-AT" sz="1800" dirty="0" smtClean="0">
                <a:solidFill>
                  <a:schemeClr val="tx1"/>
                </a:solidFill>
              </a:rPr>
              <a:t> V geplante Inbetriebnahme: 2021, 25 Hektar geplant</a:t>
            </a:r>
          </a:p>
          <a:p>
            <a:pPr>
              <a:buClr>
                <a:srgbClr val="189BC4"/>
              </a:buClr>
            </a:pPr>
            <a:r>
              <a:rPr lang="de-AT" sz="1800" dirty="0" err="1" smtClean="0">
                <a:solidFill>
                  <a:schemeClr val="tx1"/>
                </a:solidFill>
              </a:rPr>
              <a:t>LogPort</a:t>
            </a:r>
            <a:r>
              <a:rPr lang="de-AT" sz="1800" dirty="0" smtClean="0">
                <a:solidFill>
                  <a:schemeClr val="tx1"/>
                </a:solidFill>
              </a:rPr>
              <a:t> VI geplante Inbetriebnahme: 2020, 40 Hektar geplant</a:t>
            </a: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38</a:t>
            </a:fld>
            <a:endParaRPr lang="de-AT" dirty="0">
              <a:solidFill>
                <a:prstClr val="white"/>
              </a:solidFill>
            </a:endParaRPr>
          </a:p>
        </p:txBody>
      </p:sp>
      <p:sp>
        <p:nvSpPr>
          <p:cNvPr id="6" name="Textfeld 5"/>
          <p:cNvSpPr txBox="1"/>
          <p:nvPr/>
        </p:nvSpPr>
        <p:spPr>
          <a:xfrm>
            <a:off x="10128448" y="6381908"/>
            <a:ext cx="2064551" cy="215444"/>
          </a:xfrm>
          <a:prstGeom prst="rect">
            <a:avLst/>
          </a:prstGeom>
          <a:noFill/>
        </p:spPr>
        <p:txBody>
          <a:bodyPr wrap="square" rtlCol="0">
            <a:spAutoFit/>
          </a:bodyPr>
          <a:lstStyle/>
          <a:p>
            <a:r>
              <a:rPr lang="de-DE" sz="800" dirty="0" smtClean="0">
                <a:latin typeface="Corbel" panose="020B0503020204020204" pitchFamily="34" charset="0"/>
              </a:rPr>
              <a:t>Quelle: Duisburger </a:t>
            </a:r>
            <a:r>
              <a:rPr lang="de-DE" sz="800" dirty="0">
                <a:latin typeface="Corbel" panose="020B0503020204020204" pitchFamily="34" charset="0"/>
              </a:rPr>
              <a:t>H</a:t>
            </a:r>
            <a:r>
              <a:rPr lang="de-DE" sz="800" dirty="0" smtClean="0">
                <a:latin typeface="Corbel" panose="020B0503020204020204" pitchFamily="34" charset="0"/>
              </a:rPr>
              <a:t>afengesellschaft AG</a:t>
            </a:r>
            <a:endParaRPr lang="de-AT" sz="800" dirty="0">
              <a:latin typeface="Corbel" panose="020B0503020204020204" pitchFamily="34" charset="0"/>
            </a:endParaRPr>
          </a:p>
        </p:txBody>
      </p:sp>
      <p:pic>
        <p:nvPicPr>
          <p:cNvPr id="7" name="Grafik 6"/>
          <p:cNvPicPr>
            <a:picLocks noChangeAspect="1"/>
          </p:cNvPicPr>
          <p:nvPr/>
        </p:nvPicPr>
        <p:blipFill>
          <a:blip r:embed="rId3"/>
          <a:stretch>
            <a:fillRect/>
          </a:stretch>
        </p:blipFill>
        <p:spPr>
          <a:xfrm>
            <a:off x="7190509" y="2313872"/>
            <a:ext cx="4802441" cy="3200827"/>
          </a:xfrm>
          <a:prstGeom prst="rect">
            <a:avLst/>
          </a:prstGeom>
        </p:spPr>
      </p:pic>
      <p:sp>
        <p:nvSpPr>
          <p:cNvPr id="8" name="Textfeld 7"/>
          <p:cNvSpPr txBox="1"/>
          <p:nvPr/>
        </p:nvSpPr>
        <p:spPr>
          <a:xfrm>
            <a:off x="7190509" y="5296717"/>
            <a:ext cx="2064551" cy="215444"/>
          </a:xfrm>
          <a:prstGeom prst="rect">
            <a:avLst/>
          </a:prstGeom>
          <a:noFill/>
        </p:spPr>
        <p:txBody>
          <a:bodyPr wrap="square" rtlCol="0">
            <a:spAutoFit/>
          </a:bodyPr>
          <a:lstStyle/>
          <a:p>
            <a:r>
              <a:rPr lang="de-DE" sz="800" dirty="0" smtClean="0">
                <a:solidFill>
                  <a:schemeClr val="bg1">
                    <a:lumMod val="95000"/>
                  </a:schemeClr>
                </a:solidFill>
                <a:latin typeface="Corbel" panose="020B0503020204020204" pitchFamily="34" charset="0"/>
              </a:rPr>
              <a:t>Bildquelle: Duisburger </a:t>
            </a:r>
            <a:r>
              <a:rPr lang="de-DE" sz="800" dirty="0">
                <a:solidFill>
                  <a:schemeClr val="bg1">
                    <a:lumMod val="95000"/>
                  </a:schemeClr>
                </a:solidFill>
                <a:latin typeface="Corbel" panose="020B0503020204020204" pitchFamily="34" charset="0"/>
              </a:rPr>
              <a:t>H</a:t>
            </a:r>
            <a:r>
              <a:rPr lang="de-DE" sz="800" dirty="0" smtClean="0">
                <a:solidFill>
                  <a:schemeClr val="bg1">
                    <a:lumMod val="95000"/>
                  </a:schemeClr>
                </a:solidFill>
                <a:latin typeface="Corbel" panose="020B0503020204020204" pitchFamily="34" charset="0"/>
              </a:rPr>
              <a:t>afengesellschaft AG</a:t>
            </a:r>
            <a:endParaRPr lang="de-AT" sz="800" dirty="0">
              <a:solidFill>
                <a:schemeClr val="bg1">
                  <a:lumMod val="95000"/>
                </a:schemeClr>
              </a:solidFill>
              <a:latin typeface="Corbel" panose="020B0503020204020204" pitchFamily="34" charset="0"/>
            </a:endParaRPr>
          </a:p>
        </p:txBody>
      </p:sp>
      <p:sp>
        <p:nvSpPr>
          <p:cNvPr id="9" name="Textfeld 8"/>
          <p:cNvSpPr txBox="1"/>
          <p:nvPr/>
        </p:nvSpPr>
        <p:spPr>
          <a:xfrm>
            <a:off x="9207321" y="5548194"/>
            <a:ext cx="1153391" cy="338554"/>
          </a:xfrm>
          <a:prstGeom prst="rect">
            <a:avLst/>
          </a:prstGeom>
          <a:noFill/>
        </p:spPr>
        <p:txBody>
          <a:bodyPr wrap="square" rtlCol="0">
            <a:spAutoFit/>
          </a:bodyPr>
          <a:lstStyle/>
          <a:p>
            <a:pPr algn="ctr"/>
            <a:r>
              <a:rPr lang="de-AT" sz="1600" dirty="0" err="1" smtClean="0">
                <a:latin typeface="Corbel" panose="020B0503020204020204" pitchFamily="34" charset="0"/>
              </a:rPr>
              <a:t>LogPort</a:t>
            </a:r>
            <a:r>
              <a:rPr lang="de-AT" sz="1600" dirty="0" smtClean="0">
                <a:latin typeface="Corbel" panose="020B0503020204020204" pitchFamily="34" charset="0"/>
              </a:rPr>
              <a:t> I</a:t>
            </a:r>
            <a:endParaRPr lang="de-AT" sz="1600" dirty="0">
              <a:latin typeface="Corbel" panose="020B0503020204020204" pitchFamily="34" charset="0"/>
            </a:endParaRPr>
          </a:p>
        </p:txBody>
      </p:sp>
    </p:spTree>
    <p:extLst>
      <p:ext uri="{BB962C8B-B14F-4D97-AF65-F5344CB8AC3E}">
        <p14:creationId xmlns:p14="http://schemas.microsoft.com/office/powerpoint/2010/main" val="96580980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err="1" smtClean="0"/>
              <a:t>DeltaPort</a:t>
            </a:r>
            <a:r>
              <a:rPr lang="de-AT" dirty="0" smtClean="0"/>
              <a:t/>
            </a:r>
            <a:br>
              <a:rPr lang="de-AT" dirty="0" smtClean="0"/>
            </a:br>
            <a:r>
              <a:rPr lang="de-AT" sz="2400" dirty="0" smtClean="0"/>
              <a:t>Häfen am Rhein</a:t>
            </a:r>
            <a:endParaRPr lang="de-AT" dirty="0"/>
          </a:p>
        </p:txBody>
      </p:sp>
      <p:sp>
        <p:nvSpPr>
          <p:cNvPr id="3" name="Inhaltsplatzhalter 2"/>
          <p:cNvSpPr>
            <a:spLocks noGrp="1"/>
          </p:cNvSpPr>
          <p:nvPr>
            <p:ph idx="1"/>
          </p:nvPr>
        </p:nvSpPr>
        <p:spPr/>
        <p:txBody>
          <a:bodyPr>
            <a:noAutofit/>
          </a:bodyPr>
          <a:lstStyle/>
          <a:p>
            <a:pPr>
              <a:spcBef>
                <a:spcPts val="600"/>
              </a:spcBef>
              <a:buClr>
                <a:srgbClr val="189BC4"/>
              </a:buClr>
            </a:pPr>
            <a:r>
              <a:rPr lang="de-AT" sz="1800" dirty="0" smtClean="0">
                <a:solidFill>
                  <a:schemeClr val="tx1"/>
                </a:solidFill>
              </a:rPr>
              <a:t>Hafenverbund </a:t>
            </a:r>
            <a:r>
              <a:rPr lang="de-AT" sz="1800" dirty="0">
                <a:solidFill>
                  <a:schemeClr val="tx1"/>
                </a:solidFill>
              </a:rPr>
              <a:t>in Wesel/Voerde am </a:t>
            </a:r>
            <a:r>
              <a:rPr lang="de-AT" sz="1800" dirty="0" smtClean="0">
                <a:solidFill>
                  <a:schemeClr val="tx1"/>
                </a:solidFill>
              </a:rPr>
              <a:t>Niederrhein</a:t>
            </a:r>
          </a:p>
          <a:p>
            <a:pPr>
              <a:spcBef>
                <a:spcPts val="600"/>
              </a:spcBef>
              <a:buClr>
                <a:srgbClr val="189BC4"/>
              </a:buClr>
            </a:pPr>
            <a:r>
              <a:rPr lang="de-AT" sz="1800" dirty="0" smtClean="0">
                <a:solidFill>
                  <a:schemeClr val="tx1"/>
                </a:solidFill>
              </a:rPr>
              <a:t>Gründung: 2012</a:t>
            </a:r>
          </a:p>
          <a:p>
            <a:pPr>
              <a:spcBef>
                <a:spcPts val="600"/>
              </a:spcBef>
              <a:buClr>
                <a:srgbClr val="189BC4"/>
              </a:buClr>
            </a:pPr>
            <a:r>
              <a:rPr lang="de-AT" sz="1800" b="1" dirty="0" smtClean="0">
                <a:solidFill>
                  <a:srgbClr val="189BC4"/>
                </a:solidFill>
              </a:rPr>
              <a:t>drei Häfen:</a:t>
            </a:r>
          </a:p>
          <a:p>
            <a:pPr lvl="1">
              <a:spcBef>
                <a:spcPts val="600"/>
              </a:spcBef>
              <a:buClr>
                <a:srgbClr val="189BC4"/>
              </a:buClr>
              <a:buFont typeface="Symbol" panose="05050102010706020507" pitchFamily="18" charset="2"/>
              <a:buChar char="-"/>
            </a:pPr>
            <a:r>
              <a:rPr lang="de-AT" sz="1600" dirty="0" smtClean="0">
                <a:solidFill>
                  <a:schemeClr val="tx1"/>
                </a:solidFill>
              </a:rPr>
              <a:t>Hafen </a:t>
            </a:r>
            <a:r>
              <a:rPr lang="de-AT" sz="1600" dirty="0" err="1" smtClean="0">
                <a:solidFill>
                  <a:schemeClr val="tx1"/>
                </a:solidFill>
              </a:rPr>
              <a:t>Emmelsum</a:t>
            </a:r>
            <a:r>
              <a:rPr lang="de-AT" sz="1600" dirty="0" smtClean="0">
                <a:solidFill>
                  <a:schemeClr val="tx1"/>
                </a:solidFill>
              </a:rPr>
              <a:t> (</a:t>
            </a:r>
            <a:r>
              <a:rPr lang="de-AT" sz="1600" dirty="0">
                <a:solidFill>
                  <a:schemeClr val="tx1"/>
                </a:solidFill>
              </a:rPr>
              <a:t>gemeinsam mit dem Terminal in Emmerich vermarktet</a:t>
            </a:r>
            <a:r>
              <a:rPr lang="de-AT" sz="1400" dirty="0" smtClean="0">
                <a:solidFill>
                  <a:schemeClr val="tx1"/>
                </a:solidFill>
              </a:rPr>
              <a:t>)</a:t>
            </a:r>
          </a:p>
          <a:p>
            <a:pPr lvl="1">
              <a:spcBef>
                <a:spcPts val="600"/>
              </a:spcBef>
              <a:buClr>
                <a:srgbClr val="189BC4"/>
              </a:buClr>
              <a:buFont typeface="Symbol" panose="05050102010706020507" pitchFamily="18" charset="2"/>
              <a:buChar char="-"/>
            </a:pPr>
            <a:r>
              <a:rPr lang="de-AT" sz="1600" dirty="0" smtClean="0">
                <a:solidFill>
                  <a:schemeClr val="tx1"/>
                </a:solidFill>
              </a:rPr>
              <a:t>Rhein-Lippe-Hafen</a:t>
            </a:r>
          </a:p>
          <a:p>
            <a:pPr lvl="1">
              <a:spcBef>
                <a:spcPts val="600"/>
              </a:spcBef>
              <a:buClr>
                <a:srgbClr val="189BC4"/>
              </a:buClr>
              <a:buFont typeface="Symbol" panose="05050102010706020507" pitchFamily="18" charset="2"/>
              <a:buChar char="-"/>
            </a:pPr>
            <a:r>
              <a:rPr lang="de-AT" sz="1600" dirty="0" smtClean="0">
                <a:solidFill>
                  <a:schemeClr val="tx1"/>
                </a:solidFill>
              </a:rPr>
              <a:t>Stadthafen Wesel</a:t>
            </a:r>
          </a:p>
          <a:p>
            <a:pPr>
              <a:spcBef>
                <a:spcPts val="600"/>
              </a:spcBef>
              <a:buClr>
                <a:srgbClr val="189BC4"/>
              </a:buClr>
            </a:pPr>
            <a:r>
              <a:rPr lang="de-AT" sz="1800" b="1" dirty="0">
                <a:solidFill>
                  <a:srgbClr val="189BC4"/>
                </a:solidFill>
              </a:rPr>
              <a:t>j</a:t>
            </a:r>
            <a:r>
              <a:rPr lang="de-AT" sz="1800" b="1" dirty="0" smtClean="0">
                <a:solidFill>
                  <a:srgbClr val="189BC4"/>
                </a:solidFill>
              </a:rPr>
              <a:t>ährliche Umschlagleistung: </a:t>
            </a:r>
            <a:r>
              <a:rPr lang="de-AT" sz="1800" dirty="0">
                <a:solidFill>
                  <a:schemeClr val="tx1"/>
                </a:solidFill>
              </a:rPr>
              <a:t>3,5 Mio. Tonnen </a:t>
            </a:r>
            <a:r>
              <a:rPr lang="de-AT" sz="1800" dirty="0" smtClean="0">
                <a:solidFill>
                  <a:schemeClr val="tx1"/>
                </a:solidFill>
              </a:rPr>
              <a:t>Güter</a:t>
            </a:r>
          </a:p>
          <a:p>
            <a:pPr>
              <a:spcBef>
                <a:spcPts val="600"/>
              </a:spcBef>
              <a:buClr>
                <a:srgbClr val="189BC4"/>
              </a:buClr>
            </a:pPr>
            <a:r>
              <a:rPr lang="de-AT" sz="1800" dirty="0">
                <a:solidFill>
                  <a:schemeClr val="tx1"/>
                </a:solidFill>
              </a:rPr>
              <a:t>Umschlagmöglichkeiten </a:t>
            </a:r>
            <a:r>
              <a:rPr lang="de-AT" sz="1800" dirty="0" smtClean="0">
                <a:solidFill>
                  <a:schemeClr val="tx1"/>
                </a:solidFill>
              </a:rPr>
              <a:t>für:</a:t>
            </a:r>
          </a:p>
          <a:p>
            <a:pPr lvl="1">
              <a:spcBef>
                <a:spcPts val="600"/>
              </a:spcBef>
              <a:buClr>
                <a:srgbClr val="189BC4"/>
              </a:buClr>
              <a:buFont typeface="Symbol" panose="05050102010706020507" pitchFamily="18" charset="2"/>
              <a:buChar char="-"/>
            </a:pPr>
            <a:r>
              <a:rPr lang="de-AT" sz="1600" dirty="0" smtClean="0">
                <a:solidFill>
                  <a:schemeClr val="tx1"/>
                </a:solidFill>
              </a:rPr>
              <a:t>Schüttgüter</a:t>
            </a:r>
          </a:p>
          <a:p>
            <a:pPr lvl="1">
              <a:spcBef>
                <a:spcPts val="600"/>
              </a:spcBef>
              <a:buClr>
                <a:srgbClr val="189BC4"/>
              </a:buClr>
              <a:buFont typeface="Symbol" panose="05050102010706020507" pitchFamily="18" charset="2"/>
              <a:buChar char="-"/>
            </a:pPr>
            <a:r>
              <a:rPr lang="de-AT" sz="1600" dirty="0" smtClean="0">
                <a:solidFill>
                  <a:schemeClr val="tx1"/>
                </a:solidFill>
              </a:rPr>
              <a:t>Stückgüter</a:t>
            </a:r>
          </a:p>
          <a:p>
            <a:pPr lvl="1">
              <a:spcBef>
                <a:spcPts val="600"/>
              </a:spcBef>
              <a:buClr>
                <a:srgbClr val="189BC4"/>
              </a:buClr>
              <a:buFont typeface="Symbol" panose="05050102010706020507" pitchFamily="18" charset="2"/>
              <a:buChar char="-"/>
            </a:pPr>
            <a:r>
              <a:rPr lang="de-AT" sz="1600" dirty="0" smtClean="0">
                <a:solidFill>
                  <a:schemeClr val="tx1"/>
                </a:solidFill>
              </a:rPr>
              <a:t>Flüssiggüter</a:t>
            </a:r>
          </a:p>
          <a:p>
            <a:pPr lvl="1">
              <a:spcBef>
                <a:spcPts val="600"/>
              </a:spcBef>
              <a:buClr>
                <a:srgbClr val="189BC4"/>
              </a:buClr>
              <a:buFont typeface="Symbol" panose="05050102010706020507" pitchFamily="18" charset="2"/>
              <a:buChar char="-"/>
            </a:pPr>
            <a:r>
              <a:rPr lang="de-AT" sz="1600" dirty="0" smtClean="0">
                <a:solidFill>
                  <a:schemeClr val="tx1"/>
                </a:solidFill>
              </a:rPr>
              <a:t>Schwergüter</a:t>
            </a:r>
          </a:p>
          <a:p>
            <a:pPr lvl="1">
              <a:spcBef>
                <a:spcPts val="600"/>
              </a:spcBef>
              <a:buClr>
                <a:srgbClr val="189BC4"/>
              </a:buClr>
              <a:buFont typeface="Symbol" panose="05050102010706020507" pitchFamily="18" charset="2"/>
              <a:buChar char="-"/>
            </a:pPr>
            <a:r>
              <a:rPr lang="de-AT" sz="1600" dirty="0" smtClean="0">
                <a:solidFill>
                  <a:schemeClr val="tx1"/>
                </a:solidFill>
              </a:rPr>
              <a:t>Container</a:t>
            </a:r>
          </a:p>
          <a:p>
            <a:pPr>
              <a:spcBef>
                <a:spcPts val="600"/>
              </a:spcBef>
              <a:buClr>
                <a:srgbClr val="189BC4"/>
              </a:buClr>
            </a:pPr>
            <a:r>
              <a:rPr lang="de-AT" sz="1800" b="1" dirty="0" err="1" smtClean="0">
                <a:solidFill>
                  <a:srgbClr val="189BC4"/>
                </a:solidFill>
              </a:rPr>
              <a:t>Trimodalität</a:t>
            </a:r>
            <a:r>
              <a:rPr lang="de-AT" sz="1800" dirty="0" smtClean="0">
                <a:solidFill>
                  <a:schemeClr val="tx1"/>
                </a:solidFill>
              </a:rPr>
              <a:t> </a:t>
            </a:r>
            <a:r>
              <a:rPr lang="de-AT" sz="1800" dirty="0" smtClean="0">
                <a:solidFill>
                  <a:schemeClr val="tx1"/>
                </a:solidFill>
                <a:sym typeface="Wingdings" panose="05000000000000000000" pitchFamily="2" charset="2"/>
              </a:rPr>
              <a:t> Rheinstrom, Autobahnanschlüsse, Bahnanbindungen</a:t>
            </a: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39</a:t>
            </a:fld>
            <a:endParaRPr lang="de-AT" dirty="0">
              <a:solidFill>
                <a:prstClr val="white"/>
              </a:solidFill>
            </a:endParaRPr>
          </a:p>
        </p:txBody>
      </p:sp>
      <p:pic>
        <p:nvPicPr>
          <p:cNvPr id="5" name="Grafi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06282" y="4897692"/>
            <a:ext cx="2160000" cy="1440000"/>
          </a:xfrm>
          <a:prstGeom prst="rect">
            <a:avLst/>
          </a:prstGeom>
        </p:spPr>
      </p:pic>
      <p:sp>
        <p:nvSpPr>
          <p:cNvPr id="6" name="Textfeld 5"/>
          <p:cNvSpPr txBox="1"/>
          <p:nvPr/>
        </p:nvSpPr>
        <p:spPr>
          <a:xfrm>
            <a:off x="8951966" y="6270395"/>
            <a:ext cx="1318055" cy="276999"/>
          </a:xfrm>
          <a:prstGeom prst="rect">
            <a:avLst/>
          </a:prstGeom>
          <a:noFill/>
        </p:spPr>
        <p:txBody>
          <a:bodyPr wrap="square" rtlCol="0">
            <a:spAutoFit/>
          </a:bodyPr>
          <a:lstStyle/>
          <a:p>
            <a:pPr algn="ctr"/>
            <a:r>
              <a:rPr lang="de-AT" sz="1200" dirty="0" smtClean="0">
                <a:latin typeface="Corbel" panose="020B0503020204020204" pitchFamily="34" charset="0"/>
              </a:rPr>
              <a:t>Stadthafen Wesel</a:t>
            </a:r>
            <a:endParaRPr lang="de-AT" sz="1200" dirty="0">
              <a:latin typeface="Corbel" panose="020B0503020204020204" pitchFamily="34" charset="0"/>
            </a:endParaRPr>
          </a:p>
        </p:txBody>
      </p:sp>
      <p:pic>
        <p:nvPicPr>
          <p:cNvPr id="7" name="Grafik 6"/>
          <p:cNvPicPr>
            <a:picLocks noChangeAspect="1"/>
          </p:cNvPicPr>
          <p:nvPr/>
        </p:nvPicPr>
        <p:blipFill rotWithShape="1">
          <a:blip r:embed="rId4">
            <a:extLst>
              <a:ext uri="{28A0092B-C50C-407E-A947-70E740481C1C}">
                <a14:useLocalDpi xmlns:a14="http://schemas.microsoft.com/office/drawing/2010/main" val="0"/>
              </a:ext>
            </a:extLst>
          </a:blip>
          <a:srcRect t="19998"/>
          <a:stretch/>
        </p:blipFill>
        <p:spPr>
          <a:xfrm>
            <a:off x="8506282" y="3375971"/>
            <a:ext cx="2160000" cy="1296031"/>
          </a:xfrm>
          <a:prstGeom prst="rect">
            <a:avLst/>
          </a:prstGeom>
        </p:spPr>
      </p:pic>
      <p:sp>
        <p:nvSpPr>
          <p:cNvPr id="8" name="Textfeld 7"/>
          <p:cNvSpPr txBox="1"/>
          <p:nvPr/>
        </p:nvSpPr>
        <p:spPr>
          <a:xfrm>
            <a:off x="8863410" y="4617615"/>
            <a:ext cx="1495168" cy="276999"/>
          </a:xfrm>
          <a:prstGeom prst="rect">
            <a:avLst/>
          </a:prstGeom>
          <a:noFill/>
        </p:spPr>
        <p:txBody>
          <a:bodyPr wrap="square" rtlCol="0">
            <a:spAutoFit/>
          </a:bodyPr>
          <a:lstStyle/>
          <a:p>
            <a:pPr algn="ctr"/>
            <a:r>
              <a:rPr lang="de-AT" sz="1200" dirty="0" smtClean="0">
                <a:latin typeface="Corbel" panose="020B0503020204020204" pitchFamily="34" charset="0"/>
              </a:rPr>
              <a:t>Rhein-Lippe-Hafen</a:t>
            </a:r>
            <a:endParaRPr lang="de-AT" sz="1200" dirty="0">
              <a:latin typeface="Corbel" panose="020B0503020204020204" pitchFamily="34" charset="0"/>
            </a:endParaRPr>
          </a:p>
        </p:txBody>
      </p:sp>
      <p:pic>
        <p:nvPicPr>
          <p:cNvPr id="9" name="Grafik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06282" y="1700808"/>
            <a:ext cx="2160000" cy="1440000"/>
          </a:xfrm>
          <a:prstGeom prst="rect">
            <a:avLst/>
          </a:prstGeom>
        </p:spPr>
      </p:pic>
      <p:sp>
        <p:nvSpPr>
          <p:cNvPr id="10" name="Textfeld 9"/>
          <p:cNvSpPr txBox="1"/>
          <p:nvPr/>
        </p:nvSpPr>
        <p:spPr>
          <a:xfrm>
            <a:off x="8838698" y="3078902"/>
            <a:ext cx="1495168" cy="276999"/>
          </a:xfrm>
          <a:prstGeom prst="rect">
            <a:avLst/>
          </a:prstGeom>
          <a:noFill/>
        </p:spPr>
        <p:txBody>
          <a:bodyPr wrap="square" rtlCol="0">
            <a:spAutoFit/>
          </a:bodyPr>
          <a:lstStyle/>
          <a:p>
            <a:pPr algn="ctr"/>
            <a:r>
              <a:rPr lang="de-AT" sz="1200" dirty="0" smtClean="0">
                <a:latin typeface="Corbel" panose="020B0503020204020204" pitchFamily="34" charset="0"/>
              </a:rPr>
              <a:t>Hafen </a:t>
            </a:r>
            <a:r>
              <a:rPr lang="de-AT" sz="1200" dirty="0" err="1" smtClean="0">
                <a:latin typeface="Corbel" panose="020B0503020204020204" pitchFamily="34" charset="0"/>
              </a:rPr>
              <a:t>Emmelsum</a:t>
            </a:r>
            <a:endParaRPr lang="de-AT" sz="1200" dirty="0">
              <a:latin typeface="Corbel" panose="020B0503020204020204" pitchFamily="34" charset="0"/>
            </a:endParaRPr>
          </a:p>
        </p:txBody>
      </p:sp>
      <p:sp>
        <p:nvSpPr>
          <p:cNvPr id="11" name="Textfeld 10"/>
          <p:cNvSpPr txBox="1"/>
          <p:nvPr/>
        </p:nvSpPr>
        <p:spPr>
          <a:xfrm>
            <a:off x="10618574" y="6420463"/>
            <a:ext cx="1730946" cy="215444"/>
          </a:xfrm>
          <a:prstGeom prst="rect">
            <a:avLst/>
          </a:prstGeom>
          <a:noFill/>
        </p:spPr>
        <p:txBody>
          <a:bodyPr wrap="square" rtlCol="0">
            <a:spAutoFit/>
          </a:bodyPr>
          <a:lstStyle/>
          <a:p>
            <a:r>
              <a:rPr lang="de-DE" sz="800" dirty="0" smtClean="0">
                <a:latin typeface="Corbel" panose="020B0503020204020204" pitchFamily="34" charset="0"/>
              </a:rPr>
              <a:t>Quelle: D</a:t>
            </a:r>
            <a:r>
              <a:rPr lang="de-AT" sz="800" dirty="0" err="1" smtClean="0">
                <a:latin typeface="Corbel" panose="020B0503020204020204" pitchFamily="34" charset="0"/>
              </a:rPr>
              <a:t>eltaPort</a:t>
            </a:r>
            <a:r>
              <a:rPr lang="de-AT" sz="800" dirty="0" smtClean="0">
                <a:latin typeface="Corbel" panose="020B0503020204020204" pitchFamily="34" charset="0"/>
              </a:rPr>
              <a:t> </a:t>
            </a:r>
            <a:r>
              <a:rPr lang="de-AT" sz="800" dirty="0">
                <a:latin typeface="Corbel" panose="020B0503020204020204" pitchFamily="34" charset="0"/>
              </a:rPr>
              <a:t>GmbH &amp; Co. KG</a:t>
            </a:r>
          </a:p>
        </p:txBody>
      </p:sp>
      <p:sp>
        <p:nvSpPr>
          <p:cNvPr id="12" name="Textfeld 11"/>
          <p:cNvSpPr txBox="1"/>
          <p:nvPr/>
        </p:nvSpPr>
        <p:spPr>
          <a:xfrm>
            <a:off x="8506282" y="4866346"/>
            <a:ext cx="1901460" cy="215444"/>
          </a:xfrm>
          <a:prstGeom prst="rect">
            <a:avLst/>
          </a:prstGeom>
          <a:noFill/>
        </p:spPr>
        <p:txBody>
          <a:bodyPr wrap="square" rtlCol="0">
            <a:spAutoFit/>
          </a:bodyPr>
          <a:lstStyle/>
          <a:p>
            <a:r>
              <a:rPr lang="de-DE" sz="800" dirty="0" smtClean="0">
                <a:latin typeface="Corbel" panose="020B0503020204020204" pitchFamily="34" charset="0"/>
              </a:rPr>
              <a:t>Bildquelle: D</a:t>
            </a:r>
            <a:r>
              <a:rPr lang="de-AT" sz="800" dirty="0" err="1" smtClean="0">
                <a:latin typeface="Corbel" panose="020B0503020204020204" pitchFamily="34" charset="0"/>
              </a:rPr>
              <a:t>eltaPort</a:t>
            </a:r>
            <a:r>
              <a:rPr lang="de-AT" sz="800" dirty="0" smtClean="0">
                <a:latin typeface="Corbel" panose="020B0503020204020204" pitchFamily="34" charset="0"/>
              </a:rPr>
              <a:t> </a:t>
            </a:r>
            <a:r>
              <a:rPr lang="de-AT" sz="800" dirty="0">
                <a:latin typeface="Corbel" panose="020B0503020204020204" pitchFamily="34" charset="0"/>
              </a:rPr>
              <a:t>GmbH &amp; Co. KG</a:t>
            </a:r>
          </a:p>
        </p:txBody>
      </p:sp>
      <p:sp>
        <p:nvSpPr>
          <p:cNvPr id="13" name="Textfeld 12"/>
          <p:cNvSpPr txBox="1"/>
          <p:nvPr/>
        </p:nvSpPr>
        <p:spPr>
          <a:xfrm>
            <a:off x="8448456" y="3366498"/>
            <a:ext cx="1910121" cy="215444"/>
          </a:xfrm>
          <a:prstGeom prst="rect">
            <a:avLst/>
          </a:prstGeom>
          <a:noFill/>
        </p:spPr>
        <p:txBody>
          <a:bodyPr wrap="square" rtlCol="0">
            <a:spAutoFit/>
          </a:bodyPr>
          <a:lstStyle/>
          <a:p>
            <a:r>
              <a:rPr lang="de-DE" sz="800" dirty="0" smtClean="0">
                <a:latin typeface="Corbel" panose="020B0503020204020204" pitchFamily="34" charset="0"/>
              </a:rPr>
              <a:t>Bildquelle: D</a:t>
            </a:r>
            <a:r>
              <a:rPr lang="de-AT" sz="800" dirty="0" err="1" smtClean="0">
                <a:latin typeface="Corbel" panose="020B0503020204020204" pitchFamily="34" charset="0"/>
              </a:rPr>
              <a:t>eltaPort</a:t>
            </a:r>
            <a:r>
              <a:rPr lang="de-AT" sz="800" dirty="0" smtClean="0">
                <a:latin typeface="Corbel" panose="020B0503020204020204" pitchFamily="34" charset="0"/>
              </a:rPr>
              <a:t> </a:t>
            </a:r>
            <a:r>
              <a:rPr lang="de-AT" sz="800" dirty="0">
                <a:latin typeface="Corbel" panose="020B0503020204020204" pitchFamily="34" charset="0"/>
              </a:rPr>
              <a:t>GmbH &amp; Co. KG</a:t>
            </a:r>
          </a:p>
        </p:txBody>
      </p:sp>
      <p:sp>
        <p:nvSpPr>
          <p:cNvPr id="14" name="Textfeld 13"/>
          <p:cNvSpPr txBox="1"/>
          <p:nvPr/>
        </p:nvSpPr>
        <p:spPr>
          <a:xfrm>
            <a:off x="8448457" y="1697730"/>
            <a:ext cx="1991780" cy="215444"/>
          </a:xfrm>
          <a:prstGeom prst="rect">
            <a:avLst/>
          </a:prstGeom>
          <a:noFill/>
        </p:spPr>
        <p:txBody>
          <a:bodyPr wrap="square" rtlCol="0">
            <a:spAutoFit/>
          </a:bodyPr>
          <a:lstStyle/>
          <a:p>
            <a:r>
              <a:rPr lang="de-DE" sz="800" dirty="0" smtClean="0">
                <a:latin typeface="Corbel" panose="020B0503020204020204" pitchFamily="34" charset="0"/>
              </a:rPr>
              <a:t>Bildquelle: D</a:t>
            </a:r>
            <a:r>
              <a:rPr lang="de-AT" sz="800" dirty="0" err="1" smtClean="0">
                <a:latin typeface="Corbel" panose="020B0503020204020204" pitchFamily="34" charset="0"/>
              </a:rPr>
              <a:t>eltaPort</a:t>
            </a:r>
            <a:r>
              <a:rPr lang="de-AT" sz="800" dirty="0" smtClean="0">
                <a:latin typeface="Corbel" panose="020B0503020204020204" pitchFamily="34" charset="0"/>
              </a:rPr>
              <a:t> </a:t>
            </a:r>
            <a:r>
              <a:rPr lang="de-AT" sz="800" dirty="0">
                <a:latin typeface="Corbel" panose="020B0503020204020204" pitchFamily="34" charset="0"/>
              </a:rPr>
              <a:t>GmbH &amp; Co. KG</a:t>
            </a:r>
          </a:p>
        </p:txBody>
      </p:sp>
    </p:spTree>
    <p:extLst>
      <p:ext uri="{BB962C8B-B14F-4D97-AF65-F5344CB8AC3E}">
        <p14:creationId xmlns:p14="http://schemas.microsoft.com/office/powerpoint/2010/main" val="265774002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Quiz</a:t>
            </a:r>
            <a:r>
              <a:rPr lang="de-AT" dirty="0" smtClean="0"/>
              <a:t/>
            </a:r>
            <a:br>
              <a:rPr lang="de-AT" dirty="0" smtClean="0"/>
            </a:br>
            <a:r>
              <a:rPr lang="de-AT" sz="2400" dirty="0" smtClean="0"/>
              <a:t>Häfen am Rhein</a:t>
            </a:r>
            <a:endParaRPr lang="de-AT" dirty="0"/>
          </a:p>
        </p:txBody>
      </p:sp>
      <p:sp>
        <p:nvSpPr>
          <p:cNvPr id="3" name="Inhaltsplatzhalter 2"/>
          <p:cNvSpPr>
            <a:spLocks noGrp="1"/>
          </p:cNvSpPr>
          <p:nvPr>
            <p:ph idx="1"/>
          </p:nvPr>
        </p:nvSpPr>
        <p:spPr/>
        <p:txBody>
          <a:bodyPr/>
          <a:lstStyle/>
          <a:p>
            <a:pPr marL="0" indent="0" algn="ctr">
              <a:buNone/>
            </a:pPr>
            <a:endParaRPr lang="de-AT" dirty="0" smtClean="0">
              <a:solidFill>
                <a:schemeClr val="accent1"/>
              </a:solidFill>
            </a:endParaRPr>
          </a:p>
          <a:p>
            <a:pPr marL="0" indent="0" algn="ctr">
              <a:buNone/>
            </a:pPr>
            <a:r>
              <a:rPr lang="de-AT" dirty="0" smtClean="0">
                <a:solidFill>
                  <a:schemeClr val="tx1"/>
                </a:solidFill>
              </a:rPr>
              <a:t>Welcher ist der größte Binnenhafen am Rhein?</a:t>
            </a:r>
          </a:p>
          <a:p>
            <a:pPr marL="0" indent="0" algn="ctr">
              <a:buNone/>
            </a:pPr>
            <a:endParaRPr lang="de-AT" dirty="0">
              <a:solidFill>
                <a:schemeClr val="tx1"/>
              </a:solidFill>
            </a:endParaRPr>
          </a:p>
          <a:p>
            <a:pPr marL="2776538" indent="-457200">
              <a:buClr>
                <a:srgbClr val="189BC4"/>
              </a:buClr>
              <a:buSzPct val="100000"/>
              <a:buFont typeface="+mj-lt"/>
              <a:buAutoNum type="alphaLcParenR"/>
              <a:tabLst>
                <a:tab pos="6276975" algn="l"/>
                <a:tab pos="6811963" algn="l"/>
              </a:tabLst>
            </a:pPr>
            <a:r>
              <a:rPr lang="de-AT" dirty="0" smtClean="0">
                <a:solidFill>
                  <a:schemeClr val="tx1"/>
                </a:solidFill>
              </a:rPr>
              <a:t>Hafen Rotterdam	</a:t>
            </a:r>
            <a:r>
              <a:rPr lang="de-AT" dirty="0" smtClean="0">
                <a:solidFill>
                  <a:srgbClr val="189BC4"/>
                </a:solidFill>
              </a:rPr>
              <a:t>c)</a:t>
            </a:r>
            <a:r>
              <a:rPr lang="de-AT" dirty="0" smtClean="0">
                <a:solidFill>
                  <a:schemeClr val="tx1"/>
                </a:solidFill>
              </a:rPr>
              <a:t>	</a:t>
            </a:r>
            <a:r>
              <a:rPr lang="de-AT" dirty="0" err="1" smtClean="0">
                <a:solidFill>
                  <a:schemeClr val="tx1"/>
                </a:solidFill>
              </a:rPr>
              <a:t>Duisport</a:t>
            </a:r>
            <a:endParaRPr lang="de-AT" dirty="0" smtClean="0">
              <a:solidFill>
                <a:schemeClr val="tx1"/>
              </a:solidFill>
            </a:endParaRPr>
          </a:p>
          <a:p>
            <a:pPr marL="2776538" indent="-457200">
              <a:buClr>
                <a:srgbClr val="189BC4"/>
              </a:buClr>
              <a:buSzPct val="100000"/>
              <a:buFont typeface="+mj-lt"/>
              <a:buAutoNum type="alphaLcParenR"/>
              <a:tabLst>
                <a:tab pos="6276975" algn="l"/>
                <a:tab pos="6811963" algn="l"/>
              </a:tabLst>
            </a:pPr>
            <a:r>
              <a:rPr lang="de-AT" dirty="0" smtClean="0">
                <a:solidFill>
                  <a:schemeClr val="tx1"/>
                </a:solidFill>
              </a:rPr>
              <a:t>Hafen Antwerpen	</a:t>
            </a:r>
            <a:r>
              <a:rPr lang="de-AT" dirty="0" smtClean="0">
                <a:solidFill>
                  <a:srgbClr val="189BC4"/>
                </a:solidFill>
              </a:rPr>
              <a:t>d)</a:t>
            </a:r>
            <a:r>
              <a:rPr lang="de-AT" dirty="0" smtClean="0">
                <a:solidFill>
                  <a:schemeClr val="tx1"/>
                </a:solidFill>
              </a:rPr>
              <a:t>	Hafen Paris</a:t>
            </a: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40</a:t>
            </a:fld>
            <a:endParaRPr lang="de-AT" dirty="0">
              <a:solidFill>
                <a:prstClr val="white"/>
              </a:solidFill>
            </a:endParaRPr>
          </a:p>
        </p:txBody>
      </p:sp>
      <p:sp>
        <p:nvSpPr>
          <p:cNvPr id="7" name="Ellipse 6"/>
          <p:cNvSpPr/>
          <p:nvPr/>
        </p:nvSpPr>
        <p:spPr>
          <a:xfrm>
            <a:off x="6824249" y="3059174"/>
            <a:ext cx="2023189" cy="441907"/>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8" name="Grafik 7" descr="https://www.duisport.de/wp-content/uploads/2018/06/duisport_Hafen.jpg"/>
          <p:cNvPicPr/>
          <p:nvPr/>
        </p:nvPicPr>
        <p:blipFill rotWithShape="1">
          <a:blip r:embed="rId3">
            <a:extLst>
              <a:ext uri="{28A0092B-C50C-407E-A947-70E740481C1C}">
                <a14:useLocalDpi xmlns:a14="http://schemas.microsoft.com/office/drawing/2010/main" val="0"/>
              </a:ext>
            </a:extLst>
          </a:blip>
          <a:srcRect t="57395" b="7000"/>
          <a:stretch/>
        </p:blipFill>
        <p:spPr bwMode="auto">
          <a:xfrm>
            <a:off x="0" y="4333103"/>
            <a:ext cx="12192000" cy="2339546"/>
          </a:xfrm>
          <a:prstGeom prst="rect">
            <a:avLst/>
          </a:prstGeom>
          <a:noFill/>
          <a:ln>
            <a:noFill/>
          </a:ln>
        </p:spPr>
      </p:pic>
      <p:sp>
        <p:nvSpPr>
          <p:cNvPr id="6" name="Rechteck 5"/>
          <p:cNvSpPr/>
          <p:nvPr/>
        </p:nvSpPr>
        <p:spPr>
          <a:xfrm>
            <a:off x="0" y="6429454"/>
            <a:ext cx="2329484" cy="215444"/>
          </a:xfrm>
          <a:prstGeom prst="rect">
            <a:avLst/>
          </a:prstGeom>
        </p:spPr>
        <p:txBody>
          <a:bodyPr wrap="none">
            <a:spAutoFit/>
          </a:bodyPr>
          <a:lstStyle/>
          <a:p>
            <a:r>
              <a:rPr lang="de-AT" sz="800" dirty="0" smtClean="0">
                <a:solidFill>
                  <a:schemeClr val="bg1">
                    <a:lumMod val="85000"/>
                  </a:schemeClr>
                </a:solidFill>
                <a:latin typeface="Corbel" panose="020B0503020204020204" pitchFamily="34" charset="0"/>
              </a:rPr>
              <a:t>Bildquelle: https</a:t>
            </a:r>
            <a:r>
              <a:rPr lang="de-AT" sz="800" dirty="0">
                <a:solidFill>
                  <a:schemeClr val="bg1">
                    <a:lumMod val="85000"/>
                  </a:schemeClr>
                </a:solidFill>
                <a:latin typeface="Corbel" panose="020B0503020204020204" pitchFamily="34" charset="0"/>
              </a:rPr>
              <a:t>://www.duisport.de/unternehmen/</a:t>
            </a:r>
          </a:p>
        </p:txBody>
      </p:sp>
    </p:spTree>
    <p:extLst>
      <p:ext uri="{BB962C8B-B14F-4D97-AF65-F5344CB8AC3E}">
        <p14:creationId xmlns:p14="http://schemas.microsoft.com/office/powerpoint/2010/main" val="157571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Die Wasserstraße Rhein</a:t>
            </a:r>
            <a:endParaRPr lang="de-AT" b="1" dirty="0"/>
          </a:p>
        </p:txBody>
      </p:sp>
      <p:sp>
        <p:nvSpPr>
          <p:cNvPr id="3" name="Inhaltsplatzhalter 2"/>
          <p:cNvSpPr>
            <a:spLocks noGrp="1"/>
          </p:cNvSpPr>
          <p:nvPr>
            <p:ph idx="1"/>
          </p:nvPr>
        </p:nvSpPr>
        <p:spPr/>
        <p:txBody>
          <a:bodyPr/>
          <a:lstStyle/>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41</a:t>
            </a:fld>
            <a:endParaRPr lang="de-AT" dirty="0">
              <a:solidFill>
                <a:prstClr val="white"/>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4112444554"/>
              </p:ext>
            </p:extLst>
          </p:nvPr>
        </p:nvGraphicFramePr>
        <p:xfrm>
          <a:off x="2767473" y="1696384"/>
          <a:ext cx="6549522" cy="468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251435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a:t>Markt der Rheinschifffahrt</a:t>
            </a:r>
          </a:p>
        </p:txBody>
      </p:sp>
      <p:sp>
        <p:nvSpPr>
          <p:cNvPr id="3" name="Inhaltsplatzhalter 2"/>
          <p:cNvSpPr>
            <a:spLocks noGrp="1"/>
          </p:cNvSpPr>
          <p:nvPr>
            <p:ph idx="1"/>
          </p:nvPr>
        </p:nvSpPr>
        <p:spPr>
          <a:xfrm>
            <a:off x="609599" y="1700808"/>
            <a:ext cx="11137557" cy="4776192"/>
          </a:xfrm>
        </p:spPr>
        <p:txBody>
          <a:bodyPr>
            <a:normAutofit/>
          </a:bodyPr>
          <a:lstStyle/>
          <a:p>
            <a:pPr>
              <a:spcBef>
                <a:spcPts val="600"/>
              </a:spcBef>
              <a:buClr>
                <a:srgbClr val="189BC4"/>
              </a:buClr>
            </a:pPr>
            <a:r>
              <a:rPr lang="de-AT" sz="1800" b="1" dirty="0" smtClean="0">
                <a:solidFill>
                  <a:srgbClr val="189BC4"/>
                </a:solidFill>
              </a:rPr>
              <a:t>Rhein = wichtigster europäischer Fluss hinsichtlich transportierter Gütermenge</a:t>
            </a:r>
            <a:r>
              <a:rPr lang="de-AT" sz="1800" dirty="0" smtClean="0">
                <a:solidFill>
                  <a:schemeClr val="tx1"/>
                </a:solidFill>
              </a:rPr>
              <a:t/>
            </a:r>
            <a:br>
              <a:rPr lang="de-AT" sz="1800" dirty="0" smtClean="0">
                <a:solidFill>
                  <a:schemeClr val="tx1"/>
                </a:solidFill>
              </a:rPr>
            </a:br>
            <a:r>
              <a:rPr lang="de-AT" sz="1800" dirty="0" smtClean="0">
                <a:solidFill>
                  <a:schemeClr val="tx1"/>
                </a:solidFill>
                <a:sym typeface="Wingdings" panose="05000000000000000000" pitchFamily="2" charset="2"/>
              </a:rPr>
              <a:t> </a:t>
            </a:r>
            <a:r>
              <a:rPr lang="de-AT" sz="1800" dirty="0" smtClean="0">
                <a:solidFill>
                  <a:schemeClr val="tx1"/>
                </a:solidFill>
              </a:rPr>
              <a:t>2/3 der europäischen Beförderungsmengen in der Binnenschifffahrt wurden am Rhein transportiert</a:t>
            </a:r>
            <a:endParaRPr lang="de-DE" sz="1800" dirty="0">
              <a:solidFill>
                <a:schemeClr val="tx1"/>
              </a:solidFill>
            </a:endParaRPr>
          </a:p>
          <a:p>
            <a:pPr>
              <a:spcBef>
                <a:spcPts val="600"/>
              </a:spcBef>
              <a:buClr>
                <a:srgbClr val="189BC4"/>
              </a:buClr>
            </a:pPr>
            <a:r>
              <a:rPr lang="de-AT" sz="1800" dirty="0">
                <a:solidFill>
                  <a:schemeClr val="tx1"/>
                </a:solidFill>
              </a:rPr>
              <a:t>a</a:t>
            </a:r>
            <a:r>
              <a:rPr lang="de-AT" sz="1800" dirty="0" smtClean="0">
                <a:solidFill>
                  <a:schemeClr val="tx1"/>
                </a:solidFill>
              </a:rPr>
              <a:t>m </a:t>
            </a:r>
            <a:r>
              <a:rPr lang="de-AT" sz="1800" b="1" dirty="0" smtClean="0">
                <a:solidFill>
                  <a:srgbClr val="189BC4"/>
                </a:solidFill>
              </a:rPr>
              <a:t>traditionellen Rhein 2016 40 Mrd. </a:t>
            </a:r>
            <a:r>
              <a:rPr lang="de-AT" sz="1800" b="1" dirty="0" err="1" smtClean="0">
                <a:solidFill>
                  <a:srgbClr val="189BC4"/>
                </a:solidFill>
              </a:rPr>
              <a:t>tkm</a:t>
            </a:r>
            <a:r>
              <a:rPr lang="de-AT" sz="1800" b="1" dirty="0" smtClean="0">
                <a:solidFill>
                  <a:srgbClr val="189BC4"/>
                </a:solidFill>
              </a:rPr>
              <a:t> </a:t>
            </a:r>
            <a:r>
              <a:rPr lang="de-AT" sz="1800" dirty="0" smtClean="0">
                <a:solidFill>
                  <a:schemeClr val="tx1"/>
                </a:solidFill>
              </a:rPr>
              <a:t/>
            </a:r>
            <a:br>
              <a:rPr lang="de-AT" sz="1800" dirty="0" smtClean="0">
                <a:solidFill>
                  <a:schemeClr val="tx1"/>
                </a:solidFill>
              </a:rPr>
            </a:br>
            <a:r>
              <a:rPr lang="de-AT" sz="1800" dirty="0" smtClean="0">
                <a:solidFill>
                  <a:schemeClr val="tx1"/>
                </a:solidFill>
                <a:sym typeface="Wingdings" panose="05000000000000000000" pitchFamily="2" charset="2"/>
              </a:rPr>
              <a:t> traditioneller Rhein: der Rhein zwischen Basel und der deutsch-niederländischen Grenze</a:t>
            </a:r>
            <a:endParaRPr lang="de-AT" sz="1800" dirty="0" smtClean="0">
              <a:solidFill>
                <a:schemeClr val="tx1"/>
              </a:solidFill>
            </a:endParaRPr>
          </a:p>
          <a:p>
            <a:pPr>
              <a:spcBef>
                <a:spcPts val="600"/>
              </a:spcBef>
              <a:buClr>
                <a:srgbClr val="189BC4"/>
              </a:buClr>
            </a:pPr>
            <a:r>
              <a:rPr lang="de-AT" sz="1800" dirty="0">
                <a:solidFill>
                  <a:schemeClr val="tx1"/>
                </a:solidFill>
              </a:rPr>
              <a:t>c</a:t>
            </a:r>
            <a:r>
              <a:rPr lang="de-AT" sz="1800" dirty="0" smtClean="0">
                <a:solidFill>
                  <a:schemeClr val="tx1"/>
                </a:solidFill>
              </a:rPr>
              <a:t>a. </a:t>
            </a:r>
            <a:r>
              <a:rPr lang="de-AT" sz="1800" b="1" dirty="0" smtClean="0">
                <a:solidFill>
                  <a:srgbClr val="189BC4"/>
                </a:solidFill>
              </a:rPr>
              <a:t>330 Mio.</a:t>
            </a:r>
            <a:r>
              <a:rPr lang="de-AT" sz="1800" dirty="0" smtClean="0">
                <a:solidFill>
                  <a:schemeClr val="tx1"/>
                </a:solidFill>
              </a:rPr>
              <a:t> Tonnen Güter werden jährlich am Rhein transportiert</a:t>
            </a:r>
          </a:p>
          <a:p>
            <a:pPr marL="274320" lvl="1" indent="0">
              <a:buNone/>
            </a:pPr>
            <a:endParaRPr lang="de-AT" sz="1800" dirty="0">
              <a:solidFill>
                <a:schemeClr val="accent1"/>
              </a:solidFill>
            </a:endParaRPr>
          </a:p>
          <a:p>
            <a:pPr marL="0" indent="0">
              <a:buNone/>
            </a:pPr>
            <a:endParaRPr lang="de-DE" sz="2200" dirty="0"/>
          </a:p>
          <a:p>
            <a:pPr marL="0" indent="0">
              <a:buNone/>
            </a:pPr>
            <a:endParaRPr lang="de-AT" dirty="0"/>
          </a:p>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42</a:t>
            </a:fld>
            <a:endParaRPr lang="de-AT" dirty="0">
              <a:solidFill>
                <a:prstClr val="white"/>
              </a:solidFill>
            </a:endParaRPr>
          </a:p>
        </p:txBody>
      </p:sp>
      <p:sp>
        <p:nvSpPr>
          <p:cNvPr id="7" name="Textfeld 6"/>
          <p:cNvSpPr txBox="1"/>
          <p:nvPr/>
        </p:nvSpPr>
        <p:spPr>
          <a:xfrm>
            <a:off x="11366378" y="6381908"/>
            <a:ext cx="825622" cy="215444"/>
          </a:xfrm>
          <a:prstGeom prst="rect">
            <a:avLst/>
          </a:prstGeom>
          <a:noFill/>
        </p:spPr>
        <p:txBody>
          <a:bodyPr wrap="square" rtlCol="0">
            <a:spAutoFit/>
          </a:bodyPr>
          <a:lstStyle/>
          <a:p>
            <a:r>
              <a:rPr lang="de-DE" sz="800" dirty="0" smtClean="0">
                <a:latin typeface="Corbel" panose="020B0503020204020204" pitchFamily="34" charset="0"/>
              </a:rPr>
              <a:t>Quelle: diverse</a:t>
            </a:r>
            <a:endParaRPr lang="de-AT" sz="800" dirty="0">
              <a:latin typeface="Corbel" panose="020B0503020204020204" pitchFamily="34" charset="0"/>
            </a:endParaRPr>
          </a:p>
        </p:txBody>
      </p:sp>
      <p:graphicFrame>
        <p:nvGraphicFramePr>
          <p:cNvPr id="8" name="Diagramm 7"/>
          <p:cNvGraphicFramePr/>
          <p:nvPr>
            <p:extLst>
              <p:ext uri="{D42A27DB-BD31-4B8C-83A1-F6EECF244321}">
                <p14:modId xmlns:p14="http://schemas.microsoft.com/office/powerpoint/2010/main" val="3666334176"/>
              </p:ext>
            </p:extLst>
          </p:nvPr>
        </p:nvGraphicFramePr>
        <p:xfrm>
          <a:off x="2010496" y="3346102"/>
          <a:ext cx="8500080" cy="3251250"/>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feld 8"/>
          <p:cNvSpPr txBox="1"/>
          <p:nvPr/>
        </p:nvSpPr>
        <p:spPr>
          <a:xfrm>
            <a:off x="2130250" y="6477000"/>
            <a:ext cx="1090227"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Destatis</a:t>
            </a:r>
            <a:r>
              <a:rPr lang="de-DE" sz="800" dirty="0" smtClean="0">
                <a:latin typeface="Corbel" panose="020B0503020204020204" pitchFamily="34" charset="0"/>
              </a:rPr>
              <a:t>, ZKR</a:t>
            </a:r>
            <a:endParaRPr lang="de-AT" sz="800" dirty="0">
              <a:latin typeface="Corbel" panose="020B0503020204020204" pitchFamily="34" charset="0"/>
            </a:endParaRPr>
          </a:p>
        </p:txBody>
      </p:sp>
    </p:spTree>
    <p:extLst>
      <p:ext uri="{BB962C8B-B14F-4D97-AF65-F5344CB8AC3E}">
        <p14:creationId xmlns:p14="http://schemas.microsoft.com/office/powerpoint/2010/main" val="271041316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a:t>Markt der Rheinschifffahrt</a:t>
            </a:r>
          </a:p>
        </p:txBody>
      </p:sp>
      <p:sp>
        <p:nvSpPr>
          <p:cNvPr id="3" name="Inhaltsplatzhalter 2"/>
          <p:cNvSpPr>
            <a:spLocks noGrp="1"/>
          </p:cNvSpPr>
          <p:nvPr>
            <p:ph idx="1"/>
          </p:nvPr>
        </p:nvSpPr>
        <p:spPr/>
        <p:txBody>
          <a:bodyPr>
            <a:normAutofit/>
          </a:bodyPr>
          <a:lstStyle/>
          <a:p>
            <a:pPr marL="0" indent="0">
              <a:spcBef>
                <a:spcPts val="600"/>
              </a:spcBef>
              <a:spcAft>
                <a:spcPts val="600"/>
              </a:spcAft>
              <a:buClr>
                <a:srgbClr val="189BC4"/>
              </a:buClr>
              <a:buNone/>
            </a:pPr>
            <a:endParaRPr lang="de-DE" sz="2000" dirty="0" smtClean="0">
              <a:solidFill>
                <a:schemeClr val="tx1"/>
              </a:solidFill>
            </a:endParaRPr>
          </a:p>
          <a:p>
            <a:pPr>
              <a:spcBef>
                <a:spcPts val="600"/>
              </a:spcBef>
              <a:spcAft>
                <a:spcPts val="600"/>
              </a:spcAft>
              <a:buClr>
                <a:srgbClr val="189BC4"/>
              </a:buClr>
            </a:pPr>
            <a:r>
              <a:rPr lang="de-DE" sz="1800" dirty="0" smtClean="0">
                <a:solidFill>
                  <a:schemeClr val="tx1"/>
                </a:solidFill>
              </a:rPr>
              <a:t>boomende, neue Märkte:</a:t>
            </a:r>
          </a:p>
          <a:p>
            <a:pPr lvl="1">
              <a:spcBef>
                <a:spcPts val="600"/>
              </a:spcBef>
              <a:spcAft>
                <a:spcPts val="600"/>
              </a:spcAft>
              <a:buClr>
                <a:srgbClr val="189BC4"/>
              </a:buClr>
              <a:buFont typeface="Symbol" panose="05050102010706020507" pitchFamily="18" charset="2"/>
              <a:buChar char="-"/>
            </a:pPr>
            <a:r>
              <a:rPr lang="de-DE" sz="1800" dirty="0" smtClean="0">
                <a:solidFill>
                  <a:schemeClr val="tx1"/>
                </a:solidFill>
              </a:rPr>
              <a:t>Container</a:t>
            </a:r>
          </a:p>
          <a:p>
            <a:pPr lvl="1">
              <a:spcBef>
                <a:spcPts val="600"/>
              </a:spcBef>
              <a:spcAft>
                <a:spcPts val="600"/>
              </a:spcAft>
              <a:buClr>
                <a:srgbClr val="189BC4"/>
              </a:buClr>
              <a:buFont typeface="Symbol" panose="05050102010706020507" pitchFamily="18" charset="2"/>
              <a:buChar char="-"/>
            </a:pPr>
            <a:r>
              <a:rPr lang="de-DE" sz="1800" dirty="0" smtClean="0">
                <a:solidFill>
                  <a:schemeClr val="tx1"/>
                </a:solidFill>
              </a:rPr>
              <a:t>High &amp; Heavy Güter</a:t>
            </a:r>
          </a:p>
          <a:p>
            <a:pPr lvl="1">
              <a:spcBef>
                <a:spcPts val="600"/>
              </a:spcBef>
              <a:spcAft>
                <a:spcPts val="600"/>
              </a:spcAft>
              <a:buClr>
                <a:srgbClr val="189BC4"/>
              </a:buClr>
              <a:buFont typeface="Symbol" panose="05050102010706020507" pitchFamily="18" charset="2"/>
              <a:buChar char="-"/>
            </a:pPr>
            <a:r>
              <a:rPr lang="de-DE" sz="1800" dirty="0" smtClean="0">
                <a:solidFill>
                  <a:schemeClr val="tx1"/>
                </a:solidFill>
              </a:rPr>
              <a:t>Chemikalien</a:t>
            </a: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43</a:t>
            </a:fld>
            <a:endParaRPr lang="de-AT" dirty="0">
              <a:solidFill>
                <a:prstClr val="white"/>
              </a:solidFill>
            </a:endParaRPr>
          </a:p>
        </p:txBody>
      </p:sp>
      <p:sp>
        <p:nvSpPr>
          <p:cNvPr id="9" name="Textfeld 8"/>
          <p:cNvSpPr txBox="1"/>
          <p:nvPr/>
        </p:nvSpPr>
        <p:spPr>
          <a:xfrm>
            <a:off x="609599" y="4349752"/>
            <a:ext cx="3701143" cy="1477328"/>
          </a:xfrm>
          <a:prstGeom prst="rect">
            <a:avLst/>
          </a:prstGeom>
          <a:ln>
            <a:solidFill>
              <a:srgbClr val="189BC4"/>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de-DE" b="1" dirty="0" smtClean="0">
                <a:solidFill>
                  <a:schemeClr val="tx1"/>
                </a:solidFill>
                <a:latin typeface="Corbel" panose="020B0503020204020204" pitchFamily="34" charset="0"/>
              </a:rPr>
              <a:t>Kohle, Mineralölprodukte, Erze, Schrott sowie Sand, Steine und Baustoffe ergeben</a:t>
            </a:r>
            <a:br>
              <a:rPr lang="de-DE" b="1" dirty="0" smtClean="0">
                <a:solidFill>
                  <a:schemeClr val="tx1"/>
                </a:solidFill>
                <a:latin typeface="Corbel" panose="020B0503020204020204" pitchFamily="34" charset="0"/>
              </a:rPr>
            </a:br>
            <a:r>
              <a:rPr lang="de-DE" b="1" dirty="0" smtClean="0">
                <a:solidFill>
                  <a:schemeClr val="tx1"/>
                </a:solidFill>
                <a:latin typeface="Corbel" panose="020B0503020204020204" pitchFamily="34" charset="0"/>
              </a:rPr>
              <a:t>zusammen 58% </a:t>
            </a:r>
            <a:r>
              <a:rPr lang="de-DE" b="1" dirty="0">
                <a:solidFill>
                  <a:schemeClr val="tx1"/>
                </a:solidFill>
                <a:latin typeface="Corbel" panose="020B0503020204020204" pitchFamily="34" charset="0"/>
              </a:rPr>
              <a:t>der </a:t>
            </a:r>
            <a:r>
              <a:rPr lang="de-DE" b="1" dirty="0" smtClean="0">
                <a:solidFill>
                  <a:schemeClr val="tx1"/>
                </a:solidFill>
                <a:latin typeface="Corbel" panose="020B0503020204020204" pitchFamily="34" charset="0"/>
              </a:rPr>
              <a:t>2017 </a:t>
            </a:r>
            <a:r>
              <a:rPr lang="de-DE" b="1" dirty="0">
                <a:solidFill>
                  <a:schemeClr val="tx1"/>
                </a:solidFill>
                <a:latin typeface="Corbel" panose="020B0503020204020204" pitchFamily="34" charset="0"/>
              </a:rPr>
              <a:t>beförderten </a:t>
            </a:r>
            <a:r>
              <a:rPr lang="de-DE" b="1" dirty="0" smtClean="0">
                <a:solidFill>
                  <a:schemeClr val="tx1"/>
                </a:solidFill>
                <a:latin typeface="Corbel" panose="020B0503020204020204" pitchFamily="34" charset="0"/>
              </a:rPr>
              <a:t>Gütermenge am Rhein</a:t>
            </a:r>
            <a:endParaRPr lang="de-AT" b="1" dirty="0">
              <a:solidFill>
                <a:schemeClr val="tx1"/>
              </a:solidFill>
              <a:latin typeface="Corbel" panose="020B0503020204020204" pitchFamily="34" charset="0"/>
            </a:endParaRPr>
          </a:p>
        </p:txBody>
      </p:sp>
      <p:sp>
        <p:nvSpPr>
          <p:cNvPr id="12" name="Textfeld 11"/>
          <p:cNvSpPr txBox="1"/>
          <p:nvPr/>
        </p:nvSpPr>
        <p:spPr>
          <a:xfrm>
            <a:off x="11290090" y="6417053"/>
            <a:ext cx="901910" cy="215444"/>
          </a:xfrm>
          <a:prstGeom prst="rect">
            <a:avLst/>
          </a:prstGeom>
          <a:noFill/>
        </p:spPr>
        <p:txBody>
          <a:bodyPr wrap="square" rtlCol="0">
            <a:spAutoFit/>
          </a:bodyPr>
          <a:lstStyle/>
          <a:p>
            <a:r>
              <a:rPr lang="de-DE" sz="800" dirty="0">
                <a:latin typeface="Corbel" panose="020B0503020204020204" pitchFamily="34" charset="0"/>
              </a:rPr>
              <a:t>Quelle</a:t>
            </a:r>
            <a:r>
              <a:rPr lang="de-DE" sz="800" dirty="0" smtClean="0">
                <a:latin typeface="Corbel" panose="020B0503020204020204" pitchFamily="34" charset="0"/>
              </a:rPr>
              <a:t>: diverse</a:t>
            </a:r>
            <a:endParaRPr lang="de-AT" sz="800" dirty="0">
              <a:latin typeface="Corbel" panose="020B0503020204020204" pitchFamily="34" charset="0"/>
            </a:endParaRPr>
          </a:p>
        </p:txBody>
      </p:sp>
      <p:sp>
        <p:nvSpPr>
          <p:cNvPr id="10" name="Textfeld 9"/>
          <p:cNvSpPr txBox="1"/>
          <p:nvPr/>
        </p:nvSpPr>
        <p:spPr>
          <a:xfrm>
            <a:off x="5945150" y="5818168"/>
            <a:ext cx="2972164"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Destatis</a:t>
            </a:r>
            <a:r>
              <a:rPr lang="de-DE" sz="800" dirty="0" smtClean="0">
                <a:latin typeface="Corbel" panose="020B0503020204020204" pitchFamily="34" charset="0"/>
              </a:rPr>
              <a:t>, ZKR-Auswertung</a:t>
            </a:r>
            <a:endParaRPr lang="de-AT" sz="800" dirty="0">
              <a:latin typeface="Corbel" panose="020B0503020204020204" pitchFamily="34" charset="0"/>
            </a:endParaRPr>
          </a:p>
        </p:txBody>
      </p:sp>
      <p:graphicFrame>
        <p:nvGraphicFramePr>
          <p:cNvPr id="11" name="Diagramm 10"/>
          <p:cNvGraphicFramePr/>
          <p:nvPr>
            <p:extLst>
              <p:ext uri="{D42A27DB-BD31-4B8C-83A1-F6EECF244321}">
                <p14:modId xmlns:p14="http://schemas.microsoft.com/office/powerpoint/2010/main" val="3026431500"/>
              </p:ext>
            </p:extLst>
          </p:nvPr>
        </p:nvGraphicFramePr>
        <p:xfrm>
          <a:off x="5095736" y="1850499"/>
          <a:ext cx="6645309" cy="399764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86971354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Containertransport</a:t>
            </a:r>
            <a:r>
              <a:rPr lang="de-AT" dirty="0" smtClean="0"/>
              <a:t/>
            </a:r>
            <a:br>
              <a:rPr lang="de-AT" dirty="0" smtClean="0"/>
            </a:br>
            <a:r>
              <a:rPr lang="de-AT" sz="2400" dirty="0"/>
              <a:t>Markt der Rheinschifffahrt</a:t>
            </a:r>
          </a:p>
        </p:txBody>
      </p:sp>
      <p:sp>
        <p:nvSpPr>
          <p:cNvPr id="3" name="Inhaltsplatzhalter 2"/>
          <p:cNvSpPr>
            <a:spLocks noGrp="1"/>
          </p:cNvSpPr>
          <p:nvPr>
            <p:ph idx="1"/>
          </p:nvPr>
        </p:nvSpPr>
        <p:spPr/>
        <p:txBody>
          <a:bodyPr>
            <a:normAutofit/>
          </a:bodyPr>
          <a:lstStyle/>
          <a:p>
            <a:pPr>
              <a:buClr>
                <a:srgbClr val="189BC4"/>
              </a:buClr>
            </a:pPr>
            <a:r>
              <a:rPr lang="de-AT" sz="1800" dirty="0" smtClean="0">
                <a:solidFill>
                  <a:schemeClr val="tx1"/>
                </a:solidFill>
              </a:rPr>
              <a:t>Containerverkehr im Rheingebiet</a:t>
            </a:r>
          </a:p>
          <a:p>
            <a:pPr lvl="1">
              <a:buClr>
                <a:srgbClr val="189BC4"/>
              </a:buClr>
              <a:buFont typeface="Symbol" panose="05050102010706020507" pitchFamily="18" charset="2"/>
              <a:buChar char="-"/>
            </a:pPr>
            <a:r>
              <a:rPr lang="de-AT" sz="1600" dirty="0" smtClean="0">
                <a:solidFill>
                  <a:schemeClr val="tx1"/>
                </a:solidFill>
              </a:rPr>
              <a:t>Infrastrukturen im Rheingebiet</a:t>
            </a:r>
          </a:p>
          <a:p>
            <a:pPr lvl="1">
              <a:buClr>
                <a:srgbClr val="189BC4"/>
              </a:buClr>
              <a:buFont typeface="Symbol" panose="05050102010706020507" pitchFamily="18" charset="2"/>
              <a:buChar char="-"/>
            </a:pPr>
            <a:r>
              <a:rPr lang="de-AT" sz="1600" dirty="0" smtClean="0">
                <a:solidFill>
                  <a:schemeClr val="tx1"/>
                </a:solidFill>
              </a:rPr>
              <a:t>Verbindung zu den Häfen Rotterdam und Antwerpen</a:t>
            </a:r>
          </a:p>
          <a:p>
            <a:pPr>
              <a:buClr>
                <a:srgbClr val="189BC4"/>
              </a:buClr>
            </a:pPr>
            <a:endParaRPr lang="de-AT" sz="1800" dirty="0" smtClean="0">
              <a:solidFill>
                <a:schemeClr val="tx1"/>
              </a:solidFill>
            </a:endParaRPr>
          </a:p>
          <a:p>
            <a:pPr>
              <a:buClr>
                <a:srgbClr val="189BC4"/>
              </a:buClr>
            </a:pPr>
            <a:r>
              <a:rPr lang="de-AT" sz="1800" dirty="0" smtClean="0">
                <a:solidFill>
                  <a:schemeClr val="tx1"/>
                </a:solidFill>
              </a:rPr>
              <a:t>Containertransport </a:t>
            </a:r>
            <a:r>
              <a:rPr lang="de-AT" sz="1800" dirty="0">
                <a:solidFill>
                  <a:schemeClr val="tx1"/>
                </a:solidFill>
                <a:sym typeface="Wingdings" panose="05000000000000000000" pitchFamily="2" charset="2"/>
              </a:rPr>
              <a:t> </a:t>
            </a:r>
            <a:r>
              <a:rPr lang="de-AT" sz="1800" b="1" dirty="0">
                <a:solidFill>
                  <a:srgbClr val="189BC4"/>
                </a:solidFill>
                <a:sym typeface="Wingdings" panose="05000000000000000000" pitchFamily="2" charset="2"/>
              </a:rPr>
              <a:t>besonderes Merkmal </a:t>
            </a:r>
            <a:r>
              <a:rPr lang="de-AT" sz="1800" dirty="0">
                <a:solidFill>
                  <a:schemeClr val="tx1"/>
                </a:solidFill>
                <a:sym typeface="Wingdings" panose="05000000000000000000" pitchFamily="2" charset="2"/>
              </a:rPr>
              <a:t>am Rhein</a:t>
            </a:r>
            <a:endParaRPr lang="de-AT" sz="1800" dirty="0">
              <a:solidFill>
                <a:schemeClr val="tx1"/>
              </a:solidFill>
            </a:endParaRPr>
          </a:p>
          <a:p>
            <a:pPr>
              <a:buClr>
                <a:srgbClr val="189BC4"/>
              </a:buClr>
            </a:pPr>
            <a:endParaRPr lang="de-AT" sz="1800" dirty="0" smtClean="0">
              <a:solidFill>
                <a:schemeClr val="tx1"/>
              </a:solidFill>
            </a:endParaRPr>
          </a:p>
          <a:p>
            <a:pPr>
              <a:buClr>
                <a:srgbClr val="189BC4"/>
              </a:buClr>
            </a:pPr>
            <a:r>
              <a:rPr lang="de-AT" sz="1800" dirty="0" smtClean="0">
                <a:solidFill>
                  <a:schemeClr val="tx1"/>
                </a:solidFill>
              </a:rPr>
              <a:t>Containerverkehr 16% (2017) der gesamten Verkehrsleistung am traditionellen Rhein</a:t>
            </a:r>
          </a:p>
          <a:p>
            <a:pPr marL="0" indent="0">
              <a:buClr>
                <a:srgbClr val="189BC4"/>
              </a:buClr>
              <a:buNone/>
            </a:pPr>
            <a:endParaRPr lang="de-AT" sz="1800" dirty="0">
              <a:solidFill>
                <a:schemeClr val="tx1"/>
              </a:solidFill>
              <a:sym typeface="Wingdings" panose="05000000000000000000" pitchFamily="2" charset="2"/>
            </a:endParaRPr>
          </a:p>
          <a:p>
            <a:pPr>
              <a:buClr>
                <a:srgbClr val="189BC4"/>
              </a:buClr>
            </a:pPr>
            <a:r>
              <a:rPr lang="de-AT" sz="1800" dirty="0" smtClean="0">
                <a:solidFill>
                  <a:schemeClr val="tx1"/>
                </a:solidFill>
                <a:sym typeface="Wingdings" panose="05000000000000000000" pitchFamily="2" charset="2"/>
              </a:rPr>
              <a:t>2017: &gt; 2 Mio. t Container auf traditionellen Rhein befördert   </a:t>
            </a:r>
            <a:r>
              <a:rPr lang="de-AT" sz="1800" b="1" dirty="0" smtClean="0">
                <a:solidFill>
                  <a:srgbClr val="189BC4"/>
                </a:solidFill>
                <a:sym typeface="Wingdings" panose="05000000000000000000" pitchFamily="2" charset="2"/>
              </a:rPr>
              <a:t>+ 6%</a:t>
            </a:r>
            <a:r>
              <a:rPr lang="de-AT" sz="1800" dirty="0" smtClean="0">
                <a:solidFill>
                  <a:schemeClr val="tx1"/>
                </a:solidFill>
                <a:sym typeface="Wingdings" panose="05000000000000000000" pitchFamily="2" charset="2"/>
              </a:rPr>
              <a:t> im Vergleich zu 2016</a:t>
            </a:r>
          </a:p>
          <a:p>
            <a:pPr>
              <a:buClr>
                <a:srgbClr val="189BC4"/>
              </a:buClr>
            </a:pPr>
            <a:endParaRPr lang="de-AT" sz="1800" dirty="0">
              <a:solidFill>
                <a:schemeClr val="tx1"/>
              </a:solidFill>
              <a:sym typeface="Wingdings" panose="05000000000000000000" pitchFamily="2" charset="2"/>
            </a:endParaRPr>
          </a:p>
          <a:p>
            <a:pPr>
              <a:buClr>
                <a:srgbClr val="189BC4"/>
              </a:buClr>
            </a:pPr>
            <a:r>
              <a:rPr lang="de-AT" sz="1800" b="1" dirty="0" smtClean="0">
                <a:solidFill>
                  <a:srgbClr val="189BC4"/>
                </a:solidFill>
                <a:sym typeface="Wingdings" panose="05000000000000000000" pitchFamily="2" charset="2"/>
              </a:rPr>
              <a:t>Deutschland:</a:t>
            </a:r>
            <a:r>
              <a:rPr lang="de-AT" sz="1800" dirty="0" smtClean="0">
                <a:solidFill>
                  <a:schemeClr val="tx1"/>
                </a:solidFill>
                <a:sym typeface="Wingdings" panose="05000000000000000000" pitchFamily="2" charset="2"/>
              </a:rPr>
              <a:t> 40,3% (2017) der Containerverkehrsleistung in der Binnenschifffahrt in der Europäischen Union</a:t>
            </a:r>
          </a:p>
          <a:p>
            <a:pPr>
              <a:buClr>
                <a:srgbClr val="189BC4"/>
              </a:buClr>
            </a:pPr>
            <a:endParaRPr lang="de-AT" sz="1800" dirty="0">
              <a:solidFill>
                <a:schemeClr val="tx1"/>
              </a:solidFill>
              <a:sym typeface="Wingdings" panose="05000000000000000000" pitchFamily="2" charset="2"/>
            </a:endParaRPr>
          </a:p>
          <a:p>
            <a:pPr>
              <a:buClr>
                <a:srgbClr val="189BC4"/>
              </a:buClr>
            </a:pPr>
            <a:r>
              <a:rPr lang="de-AT" sz="1800" dirty="0">
                <a:solidFill>
                  <a:schemeClr val="tx1"/>
                </a:solidFill>
                <a:sym typeface="Wingdings" panose="05000000000000000000" pitchFamily="2" charset="2"/>
              </a:rPr>
              <a:t>s</a:t>
            </a:r>
            <a:r>
              <a:rPr lang="de-AT" sz="1800" dirty="0" smtClean="0">
                <a:solidFill>
                  <a:schemeClr val="tx1"/>
                </a:solidFill>
                <a:sym typeface="Wingdings" panose="05000000000000000000" pitchFamily="2" charset="2"/>
              </a:rPr>
              <a:t>eit dem Jahr 2000 ist der Containerverkehr am traditionellen Rhein um 84% gestiegen</a:t>
            </a:r>
            <a:endParaRPr lang="de-AT" sz="20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44</a:t>
            </a:fld>
            <a:endParaRPr lang="de-AT" dirty="0">
              <a:solidFill>
                <a:prstClr val="white"/>
              </a:solidFill>
            </a:endParaRPr>
          </a:p>
        </p:txBody>
      </p:sp>
      <p:sp>
        <p:nvSpPr>
          <p:cNvPr id="5" name="Textfeld 4"/>
          <p:cNvSpPr txBox="1"/>
          <p:nvPr/>
        </p:nvSpPr>
        <p:spPr>
          <a:xfrm>
            <a:off x="4173681" y="6071966"/>
            <a:ext cx="3844637" cy="369332"/>
          </a:xfrm>
          <a:prstGeom prst="rect">
            <a:avLst/>
          </a:prstGeom>
          <a:noFill/>
          <a:ln w="28575">
            <a:solidFill>
              <a:srgbClr val="189BC4"/>
            </a:solidFill>
          </a:ln>
        </p:spPr>
        <p:txBody>
          <a:bodyPr wrap="square" rtlCol="0">
            <a:spAutoFit/>
          </a:bodyPr>
          <a:lstStyle/>
          <a:p>
            <a:r>
              <a:rPr lang="de-AT" dirty="0" smtClean="0"/>
              <a:t>Der Containerverkehr nimmt weiter zu!</a:t>
            </a:r>
            <a:endParaRPr lang="de-AT" dirty="0"/>
          </a:p>
        </p:txBody>
      </p:sp>
      <p:pic>
        <p:nvPicPr>
          <p:cNvPr id="6" name="Grafik 5"/>
          <p:cNvPicPr>
            <a:picLocks noChangeAspect="1"/>
          </p:cNvPicPr>
          <p:nvPr/>
        </p:nvPicPr>
        <p:blipFill>
          <a:blip r:embed="rId3"/>
          <a:stretch>
            <a:fillRect/>
          </a:stretch>
        </p:blipFill>
        <p:spPr>
          <a:xfrm>
            <a:off x="8933363" y="1700808"/>
            <a:ext cx="3258638" cy="2179214"/>
          </a:xfrm>
          <a:prstGeom prst="rect">
            <a:avLst/>
          </a:prstGeom>
        </p:spPr>
      </p:pic>
      <p:sp>
        <p:nvSpPr>
          <p:cNvPr id="7" name="Rechteck 6"/>
          <p:cNvSpPr/>
          <p:nvPr/>
        </p:nvSpPr>
        <p:spPr>
          <a:xfrm>
            <a:off x="8933363" y="3664578"/>
            <a:ext cx="1195085" cy="215444"/>
          </a:xfrm>
          <a:prstGeom prst="rect">
            <a:avLst/>
          </a:prstGeom>
        </p:spPr>
        <p:txBody>
          <a:bodyPr wrap="square">
            <a:spAutoFit/>
          </a:bodyPr>
          <a:lstStyle/>
          <a:p>
            <a:r>
              <a:rPr lang="de-AT" sz="800" dirty="0" smtClean="0">
                <a:latin typeface="Corbel" panose="020B0503020204020204" pitchFamily="34" charset="0"/>
              </a:rPr>
              <a:t>Bildquelle: </a:t>
            </a:r>
            <a:r>
              <a:rPr lang="de-AT" sz="800" dirty="0" err="1" smtClean="0">
                <a:latin typeface="Corbel" panose="020B0503020204020204" pitchFamily="34" charset="0"/>
              </a:rPr>
              <a:t>pixabay</a:t>
            </a:r>
            <a:endParaRPr lang="de-AT" sz="800" dirty="0">
              <a:latin typeface="Corbel" panose="020B0503020204020204" pitchFamily="34" charset="0"/>
            </a:endParaRPr>
          </a:p>
        </p:txBody>
      </p:sp>
      <p:sp>
        <p:nvSpPr>
          <p:cNvPr id="8" name="Textfeld 7"/>
          <p:cNvSpPr txBox="1"/>
          <p:nvPr/>
        </p:nvSpPr>
        <p:spPr>
          <a:xfrm>
            <a:off x="9868930" y="6417053"/>
            <a:ext cx="2323070" cy="215444"/>
          </a:xfrm>
          <a:prstGeom prst="rect">
            <a:avLst/>
          </a:prstGeom>
          <a:noFill/>
        </p:spPr>
        <p:txBody>
          <a:bodyPr wrap="square" rtlCol="0">
            <a:spAutoFit/>
          </a:bodyPr>
          <a:lstStyle/>
          <a:p>
            <a:r>
              <a:rPr lang="de-DE" sz="800" dirty="0">
                <a:latin typeface="Corbel" panose="020B0503020204020204" pitchFamily="34" charset="0"/>
              </a:rPr>
              <a:t>Quelle</a:t>
            </a:r>
            <a:r>
              <a:rPr lang="de-DE" sz="800" dirty="0" smtClean="0">
                <a:latin typeface="Corbel" panose="020B0503020204020204" pitchFamily="34" charset="0"/>
              </a:rPr>
              <a:t>: Zentralkommission für die Rheinschifffahrt</a:t>
            </a:r>
            <a:endParaRPr lang="de-AT" sz="800" dirty="0">
              <a:latin typeface="Corbel" panose="020B0503020204020204" pitchFamily="34" charset="0"/>
            </a:endParaRPr>
          </a:p>
        </p:txBody>
      </p:sp>
    </p:spTree>
    <p:extLst>
      <p:ext uri="{BB962C8B-B14F-4D97-AF65-F5344CB8AC3E}">
        <p14:creationId xmlns:p14="http://schemas.microsoft.com/office/powerpoint/2010/main" val="408068795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DE" b="1" dirty="0"/>
              <a:t>Tourismus</a:t>
            </a:r>
            <a:r>
              <a:rPr lang="de-AT" dirty="0"/>
              <a:t/>
            </a:r>
            <a:br>
              <a:rPr lang="de-AT" dirty="0"/>
            </a:br>
            <a:r>
              <a:rPr lang="de-AT" sz="2400" dirty="0"/>
              <a:t>Markt der Rheinschifffahrt</a:t>
            </a:r>
            <a:endParaRPr lang="de-AT" sz="2000" dirty="0"/>
          </a:p>
        </p:txBody>
      </p:sp>
      <p:sp>
        <p:nvSpPr>
          <p:cNvPr id="3" name="Inhaltsplatzhalter 2"/>
          <p:cNvSpPr>
            <a:spLocks noGrp="1"/>
          </p:cNvSpPr>
          <p:nvPr>
            <p:ph idx="1"/>
          </p:nvPr>
        </p:nvSpPr>
        <p:spPr/>
        <p:txBody>
          <a:bodyPr>
            <a:normAutofit/>
          </a:bodyPr>
          <a:lstStyle/>
          <a:p>
            <a:pPr>
              <a:lnSpc>
                <a:spcPct val="120000"/>
              </a:lnSpc>
              <a:spcBef>
                <a:spcPts val="1200"/>
              </a:spcBef>
              <a:spcAft>
                <a:spcPts val="600"/>
              </a:spcAft>
              <a:buClr>
                <a:srgbClr val="189BC4"/>
              </a:buClr>
            </a:pPr>
            <a:r>
              <a:rPr lang="de-DE" sz="1800" dirty="0" smtClean="0">
                <a:solidFill>
                  <a:schemeClr val="tx1"/>
                </a:solidFill>
              </a:rPr>
              <a:t>Tourismus hat eine bedeutende Rolle </a:t>
            </a:r>
            <a:r>
              <a:rPr lang="de-DE" sz="1800" dirty="0">
                <a:solidFill>
                  <a:schemeClr val="tx1"/>
                </a:solidFill>
              </a:rPr>
              <a:t>im Rheinland</a:t>
            </a:r>
          </a:p>
          <a:p>
            <a:pPr>
              <a:lnSpc>
                <a:spcPct val="120000"/>
              </a:lnSpc>
              <a:spcBef>
                <a:spcPts val="1200"/>
              </a:spcBef>
              <a:spcAft>
                <a:spcPts val="600"/>
              </a:spcAft>
              <a:buClr>
                <a:srgbClr val="189BC4"/>
              </a:buClr>
            </a:pPr>
            <a:r>
              <a:rPr lang="de-DE" sz="1800" b="1" dirty="0" smtClean="0">
                <a:solidFill>
                  <a:srgbClr val="189BC4"/>
                </a:solidFill>
              </a:rPr>
              <a:t>Deutschland: </a:t>
            </a:r>
            <a:r>
              <a:rPr lang="de-DE" sz="1800" dirty="0" smtClean="0">
                <a:solidFill>
                  <a:schemeClr val="tx1"/>
                </a:solidFill>
              </a:rPr>
              <a:t>Fahrgastbeförderung </a:t>
            </a:r>
            <a:r>
              <a:rPr lang="de-DE" sz="1800" dirty="0" smtClean="0">
                <a:solidFill>
                  <a:schemeClr val="tx1"/>
                </a:solidFill>
                <a:sym typeface="Wingdings" panose="05000000000000000000" pitchFamily="2" charset="2"/>
              </a:rPr>
              <a:t> </a:t>
            </a:r>
            <a:r>
              <a:rPr lang="de-DE" sz="1800" dirty="0" smtClean="0">
                <a:solidFill>
                  <a:schemeClr val="tx1"/>
                </a:solidFill>
              </a:rPr>
              <a:t>19% Umsatzanteil (2015) am Gesamtumsatz der Binnenschifffahrt</a:t>
            </a:r>
          </a:p>
          <a:p>
            <a:pPr>
              <a:lnSpc>
                <a:spcPct val="120000"/>
              </a:lnSpc>
              <a:spcBef>
                <a:spcPts val="1200"/>
              </a:spcBef>
              <a:spcAft>
                <a:spcPts val="600"/>
              </a:spcAft>
              <a:buClr>
                <a:srgbClr val="189BC4"/>
              </a:buClr>
            </a:pPr>
            <a:r>
              <a:rPr lang="de-AT" sz="1800" dirty="0" smtClean="0">
                <a:solidFill>
                  <a:schemeClr val="tx1"/>
                </a:solidFill>
              </a:rPr>
              <a:t>deutsche </a:t>
            </a:r>
            <a:r>
              <a:rPr lang="de-AT" sz="1800" dirty="0">
                <a:solidFill>
                  <a:schemeClr val="tx1"/>
                </a:solidFill>
              </a:rPr>
              <a:t>Fahrgastschifffahrt </a:t>
            </a:r>
            <a:r>
              <a:rPr lang="de-AT" sz="1800" dirty="0" smtClean="0">
                <a:solidFill>
                  <a:schemeClr val="tx1"/>
                </a:solidFill>
              </a:rPr>
              <a:t> Umsatzwachstum +5,4% (2016) im Vergleich zum Vorjahr</a:t>
            </a:r>
          </a:p>
          <a:p>
            <a:pPr>
              <a:lnSpc>
                <a:spcPct val="120000"/>
              </a:lnSpc>
              <a:spcBef>
                <a:spcPts val="1200"/>
              </a:spcBef>
              <a:spcAft>
                <a:spcPts val="600"/>
              </a:spcAft>
              <a:buClr>
                <a:srgbClr val="189BC4"/>
              </a:buClr>
            </a:pPr>
            <a:r>
              <a:rPr lang="de-DE" sz="1800" b="1" dirty="0" smtClean="0">
                <a:solidFill>
                  <a:srgbClr val="189BC4"/>
                </a:solidFill>
              </a:rPr>
              <a:t>Vorteile des Rheins:</a:t>
            </a:r>
          </a:p>
          <a:p>
            <a:pPr lvl="1">
              <a:lnSpc>
                <a:spcPct val="120000"/>
              </a:lnSpc>
              <a:spcBef>
                <a:spcPts val="1200"/>
              </a:spcBef>
              <a:spcAft>
                <a:spcPts val="600"/>
              </a:spcAft>
              <a:buClr>
                <a:srgbClr val="189BC4"/>
              </a:buClr>
              <a:buFont typeface="Symbol" panose="05050102010706020507" pitchFamily="18" charset="2"/>
              <a:buChar char="-"/>
            </a:pPr>
            <a:r>
              <a:rPr lang="de-AT" sz="1700" dirty="0">
                <a:solidFill>
                  <a:schemeClr val="tx1"/>
                </a:solidFill>
              </a:rPr>
              <a:t>Rhein bietet mehrere unterschiedliche Reisewege</a:t>
            </a:r>
            <a:br>
              <a:rPr lang="de-AT" sz="1700" dirty="0">
                <a:solidFill>
                  <a:schemeClr val="tx1"/>
                </a:solidFill>
              </a:rPr>
            </a:br>
            <a:r>
              <a:rPr lang="de-AT" sz="1700" dirty="0" smtClean="0">
                <a:solidFill>
                  <a:schemeClr val="tx1"/>
                </a:solidFill>
                <a:sym typeface="Wingdings" panose="05000000000000000000" pitchFamily="2" charset="2"/>
              </a:rPr>
              <a:t> </a:t>
            </a:r>
            <a:r>
              <a:rPr lang="de-AT" sz="1700" dirty="0" smtClean="0">
                <a:solidFill>
                  <a:schemeClr val="tx1"/>
                </a:solidFill>
              </a:rPr>
              <a:t>attraktiv </a:t>
            </a:r>
            <a:r>
              <a:rPr lang="de-AT" sz="1700" dirty="0">
                <a:solidFill>
                  <a:schemeClr val="tx1"/>
                </a:solidFill>
              </a:rPr>
              <a:t>für </a:t>
            </a:r>
            <a:r>
              <a:rPr lang="de-AT" sz="1700" dirty="0" err="1">
                <a:solidFill>
                  <a:schemeClr val="tx1"/>
                </a:solidFill>
              </a:rPr>
              <a:t>TouristInnen</a:t>
            </a:r>
            <a:r>
              <a:rPr lang="de-AT" sz="1700" dirty="0">
                <a:solidFill>
                  <a:schemeClr val="tx1"/>
                </a:solidFill>
              </a:rPr>
              <a:t>, die mehrmals an dasselbe Ziel reisen</a:t>
            </a:r>
            <a:r>
              <a:rPr lang="de-AT" sz="1700" dirty="0" smtClean="0">
                <a:solidFill>
                  <a:schemeClr val="tx1"/>
                </a:solidFill>
              </a:rPr>
              <a:t>!</a:t>
            </a:r>
            <a:endParaRPr lang="de-DE" sz="1700" dirty="0" smtClean="0">
              <a:solidFill>
                <a:schemeClr val="tx1"/>
              </a:solidFill>
            </a:endParaRPr>
          </a:p>
          <a:p>
            <a:pPr lvl="1">
              <a:lnSpc>
                <a:spcPct val="120000"/>
              </a:lnSpc>
              <a:spcBef>
                <a:spcPts val="1200"/>
              </a:spcBef>
              <a:spcAft>
                <a:spcPts val="600"/>
              </a:spcAft>
              <a:buClr>
                <a:srgbClr val="189BC4"/>
              </a:buClr>
              <a:buFont typeface="Symbol" panose="05050102010706020507" pitchFamily="18" charset="2"/>
              <a:buChar char="-"/>
            </a:pPr>
            <a:r>
              <a:rPr lang="de-DE" sz="1700" dirty="0" smtClean="0">
                <a:solidFill>
                  <a:schemeClr val="tx1"/>
                </a:solidFill>
              </a:rPr>
              <a:t>geografische Lage</a:t>
            </a:r>
          </a:p>
          <a:p>
            <a:pPr lvl="1">
              <a:lnSpc>
                <a:spcPct val="120000"/>
              </a:lnSpc>
              <a:spcBef>
                <a:spcPts val="1200"/>
              </a:spcBef>
              <a:spcAft>
                <a:spcPts val="600"/>
              </a:spcAft>
              <a:buClr>
                <a:srgbClr val="189BC4"/>
              </a:buClr>
              <a:buFont typeface="Symbol" panose="05050102010706020507" pitchFamily="18" charset="2"/>
              <a:buChar char="-"/>
            </a:pPr>
            <a:r>
              <a:rPr lang="de-AT" sz="1700" dirty="0">
                <a:solidFill>
                  <a:schemeClr val="tx1"/>
                </a:solidFill>
              </a:rPr>
              <a:t>Wasserstand </a:t>
            </a:r>
            <a:r>
              <a:rPr lang="de-AT" sz="1700" dirty="0" smtClean="0">
                <a:solidFill>
                  <a:schemeClr val="tx1"/>
                </a:solidFill>
              </a:rPr>
              <a:t>ist für </a:t>
            </a:r>
            <a:r>
              <a:rPr lang="de-AT" sz="1700" dirty="0">
                <a:solidFill>
                  <a:schemeClr val="tx1"/>
                </a:solidFill>
              </a:rPr>
              <a:t>Kreuzfahrtschiffe selten zu </a:t>
            </a:r>
            <a:r>
              <a:rPr lang="de-AT" sz="1700" dirty="0" smtClean="0">
                <a:solidFill>
                  <a:schemeClr val="tx1"/>
                </a:solidFill>
              </a:rPr>
              <a:t>niedrig</a:t>
            </a:r>
          </a:p>
          <a:p>
            <a:pPr lvl="1">
              <a:lnSpc>
                <a:spcPct val="120000"/>
              </a:lnSpc>
              <a:spcBef>
                <a:spcPts val="1200"/>
              </a:spcBef>
              <a:spcAft>
                <a:spcPts val="600"/>
              </a:spcAft>
              <a:buClr>
                <a:srgbClr val="189BC4"/>
              </a:buClr>
              <a:buFont typeface="Symbol" panose="05050102010706020507" pitchFamily="18" charset="2"/>
              <a:buChar char="-"/>
            </a:pPr>
            <a:r>
              <a:rPr lang="de-AT" sz="1700" dirty="0" smtClean="0">
                <a:solidFill>
                  <a:schemeClr val="tx1"/>
                </a:solidFill>
              </a:rPr>
              <a:t>Schleusen befinden sich nur </a:t>
            </a:r>
            <a:r>
              <a:rPr lang="de-AT" sz="1700" dirty="0">
                <a:solidFill>
                  <a:schemeClr val="tx1"/>
                </a:solidFill>
              </a:rPr>
              <a:t>am </a:t>
            </a:r>
            <a:r>
              <a:rPr lang="de-AT" sz="1700" dirty="0" smtClean="0">
                <a:solidFill>
                  <a:schemeClr val="tx1"/>
                </a:solidFill>
              </a:rPr>
              <a:t>Oberrhein</a:t>
            </a: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45</a:t>
            </a:fld>
            <a:endParaRPr lang="de-AT" dirty="0">
              <a:solidFill>
                <a:prstClr val="white"/>
              </a:solidFill>
            </a:endParaRPr>
          </a:p>
        </p:txBody>
      </p:sp>
      <p:sp>
        <p:nvSpPr>
          <p:cNvPr id="6" name="Textfeld 5"/>
          <p:cNvSpPr txBox="1"/>
          <p:nvPr/>
        </p:nvSpPr>
        <p:spPr>
          <a:xfrm>
            <a:off x="9933318" y="6419732"/>
            <a:ext cx="3235059" cy="215444"/>
          </a:xfrm>
          <a:prstGeom prst="rect">
            <a:avLst/>
          </a:prstGeom>
          <a:noFill/>
        </p:spPr>
        <p:txBody>
          <a:bodyPr wrap="square" rtlCol="0">
            <a:spAutoFit/>
          </a:bodyPr>
          <a:lstStyle/>
          <a:p>
            <a:r>
              <a:rPr lang="de-DE" sz="800" dirty="0">
                <a:latin typeface="Corbel" panose="020B0503020204020204" pitchFamily="34" charset="0"/>
              </a:rPr>
              <a:t>Quelle</a:t>
            </a:r>
            <a:r>
              <a:rPr lang="de-DE" sz="800" dirty="0" smtClean="0">
                <a:latin typeface="Corbel" panose="020B0503020204020204" pitchFamily="34" charset="0"/>
              </a:rPr>
              <a:t>: Zentralkommission für die Rheinschifffahrt </a:t>
            </a:r>
            <a:endParaRPr lang="de-AT" sz="800" dirty="0">
              <a:latin typeface="Corbel" panose="020B0503020204020204" pitchFamily="34" charset="0"/>
            </a:endParaRPr>
          </a:p>
        </p:txBody>
      </p:sp>
      <p:pic>
        <p:nvPicPr>
          <p:cNvPr id="4" name="Grafik 3"/>
          <p:cNvPicPr>
            <a:picLocks noChangeAspect="1"/>
          </p:cNvPicPr>
          <p:nvPr/>
        </p:nvPicPr>
        <p:blipFill>
          <a:blip r:embed="rId3"/>
          <a:stretch>
            <a:fillRect/>
          </a:stretch>
        </p:blipFill>
        <p:spPr>
          <a:xfrm>
            <a:off x="9192802" y="3061537"/>
            <a:ext cx="2999198" cy="1997466"/>
          </a:xfrm>
          <a:prstGeom prst="rect">
            <a:avLst/>
          </a:prstGeom>
        </p:spPr>
      </p:pic>
      <p:sp>
        <p:nvSpPr>
          <p:cNvPr id="7" name="Rechteck 6"/>
          <p:cNvSpPr/>
          <p:nvPr/>
        </p:nvSpPr>
        <p:spPr>
          <a:xfrm>
            <a:off x="9192802" y="4750929"/>
            <a:ext cx="2999198" cy="338554"/>
          </a:xfrm>
          <a:prstGeom prst="rect">
            <a:avLst/>
          </a:prstGeom>
        </p:spPr>
        <p:txBody>
          <a:bodyPr wrap="square">
            <a:spAutoFit/>
          </a:bodyPr>
          <a:lstStyle/>
          <a:p>
            <a:r>
              <a:rPr lang="de-AT" sz="800" dirty="0" smtClean="0">
                <a:solidFill>
                  <a:schemeClr val="bg1"/>
                </a:solidFill>
                <a:latin typeface="Corbel" panose="020B0503020204020204" pitchFamily="34" charset="0"/>
              </a:rPr>
              <a:t>Bildquelle: https</a:t>
            </a:r>
            <a:r>
              <a:rPr lang="de-AT" sz="800" dirty="0">
                <a:solidFill>
                  <a:schemeClr val="bg1"/>
                </a:solidFill>
                <a:latin typeface="Corbel" panose="020B0503020204020204" pitchFamily="34" charset="0"/>
              </a:rPr>
              <a:t>://www.rivers2oceans-kreuzfahrten.de/phoenix-flusskreuzfahrt-rhein-und-main-donau-kanal</a:t>
            </a:r>
          </a:p>
        </p:txBody>
      </p:sp>
    </p:spTree>
    <p:extLst>
      <p:ext uri="{BB962C8B-B14F-4D97-AF65-F5344CB8AC3E}">
        <p14:creationId xmlns:p14="http://schemas.microsoft.com/office/powerpoint/2010/main" val="237449221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Exkurs: Deutsche Binnenflotte</a:t>
            </a:r>
            <a:r>
              <a:rPr lang="de-AT" dirty="0" smtClean="0"/>
              <a:t/>
            </a:r>
            <a:br>
              <a:rPr lang="de-AT" dirty="0" smtClean="0"/>
            </a:br>
            <a:r>
              <a:rPr lang="de-AT" sz="2400" dirty="0"/>
              <a:t>Markt der Rheinschifffahrt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46</a:t>
            </a:fld>
            <a:endParaRPr lang="de-AT" dirty="0">
              <a:solidFill>
                <a:prstClr val="white"/>
              </a:solidFill>
            </a:endParaRPr>
          </a:p>
        </p:txBody>
      </p:sp>
      <p:sp>
        <p:nvSpPr>
          <p:cNvPr id="11" name="Textfeld 10"/>
          <p:cNvSpPr txBox="1"/>
          <p:nvPr/>
        </p:nvSpPr>
        <p:spPr>
          <a:xfrm>
            <a:off x="609600" y="6440757"/>
            <a:ext cx="2833636" cy="215444"/>
          </a:xfrm>
          <a:prstGeom prst="rect">
            <a:avLst/>
          </a:prstGeom>
          <a:noFill/>
        </p:spPr>
        <p:txBody>
          <a:bodyPr wrap="square" rtlCol="0">
            <a:spAutoFit/>
          </a:bodyPr>
          <a:lstStyle/>
          <a:p>
            <a:r>
              <a:rPr lang="de-DE" sz="800" dirty="0" smtClean="0">
                <a:latin typeface="Corbel" panose="020B0503020204020204" pitchFamily="34" charset="0"/>
              </a:rPr>
              <a:t>Quelle: </a:t>
            </a:r>
            <a:r>
              <a:rPr lang="de-AT" sz="800" dirty="0">
                <a:latin typeface="Corbel" panose="020B0503020204020204" pitchFamily="34" charset="0"/>
              </a:rPr>
              <a:t>Bundesverband der Deutschen Binnenschifffahrt e.V.</a:t>
            </a:r>
          </a:p>
        </p:txBody>
      </p:sp>
      <p:graphicFrame>
        <p:nvGraphicFramePr>
          <p:cNvPr id="15" name="Inhaltsplatzhalter 14"/>
          <p:cNvGraphicFramePr>
            <a:graphicFrameLocks noGrp="1"/>
          </p:cNvGraphicFramePr>
          <p:nvPr>
            <p:ph idx="1"/>
            <p:extLst>
              <p:ext uri="{D42A27DB-BD31-4B8C-83A1-F6EECF244321}">
                <p14:modId xmlns:p14="http://schemas.microsoft.com/office/powerpoint/2010/main" val="1410785554"/>
              </p:ext>
            </p:extLst>
          </p:nvPr>
        </p:nvGraphicFramePr>
        <p:xfrm>
          <a:off x="931146" y="1778558"/>
          <a:ext cx="10363201" cy="448132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2146097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Exkurs: Deutsche Binnenflotte</a:t>
            </a:r>
            <a:r>
              <a:rPr lang="de-AT" dirty="0" smtClean="0"/>
              <a:t/>
            </a:r>
            <a:br>
              <a:rPr lang="de-AT" dirty="0" smtClean="0"/>
            </a:br>
            <a:r>
              <a:rPr lang="de-AT" sz="2400" dirty="0"/>
              <a:t>Markt der Rheinschifffahrt</a:t>
            </a:r>
            <a:endParaRPr lang="de-AT"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47</a:t>
            </a:fld>
            <a:endParaRPr lang="de-AT" dirty="0">
              <a:solidFill>
                <a:prstClr val="white"/>
              </a:solidFill>
            </a:endParaRPr>
          </a:p>
        </p:txBody>
      </p:sp>
      <p:sp>
        <p:nvSpPr>
          <p:cNvPr id="6" name="Textfeld 5"/>
          <p:cNvSpPr txBox="1"/>
          <p:nvPr/>
        </p:nvSpPr>
        <p:spPr>
          <a:xfrm>
            <a:off x="3202901" y="6223248"/>
            <a:ext cx="3548303" cy="215444"/>
          </a:xfrm>
          <a:prstGeom prst="rect">
            <a:avLst/>
          </a:prstGeom>
          <a:noFill/>
        </p:spPr>
        <p:txBody>
          <a:bodyPr wrap="square" rtlCol="0">
            <a:spAutoFit/>
          </a:bodyPr>
          <a:lstStyle/>
          <a:p>
            <a:r>
              <a:rPr lang="de-DE" sz="800" dirty="0" smtClean="0">
                <a:latin typeface="Corbel" panose="020B0503020204020204" pitchFamily="34" charset="0"/>
              </a:rPr>
              <a:t>Quelle: ZKR-Auswertung basierend auf Daten der nationalen </a:t>
            </a:r>
            <a:r>
              <a:rPr lang="de-DE" sz="800" dirty="0">
                <a:latin typeface="Corbel" panose="020B0503020204020204" pitchFamily="34" charset="0"/>
              </a:rPr>
              <a:t>V</a:t>
            </a:r>
            <a:r>
              <a:rPr lang="de-DE" sz="800" dirty="0" smtClean="0">
                <a:latin typeface="Corbel" panose="020B0503020204020204" pitchFamily="34" charset="0"/>
              </a:rPr>
              <a:t>erwaltungen</a:t>
            </a:r>
            <a:endParaRPr lang="de-AT" sz="800" dirty="0">
              <a:latin typeface="Corbel" panose="020B0503020204020204" pitchFamily="34" charset="0"/>
            </a:endParaRPr>
          </a:p>
        </p:txBody>
      </p:sp>
      <p:graphicFrame>
        <p:nvGraphicFramePr>
          <p:cNvPr id="14" name="Diagramm 13"/>
          <p:cNvGraphicFramePr/>
          <p:nvPr>
            <p:extLst>
              <p:ext uri="{D42A27DB-BD31-4B8C-83A1-F6EECF244321}">
                <p14:modId xmlns:p14="http://schemas.microsoft.com/office/powerpoint/2010/main" val="3986804108"/>
              </p:ext>
            </p:extLst>
          </p:nvPr>
        </p:nvGraphicFramePr>
        <p:xfrm>
          <a:off x="854110" y="1778558"/>
          <a:ext cx="10480431" cy="455241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1624028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Motorgüterschiffe</a:t>
            </a:r>
            <a:r>
              <a:rPr lang="de-AT" dirty="0" smtClean="0"/>
              <a:t/>
            </a:r>
            <a:br>
              <a:rPr lang="de-AT" dirty="0" smtClean="0"/>
            </a:br>
            <a:r>
              <a:rPr lang="de-AT" sz="2400" dirty="0"/>
              <a:t>Markt der Rheinschifffahrt</a:t>
            </a:r>
            <a:endParaRPr lang="de-AT" dirty="0"/>
          </a:p>
        </p:txBody>
      </p:sp>
      <p:sp>
        <p:nvSpPr>
          <p:cNvPr id="3" name="Inhaltsplatzhalter 2"/>
          <p:cNvSpPr>
            <a:spLocks noGrp="1"/>
          </p:cNvSpPr>
          <p:nvPr>
            <p:ph idx="1"/>
          </p:nvPr>
        </p:nvSpPr>
        <p:spPr>
          <a:xfrm>
            <a:off x="609600" y="1738722"/>
            <a:ext cx="10972800" cy="4776192"/>
          </a:xfrm>
        </p:spPr>
        <p:txBody>
          <a:bodyPr>
            <a:normAutofit/>
          </a:bodyPr>
          <a:lstStyle/>
          <a:p>
            <a:pPr>
              <a:spcBef>
                <a:spcPts val="600"/>
              </a:spcBef>
              <a:spcAft>
                <a:spcPts val="600"/>
              </a:spcAft>
              <a:buClr>
                <a:srgbClr val="189BC4"/>
              </a:buClr>
            </a:pPr>
            <a:r>
              <a:rPr lang="de-AT" sz="1800" dirty="0">
                <a:solidFill>
                  <a:schemeClr val="tx1"/>
                </a:solidFill>
              </a:rPr>
              <a:t>o</a:t>
            </a:r>
            <a:r>
              <a:rPr lang="de-AT" sz="1800" dirty="0" smtClean="0">
                <a:solidFill>
                  <a:schemeClr val="tx1"/>
                </a:solidFill>
              </a:rPr>
              <a:t>ftmals auch als „Selbstfahrer“ bezeichnet </a:t>
            </a:r>
          </a:p>
          <a:p>
            <a:pPr>
              <a:spcBef>
                <a:spcPts val="600"/>
              </a:spcBef>
              <a:spcAft>
                <a:spcPts val="600"/>
              </a:spcAft>
              <a:buClr>
                <a:srgbClr val="189BC4"/>
              </a:buClr>
            </a:pPr>
            <a:r>
              <a:rPr lang="de-AT" sz="1800" dirty="0">
                <a:solidFill>
                  <a:schemeClr val="tx1"/>
                </a:solidFill>
              </a:rPr>
              <a:t>b</a:t>
            </a:r>
            <a:r>
              <a:rPr lang="de-AT" sz="1800" dirty="0" smtClean="0">
                <a:solidFill>
                  <a:schemeClr val="tx1"/>
                </a:solidFill>
              </a:rPr>
              <a:t>esitzt einen </a:t>
            </a:r>
            <a:r>
              <a:rPr lang="de-AT" sz="1800" b="1" dirty="0" smtClean="0">
                <a:solidFill>
                  <a:srgbClr val="189BC4"/>
                </a:solidFill>
              </a:rPr>
              <a:t>Motor</a:t>
            </a:r>
            <a:r>
              <a:rPr lang="de-AT" sz="1800" dirty="0" smtClean="0">
                <a:solidFill>
                  <a:schemeClr val="tx1"/>
                </a:solidFill>
              </a:rPr>
              <a:t> und einen </a:t>
            </a:r>
            <a:r>
              <a:rPr lang="de-AT" sz="1800" b="1" dirty="0" smtClean="0">
                <a:solidFill>
                  <a:srgbClr val="189BC4"/>
                </a:solidFill>
              </a:rPr>
              <a:t>Laderaum</a:t>
            </a:r>
          </a:p>
          <a:p>
            <a:pPr>
              <a:spcBef>
                <a:spcPts val="600"/>
              </a:spcBef>
              <a:spcAft>
                <a:spcPts val="600"/>
              </a:spcAft>
              <a:buClr>
                <a:srgbClr val="189BC4"/>
              </a:buClr>
            </a:pPr>
            <a:r>
              <a:rPr lang="de-AT" sz="1800" dirty="0" smtClean="0">
                <a:solidFill>
                  <a:schemeClr val="tx1"/>
                </a:solidFill>
              </a:rPr>
              <a:t>Motorgüterschiffe in Verwendung für trockene Ladung</a:t>
            </a:r>
            <a:br>
              <a:rPr lang="de-AT" sz="1800" dirty="0" smtClean="0">
                <a:solidFill>
                  <a:schemeClr val="tx1"/>
                </a:solidFill>
              </a:rPr>
            </a:br>
            <a:r>
              <a:rPr lang="de-AT" sz="1800" dirty="0" smtClean="0">
                <a:solidFill>
                  <a:schemeClr val="tx1"/>
                </a:solidFill>
                <a:sym typeface="Wingdings" panose="05000000000000000000" pitchFamily="2" charset="2"/>
              </a:rPr>
              <a:t> häufigstes Schiff der deutschen Binnenflotte</a:t>
            </a:r>
          </a:p>
          <a:p>
            <a:pPr>
              <a:spcBef>
                <a:spcPts val="600"/>
              </a:spcBef>
              <a:spcAft>
                <a:spcPts val="600"/>
              </a:spcAft>
              <a:buClr>
                <a:srgbClr val="189BC4"/>
              </a:buClr>
            </a:pPr>
            <a:r>
              <a:rPr lang="de-AT" sz="1800" b="1" dirty="0" smtClean="0">
                <a:solidFill>
                  <a:srgbClr val="189BC4"/>
                </a:solidFill>
                <a:sym typeface="Wingdings" panose="05000000000000000000" pitchFamily="2" charset="2"/>
              </a:rPr>
              <a:t>Unterteilung</a:t>
            </a:r>
            <a:r>
              <a:rPr lang="de-AT" sz="1800" dirty="0" smtClean="0">
                <a:solidFill>
                  <a:schemeClr val="tx1"/>
                </a:solidFill>
                <a:sym typeface="Wingdings" panose="05000000000000000000" pitchFamily="2" charset="2"/>
              </a:rPr>
              <a:t> in:</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Trockengüter-,</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Tank-,</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Container-,</a:t>
            </a:r>
          </a:p>
          <a:p>
            <a:pPr lvl="1">
              <a:spcBef>
                <a:spcPts val="600"/>
              </a:spcBef>
              <a:spcAft>
                <a:spcPts val="600"/>
              </a:spcAft>
              <a:buClr>
                <a:srgbClr val="189BC4"/>
              </a:buClr>
              <a:buFont typeface="Symbol" panose="05050102010706020507" pitchFamily="18" charset="2"/>
              <a:buChar char="-"/>
            </a:pPr>
            <a:r>
              <a:rPr lang="de-AT" sz="1600" dirty="0" err="1" smtClean="0">
                <a:solidFill>
                  <a:schemeClr val="tx1"/>
                </a:solidFill>
                <a:sym typeface="Wingdings" panose="05000000000000000000" pitchFamily="2" charset="2"/>
              </a:rPr>
              <a:t>RoRo</a:t>
            </a:r>
            <a:r>
              <a:rPr lang="de-AT" sz="1600" dirty="0" smtClean="0">
                <a:solidFill>
                  <a:schemeClr val="tx1"/>
                </a:solidFill>
                <a:sym typeface="Wingdings" panose="05000000000000000000" pitchFamily="2" charset="2"/>
              </a:rPr>
              <a:t>-Schiffe</a:t>
            </a:r>
          </a:p>
          <a:p>
            <a:pPr>
              <a:buClr>
                <a:srgbClr val="189BC4"/>
              </a:buClr>
            </a:pPr>
            <a:endParaRPr lang="de-AT" sz="20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48</a:t>
            </a:fld>
            <a:endParaRPr lang="de-AT" dirty="0">
              <a:solidFill>
                <a:prstClr val="white"/>
              </a:solidFill>
            </a:endParaRPr>
          </a:p>
        </p:txBody>
      </p:sp>
      <p:pic>
        <p:nvPicPr>
          <p:cNvPr id="5" name="Grafik 4"/>
          <p:cNvPicPr>
            <a:picLocks noChangeAspect="1"/>
          </p:cNvPicPr>
          <p:nvPr/>
        </p:nvPicPr>
        <p:blipFill>
          <a:blip r:embed="rId3"/>
          <a:stretch>
            <a:fillRect/>
          </a:stretch>
        </p:blipFill>
        <p:spPr>
          <a:xfrm>
            <a:off x="6960096" y="2164854"/>
            <a:ext cx="5231904" cy="3923928"/>
          </a:xfrm>
          <a:prstGeom prst="rect">
            <a:avLst/>
          </a:prstGeom>
        </p:spPr>
      </p:pic>
      <p:sp>
        <p:nvSpPr>
          <p:cNvPr id="6" name="Textfeld 5"/>
          <p:cNvSpPr txBox="1"/>
          <p:nvPr/>
        </p:nvSpPr>
        <p:spPr>
          <a:xfrm>
            <a:off x="11260153" y="6381908"/>
            <a:ext cx="931847"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viadonau</a:t>
            </a:r>
            <a:endParaRPr lang="de-AT" sz="800" dirty="0">
              <a:latin typeface="Corbel" panose="020B0503020204020204" pitchFamily="34" charset="0"/>
            </a:endParaRPr>
          </a:p>
        </p:txBody>
      </p:sp>
      <p:grpSp>
        <p:nvGrpSpPr>
          <p:cNvPr id="9" name="Gruppieren 8"/>
          <p:cNvGrpSpPr/>
          <p:nvPr/>
        </p:nvGrpSpPr>
        <p:grpSpPr>
          <a:xfrm>
            <a:off x="1101436" y="5539566"/>
            <a:ext cx="3761509" cy="950063"/>
            <a:chOff x="1101436" y="5539566"/>
            <a:chExt cx="3761509" cy="950063"/>
          </a:xfrm>
        </p:grpSpPr>
        <p:sp>
          <p:nvSpPr>
            <p:cNvPr id="7" name="Rechteckige Legende 6"/>
            <p:cNvSpPr/>
            <p:nvPr/>
          </p:nvSpPr>
          <p:spPr>
            <a:xfrm flipV="1">
              <a:off x="1101436" y="5539566"/>
              <a:ext cx="3761509" cy="950063"/>
            </a:xfrm>
            <a:prstGeom prst="wedgeRectCallout">
              <a:avLst>
                <a:gd name="adj1" fmla="val -33260"/>
                <a:gd name="adj2" fmla="val 85468"/>
              </a:avLst>
            </a:prstGeom>
            <a:noFill/>
            <a:ln>
              <a:solidFill>
                <a:srgbClr val="189B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8" name="Textfeld 7"/>
            <p:cNvSpPr txBox="1"/>
            <p:nvPr/>
          </p:nvSpPr>
          <p:spPr>
            <a:xfrm>
              <a:off x="1257299" y="5549145"/>
              <a:ext cx="3605646" cy="923330"/>
            </a:xfrm>
            <a:prstGeom prst="rect">
              <a:avLst/>
            </a:prstGeom>
            <a:noFill/>
          </p:spPr>
          <p:txBody>
            <a:bodyPr wrap="square" rtlCol="0">
              <a:spAutoFit/>
            </a:bodyPr>
            <a:lstStyle/>
            <a:p>
              <a:pPr algn="ctr"/>
              <a:r>
                <a:rPr lang="de-AT" dirty="0" smtClean="0">
                  <a:latin typeface="Corbel" panose="020B0503020204020204" pitchFamily="34" charset="0"/>
                </a:rPr>
                <a:t>Motorgüterschiffe oder Schubleichter für den Transport rollender Güter z.B. Sattelanhänger</a:t>
              </a:r>
              <a:endParaRPr lang="de-AT" dirty="0">
                <a:latin typeface="Corbel" panose="020B0503020204020204" pitchFamily="34" charset="0"/>
              </a:endParaRPr>
            </a:p>
          </p:txBody>
        </p:sp>
      </p:grpSp>
    </p:spTree>
    <p:extLst>
      <p:ext uri="{BB962C8B-B14F-4D97-AF65-F5344CB8AC3E}">
        <p14:creationId xmlns:p14="http://schemas.microsoft.com/office/powerpoint/2010/main" val="3860163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Schubverbände</a:t>
            </a:r>
            <a:r>
              <a:rPr lang="de-AT" dirty="0" smtClean="0"/>
              <a:t/>
            </a:r>
            <a:br>
              <a:rPr lang="de-AT" dirty="0" smtClean="0"/>
            </a:br>
            <a:r>
              <a:rPr lang="de-AT" sz="2400" dirty="0"/>
              <a:t>Markt der Rheinschifffahrt</a:t>
            </a:r>
            <a:endParaRPr lang="de-AT" dirty="0"/>
          </a:p>
        </p:txBody>
      </p:sp>
      <p:sp>
        <p:nvSpPr>
          <p:cNvPr id="3" name="Inhaltsplatzhalter 2"/>
          <p:cNvSpPr>
            <a:spLocks noGrp="1"/>
          </p:cNvSpPr>
          <p:nvPr>
            <p:ph idx="1"/>
          </p:nvPr>
        </p:nvSpPr>
        <p:spPr/>
        <p:txBody>
          <a:bodyPr>
            <a:normAutofit/>
          </a:bodyPr>
          <a:lstStyle/>
          <a:p>
            <a:pPr>
              <a:spcBef>
                <a:spcPts val="600"/>
              </a:spcBef>
              <a:spcAft>
                <a:spcPts val="600"/>
              </a:spcAft>
              <a:buClr>
                <a:srgbClr val="189BC4"/>
              </a:buClr>
            </a:pPr>
            <a:r>
              <a:rPr lang="de-AT" sz="1800" b="1" dirty="0" smtClean="0">
                <a:solidFill>
                  <a:srgbClr val="189BC4"/>
                </a:solidFill>
              </a:rPr>
              <a:t>Schubverbände</a:t>
            </a:r>
            <a:r>
              <a:rPr lang="de-AT" sz="1800" dirty="0" smtClean="0">
                <a:solidFill>
                  <a:schemeClr val="tx1"/>
                </a:solidFill>
              </a:rPr>
              <a:t> = Schubschiff (Motorschiff) + Schubleichter</a:t>
            </a:r>
          </a:p>
          <a:p>
            <a:pPr>
              <a:spcBef>
                <a:spcPts val="600"/>
              </a:spcBef>
              <a:spcAft>
                <a:spcPts val="600"/>
              </a:spcAft>
              <a:buClr>
                <a:srgbClr val="189BC4"/>
              </a:buClr>
            </a:pPr>
            <a:r>
              <a:rPr lang="de-AT" sz="1800" dirty="0" smtClean="0">
                <a:solidFill>
                  <a:schemeClr val="tx1"/>
                </a:solidFill>
              </a:rPr>
              <a:t>Schubleichter für trockene Ladung </a:t>
            </a:r>
            <a:r>
              <a:rPr lang="de-AT" sz="1800" dirty="0" smtClean="0">
                <a:solidFill>
                  <a:schemeClr val="tx1"/>
                </a:solidFill>
                <a:sym typeface="Wingdings" panose="05000000000000000000" pitchFamily="2" charset="2"/>
              </a:rPr>
              <a:t> zweit häufigstes Schiff der deutschen Binnenflotte</a:t>
            </a:r>
            <a:endParaRPr lang="de-AT" sz="1800" dirty="0">
              <a:solidFill>
                <a:schemeClr val="tx1"/>
              </a:solidFill>
            </a:endParaRPr>
          </a:p>
          <a:p>
            <a:pPr>
              <a:spcBef>
                <a:spcPts val="600"/>
              </a:spcBef>
              <a:spcAft>
                <a:spcPts val="600"/>
              </a:spcAft>
              <a:buClr>
                <a:srgbClr val="189BC4"/>
              </a:buClr>
            </a:pPr>
            <a:r>
              <a:rPr lang="de-AT" sz="1800" b="1" dirty="0" smtClean="0">
                <a:solidFill>
                  <a:srgbClr val="189BC4"/>
                </a:solidFill>
              </a:rPr>
              <a:t>antriebslos</a:t>
            </a:r>
            <a:endParaRPr lang="de-AT" sz="1800" b="1" dirty="0">
              <a:solidFill>
                <a:srgbClr val="189BC4"/>
              </a:solidFill>
            </a:endParaRPr>
          </a:p>
          <a:p>
            <a:pPr>
              <a:spcBef>
                <a:spcPts val="600"/>
              </a:spcBef>
              <a:spcAft>
                <a:spcPts val="600"/>
              </a:spcAft>
              <a:buClr>
                <a:srgbClr val="189BC4"/>
              </a:buClr>
            </a:pPr>
            <a:r>
              <a:rPr lang="de-AT" sz="1800" dirty="0" smtClean="0">
                <a:solidFill>
                  <a:schemeClr val="tx1"/>
                </a:solidFill>
              </a:rPr>
              <a:t>Schubleichter mit schiebender Schiffseinheit verbunden</a:t>
            </a:r>
            <a:endParaRPr lang="de-AT" sz="1800" dirty="0">
              <a:solidFill>
                <a:schemeClr val="tx1"/>
              </a:solidFill>
            </a:endParaRPr>
          </a:p>
          <a:p>
            <a:pPr>
              <a:spcBef>
                <a:spcPts val="600"/>
              </a:spcBef>
              <a:spcAft>
                <a:spcPts val="600"/>
              </a:spcAft>
              <a:buClr>
                <a:srgbClr val="189BC4"/>
              </a:buClr>
            </a:pPr>
            <a:r>
              <a:rPr lang="de-AT" sz="1800" dirty="0">
                <a:solidFill>
                  <a:schemeClr val="tx1"/>
                </a:solidFill>
              </a:rPr>
              <a:t>s</a:t>
            </a:r>
            <a:r>
              <a:rPr lang="de-AT" sz="1800" dirty="0" smtClean="0">
                <a:solidFill>
                  <a:schemeClr val="tx1"/>
                </a:solidFill>
              </a:rPr>
              <a:t>tatt Schubschiff Motorgüterschiff </a:t>
            </a:r>
            <a:r>
              <a:rPr lang="de-AT" sz="1800" dirty="0" smtClean="0">
                <a:solidFill>
                  <a:schemeClr val="tx1"/>
                </a:solidFill>
                <a:sym typeface="Wingdings" panose="05000000000000000000" pitchFamily="2" charset="2"/>
              </a:rPr>
              <a:t> Koppelverband</a:t>
            </a: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49</a:t>
            </a:fld>
            <a:endParaRPr lang="de-AT" dirty="0">
              <a:solidFill>
                <a:prstClr val="white"/>
              </a:solidFill>
            </a:endParaRPr>
          </a:p>
        </p:txBody>
      </p:sp>
      <p:sp>
        <p:nvSpPr>
          <p:cNvPr id="5" name="Textfeld 4"/>
          <p:cNvSpPr txBox="1"/>
          <p:nvPr/>
        </p:nvSpPr>
        <p:spPr>
          <a:xfrm>
            <a:off x="11325718" y="6416456"/>
            <a:ext cx="931847"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viadonau</a:t>
            </a:r>
            <a:endParaRPr lang="de-AT" sz="800" dirty="0">
              <a:latin typeface="Corbel" panose="020B0503020204020204" pitchFamily="34" charset="0"/>
            </a:endParaRPr>
          </a:p>
        </p:txBody>
      </p:sp>
      <p:pic>
        <p:nvPicPr>
          <p:cNvPr id="6" name="Grafik 5"/>
          <p:cNvPicPr>
            <a:picLocks noChangeAspect="1"/>
          </p:cNvPicPr>
          <p:nvPr/>
        </p:nvPicPr>
        <p:blipFill>
          <a:blip r:embed="rId3"/>
          <a:stretch>
            <a:fillRect/>
          </a:stretch>
        </p:blipFill>
        <p:spPr>
          <a:xfrm>
            <a:off x="4932330" y="3844028"/>
            <a:ext cx="3502781" cy="2627086"/>
          </a:xfrm>
          <a:prstGeom prst="rect">
            <a:avLst/>
          </a:prstGeom>
        </p:spPr>
      </p:pic>
      <p:sp>
        <p:nvSpPr>
          <p:cNvPr id="7" name="Rechteck 6"/>
          <p:cNvSpPr/>
          <p:nvPr/>
        </p:nvSpPr>
        <p:spPr>
          <a:xfrm>
            <a:off x="4928243" y="6281842"/>
            <a:ext cx="3259226" cy="215444"/>
          </a:xfrm>
          <a:prstGeom prst="rect">
            <a:avLst/>
          </a:prstGeom>
        </p:spPr>
        <p:txBody>
          <a:bodyPr wrap="none">
            <a:spAutoFit/>
          </a:bodyPr>
          <a:lstStyle/>
          <a:p>
            <a:r>
              <a:rPr lang="de-AT" sz="800" dirty="0" smtClean="0">
                <a:solidFill>
                  <a:schemeClr val="bg1">
                    <a:lumMod val="85000"/>
                  </a:schemeClr>
                </a:solidFill>
                <a:latin typeface="Corbel" panose="020B0503020204020204" pitchFamily="34" charset="0"/>
              </a:rPr>
              <a:t>Bildquelle</a:t>
            </a:r>
            <a:r>
              <a:rPr lang="de-AT" sz="800" dirty="0">
                <a:solidFill>
                  <a:schemeClr val="bg1">
                    <a:lumMod val="85000"/>
                  </a:schemeClr>
                </a:solidFill>
                <a:latin typeface="Corbel" panose="020B0503020204020204" pitchFamily="34" charset="0"/>
              </a:rPr>
              <a:t>: http://www.wsa-duisburg-rhein.wsv.de/schifffahrt/index.html</a:t>
            </a:r>
          </a:p>
        </p:txBody>
      </p:sp>
      <p:pic>
        <p:nvPicPr>
          <p:cNvPr id="8" name="Grafik 7"/>
          <p:cNvPicPr>
            <a:picLocks noChangeAspect="1"/>
          </p:cNvPicPr>
          <p:nvPr/>
        </p:nvPicPr>
        <p:blipFill>
          <a:blip r:embed="rId4"/>
          <a:stretch>
            <a:fillRect/>
          </a:stretch>
        </p:blipFill>
        <p:spPr>
          <a:xfrm>
            <a:off x="0" y="3849914"/>
            <a:ext cx="4670375" cy="2627086"/>
          </a:xfrm>
          <a:prstGeom prst="rect">
            <a:avLst/>
          </a:prstGeom>
        </p:spPr>
      </p:pic>
      <p:sp>
        <p:nvSpPr>
          <p:cNvPr id="9" name="Rechteck 8"/>
          <p:cNvSpPr/>
          <p:nvPr/>
        </p:nvSpPr>
        <p:spPr>
          <a:xfrm>
            <a:off x="-34611" y="6281842"/>
            <a:ext cx="2805576" cy="215444"/>
          </a:xfrm>
          <a:prstGeom prst="rect">
            <a:avLst/>
          </a:prstGeom>
        </p:spPr>
        <p:txBody>
          <a:bodyPr wrap="none">
            <a:spAutoFit/>
          </a:bodyPr>
          <a:lstStyle/>
          <a:p>
            <a:r>
              <a:rPr lang="de-AT" sz="800" dirty="0" smtClean="0">
                <a:solidFill>
                  <a:schemeClr val="bg1">
                    <a:lumMod val="85000"/>
                  </a:schemeClr>
                </a:solidFill>
                <a:latin typeface="Corbel" panose="020B0503020204020204" pitchFamily="34" charset="0"/>
              </a:rPr>
              <a:t>Bildquelle: https</a:t>
            </a:r>
            <a:r>
              <a:rPr lang="de-AT" sz="800" dirty="0">
                <a:solidFill>
                  <a:schemeClr val="bg1">
                    <a:lumMod val="85000"/>
                  </a:schemeClr>
                </a:solidFill>
                <a:latin typeface="Corbel" panose="020B0503020204020204" pitchFamily="34" charset="0"/>
              </a:rPr>
              <a:t>://www.youtube.com/watch?v=BYCnrG6cI2M</a:t>
            </a:r>
          </a:p>
        </p:txBody>
      </p:sp>
      <p:pic>
        <p:nvPicPr>
          <p:cNvPr id="10" name="Grafik 9"/>
          <p:cNvPicPr>
            <a:picLocks noChangeAspect="1"/>
          </p:cNvPicPr>
          <p:nvPr/>
        </p:nvPicPr>
        <p:blipFill>
          <a:blip r:embed="rId5"/>
          <a:stretch>
            <a:fillRect/>
          </a:stretch>
        </p:blipFill>
        <p:spPr>
          <a:xfrm>
            <a:off x="8697066" y="3849914"/>
            <a:ext cx="3494934" cy="2621200"/>
          </a:xfrm>
          <a:prstGeom prst="rect">
            <a:avLst/>
          </a:prstGeom>
        </p:spPr>
      </p:pic>
      <p:sp>
        <p:nvSpPr>
          <p:cNvPr id="11" name="Rechteck 10"/>
          <p:cNvSpPr/>
          <p:nvPr/>
        </p:nvSpPr>
        <p:spPr>
          <a:xfrm>
            <a:off x="8660977" y="6253562"/>
            <a:ext cx="2359941" cy="215444"/>
          </a:xfrm>
          <a:prstGeom prst="rect">
            <a:avLst/>
          </a:prstGeom>
        </p:spPr>
        <p:txBody>
          <a:bodyPr wrap="none">
            <a:spAutoFit/>
          </a:bodyPr>
          <a:lstStyle/>
          <a:p>
            <a:r>
              <a:rPr lang="de-AT" sz="800" dirty="0" smtClean="0">
                <a:latin typeface="Corbel" panose="020B0503020204020204" pitchFamily="34" charset="0"/>
              </a:rPr>
              <a:t>Bildquelle: https</a:t>
            </a:r>
            <a:r>
              <a:rPr lang="de-AT" sz="800" dirty="0">
                <a:latin typeface="Corbel" panose="020B0503020204020204" pitchFamily="34" charset="0"/>
              </a:rPr>
              <a:t>://de.wikipedia.org/wiki/Schubboot</a:t>
            </a:r>
          </a:p>
        </p:txBody>
      </p:sp>
    </p:spTree>
    <p:extLst>
      <p:ext uri="{BB962C8B-B14F-4D97-AF65-F5344CB8AC3E}">
        <p14:creationId xmlns:p14="http://schemas.microsoft.com/office/powerpoint/2010/main" val="99062789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600" y="404664"/>
            <a:ext cx="8780206" cy="990600"/>
          </a:xfrm>
        </p:spPr>
        <p:txBody>
          <a:bodyPr/>
          <a:lstStyle/>
          <a:p>
            <a:r>
              <a:rPr lang="de-AT" b="1" dirty="0" smtClean="0"/>
              <a:t>Beispiel multimodaler Transport von Bioweizen</a:t>
            </a:r>
            <a:r>
              <a:rPr lang="de-AT" dirty="0" smtClean="0"/>
              <a:t/>
            </a:r>
            <a:br>
              <a:rPr lang="de-AT" dirty="0" smtClean="0"/>
            </a:br>
            <a:r>
              <a:rPr lang="de-AT" sz="2400" dirty="0" smtClean="0"/>
              <a:t>Markt der Rheinschifffahrt</a:t>
            </a:r>
            <a:endParaRPr lang="de-AT" sz="2400" dirty="0"/>
          </a:p>
        </p:txBody>
      </p:sp>
      <p:graphicFrame>
        <p:nvGraphicFramePr>
          <p:cNvPr id="9" name="Inhaltsplatzhalter 8"/>
          <p:cNvGraphicFramePr>
            <a:graphicFrameLocks noGrp="1"/>
          </p:cNvGraphicFramePr>
          <p:nvPr>
            <p:ph idx="1"/>
            <p:extLst>
              <p:ext uri="{D42A27DB-BD31-4B8C-83A1-F6EECF244321}">
                <p14:modId xmlns:p14="http://schemas.microsoft.com/office/powerpoint/2010/main" val="2980299626"/>
              </p:ext>
            </p:extLst>
          </p:nvPr>
        </p:nvGraphicFramePr>
        <p:xfrm>
          <a:off x="3696070" y="2540967"/>
          <a:ext cx="7553302" cy="3313913"/>
        </p:xfrm>
        <a:graphic>
          <a:graphicData uri="http://schemas.openxmlformats.org/drawingml/2006/table">
            <a:tbl>
              <a:tblPr firstRow="1" bandRow="1">
                <a:tableStyleId>{8799B23B-EC83-4686-B30A-512413B5E67A}</a:tableStyleId>
              </a:tblPr>
              <a:tblGrid>
                <a:gridCol w="3540219">
                  <a:extLst>
                    <a:ext uri="{9D8B030D-6E8A-4147-A177-3AD203B41FA5}">
                      <a16:colId xmlns:a16="http://schemas.microsoft.com/office/drawing/2014/main" val="2261558505"/>
                    </a:ext>
                  </a:extLst>
                </a:gridCol>
                <a:gridCol w="4013083">
                  <a:extLst>
                    <a:ext uri="{9D8B030D-6E8A-4147-A177-3AD203B41FA5}">
                      <a16:colId xmlns:a16="http://schemas.microsoft.com/office/drawing/2014/main" val="2100197477"/>
                    </a:ext>
                  </a:extLst>
                </a:gridCol>
              </a:tblGrid>
              <a:tr h="387833">
                <a:tc>
                  <a:txBody>
                    <a:bodyPr/>
                    <a:lstStyle/>
                    <a:p>
                      <a:r>
                        <a:rPr lang="de-AT" b="1" dirty="0" smtClean="0">
                          <a:latin typeface="Corbel" panose="020B0503020204020204" pitchFamily="34" charset="0"/>
                        </a:rPr>
                        <a:t>Verkehrsmittel</a:t>
                      </a:r>
                      <a:endParaRPr lang="de-AT" b="1" dirty="0">
                        <a:latin typeface="Corbel" panose="020B0503020204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Binnenschiff, LKW, Bahn</a:t>
                      </a:r>
                    </a:p>
                  </a:txBody>
                  <a:tcPr/>
                </a:tc>
                <a:extLst>
                  <a:ext uri="{0D108BD9-81ED-4DB2-BD59-A6C34878D82A}">
                    <a16:rowId xmlns:a16="http://schemas.microsoft.com/office/drawing/2014/main" val="3107430613"/>
                  </a:ext>
                </a:extLst>
              </a:tr>
              <a:tr h="314504">
                <a:tc>
                  <a:txBody>
                    <a:bodyPr/>
                    <a:lstStyle/>
                    <a:p>
                      <a:r>
                        <a:rPr lang="de-AT" b="1" dirty="0" smtClean="0">
                          <a:latin typeface="Corbel" panose="020B0503020204020204" pitchFamily="34" charset="0"/>
                        </a:rPr>
                        <a:t>Art des Transportprozesses</a:t>
                      </a:r>
                    </a:p>
                  </a:txBody>
                  <a:tcPr/>
                </a:tc>
                <a:tc>
                  <a:txBody>
                    <a:bodyPr/>
                    <a:lstStyle/>
                    <a:p>
                      <a:r>
                        <a:rPr lang="de-AT" dirty="0" smtClean="0">
                          <a:latin typeface="Corbel" panose="020B0503020204020204" pitchFamily="34" charset="0"/>
                        </a:rPr>
                        <a:t>gebrochener multimodaler Verkehr</a:t>
                      </a:r>
                    </a:p>
                  </a:txBody>
                  <a:tcPr/>
                </a:tc>
                <a:extLst>
                  <a:ext uri="{0D108BD9-81ED-4DB2-BD59-A6C34878D82A}">
                    <a16:rowId xmlns:a16="http://schemas.microsoft.com/office/drawing/2014/main" val="4219446555"/>
                  </a:ext>
                </a:extLst>
              </a:tr>
              <a:tr h="314504">
                <a:tc>
                  <a:txBody>
                    <a:bodyPr/>
                    <a:lstStyle/>
                    <a:p>
                      <a:r>
                        <a:rPr lang="de-AT" b="1" dirty="0" smtClean="0">
                          <a:latin typeface="Corbel" panose="020B0503020204020204" pitchFamily="34" charset="0"/>
                        </a:rPr>
                        <a:t>Güter</a:t>
                      </a:r>
                      <a:endParaRPr lang="de-AT" b="1" dirty="0">
                        <a:latin typeface="Corbel" panose="020B0503020204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Bioweizen (= Schüttgut)</a:t>
                      </a:r>
                    </a:p>
                  </a:txBody>
                  <a:tcPr/>
                </a:tc>
                <a:extLst>
                  <a:ext uri="{0D108BD9-81ED-4DB2-BD59-A6C34878D82A}">
                    <a16:rowId xmlns:a16="http://schemas.microsoft.com/office/drawing/2014/main" val="103716086"/>
                  </a:ext>
                </a:extLst>
              </a:tr>
              <a:tr h="1258015">
                <a:tc>
                  <a:txBody>
                    <a:bodyPr/>
                    <a:lstStyle/>
                    <a:p>
                      <a:r>
                        <a:rPr lang="de-AT" b="1" dirty="0" smtClean="0">
                          <a:latin typeface="Corbel" panose="020B0503020204020204" pitchFamily="34" charset="0"/>
                        </a:rPr>
                        <a:t>Verwendetes</a:t>
                      </a:r>
                      <a:r>
                        <a:rPr lang="de-AT" b="1" baseline="0" dirty="0" smtClean="0">
                          <a:latin typeface="Corbel" panose="020B0503020204020204" pitchFamily="34" charset="0"/>
                        </a:rPr>
                        <a:t> Verkehrsmittel je Streckenabschnitt:</a:t>
                      </a:r>
                    </a:p>
                    <a:p>
                      <a:r>
                        <a:rPr lang="de-AT" b="0" dirty="0" smtClean="0">
                          <a:latin typeface="Corbel" panose="020B0503020204020204" pitchFamily="34" charset="0"/>
                        </a:rPr>
                        <a:t>Ungarn – Wien</a:t>
                      </a:r>
                    </a:p>
                    <a:p>
                      <a:r>
                        <a:rPr lang="de-AT" b="0" dirty="0" smtClean="0">
                          <a:latin typeface="Corbel" panose="020B0503020204020204" pitchFamily="34" charset="0"/>
                        </a:rPr>
                        <a:t>Wien – Basel</a:t>
                      </a:r>
                    </a:p>
                    <a:p>
                      <a:r>
                        <a:rPr lang="de-AT" b="0" dirty="0" smtClean="0">
                          <a:latin typeface="Corbel" panose="020B0503020204020204" pitchFamily="34" charset="0"/>
                        </a:rPr>
                        <a:t>Basel – Zürich</a:t>
                      </a:r>
                    </a:p>
                  </a:txBody>
                  <a:tcPr/>
                </a:tc>
                <a:tc>
                  <a:txBody>
                    <a:bodyPr/>
                    <a:lstStyle/>
                    <a:p>
                      <a:endParaRPr lang="de-AT" dirty="0" smtClean="0">
                        <a:latin typeface="Corbel" panose="020B0503020204020204" pitchFamily="34" charset="0"/>
                      </a:endParaRPr>
                    </a:p>
                    <a:p>
                      <a:endParaRPr lang="de-AT" dirty="0" smtClean="0">
                        <a:latin typeface="Corbel" panose="020B0503020204020204" pitchFamily="34" charset="0"/>
                      </a:endParaRPr>
                    </a:p>
                    <a:p>
                      <a:r>
                        <a:rPr lang="de-AT" dirty="0" smtClean="0">
                          <a:latin typeface="Corbel" panose="020B0503020204020204" pitchFamily="34" charset="0"/>
                        </a:rPr>
                        <a:t>LKW</a:t>
                      </a:r>
                    </a:p>
                    <a:p>
                      <a:r>
                        <a:rPr lang="de-AT" dirty="0" smtClean="0">
                          <a:latin typeface="Corbel" panose="020B0503020204020204" pitchFamily="34" charset="0"/>
                        </a:rPr>
                        <a:t>Binnenschiff </a:t>
                      </a:r>
                      <a:r>
                        <a:rPr lang="de-AT" dirty="0" smtClean="0">
                          <a:latin typeface="Corbel" panose="020B0503020204020204" pitchFamily="34" charset="0"/>
                          <a:sym typeface="Wingdings" panose="05000000000000000000" pitchFamily="2" charset="2"/>
                        </a:rPr>
                        <a:t> über Donau bzw. Rhein</a:t>
                      </a:r>
                    </a:p>
                    <a:p>
                      <a:r>
                        <a:rPr lang="de-AT" dirty="0" smtClean="0">
                          <a:latin typeface="Corbel" panose="020B0503020204020204" pitchFamily="34" charset="0"/>
                          <a:sym typeface="Wingdings" panose="05000000000000000000" pitchFamily="2" charset="2"/>
                        </a:rPr>
                        <a:t>Zug</a:t>
                      </a:r>
                      <a:endParaRPr lang="de-AT" dirty="0">
                        <a:latin typeface="Corbel" panose="020B0503020204020204" pitchFamily="34" charset="0"/>
                      </a:endParaRPr>
                    </a:p>
                  </a:txBody>
                  <a:tcPr/>
                </a:tc>
                <a:extLst>
                  <a:ext uri="{0D108BD9-81ED-4DB2-BD59-A6C34878D82A}">
                    <a16:rowId xmlns:a16="http://schemas.microsoft.com/office/drawing/2014/main" val="3513274564"/>
                  </a:ext>
                </a:extLst>
              </a:tr>
              <a:tr h="314504">
                <a:tc>
                  <a:txBody>
                    <a:bodyPr/>
                    <a:lstStyle/>
                    <a:p>
                      <a:r>
                        <a:rPr lang="de-AT" b="1" dirty="0" smtClean="0">
                          <a:latin typeface="Corbel" panose="020B0503020204020204" pitchFamily="34" charset="0"/>
                        </a:rPr>
                        <a:t>Verladung auf das Binnenschiff</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Schwenkrohr</a:t>
                      </a:r>
                    </a:p>
                  </a:txBody>
                  <a:tcPr/>
                </a:tc>
                <a:extLst>
                  <a:ext uri="{0D108BD9-81ED-4DB2-BD59-A6C34878D82A}">
                    <a16:rowId xmlns:a16="http://schemas.microsoft.com/office/drawing/2014/main" val="3189456901"/>
                  </a:ext>
                </a:extLst>
              </a:tr>
              <a:tr h="314504">
                <a:tc>
                  <a:txBody>
                    <a:bodyPr/>
                    <a:lstStyle/>
                    <a:p>
                      <a:r>
                        <a:rPr lang="de-AT" b="1" dirty="0" smtClean="0">
                          <a:latin typeface="Corbel" panose="020B0503020204020204" pitchFamily="34" charset="0"/>
                        </a:rPr>
                        <a:t>Entladung</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latin typeface="Corbel" panose="020B0503020204020204" pitchFamily="34" charset="0"/>
                        </a:rPr>
                        <a:t>Greiferkran</a:t>
                      </a:r>
                      <a:endParaRPr lang="de-AT" dirty="0" smtClean="0">
                        <a:latin typeface="Corbel" panose="020B0503020204020204" pitchFamily="34" charset="0"/>
                      </a:endParaRPr>
                    </a:p>
                  </a:txBody>
                  <a:tcPr/>
                </a:tc>
                <a:extLst>
                  <a:ext uri="{0D108BD9-81ED-4DB2-BD59-A6C34878D82A}">
                    <a16:rowId xmlns:a16="http://schemas.microsoft.com/office/drawing/2014/main" val="589624201"/>
                  </a:ext>
                </a:extLst>
              </a:tr>
            </a:tbl>
          </a:graphicData>
        </a:graphic>
      </p:graphicFrame>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50</a:t>
            </a:fld>
            <a:endParaRPr lang="de-AT" dirty="0">
              <a:solidFill>
                <a:prstClr val="white"/>
              </a:solidFill>
            </a:endParaRPr>
          </a:p>
        </p:txBody>
      </p:sp>
      <p:pic>
        <p:nvPicPr>
          <p:cNvPr id="6" name="Picture 2" descr="T:\03-Projekte\Handbücher\G_HB_Donauschifffahrt_3\3_Grafik_Layout\08_Multimodale Transporte\02_Bearbeitete Bilder\Hafen Wien_Bioweizen (3).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09600" y="1875223"/>
            <a:ext cx="2943103" cy="4431339"/>
          </a:xfrm>
          <a:prstGeom prst="rect">
            <a:avLst/>
          </a:prstGeom>
          <a:noFill/>
          <a:extLst>
            <a:ext uri="{909E8E84-426E-40DD-AFC4-6F175D3DCCD1}">
              <a14:hiddenFill xmlns:a14="http://schemas.microsoft.com/office/drawing/2010/main">
                <a:solidFill>
                  <a:srgbClr val="FFFFFF"/>
                </a:solidFill>
              </a14:hiddenFill>
            </a:ext>
          </a:extLst>
        </p:spPr>
      </p:pic>
      <p:sp>
        <p:nvSpPr>
          <p:cNvPr id="7" name="Textfeld 7"/>
          <p:cNvSpPr txBox="1"/>
          <p:nvPr/>
        </p:nvSpPr>
        <p:spPr>
          <a:xfrm>
            <a:off x="534186" y="6091118"/>
            <a:ext cx="2782728" cy="215444"/>
          </a:xfrm>
          <a:prstGeom prst="rect">
            <a:avLst/>
          </a:prstGeom>
          <a:noFill/>
        </p:spPr>
        <p:txBody>
          <a:bodyPr wrap="square" rtlCol="0">
            <a:spAutoFit/>
          </a:bodyPr>
          <a:lstStyle/>
          <a:p>
            <a:r>
              <a:rPr lang="de-AT" sz="800" dirty="0" smtClean="0">
                <a:solidFill>
                  <a:schemeClr val="bg1">
                    <a:lumMod val="85000"/>
                  </a:schemeClr>
                </a:solidFill>
                <a:latin typeface="Corbel" panose="020B0503020204020204" pitchFamily="34" charset="0"/>
              </a:rPr>
              <a:t> Bildquelle: Hafen Wien, Bioprodukte Pinczker GmbH</a:t>
            </a:r>
            <a:endParaRPr lang="de-DE" sz="800" dirty="0">
              <a:solidFill>
                <a:schemeClr val="bg1">
                  <a:lumMod val="85000"/>
                </a:schemeClr>
              </a:solidFill>
              <a:latin typeface="Corbel" panose="020B0503020204020204" pitchFamily="34" charset="0"/>
            </a:endParaRPr>
          </a:p>
        </p:txBody>
      </p:sp>
      <p:sp>
        <p:nvSpPr>
          <p:cNvPr id="8" name="Textfeld 7"/>
          <p:cNvSpPr txBox="1"/>
          <p:nvPr/>
        </p:nvSpPr>
        <p:spPr>
          <a:xfrm>
            <a:off x="11249372" y="6363237"/>
            <a:ext cx="942628"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viadonau</a:t>
            </a:r>
            <a:endParaRPr lang="de-AT" sz="800" dirty="0">
              <a:latin typeface="Corbel" panose="020B0503020204020204" pitchFamily="34" charset="0"/>
            </a:endParaRPr>
          </a:p>
        </p:txBody>
      </p:sp>
    </p:spTree>
    <p:extLst>
      <p:ext uri="{BB962C8B-B14F-4D97-AF65-F5344CB8AC3E}">
        <p14:creationId xmlns:p14="http://schemas.microsoft.com/office/powerpoint/2010/main" val="102793251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Quiz</a:t>
            </a:r>
            <a:r>
              <a:rPr lang="de-AT" dirty="0" smtClean="0"/>
              <a:t/>
            </a:r>
            <a:br>
              <a:rPr lang="de-AT" dirty="0" smtClean="0"/>
            </a:br>
            <a:r>
              <a:rPr lang="de-AT" sz="2400" dirty="0"/>
              <a:t>Markt der Rheinschifffahrt</a:t>
            </a:r>
            <a:endParaRPr lang="de-AT" dirty="0"/>
          </a:p>
        </p:txBody>
      </p:sp>
      <p:sp>
        <p:nvSpPr>
          <p:cNvPr id="3" name="Inhaltsplatzhalter 2"/>
          <p:cNvSpPr>
            <a:spLocks noGrp="1"/>
          </p:cNvSpPr>
          <p:nvPr>
            <p:ph idx="1"/>
          </p:nvPr>
        </p:nvSpPr>
        <p:spPr/>
        <p:txBody>
          <a:bodyPr/>
          <a:lstStyle/>
          <a:p>
            <a:pPr marL="0" indent="0" algn="ctr">
              <a:buNone/>
            </a:pPr>
            <a:endParaRPr lang="de-AT" dirty="0" smtClean="0">
              <a:solidFill>
                <a:schemeClr val="tx1"/>
              </a:solidFill>
            </a:endParaRPr>
          </a:p>
          <a:p>
            <a:pPr marL="0" indent="0" algn="ctr">
              <a:buNone/>
            </a:pPr>
            <a:r>
              <a:rPr lang="de-AT" dirty="0" smtClean="0">
                <a:solidFill>
                  <a:schemeClr val="tx1"/>
                </a:solidFill>
              </a:rPr>
              <a:t>Welches Gut wurde 2017 am meisten über den Rhein befördert?</a:t>
            </a:r>
          </a:p>
          <a:p>
            <a:pPr marL="0" indent="0" algn="ctr">
              <a:buNone/>
            </a:pPr>
            <a:endParaRPr lang="de-AT" dirty="0">
              <a:solidFill>
                <a:schemeClr val="tx1"/>
              </a:solidFill>
            </a:endParaRPr>
          </a:p>
          <a:p>
            <a:pPr marL="2239963" indent="-452438">
              <a:buClr>
                <a:srgbClr val="189BC4"/>
              </a:buClr>
              <a:buSzPct val="100000"/>
              <a:buFont typeface="+mj-lt"/>
              <a:buAutoNum type="alphaLcParenR"/>
              <a:tabLst>
                <a:tab pos="5470525" algn="l"/>
                <a:tab pos="5922963" algn="l"/>
              </a:tabLst>
            </a:pPr>
            <a:r>
              <a:rPr lang="de-AT" dirty="0" smtClean="0">
                <a:solidFill>
                  <a:schemeClr val="tx1"/>
                </a:solidFill>
              </a:rPr>
              <a:t>Personen	</a:t>
            </a:r>
            <a:r>
              <a:rPr lang="de-AT" dirty="0" smtClean="0">
                <a:solidFill>
                  <a:srgbClr val="189BC4"/>
                </a:solidFill>
              </a:rPr>
              <a:t>c)</a:t>
            </a:r>
            <a:r>
              <a:rPr lang="de-AT" dirty="0" smtClean="0">
                <a:solidFill>
                  <a:schemeClr val="tx1"/>
                </a:solidFill>
              </a:rPr>
              <a:t>	Mineralölprodukte</a:t>
            </a:r>
          </a:p>
          <a:p>
            <a:pPr marL="2239963" indent="-452438">
              <a:buClr>
                <a:srgbClr val="189BC4"/>
              </a:buClr>
              <a:buSzPct val="100000"/>
              <a:buFont typeface="+mj-lt"/>
              <a:buAutoNum type="alphaLcParenR"/>
              <a:tabLst>
                <a:tab pos="5470525" algn="l"/>
                <a:tab pos="5922963" algn="l"/>
              </a:tabLst>
            </a:pPr>
            <a:r>
              <a:rPr lang="de-AT" dirty="0" smtClean="0">
                <a:solidFill>
                  <a:schemeClr val="tx1"/>
                </a:solidFill>
              </a:rPr>
              <a:t>Container	</a:t>
            </a:r>
            <a:r>
              <a:rPr lang="de-AT" dirty="0" smtClean="0">
                <a:solidFill>
                  <a:srgbClr val="189BC4"/>
                </a:solidFill>
              </a:rPr>
              <a:t>d)</a:t>
            </a:r>
            <a:r>
              <a:rPr lang="de-AT" dirty="0" smtClean="0">
                <a:solidFill>
                  <a:schemeClr val="tx1"/>
                </a:solidFill>
              </a:rPr>
              <a:t>	High&amp; Heavy</a:t>
            </a: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51</a:t>
            </a:fld>
            <a:endParaRPr lang="de-AT" dirty="0">
              <a:solidFill>
                <a:prstClr val="white"/>
              </a:solidFill>
            </a:endParaRPr>
          </a:p>
        </p:txBody>
      </p:sp>
      <p:sp>
        <p:nvSpPr>
          <p:cNvPr id="7" name="Ellipse 6"/>
          <p:cNvSpPr/>
          <p:nvPr/>
        </p:nvSpPr>
        <p:spPr>
          <a:xfrm>
            <a:off x="5897733" y="3006812"/>
            <a:ext cx="3360567" cy="510598"/>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9" name="Grafik 8"/>
          <p:cNvPicPr>
            <a:picLocks noChangeAspect="1"/>
          </p:cNvPicPr>
          <p:nvPr/>
        </p:nvPicPr>
        <p:blipFill>
          <a:blip r:embed="rId3"/>
          <a:stretch>
            <a:fillRect/>
          </a:stretch>
        </p:blipFill>
        <p:spPr>
          <a:xfrm>
            <a:off x="0" y="4083967"/>
            <a:ext cx="4535284" cy="2551097"/>
          </a:xfrm>
          <a:prstGeom prst="rect">
            <a:avLst/>
          </a:prstGeom>
        </p:spPr>
      </p:pic>
      <p:sp>
        <p:nvSpPr>
          <p:cNvPr id="10" name="Rechteck 9"/>
          <p:cNvSpPr/>
          <p:nvPr/>
        </p:nvSpPr>
        <p:spPr>
          <a:xfrm>
            <a:off x="-13009" y="6429832"/>
            <a:ext cx="2414444" cy="215444"/>
          </a:xfrm>
          <a:prstGeom prst="rect">
            <a:avLst/>
          </a:prstGeom>
        </p:spPr>
        <p:txBody>
          <a:bodyPr wrap="none">
            <a:spAutoFit/>
          </a:bodyPr>
          <a:lstStyle/>
          <a:p>
            <a:r>
              <a:rPr lang="de-AT" sz="800" dirty="0" smtClean="0">
                <a:latin typeface="Corbel" panose="020B0503020204020204" pitchFamily="34" charset="0"/>
              </a:rPr>
              <a:t>Bildquelle: http</a:t>
            </a:r>
            <a:r>
              <a:rPr lang="de-AT" sz="800" dirty="0">
                <a:latin typeface="Corbel" panose="020B0503020204020204" pitchFamily="34" charset="0"/>
              </a:rPr>
              <a:t>://www.simfisch.de/angeln-am-rhein/</a:t>
            </a:r>
          </a:p>
        </p:txBody>
      </p:sp>
      <p:pic>
        <p:nvPicPr>
          <p:cNvPr id="11" name="Grafik 10"/>
          <p:cNvPicPr>
            <a:picLocks noChangeAspect="1"/>
          </p:cNvPicPr>
          <p:nvPr/>
        </p:nvPicPr>
        <p:blipFill>
          <a:blip r:embed="rId4"/>
          <a:stretch>
            <a:fillRect/>
          </a:stretch>
        </p:blipFill>
        <p:spPr>
          <a:xfrm>
            <a:off x="4435474" y="4083968"/>
            <a:ext cx="4527294" cy="2551094"/>
          </a:xfrm>
          <a:prstGeom prst="rect">
            <a:avLst/>
          </a:prstGeom>
        </p:spPr>
      </p:pic>
      <p:sp>
        <p:nvSpPr>
          <p:cNvPr id="12" name="Rechteck 11"/>
          <p:cNvSpPr/>
          <p:nvPr/>
        </p:nvSpPr>
        <p:spPr>
          <a:xfrm>
            <a:off x="4460788" y="6135687"/>
            <a:ext cx="4501979" cy="461665"/>
          </a:xfrm>
          <a:prstGeom prst="rect">
            <a:avLst/>
          </a:prstGeom>
        </p:spPr>
        <p:txBody>
          <a:bodyPr wrap="square">
            <a:spAutoFit/>
          </a:bodyPr>
          <a:lstStyle/>
          <a:p>
            <a:r>
              <a:rPr lang="de-AT" sz="800" dirty="0" smtClean="0">
                <a:solidFill>
                  <a:schemeClr val="bg1">
                    <a:lumMod val="85000"/>
                  </a:schemeClr>
                </a:solidFill>
                <a:latin typeface="Corbel" panose="020B0503020204020204" pitchFamily="34" charset="0"/>
              </a:rPr>
              <a:t>Bildquelle: https</a:t>
            </a:r>
            <a:r>
              <a:rPr lang="de-AT" sz="800" dirty="0">
                <a:solidFill>
                  <a:schemeClr val="bg1">
                    <a:lumMod val="85000"/>
                  </a:schemeClr>
                </a:solidFill>
                <a:latin typeface="Corbel" panose="020B0503020204020204" pitchFamily="34" charset="0"/>
              </a:rPr>
              <a:t>://de.m.wikipedia.org/</a:t>
            </a:r>
            <a:r>
              <a:rPr lang="de-AT" sz="800" dirty="0" err="1">
                <a:solidFill>
                  <a:schemeClr val="bg1">
                    <a:lumMod val="85000"/>
                  </a:schemeClr>
                </a:solidFill>
                <a:latin typeface="Corbel" panose="020B0503020204020204" pitchFamily="34" charset="0"/>
              </a:rPr>
              <a:t>wiki</a:t>
            </a:r>
            <a:r>
              <a:rPr lang="de-AT" sz="800" dirty="0">
                <a:solidFill>
                  <a:schemeClr val="bg1">
                    <a:lumMod val="85000"/>
                  </a:schemeClr>
                </a:solidFill>
                <a:latin typeface="Corbel" panose="020B0503020204020204" pitchFamily="34" charset="0"/>
              </a:rPr>
              <a:t>/Datei:Rhein_bei_Bad_Honnef,_Siebengebirge,_aus_Süden_gesehen.jpg</a:t>
            </a:r>
          </a:p>
        </p:txBody>
      </p:sp>
      <p:pic>
        <p:nvPicPr>
          <p:cNvPr id="13" name="Grafik 12"/>
          <p:cNvPicPr>
            <a:picLocks noChangeAspect="1"/>
          </p:cNvPicPr>
          <p:nvPr/>
        </p:nvPicPr>
        <p:blipFill>
          <a:blip r:embed="rId5"/>
          <a:stretch>
            <a:fillRect/>
          </a:stretch>
        </p:blipFill>
        <p:spPr>
          <a:xfrm>
            <a:off x="8962768" y="4083969"/>
            <a:ext cx="3229232" cy="2551093"/>
          </a:xfrm>
          <a:prstGeom prst="rect">
            <a:avLst/>
          </a:prstGeom>
        </p:spPr>
      </p:pic>
      <p:sp>
        <p:nvSpPr>
          <p:cNvPr id="14" name="Rechteck 13"/>
          <p:cNvSpPr/>
          <p:nvPr/>
        </p:nvSpPr>
        <p:spPr>
          <a:xfrm>
            <a:off x="8962767" y="6419619"/>
            <a:ext cx="1893467" cy="215444"/>
          </a:xfrm>
          <a:prstGeom prst="rect">
            <a:avLst/>
          </a:prstGeom>
        </p:spPr>
        <p:txBody>
          <a:bodyPr wrap="none">
            <a:spAutoFit/>
          </a:bodyPr>
          <a:lstStyle/>
          <a:p>
            <a:r>
              <a:rPr lang="de-AT" sz="800" dirty="0" smtClean="0">
                <a:solidFill>
                  <a:schemeClr val="bg1">
                    <a:lumMod val="85000"/>
                  </a:schemeClr>
                </a:solidFill>
                <a:latin typeface="Corbel" panose="020B0503020204020204" pitchFamily="34" charset="0"/>
              </a:rPr>
              <a:t>Bildquelle: Kessler-Medien</a:t>
            </a:r>
            <a:r>
              <a:rPr lang="de-AT" sz="800" dirty="0">
                <a:solidFill>
                  <a:schemeClr val="bg1">
                    <a:lumMod val="85000"/>
                  </a:schemeClr>
                </a:solidFill>
                <a:latin typeface="Corbel" panose="020B0503020204020204" pitchFamily="34" charset="0"/>
              </a:rPr>
              <a:t>, Saarbrücken</a:t>
            </a:r>
          </a:p>
        </p:txBody>
      </p:sp>
    </p:spTree>
    <p:extLst>
      <p:ext uri="{BB962C8B-B14F-4D97-AF65-F5344CB8AC3E}">
        <p14:creationId xmlns:p14="http://schemas.microsoft.com/office/powerpoint/2010/main" val="1050198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Die Wasserstraße Rhein</a:t>
            </a:r>
            <a:endParaRPr lang="de-AT" b="1" dirty="0"/>
          </a:p>
        </p:txBody>
      </p:sp>
      <p:sp>
        <p:nvSpPr>
          <p:cNvPr id="3" name="Inhaltsplatzhalter 2"/>
          <p:cNvSpPr>
            <a:spLocks noGrp="1"/>
          </p:cNvSpPr>
          <p:nvPr>
            <p:ph idx="1"/>
          </p:nvPr>
        </p:nvSpPr>
        <p:spPr/>
        <p:txBody>
          <a:bodyPr/>
          <a:lstStyle/>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52</a:t>
            </a:fld>
            <a:endParaRPr lang="de-AT" dirty="0">
              <a:solidFill>
                <a:prstClr val="white"/>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614100972"/>
              </p:ext>
            </p:extLst>
          </p:nvPr>
        </p:nvGraphicFramePr>
        <p:xfrm>
          <a:off x="2767473" y="1696384"/>
          <a:ext cx="6541284" cy="468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680658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AT" b="1" dirty="0" err="1"/>
              <a:t>Contargo</a:t>
            </a:r>
            <a:r>
              <a:rPr lang="de-AT" b="1" dirty="0"/>
              <a:t> Neuss GmbH</a:t>
            </a:r>
            <a:r>
              <a:rPr lang="de-AT" dirty="0"/>
              <a:t/>
            </a:r>
            <a:br>
              <a:rPr lang="de-AT" dirty="0"/>
            </a:br>
            <a:r>
              <a:rPr lang="de-DE" sz="2400" dirty="0" smtClean="0"/>
              <a:t>Praxisbeispiele</a:t>
            </a:r>
            <a:endParaRPr lang="de-AT" sz="2400" dirty="0"/>
          </a:p>
        </p:txBody>
      </p:sp>
      <p:graphicFrame>
        <p:nvGraphicFramePr>
          <p:cNvPr id="4" name="Inhaltsplatzhalter 3"/>
          <p:cNvGraphicFramePr>
            <a:graphicFrameLocks noGrp="1"/>
          </p:cNvGraphicFramePr>
          <p:nvPr>
            <p:ph idx="1"/>
            <p:extLst>
              <p:ext uri="{D42A27DB-BD31-4B8C-83A1-F6EECF244321}">
                <p14:modId xmlns:p14="http://schemas.microsoft.com/office/powerpoint/2010/main" val="1609984760"/>
              </p:ext>
            </p:extLst>
          </p:nvPr>
        </p:nvGraphicFramePr>
        <p:xfrm>
          <a:off x="609600" y="1882677"/>
          <a:ext cx="6213232" cy="4480560"/>
        </p:xfrm>
        <a:graphic>
          <a:graphicData uri="http://schemas.openxmlformats.org/drawingml/2006/table">
            <a:tbl>
              <a:tblPr firstRow="1" bandRow="1">
                <a:tableStyleId>{8799B23B-EC83-4686-B30A-512413B5E67A}</a:tableStyleId>
              </a:tblPr>
              <a:tblGrid>
                <a:gridCol w="2245325">
                  <a:extLst>
                    <a:ext uri="{9D8B030D-6E8A-4147-A177-3AD203B41FA5}">
                      <a16:colId xmlns:a16="http://schemas.microsoft.com/office/drawing/2014/main" val="2414039658"/>
                    </a:ext>
                  </a:extLst>
                </a:gridCol>
                <a:gridCol w="3967907">
                  <a:extLst>
                    <a:ext uri="{9D8B030D-6E8A-4147-A177-3AD203B41FA5}">
                      <a16:colId xmlns:a16="http://schemas.microsoft.com/office/drawing/2014/main" val="518215822"/>
                    </a:ext>
                  </a:extLst>
                </a:gridCol>
              </a:tblGrid>
              <a:tr h="422360">
                <a:tc>
                  <a:txBody>
                    <a:bodyPr/>
                    <a:lstStyle/>
                    <a:p>
                      <a:r>
                        <a:rPr lang="de-AT" b="1" dirty="0" smtClean="0">
                          <a:latin typeface="Corbel" panose="020B0503020204020204" pitchFamily="34" charset="0"/>
                        </a:rPr>
                        <a:t>transportiertes Gut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raffinierter Zucker in Säcken (auf Paletten) oder lose in </a:t>
                      </a:r>
                      <a:r>
                        <a:rPr lang="de-AT" b="0" dirty="0" err="1" smtClean="0">
                          <a:latin typeface="Corbel" panose="020B0503020204020204" pitchFamily="34" charset="0"/>
                        </a:rPr>
                        <a:t>Linerbags</a:t>
                      </a:r>
                      <a:endParaRPr lang="de-AT" b="0" dirty="0" smtClean="0">
                        <a:latin typeface="Corbel" panose="020B0503020204020204" pitchFamily="34" charset="0"/>
                      </a:endParaRPr>
                    </a:p>
                  </a:txBody>
                  <a:tcPr/>
                </a:tc>
                <a:extLst>
                  <a:ext uri="{0D108BD9-81ED-4DB2-BD59-A6C34878D82A}">
                    <a16:rowId xmlns:a16="http://schemas.microsoft.com/office/drawing/2014/main" val="3157228857"/>
                  </a:ext>
                </a:extLst>
              </a:tr>
              <a:tr h="241349">
                <a:tc>
                  <a:txBody>
                    <a:bodyPr/>
                    <a:lstStyle/>
                    <a:p>
                      <a:r>
                        <a:rPr lang="de-AT" b="1" dirty="0" smtClean="0">
                          <a:latin typeface="Corbel" panose="020B0503020204020204" pitchFamily="34" charset="0"/>
                        </a:rPr>
                        <a:t>Quelle</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Terminal in Neuss</a:t>
                      </a:r>
                    </a:p>
                  </a:txBody>
                  <a:tcPr/>
                </a:tc>
                <a:extLst>
                  <a:ext uri="{0D108BD9-81ED-4DB2-BD59-A6C34878D82A}">
                    <a16:rowId xmlns:a16="http://schemas.microsoft.com/office/drawing/2014/main" val="1957678567"/>
                  </a:ext>
                </a:extLst>
              </a:tr>
              <a:tr h="241349">
                <a:tc>
                  <a:txBody>
                    <a:bodyPr/>
                    <a:lstStyle/>
                    <a:p>
                      <a:r>
                        <a:rPr lang="de-AT" b="1" dirty="0" smtClean="0">
                          <a:latin typeface="Corbel" panose="020B0503020204020204" pitchFamily="34" charset="0"/>
                        </a:rPr>
                        <a:t>Ziel</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mehrere Produktionsstätten</a:t>
                      </a:r>
                    </a:p>
                  </a:txBody>
                  <a:tcPr/>
                </a:tc>
                <a:extLst>
                  <a:ext uri="{0D108BD9-81ED-4DB2-BD59-A6C34878D82A}">
                    <a16:rowId xmlns:a16="http://schemas.microsoft.com/office/drawing/2014/main" val="1436768634"/>
                  </a:ext>
                </a:extLst>
              </a:tr>
              <a:tr h="603371">
                <a:tc>
                  <a:txBody>
                    <a:bodyPr/>
                    <a:lstStyle/>
                    <a:p>
                      <a:r>
                        <a:rPr lang="de-AT" b="1" dirty="0" smtClean="0">
                          <a:latin typeface="Corbel" panose="020B0503020204020204" pitchFamily="34" charset="0"/>
                        </a:rPr>
                        <a:t>Vorlauf, Nachlauf </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Leercontainer ex. Containerdepot der </a:t>
                      </a:r>
                      <a:r>
                        <a:rPr lang="de-AT" dirty="0" err="1" smtClean="0">
                          <a:latin typeface="Corbel" panose="020B0503020204020204" pitchFamily="34" charset="0"/>
                        </a:rPr>
                        <a:t>Contargo</a:t>
                      </a:r>
                      <a:r>
                        <a:rPr lang="de-AT" dirty="0" smtClean="0">
                          <a:latin typeface="Corbel" panose="020B0503020204020204" pitchFamily="34" charset="0"/>
                        </a:rPr>
                        <a:t> in Neuss, beladene Container dann per </a:t>
                      </a:r>
                      <a:r>
                        <a:rPr lang="de-AT" dirty="0" err="1" smtClean="0">
                          <a:latin typeface="Corbel" panose="020B0503020204020204" pitchFamily="34" charset="0"/>
                        </a:rPr>
                        <a:t>Barge</a:t>
                      </a:r>
                      <a:r>
                        <a:rPr lang="de-AT" dirty="0" smtClean="0">
                          <a:latin typeface="Corbel" panose="020B0503020204020204" pitchFamily="34" charset="0"/>
                        </a:rPr>
                        <a:t> oder </a:t>
                      </a:r>
                      <a:r>
                        <a:rPr lang="de-AT" dirty="0" err="1" smtClean="0">
                          <a:latin typeface="Corbel" panose="020B0503020204020204" pitchFamily="34" charset="0"/>
                        </a:rPr>
                        <a:t>Rail</a:t>
                      </a:r>
                      <a:r>
                        <a:rPr lang="de-AT" dirty="0" smtClean="0">
                          <a:latin typeface="Corbel" panose="020B0503020204020204" pitchFamily="34" charset="0"/>
                        </a:rPr>
                        <a:t> zum Seehafen</a:t>
                      </a:r>
                    </a:p>
                  </a:txBody>
                  <a:tcPr/>
                </a:tc>
                <a:extLst>
                  <a:ext uri="{0D108BD9-81ED-4DB2-BD59-A6C34878D82A}">
                    <a16:rowId xmlns:a16="http://schemas.microsoft.com/office/drawing/2014/main" val="3040515974"/>
                  </a:ext>
                </a:extLst>
              </a:tr>
              <a:tr h="60337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Zwischenlagerungen                                                                            </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kurzzeitig, transportbedingte Zwischenlagerung am Terminal der </a:t>
                      </a:r>
                      <a:r>
                        <a:rPr lang="de-AT" dirty="0" err="1" smtClean="0">
                          <a:latin typeface="Corbel" panose="020B0503020204020204" pitchFamily="34" charset="0"/>
                        </a:rPr>
                        <a:t>Contargo</a:t>
                      </a:r>
                      <a:r>
                        <a:rPr lang="de-AT" dirty="0" smtClean="0">
                          <a:latin typeface="Corbel" panose="020B0503020204020204" pitchFamily="34" charset="0"/>
                        </a:rPr>
                        <a:t> hier in Neuss</a:t>
                      </a:r>
                    </a:p>
                  </a:txBody>
                  <a:tcPr/>
                </a:tc>
                <a:extLst>
                  <a:ext uri="{0D108BD9-81ED-4DB2-BD59-A6C34878D82A}">
                    <a16:rowId xmlns:a16="http://schemas.microsoft.com/office/drawing/2014/main" val="3932352074"/>
                  </a:ext>
                </a:extLst>
              </a:tr>
              <a:tr h="4223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verwendete</a:t>
                      </a:r>
                      <a:r>
                        <a:rPr lang="de-AT" b="1" baseline="0" dirty="0" smtClean="0">
                          <a:latin typeface="Corbel" panose="020B0503020204020204" pitchFamily="34" charset="0"/>
                        </a:rPr>
                        <a:t> </a:t>
                      </a:r>
                      <a:r>
                        <a:rPr lang="de-AT" b="1" dirty="0" smtClean="0">
                          <a:latin typeface="Corbel" panose="020B0503020204020204" pitchFamily="34" charset="0"/>
                        </a:rPr>
                        <a:t>Umschlags-einrichtungen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latin typeface="Corbel" panose="020B0503020204020204" pitchFamily="34" charset="0"/>
                        </a:rPr>
                        <a:t>Reachstacker</a:t>
                      </a:r>
                      <a:endParaRPr lang="de-AT" dirty="0" smtClean="0">
                        <a:latin typeface="Corbel" panose="020B0503020204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Kräne</a:t>
                      </a:r>
                    </a:p>
                  </a:txBody>
                  <a:tcPr anchor="ctr"/>
                </a:tc>
                <a:extLst>
                  <a:ext uri="{0D108BD9-81ED-4DB2-BD59-A6C34878D82A}">
                    <a16:rowId xmlns:a16="http://schemas.microsoft.com/office/drawing/2014/main" val="2293340399"/>
                  </a:ext>
                </a:extLst>
              </a:tr>
              <a:tr h="268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Häufigkeit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bis zu 20 Container/ Tag</a:t>
                      </a:r>
                    </a:p>
                  </a:txBody>
                  <a:tcPr/>
                </a:tc>
                <a:extLst>
                  <a:ext uri="{0D108BD9-81ED-4DB2-BD59-A6C34878D82A}">
                    <a16:rowId xmlns:a16="http://schemas.microsoft.com/office/drawing/2014/main" val="1654979630"/>
                  </a:ext>
                </a:extLst>
              </a:tr>
            </a:tbl>
          </a:graphicData>
        </a:graphic>
      </p:graphicFrame>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53</a:t>
            </a:fld>
            <a:endParaRPr lang="de-AT" dirty="0">
              <a:solidFill>
                <a:prstClr val="white"/>
              </a:solidFill>
            </a:endParaRPr>
          </a:p>
        </p:txBody>
      </p:sp>
      <p:pic>
        <p:nvPicPr>
          <p:cNvPr id="7" name="Grafik 6"/>
          <p:cNvPicPr>
            <a:picLocks noChangeAspect="1"/>
          </p:cNvPicPr>
          <p:nvPr/>
        </p:nvPicPr>
        <p:blipFill>
          <a:blip r:embed="rId3"/>
          <a:stretch>
            <a:fillRect/>
          </a:stretch>
        </p:blipFill>
        <p:spPr>
          <a:xfrm>
            <a:off x="7533408" y="362519"/>
            <a:ext cx="4281055" cy="876279"/>
          </a:xfrm>
          <a:prstGeom prst="rect">
            <a:avLst/>
          </a:prstGeom>
        </p:spPr>
      </p:pic>
      <p:sp>
        <p:nvSpPr>
          <p:cNvPr id="8" name="Textfeld 7"/>
          <p:cNvSpPr txBox="1"/>
          <p:nvPr/>
        </p:nvSpPr>
        <p:spPr>
          <a:xfrm>
            <a:off x="10654748" y="6363237"/>
            <a:ext cx="1537252"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Contargo</a:t>
            </a:r>
            <a:r>
              <a:rPr lang="de-DE" sz="800" dirty="0" smtClean="0">
                <a:latin typeface="Corbel" panose="020B0503020204020204" pitchFamily="34" charset="0"/>
              </a:rPr>
              <a:t> Neuss GmbH</a:t>
            </a:r>
            <a:endParaRPr lang="de-AT" sz="800" dirty="0">
              <a:latin typeface="Corbel" panose="020B0503020204020204" pitchFamily="34" charset="0"/>
            </a:endParaRPr>
          </a:p>
        </p:txBody>
      </p:sp>
      <p:pic>
        <p:nvPicPr>
          <p:cNvPr id="9" name="Grafik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60096" y="2359550"/>
            <a:ext cx="5231904" cy="3487936"/>
          </a:xfrm>
          <a:prstGeom prst="rect">
            <a:avLst/>
          </a:prstGeom>
        </p:spPr>
      </p:pic>
      <p:sp>
        <p:nvSpPr>
          <p:cNvPr id="10" name="Textfeld 9"/>
          <p:cNvSpPr txBox="1"/>
          <p:nvPr/>
        </p:nvSpPr>
        <p:spPr>
          <a:xfrm>
            <a:off x="6960096" y="5632042"/>
            <a:ext cx="1852308" cy="215444"/>
          </a:xfrm>
          <a:prstGeom prst="rect">
            <a:avLst/>
          </a:prstGeom>
          <a:noFill/>
        </p:spPr>
        <p:txBody>
          <a:bodyPr wrap="square" rtlCol="0">
            <a:spAutoFit/>
          </a:bodyPr>
          <a:lstStyle/>
          <a:p>
            <a:r>
              <a:rPr lang="de-DE" sz="800" dirty="0" smtClean="0">
                <a:latin typeface="Corbel" panose="020B0503020204020204" pitchFamily="34" charset="0"/>
              </a:rPr>
              <a:t>Bildquelle: </a:t>
            </a:r>
            <a:r>
              <a:rPr lang="de-DE" sz="800" dirty="0" err="1" smtClean="0">
                <a:latin typeface="Corbel" panose="020B0503020204020204" pitchFamily="34" charset="0"/>
              </a:rPr>
              <a:t>Contargo</a:t>
            </a:r>
            <a:r>
              <a:rPr lang="de-DE" sz="800" dirty="0" smtClean="0">
                <a:latin typeface="Corbel" panose="020B0503020204020204" pitchFamily="34" charset="0"/>
              </a:rPr>
              <a:t> Neuss GmbH</a:t>
            </a:r>
            <a:endParaRPr lang="de-AT" sz="800" dirty="0">
              <a:latin typeface="Corbel" panose="020B0503020204020204" pitchFamily="34" charset="0"/>
            </a:endParaRPr>
          </a:p>
        </p:txBody>
      </p:sp>
      <p:sp>
        <p:nvSpPr>
          <p:cNvPr id="11" name="Textfeld 10"/>
          <p:cNvSpPr txBox="1"/>
          <p:nvPr/>
        </p:nvSpPr>
        <p:spPr>
          <a:xfrm>
            <a:off x="9023420" y="5806638"/>
            <a:ext cx="1321253" cy="338554"/>
          </a:xfrm>
          <a:prstGeom prst="rect">
            <a:avLst/>
          </a:prstGeom>
          <a:noFill/>
        </p:spPr>
        <p:txBody>
          <a:bodyPr wrap="square" rtlCol="0">
            <a:spAutoFit/>
          </a:bodyPr>
          <a:lstStyle/>
          <a:p>
            <a:pPr algn="ctr"/>
            <a:r>
              <a:rPr lang="de-AT" sz="1600" dirty="0" err="1" smtClean="0">
                <a:latin typeface="Corbel" panose="020B0503020204020204" pitchFamily="34" charset="0"/>
              </a:rPr>
              <a:t>Reachstacker</a:t>
            </a:r>
            <a:endParaRPr lang="de-AT" sz="1600" dirty="0">
              <a:latin typeface="Corbel" panose="020B0503020204020204" pitchFamily="34" charset="0"/>
            </a:endParaRPr>
          </a:p>
        </p:txBody>
      </p:sp>
    </p:spTree>
    <p:extLst>
      <p:ext uri="{BB962C8B-B14F-4D97-AF65-F5344CB8AC3E}">
        <p14:creationId xmlns:p14="http://schemas.microsoft.com/office/powerpoint/2010/main" val="388933758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DE" b="1" dirty="0" smtClean="0"/>
              <a:t>Evonik AG</a:t>
            </a:r>
            <a:r>
              <a:rPr lang="de-DE" dirty="0" smtClean="0"/>
              <a:t/>
            </a:r>
            <a:br>
              <a:rPr lang="de-DE" dirty="0" smtClean="0"/>
            </a:br>
            <a:r>
              <a:rPr lang="de-DE" sz="2400" dirty="0" smtClean="0"/>
              <a:t>Praxisbeispiele</a:t>
            </a:r>
            <a:endParaRPr lang="de-AT" sz="2400" dirty="0"/>
          </a:p>
        </p:txBody>
      </p:sp>
      <p:sp>
        <p:nvSpPr>
          <p:cNvPr id="3" name="Inhaltsplatzhalter 2"/>
          <p:cNvSpPr>
            <a:spLocks noGrp="1"/>
          </p:cNvSpPr>
          <p:nvPr>
            <p:ph idx="1"/>
          </p:nvPr>
        </p:nvSpPr>
        <p:spPr>
          <a:xfrm>
            <a:off x="609600" y="1889090"/>
            <a:ext cx="11386930" cy="4587910"/>
          </a:xfrm>
        </p:spPr>
        <p:txBody>
          <a:bodyPr>
            <a:normAutofit/>
          </a:bodyPr>
          <a:lstStyle/>
          <a:p>
            <a:pPr>
              <a:buClr>
                <a:srgbClr val="189BC4"/>
              </a:buClr>
            </a:pPr>
            <a:r>
              <a:rPr lang="de-AT" sz="1800" dirty="0" smtClean="0">
                <a:solidFill>
                  <a:schemeClr val="tx1"/>
                </a:solidFill>
              </a:rPr>
              <a:t>Evonik AG nutzt Rhein für </a:t>
            </a:r>
          </a:p>
          <a:p>
            <a:pPr lvl="1">
              <a:buClr>
                <a:srgbClr val="189BC4"/>
              </a:buClr>
              <a:buFont typeface="Symbol" panose="05050102010706020507" pitchFamily="18" charset="2"/>
              <a:buChar char="-"/>
            </a:pPr>
            <a:r>
              <a:rPr lang="de-AT" sz="1600" dirty="0" smtClean="0">
                <a:solidFill>
                  <a:schemeClr val="tx1"/>
                </a:solidFill>
              </a:rPr>
              <a:t>Rohstoffversorgung</a:t>
            </a:r>
          </a:p>
          <a:p>
            <a:pPr lvl="1">
              <a:buClr>
                <a:srgbClr val="189BC4"/>
              </a:buClr>
              <a:buFont typeface="Symbol" panose="05050102010706020507" pitchFamily="18" charset="2"/>
              <a:buChar char="-"/>
            </a:pPr>
            <a:r>
              <a:rPr lang="de-AT" sz="1600" dirty="0" smtClean="0">
                <a:solidFill>
                  <a:schemeClr val="tx1"/>
                </a:solidFill>
              </a:rPr>
              <a:t>Versand von chemischen Produkten</a:t>
            </a:r>
          </a:p>
          <a:p>
            <a:pPr marL="0" indent="0">
              <a:buClr>
                <a:srgbClr val="189BC4"/>
              </a:buClr>
              <a:buNone/>
            </a:pPr>
            <a:endParaRPr lang="de-AT" sz="1800" dirty="0">
              <a:solidFill>
                <a:schemeClr val="tx1"/>
              </a:solidFill>
            </a:endParaRPr>
          </a:p>
          <a:p>
            <a:pPr>
              <a:spcBef>
                <a:spcPts val="600"/>
              </a:spcBef>
              <a:spcAft>
                <a:spcPts val="600"/>
              </a:spcAft>
              <a:buClr>
                <a:srgbClr val="189BC4"/>
              </a:buClr>
            </a:pPr>
            <a:r>
              <a:rPr lang="de-AT" sz="1800" b="1" dirty="0" smtClean="0">
                <a:solidFill>
                  <a:srgbClr val="189BC4"/>
                </a:solidFill>
              </a:rPr>
              <a:t>transportiertes </a:t>
            </a:r>
            <a:r>
              <a:rPr lang="de-AT" sz="1800" b="1" dirty="0" smtClean="0">
                <a:solidFill>
                  <a:srgbClr val="189BC4"/>
                </a:solidFill>
              </a:rPr>
              <a:t>Gut:</a:t>
            </a:r>
            <a:r>
              <a:rPr lang="de-AT" sz="1800" dirty="0" smtClean="0">
                <a:solidFill>
                  <a:schemeClr val="tx1"/>
                </a:solidFill>
              </a:rPr>
              <a:t> Rohstoff Propen</a:t>
            </a:r>
          </a:p>
          <a:p>
            <a:pPr>
              <a:spcBef>
                <a:spcPts val="600"/>
              </a:spcBef>
              <a:spcAft>
                <a:spcPts val="600"/>
              </a:spcAft>
              <a:buClr>
                <a:srgbClr val="189BC4"/>
              </a:buClr>
            </a:pPr>
            <a:r>
              <a:rPr lang="de-AT" sz="1800" dirty="0">
                <a:solidFill>
                  <a:schemeClr val="tx1"/>
                </a:solidFill>
              </a:rPr>
              <a:t>v</a:t>
            </a:r>
            <a:r>
              <a:rPr lang="de-AT" sz="1800" dirty="0" smtClean="0">
                <a:solidFill>
                  <a:schemeClr val="tx1"/>
                </a:solidFill>
              </a:rPr>
              <a:t>erschiedene </a:t>
            </a:r>
            <a:r>
              <a:rPr lang="de-AT" sz="1800" b="1" dirty="0" smtClean="0">
                <a:solidFill>
                  <a:srgbClr val="189BC4"/>
                </a:solidFill>
              </a:rPr>
              <a:t>Quellen</a:t>
            </a:r>
            <a:r>
              <a:rPr lang="de-AT" sz="1800" dirty="0" smtClean="0">
                <a:solidFill>
                  <a:schemeClr val="tx1"/>
                </a:solidFill>
              </a:rPr>
              <a:t> in Europa z.B. Raffinerien</a:t>
            </a:r>
          </a:p>
          <a:p>
            <a:pPr>
              <a:spcBef>
                <a:spcPts val="600"/>
              </a:spcBef>
              <a:spcAft>
                <a:spcPts val="600"/>
              </a:spcAft>
              <a:buClr>
                <a:srgbClr val="189BC4"/>
              </a:buClr>
            </a:pPr>
            <a:r>
              <a:rPr lang="de-AT" sz="1800" b="1" dirty="0" smtClean="0">
                <a:solidFill>
                  <a:srgbClr val="189BC4"/>
                </a:solidFill>
              </a:rPr>
              <a:t>Zulieferung zum Hafen: </a:t>
            </a:r>
            <a:r>
              <a:rPr lang="de-AT" sz="1800" dirty="0" smtClean="0">
                <a:solidFill>
                  <a:schemeClr val="tx1"/>
                </a:solidFill>
              </a:rPr>
              <a:t>Binnenschiff, Pipelines, Eisenbahnkesselwagenzüge</a:t>
            </a:r>
          </a:p>
          <a:p>
            <a:pPr>
              <a:spcBef>
                <a:spcPts val="600"/>
              </a:spcBef>
              <a:spcAft>
                <a:spcPts val="600"/>
              </a:spcAft>
              <a:buClr>
                <a:srgbClr val="189BC4"/>
              </a:buClr>
            </a:pPr>
            <a:r>
              <a:rPr lang="de-AT" sz="1800" b="1" dirty="0">
                <a:solidFill>
                  <a:srgbClr val="189BC4"/>
                </a:solidFill>
              </a:rPr>
              <a:t>Zwischenlagerung:</a:t>
            </a:r>
            <a:r>
              <a:rPr lang="de-AT" sz="1800" dirty="0" smtClean="0">
                <a:solidFill>
                  <a:schemeClr val="tx1"/>
                </a:solidFill>
              </a:rPr>
              <a:t> verschiedene Flüssiggas-Kugeltanks</a:t>
            </a:r>
          </a:p>
          <a:p>
            <a:pPr>
              <a:spcBef>
                <a:spcPts val="600"/>
              </a:spcBef>
              <a:spcAft>
                <a:spcPts val="600"/>
              </a:spcAft>
              <a:buClr>
                <a:srgbClr val="189BC4"/>
              </a:buClr>
            </a:pPr>
            <a:r>
              <a:rPr lang="de-AT" sz="1800" b="1" dirty="0">
                <a:solidFill>
                  <a:srgbClr val="189BC4"/>
                </a:solidFill>
              </a:rPr>
              <a:t>Umschlagseinrichtungen</a:t>
            </a:r>
            <a:r>
              <a:rPr lang="de-AT" sz="1800" b="1" dirty="0" smtClean="0">
                <a:solidFill>
                  <a:srgbClr val="189BC4"/>
                </a:solidFill>
              </a:rPr>
              <a:t>:</a:t>
            </a:r>
            <a:r>
              <a:rPr lang="de-AT" sz="1800" dirty="0" smtClean="0">
                <a:solidFill>
                  <a:schemeClr val="tx1"/>
                </a:solidFill>
              </a:rPr>
              <a:t> dreh- und schwenkbare Rohrleitungssysteme mit Drehgelenken und bordeigenen Pumpen</a:t>
            </a:r>
          </a:p>
          <a:p>
            <a:pPr>
              <a:spcBef>
                <a:spcPts val="600"/>
              </a:spcBef>
              <a:spcAft>
                <a:spcPts val="600"/>
              </a:spcAft>
              <a:buClr>
                <a:srgbClr val="189BC4"/>
              </a:buClr>
            </a:pPr>
            <a:r>
              <a:rPr lang="de-AT" sz="1800" dirty="0">
                <a:solidFill>
                  <a:schemeClr val="tx1"/>
                </a:solidFill>
              </a:rPr>
              <a:t>m</a:t>
            </a:r>
            <a:r>
              <a:rPr lang="de-AT" sz="1800" dirty="0" smtClean="0">
                <a:solidFill>
                  <a:schemeClr val="tx1"/>
                </a:solidFill>
              </a:rPr>
              <a:t>ehrere hunderttausend Tonnen Propen/ Jahr</a:t>
            </a:r>
            <a:endParaRPr lang="de-AT" sz="1800"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54</a:t>
            </a:fld>
            <a:endParaRPr lang="de-AT" dirty="0">
              <a:solidFill>
                <a:prstClr val="white"/>
              </a:solidFill>
            </a:endParaRPr>
          </a:p>
        </p:txBody>
      </p:sp>
      <p:pic>
        <p:nvPicPr>
          <p:cNvPr id="4" name="Grafi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6611" y="1515616"/>
            <a:ext cx="4762500" cy="1905000"/>
          </a:xfrm>
          <a:prstGeom prst="rect">
            <a:avLst/>
          </a:prstGeom>
        </p:spPr>
      </p:pic>
      <p:sp>
        <p:nvSpPr>
          <p:cNvPr id="6" name="Textfeld 5"/>
          <p:cNvSpPr txBox="1"/>
          <p:nvPr/>
        </p:nvSpPr>
        <p:spPr>
          <a:xfrm>
            <a:off x="11121886" y="6363236"/>
            <a:ext cx="1070113" cy="215444"/>
          </a:xfrm>
          <a:prstGeom prst="rect">
            <a:avLst/>
          </a:prstGeom>
          <a:noFill/>
        </p:spPr>
        <p:txBody>
          <a:bodyPr wrap="square" rtlCol="0">
            <a:spAutoFit/>
          </a:bodyPr>
          <a:lstStyle/>
          <a:p>
            <a:r>
              <a:rPr lang="de-DE" sz="800" dirty="0" smtClean="0">
                <a:latin typeface="Corbel" panose="020B0503020204020204" pitchFamily="34" charset="0"/>
              </a:rPr>
              <a:t>Quelle Evonik GmbH</a:t>
            </a:r>
            <a:endParaRPr lang="de-AT" sz="800" dirty="0">
              <a:latin typeface="Corbel" panose="020B0503020204020204" pitchFamily="34" charset="0"/>
            </a:endParaRPr>
          </a:p>
        </p:txBody>
      </p:sp>
    </p:spTree>
    <p:extLst>
      <p:ext uri="{BB962C8B-B14F-4D97-AF65-F5344CB8AC3E}">
        <p14:creationId xmlns:p14="http://schemas.microsoft.com/office/powerpoint/2010/main" val="91000116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AT" b="1" dirty="0" smtClean="0"/>
              <a:t>Reederei </a:t>
            </a:r>
            <a:r>
              <a:rPr lang="de-AT" b="1" dirty="0" err="1" smtClean="0"/>
              <a:t>Deymann</a:t>
            </a:r>
            <a:r>
              <a:rPr lang="de-AT" dirty="0"/>
              <a:t/>
            </a:r>
            <a:br>
              <a:rPr lang="de-AT" dirty="0"/>
            </a:br>
            <a:r>
              <a:rPr lang="de-DE" sz="2400" dirty="0" smtClean="0"/>
              <a:t>Praxisbeispiele</a:t>
            </a:r>
            <a:endParaRPr lang="de-AT" dirty="0"/>
          </a:p>
        </p:txBody>
      </p:sp>
      <p:sp>
        <p:nvSpPr>
          <p:cNvPr id="3" name="Inhaltsplatzhalter 2"/>
          <p:cNvSpPr>
            <a:spLocks noGrp="1"/>
          </p:cNvSpPr>
          <p:nvPr>
            <p:ph idx="1"/>
          </p:nvPr>
        </p:nvSpPr>
        <p:spPr>
          <a:xfrm>
            <a:off x="609600" y="2325756"/>
            <a:ext cx="10972800" cy="4151243"/>
          </a:xfrm>
        </p:spPr>
        <p:txBody>
          <a:bodyPr>
            <a:normAutofit/>
          </a:bodyPr>
          <a:lstStyle/>
          <a:p>
            <a:pPr>
              <a:spcBef>
                <a:spcPts val="1200"/>
              </a:spcBef>
              <a:spcAft>
                <a:spcPts val="1800"/>
              </a:spcAft>
              <a:buClr>
                <a:srgbClr val="189BC4"/>
              </a:buClr>
            </a:pPr>
            <a:r>
              <a:rPr lang="de-AT" sz="1800" dirty="0">
                <a:solidFill>
                  <a:schemeClr val="tx1"/>
                </a:solidFill>
              </a:rPr>
              <a:t>a</a:t>
            </a:r>
            <a:r>
              <a:rPr lang="de-AT" sz="1800" dirty="0" smtClean="0">
                <a:solidFill>
                  <a:schemeClr val="tx1"/>
                </a:solidFill>
              </a:rPr>
              <a:t>usschließlich </a:t>
            </a:r>
            <a:r>
              <a:rPr lang="de-AT" sz="1800" b="1" dirty="0" smtClean="0">
                <a:solidFill>
                  <a:srgbClr val="189BC4"/>
                </a:solidFill>
              </a:rPr>
              <a:t>Transport per Binnenschiff</a:t>
            </a:r>
          </a:p>
          <a:p>
            <a:pPr>
              <a:spcBef>
                <a:spcPts val="1200"/>
              </a:spcBef>
              <a:spcAft>
                <a:spcPts val="1800"/>
              </a:spcAft>
              <a:buClr>
                <a:srgbClr val="189BC4"/>
              </a:buClr>
            </a:pPr>
            <a:r>
              <a:rPr lang="de-AT" sz="1800" b="1" dirty="0">
                <a:solidFill>
                  <a:srgbClr val="189BC4"/>
                </a:solidFill>
              </a:rPr>
              <a:t>Lade-, und Löschstellen </a:t>
            </a:r>
            <a:r>
              <a:rPr lang="de-AT" sz="1800" dirty="0" smtClean="0">
                <a:solidFill>
                  <a:schemeClr val="tx1"/>
                </a:solidFill>
              </a:rPr>
              <a:t>z.B. Containerterminals, Tanklager</a:t>
            </a:r>
            <a:br>
              <a:rPr lang="de-AT" sz="1800" dirty="0" smtClean="0">
                <a:solidFill>
                  <a:schemeClr val="tx1"/>
                </a:solidFill>
              </a:rPr>
            </a:br>
            <a:r>
              <a:rPr lang="de-AT" sz="1800" dirty="0" smtClean="0">
                <a:solidFill>
                  <a:schemeClr val="tx1"/>
                </a:solidFill>
                <a:sym typeface="Wingdings" panose="05000000000000000000" pitchFamily="2" charset="2"/>
              </a:rPr>
              <a:t> vom Kunden festgelegt</a:t>
            </a:r>
          </a:p>
          <a:p>
            <a:pPr>
              <a:spcBef>
                <a:spcPts val="1200"/>
              </a:spcBef>
              <a:spcAft>
                <a:spcPts val="1800"/>
              </a:spcAft>
              <a:buClr>
                <a:srgbClr val="189BC4"/>
              </a:buClr>
            </a:pPr>
            <a:r>
              <a:rPr lang="de-AT" sz="1800" b="1" dirty="0">
                <a:solidFill>
                  <a:srgbClr val="189BC4"/>
                </a:solidFill>
                <a:sym typeface="Wingdings" panose="05000000000000000000" pitchFamily="2" charset="2"/>
              </a:rPr>
              <a:t>keine Vor- und Nachläufe</a:t>
            </a:r>
          </a:p>
          <a:p>
            <a:pPr>
              <a:spcBef>
                <a:spcPts val="1200"/>
              </a:spcBef>
              <a:spcAft>
                <a:spcPts val="1800"/>
              </a:spcAft>
              <a:buClr>
                <a:srgbClr val="189BC4"/>
              </a:buClr>
            </a:pPr>
            <a:r>
              <a:rPr lang="de-AT" sz="1800" b="1" dirty="0" smtClean="0">
                <a:solidFill>
                  <a:srgbClr val="189BC4"/>
                </a:solidFill>
                <a:sym typeface="Wingdings" panose="05000000000000000000" pitchFamily="2" charset="2"/>
              </a:rPr>
              <a:t>transportierte Güter </a:t>
            </a:r>
            <a:r>
              <a:rPr lang="de-AT" sz="1800" dirty="0" smtClean="0">
                <a:solidFill>
                  <a:schemeClr val="tx1"/>
                </a:solidFill>
                <a:sym typeface="Wingdings" panose="05000000000000000000" pitchFamily="2" charset="2"/>
              </a:rPr>
              <a:t>z.B. Schrott, Baustahl, diverse flüssige Güter</a:t>
            </a: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55</a:t>
            </a:fld>
            <a:endParaRPr lang="de-AT" dirty="0">
              <a:solidFill>
                <a:prstClr val="white"/>
              </a:solidFill>
            </a:endParaRPr>
          </a:p>
        </p:txBody>
      </p:sp>
      <p:pic>
        <p:nvPicPr>
          <p:cNvPr id="4" name="Grafik 3"/>
          <p:cNvPicPr>
            <a:picLocks noChangeAspect="1"/>
          </p:cNvPicPr>
          <p:nvPr/>
        </p:nvPicPr>
        <p:blipFill>
          <a:blip r:embed="rId3"/>
          <a:stretch>
            <a:fillRect/>
          </a:stretch>
        </p:blipFill>
        <p:spPr>
          <a:xfrm>
            <a:off x="9253329" y="112798"/>
            <a:ext cx="2522883" cy="1282466"/>
          </a:xfrm>
          <a:prstGeom prst="rect">
            <a:avLst/>
          </a:prstGeom>
        </p:spPr>
      </p:pic>
      <p:graphicFrame>
        <p:nvGraphicFramePr>
          <p:cNvPr id="6" name="Diagramm 5"/>
          <p:cNvGraphicFramePr/>
          <p:nvPr>
            <p:extLst>
              <p:ext uri="{D42A27DB-BD31-4B8C-83A1-F6EECF244321}">
                <p14:modId xmlns:p14="http://schemas.microsoft.com/office/powerpoint/2010/main" val="1886760561"/>
              </p:ext>
            </p:extLst>
          </p:nvPr>
        </p:nvGraphicFramePr>
        <p:xfrm>
          <a:off x="6361043" y="1749421"/>
          <a:ext cx="6641547" cy="42453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feld 6"/>
          <p:cNvSpPr txBox="1"/>
          <p:nvPr/>
        </p:nvSpPr>
        <p:spPr>
          <a:xfrm>
            <a:off x="10893288" y="6363236"/>
            <a:ext cx="1298712" cy="215444"/>
          </a:xfrm>
          <a:prstGeom prst="rect">
            <a:avLst/>
          </a:prstGeom>
          <a:noFill/>
        </p:spPr>
        <p:txBody>
          <a:bodyPr wrap="square" rtlCol="0">
            <a:spAutoFit/>
          </a:bodyPr>
          <a:lstStyle/>
          <a:p>
            <a:r>
              <a:rPr lang="de-DE" sz="800" dirty="0" smtClean="0">
                <a:latin typeface="Corbel" panose="020B0503020204020204" pitchFamily="34" charset="0"/>
              </a:rPr>
              <a:t>Quelle Reederei </a:t>
            </a:r>
            <a:r>
              <a:rPr lang="de-DE" sz="800" dirty="0" err="1" smtClean="0">
                <a:latin typeface="Corbel" panose="020B0503020204020204" pitchFamily="34" charset="0"/>
              </a:rPr>
              <a:t>Deymann</a:t>
            </a:r>
            <a:endParaRPr lang="de-AT" sz="800" dirty="0">
              <a:latin typeface="Corbel" panose="020B0503020204020204" pitchFamily="34" charset="0"/>
            </a:endParaRPr>
          </a:p>
        </p:txBody>
      </p:sp>
    </p:spTree>
    <p:extLst>
      <p:ext uri="{BB962C8B-B14F-4D97-AF65-F5344CB8AC3E}">
        <p14:creationId xmlns:p14="http://schemas.microsoft.com/office/powerpoint/2010/main" val="76552423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AT" b="1" dirty="0" err="1" smtClean="0"/>
              <a:t>Haeger</a:t>
            </a:r>
            <a:r>
              <a:rPr lang="de-AT" b="1" dirty="0" smtClean="0"/>
              <a:t> &amp; Schmidt</a:t>
            </a:r>
            <a:r>
              <a:rPr lang="de-AT" dirty="0"/>
              <a:t/>
            </a:r>
            <a:br>
              <a:rPr lang="de-AT" dirty="0"/>
            </a:br>
            <a:r>
              <a:rPr lang="de-DE" sz="2400" dirty="0" smtClean="0"/>
              <a:t>Praxisbeispiele</a:t>
            </a:r>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56</a:t>
            </a:fld>
            <a:endParaRPr lang="de-AT" dirty="0">
              <a:solidFill>
                <a:prstClr val="white"/>
              </a:solidFill>
            </a:endParaRPr>
          </a:p>
        </p:txBody>
      </p:sp>
      <p:graphicFrame>
        <p:nvGraphicFramePr>
          <p:cNvPr id="6" name="Inhaltsplatzhalter 3"/>
          <p:cNvGraphicFramePr>
            <a:graphicFrameLocks/>
          </p:cNvGraphicFramePr>
          <p:nvPr>
            <p:extLst>
              <p:ext uri="{D42A27DB-BD31-4B8C-83A1-F6EECF244321}">
                <p14:modId xmlns:p14="http://schemas.microsoft.com/office/powerpoint/2010/main" val="3002457450"/>
              </p:ext>
            </p:extLst>
          </p:nvPr>
        </p:nvGraphicFramePr>
        <p:xfrm>
          <a:off x="609599" y="1791753"/>
          <a:ext cx="10941249" cy="3260739"/>
        </p:xfrm>
        <a:graphic>
          <a:graphicData uri="http://schemas.openxmlformats.org/drawingml/2006/table">
            <a:tbl>
              <a:tblPr firstRow="1" bandRow="1">
                <a:tableStyleId>{8799B23B-EC83-4686-B30A-512413B5E67A}</a:tableStyleId>
              </a:tblPr>
              <a:tblGrid>
                <a:gridCol w="3953925">
                  <a:extLst>
                    <a:ext uri="{9D8B030D-6E8A-4147-A177-3AD203B41FA5}">
                      <a16:colId xmlns:a16="http://schemas.microsoft.com/office/drawing/2014/main" val="2414039658"/>
                    </a:ext>
                  </a:extLst>
                </a:gridCol>
                <a:gridCol w="6987324">
                  <a:extLst>
                    <a:ext uri="{9D8B030D-6E8A-4147-A177-3AD203B41FA5}">
                      <a16:colId xmlns:a16="http://schemas.microsoft.com/office/drawing/2014/main" val="518215822"/>
                    </a:ext>
                  </a:extLst>
                </a:gridCol>
              </a:tblGrid>
              <a:tr h="243485">
                <a:tc>
                  <a:txBody>
                    <a:bodyPr/>
                    <a:lstStyle/>
                    <a:p>
                      <a:r>
                        <a:rPr lang="de-AT" b="1" dirty="0" smtClean="0">
                          <a:latin typeface="Corbel" panose="020B0503020204020204" pitchFamily="34" charset="0"/>
                        </a:rPr>
                        <a:t>transportiertes Gut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Weine</a:t>
                      </a:r>
                    </a:p>
                  </a:txBody>
                  <a:tcPr anchor="ctr"/>
                </a:tc>
                <a:extLst>
                  <a:ext uri="{0D108BD9-81ED-4DB2-BD59-A6C34878D82A}">
                    <a16:rowId xmlns:a16="http://schemas.microsoft.com/office/drawing/2014/main" val="3157228857"/>
                  </a:ext>
                </a:extLst>
              </a:tr>
              <a:tr h="426099">
                <a:tc>
                  <a:txBody>
                    <a:bodyPr/>
                    <a:lstStyle/>
                    <a:p>
                      <a:r>
                        <a:rPr lang="de-AT" b="1" dirty="0" smtClean="0">
                          <a:latin typeface="Corbel" panose="020B0503020204020204" pitchFamily="34" charset="0"/>
                        </a:rPr>
                        <a:t>Transportbehälter</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20‘ Tankcontainer ODER</a:t>
                      </a:r>
                    </a:p>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20‘ Standardcontainer</a:t>
                      </a:r>
                    </a:p>
                  </a:txBody>
                  <a:tcPr anchor="ctr"/>
                </a:tc>
                <a:extLst>
                  <a:ext uri="{0D108BD9-81ED-4DB2-BD59-A6C34878D82A}">
                    <a16:rowId xmlns:a16="http://schemas.microsoft.com/office/drawing/2014/main" val="1612458243"/>
                  </a:ext>
                </a:extLst>
              </a:tr>
              <a:tr h="243485">
                <a:tc>
                  <a:txBody>
                    <a:bodyPr/>
                    <a:lstStyle/>
                    <a:p>
                      <a:r>
                        <a:rPr lang="de-AT" b="1" dirty="0" smtClean="0">
                          <a:latin typeface="Corbel" panose="020B0503020204020204" pitchFamily="34" charset="0"/>
                        </a:rPr>
                        <a:t>Quelle</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Übersee (Südafrika, Chile, USA, Australien, Neuseeland) und Spanien</a:t>
                      </a:r>
                    </a:p>
                  </a:txBody>
                  <a:tcPr anchor="ctr"/>
                </a:tc>
                <a:extLst>
                  <a:ext uri="{0D108BD9-81ED-4DB2-BD59-A6C34878D82A}">
                    <a16:rowId xmlns:a16="http://schemas.microsoft.com/office/drawing/2014/main" val="1957678567"/>
                  </a:ext>
                </a:extLst>
              </a:tr>
              <a:tr h="243485">
                <a:tc>
                  <a:txBody>
                    <a:bodyPr/>
                    <a:lstStyle/>
                    <a:p>
                      <a:r>
                        <a:rPr lang="de-AT" b="1" dirty="0" smtClean="0">
                          <a:latin typeface="Corbel" panose="020B0503020204020204" pitchFamily="34" charset="0"/>
                        </a:rPr>
                        <a:t>Ziel</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Abfüllbetriebe an der Mosel</a:t>
                      </a:r>
                    </a:p>
                  </a:txBody>
                  <a:tcPr anchor="ctr"/>
                </a:tc>
                <a:extLst>
                  <a:ext uri="{0D108BD9-81ED-4DB2-BD59-A6C34878D82A}">
                    <a16:rowId xmlns:a16="http://schemas.microsoft.com/office/drawing/2014/main" val="1436768634"/>
                  </a:ext>
                </a:extLst>
              </a:tr>
              <a:tr h="243485">
                <a:tc>
                  <a:txBody>
                    <a:bodyPr/>
                    <a:lstStyle/>
                    <a:p>
                      <a:r>
                        <a:rPr lang="de-AT" b="1" dirty="0" smtClean="0">
                          <a:latin typeface="Corbel" panose="020B0503020204020204" pitchFamily="34" charset="0"/>
                        </a:rPr>
                        <a:t>Vorlauf, Nachlauf </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Nachlauf: LKW, ca. 50-100 km</a:t>
                      </a:r>
                    </a:p>
                  </a:txBody>
                  <a:tcPr anchor="ctr"/>
                </a:tc>
                <a:extLst>
                  <a:ext uri="{0D108BD9-81ED-4DB2-BD59-A6C34878D82A}">
                    <a16:rowId xmlns:a16="http://schemas.microsoft.com/office/drawing/2014/main" val="3040515974"/>
                  </a:ext>
                </a:extLst>
              </a:tr>
              <a:tr h="2434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Zwischenlagerungen                                                                            </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Andernach</a:t>
                      </a:r>
                    </a:p>
                  </a:txBody>
                  <a:tcPr anchor="ctr"/>
                </a:tc>
                <a:extLst>
                  <a:ext uri="{0D108BD9-81ED-4DB2-BD59-A6C34878D82A}">
                    <a16:rowId xmlns:a16="http://schemas.microsoft.com/office/drawing/2014/main" val="3932352074"/>
                  </a:ext>
                </a:extLst>
              </a:tr>
              <a:tr h="42609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verwendete</a:t>
                      </a:r>
                      <a:r>
                        <a:rPr lang="de-AT" b="1" baseline="0" dirty="0" smtClean="0">
                          <a:latin typeface="Corbel" panose="020B0503020204020204" pitchFamily="34" charset="0"/>
                        </a:rPr>
                        <a:t> </a:t>
                      </a:r>
                      <a:r>
                        <a:rPr lang="de-AT" b="1" dirty="0" smtClean="0">
                          <a:latin typeface="Corbel" panose="020B0503020204020204" pitchFamily="34" charset="0"/>
                        </a:rPr>
                        <a:t>Umschlags-einrichtungen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Portalkran, </a:t>
                      </a:r>
                      <a:r>
                        <a:rPr lang="de-AT" dirty="0" err="1" smtClean="0">
                          <a:latin typeface="Corbel" panose="020B0503020204020204" pitchFamily="34" charset="0"/>
                        </a:rPr>
                        <a:t>Reachstacker</a:t>
                      </a:r>
                      <a:endParaRPr lang="de-AT" dirty="0" smtClean="0">
                        <a:latin typeface="Corbel" panose="020B0503020204020204" pitchFamily="34" charset="0"/>
                      </a:endParaRPr>
                    </a:p>
                  </a:txBody>
                  <a:tcPr anchor="ctr"/>
                </a:tc>
                <a:extLst>
                  <a:ext uri="{0D108BD9-81ED-4DB2-BD59-A6C34878D82A}">
                    <a16:rowId xmlns:a16="http://schemas.microsoft.com/office/drawing/2014/main" val="2293340399"/>
                  </a:ext>
                </a:extLst>
              </a:tr>
              <a:tr h="2434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Häufigkeit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1.000 Container/Jahr</a:t>
                      </a:r>
                    </a:p>
                  </a:txBody>
                  <a:tcPr anchor="ctr"/>
                </a:tc>
                <a:extLst>
                  <a:ext uri="{0D108BD9-81ED-4DB2-BD59-A6C34878D82A}">
                    <a16:rowId xmlns:a16="http://schemas.microsoft.com/office/drawing/2014/main" val="1654979630"/>
                  </a:ext>
                </a:extLst>
              </a:tr>
            </a:tbl>
          </a:graphicData>
        </a:graphic>
      </p:graphicFrame>
      <p:pic>
        <p:nvPicPr>
          <p:cNvPr id="3" name="Grafik 2"/>
          <p:cNvPicPr>
            <a:picLocks noChangeAspect="1"/>
          </p:cNvPicPr>
          <p:nvPr/>
        </p:nvPicPr>
        <p:blipFill>
          <a:blip r:embed="rId3"/>
          <a:stretch>
            <a:fillRect/>
          </a:stretch>
        </p:blipFill>
        <p:spPr>
          <a:xfrm>
            <a:off x="3603753" y="5094623"/>
            <a:ext cx="4952940" cy="1502729"/>
          </a:xfrm>
          <a:prstGeom prst="rect">
            <a:avLst/>
          </a:prstGeom>
        </p:spPr>
      </p:pic>
      <p:pic>
        <p:nvPicPr>
          <p:cNvPr id="4" name="Grafik 3"/>
          <p:cNvPicPr>
            <a:picLocks noChangeAspect="1"/>
          </p:cNvPicPr>
          <p:nvPr/>
        </p:nvPicPr>
        <p:blipFill>
          <a:blip r:embed="rId4"/>
          <a:stretch>
            <a:fillRect/>
          </a:stretch>
        </p:blipFill>
        <p:spPr>
          <a:xfrm>
            <a:off x="8921948" y="193334"/>
            <a:ext cx="2628900" cy="933450"/>
          </a:xfrm>
          <a:prstGeom prst="rect">
            <a:avLst/>
          </a:prstGeom>
        </p:spPr>
      </p:pic>
      <p:sp>
        <p:nvSpPr>
          <p:cNvPr id="7" name="Textfeld 6"/>
          <p:cNvSpPr txBox="1"/>
          <p:nvPr/>
        </p:nvSpPr>
        <p:spPr>
          <a:xfrm>
            <a:off x="3603753" y="6424039"/>
            <a:ext cx="1852308" cy="215444"/>
          </a:xfrm>
          <a:prstGeom prst="rect">
            <a:avLst/>
          </a:prstGeom>
          <a:noFill/>
        </p:spPr>
        <p:txBody>
          <a:bodyPr wrap="square" rtlCol="0">
            <a:spAutoFit/>
          </a:bodyPr>
          <a:lstStyle/>
          <a:p>
            <a:r>
              <a:rPr lang="de-DE" sz="800" dirty="0" smtClean="0">
                <a:latin typeface="Corbel" panose="020B0503020204020204" pitchFamily="34" charset="0"/>
              </a:rPr>
              <a:t>Bildquelle: </a:t>
            </a:r>
            <a:r>
              <a:rPr lang="de-DE" sz="800" dirty="0" err="1" smtClean="0">
                <a:latin typeface="Corbel" panose="020B0503020204020204" pitchFamily="34" charset="0"/>
              </a:rPr>
              <a:t>Haeger</a:t>
            </a:r>
            <a:r>
              <a:rPr lang="de-DE" sz="800" dirty="0" smtClean="0">
                <a:latin typeface="Corbel" panose="020B0503020204020204" pitchFamily="34" charset="0"/>
              </a:rPr>
              <a:t>&amp; Schmidt </a:t>
            </a:r>
            <a:r>
              <a:rPr lang="de-DE" sz="800" dirty="0" err="1" smtClean="0">
                <a:latin typeface="Corbel" panose="020B0503020204020204" pitchFamily="34" charset="0"/>
              </a:rPr>
              <a:t>Logistics</a:t>
            </a:r>
            <a:endParaRPr lang="de-AT" sz="800" dirty="0">
              <a:latin typeface="Corbel" panose="020B0503020204020204" pitchFamily="34" charset="0"/>
            </a:endParaRPr>
          </a:p>
        </p:txBody>
      </p:sp>
      <p:sp>
        <p:nvSpPr>
          <p:cNvPr id="8" name="Textfeld 7"/>
          <p:cNvSpPr txBox="1"/>
          <p:nvPr/>
        </p:nvSpPr>
        <p:spPr>
          <a:xfrm>
            <a:off x="10525539" y="6363236"/>
            <a:ext cx="1666461"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Haeger</a:t>
            </a:r>
            <a:r>
              <a:rPr lang="de-DE" sz="800" dirty="0" smtClean="0">
                <a:latin typeface="Corbel" panose="020B0503020204020204" pitchFamily="34" charset="0"/>
              </a:rPr>
              <a:t>&amp; Schmidt </a:t>
            </a:r>
            <a:r>
              <a:rPr lang="de-DE" sz="800" dirty="0" err="1" smtClean="0">
                <a:latin typeface="Corbel" panose="020B0503020204020204" pitchFamily="34" charset="0"/>
              </a:rPr>
              <a:t>Logistics</a:t>
            </a:r>
            <a:endParaRPr lang="de-AT" sz="800" dirty="0">
              <a:latin typeface="Corbel" panose="020B0503020204020204" pitchFamily="34" charset="0"/>
            </a:endParaRPr>
          </a:p>
        </p:txBody>
      </p:sp>
    </p:spTree>
    <p:extLst>
      <p:ext uri="{BB962C8B-B14F-4D97-AF65-F5344CB8AC3E}">
        <p14:creationId xmlns:p14="http://schemas.microsoft.com/office/powerpoint/2010/main" val="300870392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09599" y="404664"/>
            <a:ext cx="10691191" cy="990600"/>
          </a:xfrm>
          <a:noFill/>
        </p:spPr>
        <p:txBody>
          <a:bodyPr>
            <a:normAutofit/>
          </a:bodyPr>
          <a:lstStyle/>
          <a:p>
            <a:r>
              <a:rPr lang="de-AT" b="1" dirty="0" smtClean="0"/>
              <a:t>DTG Deutsche Transport-Genossenschaft Binnenschifffahrt eG</a:t>
            </a:r>
            <a:r>
              <a:rPr lang="de-AT" dirty="0" smtClean="0"/>
              <a:t/>
            </a:r>
            <a:br>
              <a:rPr lang="de-AT" dirty="0" smtClean="0"/>
            </a:br>
            <a:r>
              <a:rPr lang="de-AT" sz="2400" dirty="0" smtClean="0"/>
              <a:t>Praxisbeispiel</a:t>
            </a:r>
            <a:endParaRPr lang="de-AT" sz="2400" dirty="0"/>
          </a:p>
        </p:txBody>
      </p:sp>
      <p:sp>
        <p:nvSpPr>
          <p:cNvPr id="5" name="Inhaltsplatzhalter 4"/>
          <p:cNvSpPr>
            <a:spLocks noGrp="1"/>
          </p:cNvSpPr>
          <p:nvPr>
            <p:ph sz="half" idx="1"/>
          </p:nvPr>
        </p:nvSpPr>
        <p:spPr/>
        <p:txBody>
          <a:bodyPr>
            <a:normAutofit/>
          </a:bodyPr>
          <a:lstStyle/>
          <a:p>
            <a:pPr marL="0" indent="0">
              <a:buClr>
                <a:srgbClr val="189BC4"/>
              </a:buClr>
              <a:buNone/>
            </a:pPr>
            <a:endParaRPr lang="de-AT" sz="2000" b="1" dirty="0" smtClean="0">
              <a:solidFill>
                <a:srgbClr val="189BC4"/>
              </a:solidFill>
            </a:endParaRPr>
          </a:p>
          <a:p>
            <a:pPr marL="0" indent="0">
              <a:buClr>
                <a:srgbClr val="189BC4"/>
              </a:buClr>
              <a:buNone/>
            </a:pPr>
            <a:r>
              <a:rPr lang="de-AT" sz="2000" b="1" dirty="0" smtClean="0">
                <a:solidFill>
                  <a:srgbClr val="189BC4"/>
                </a:solidFill>
              </a:rPr>
              <a:t>Steinkohle</a:t>
            </a:r>
          </a:p>
          <a:p>
            <a:pPr>
              <a:spcBef>
                <a:spcPts val="600"/>
              </a:spcBef>
              <a:spcAft>
                <a:spcPts val="600"/>
              </a:spcAft>
              <a:buClr>
                <a:srgbClr val="189BC4"/>
              </a:buClr>
            </a:pPr>
            <a:r>
              <a:rPr lang="de-AT" sz="1800" b="1" dirty="0" smtClean="0">
                <a:solidFill>
                  <a:srgbClr val="189BC4"/>
                </a:solidFill>
              </a:rPr>
              <a:t>transportiertes Gut: </a:t>
            </a:r>
            <a:r>
              <a:rPr lang="de-AT" sz="1800" dirty="0" smtClean="0">
                <a:solidFill>
                  <a:schemeClr val="tx1"/>
                </a:solidFill>
              </a:rPr>
              <a:t>Steinkohle</a:t>
            </a:r>
          </a:p>
          <a:p>
            <a:pPr>
              <a:spcBef>
                <a:spcPts val="600"/>
              </a:spcBef>
              <a:spcAft>
                <a:spcPts val="600"/>
              </a:spcAft>
              <a:buClr>
                <a:srgbClr val="189BC4"/>
              </a:buClr>
            </a:pPr>
            <a:r>
              <a:rPr lang="de-AT" sz="1800" b="1" dirty="0">
                <a:solidFill>
                  <a:srgbClr val="189BC4"/>
                </a:solidFill>
              </a:rPr>
              <a:t>Quelle:</a:t>
            </a:r>
            <a:r>
              <a:rPr lang="de-AT" sz="1800" dirty="0">
                <a:solidFill>
                  <a:schemeClr val="tx1"/>
                </a:solidFill>
              </a:rPr>
              <a:t> Seehäfen Amsterdam und </a:t>
            </a:r>
            <a:r>
              <a:rPr lang="de-AT" sz="1800" dirty="0" smtClean="0">
                <a:solidFill>
                  <a:schemeClr val="tx1"/>
                </a:solidFill>
              </a:rPr>
              <a:t>Rotterdam</a:t>
            </a:r>
          </a:p>
          <a:p>
            <a:pPr>
              <a:spcBef>
                <a:spcPts val="600"/>
              </a:spcBef>
              <a:spcAft>
                <a:spcPts val="600"/>
              </a:spcAft>
              <a:buClr>
                <a:srgbClr val="189BC4"/>
              </a:buClr>
            </a:pPr>
            <a:r>
              <a:rPr lang="de-AT" sz="1800" b="1" dirty="0">
                <a:solidFill>
                  <a:srgbClr val="189BC4"/>
                </a:solidFill>
              </a:rPr>
              <a:t>Ziel:</a:t>
            </a:r>
            <a:r>
              <a:rPr lang="de-AT" sz="1800" dirty="0" smtClean="0">
                <a:solidFill>
                  <a:schemeClr val="tx1"/>
                </a:solidFill>
              </a:rPr>
              <a:t> Fernwärmekraftwerk am Main, </a:t>
            </a:r>
            <a:r>
              <a:rPr lang="de-AT" sz="1800" dirty="0">
                <a:solidFill>
                  <a:schemeClr val="tx1"/>
                </a:solidFill>
              </a:rPr>
              <a:t>vorderen Main zwischen Frankfurt und Aschaffenburg</a:t>
            </a:r>
            <a:endParaRPr lang="de-AT" sz="1800" dirty="0" smtClean="0">
              <a:solidFill>
                <a:schemeClr val="tx1"/>
              </a:solidFill>
            </a:endParaRPr>
          </a:p>
          <a:p>
            <a:pPr>
              <a:spcBef>
                <a:spcPts val="600"/>
              </a:spcBef>
              <a:spcAft>
                <a:spcPts val="600"/>
              </a:spcAft>
              <a:buClr>
                <a:srgbClr val="189BC4"/>
              </a:buClr>
            </a:pPr>
            <a:r>
              <a:rPr lang="de-AT" sz="1800" dirty="0" smtClean="0">
                <a:solidFill>
                  <a:schemeClr val="tx1"/>
                </a:solidFill>
              </a:rPr>
              <a:t>Flotte </a:t>
            </a:r>
            <a:r>
              <a:rPr lang="de-AT" sz="1800" dirty="0">
                <a:solidFill>
                  <a:schemeClr val="tx1"/>
                </a:solidFill>
              </a:rPr>
              <a:t>mehr als 100 </a:t>
            </a:r>
            <a:r>
              <a:rPr lang="de-AT" sz="1800" dirty="0" smtClean="0">
                <a:solidFill>
                  <a:schemeClr val="tx1"/>
                </a:solidFill>
              </a:rPr>
              <a:t>Binnenschiffe</a:t>
            </a:r>
          </a:p>
          <a:p>
            <a:pPr>
              <a:spcBef>
                <a:spcPts val="600"/>
              </a:spcBef>
              <a:spcAft>
                <a:spcPts val="600"/>
              </a:spcAft>
              <a:buClr>
                <a:srgbClr val="189BC4"/>
              </a:buClr>
            </a:pPr>
            <a:r>
              <a:rPr lang="de-AT" sz="1800" dirty="0" smtClean="0">
                <a:solidFill>
                  <a:schemeClr val="tx1"/>
                </a:solidFill>
              </a:rPr>
              <a:t>reiner Binnenschifftransport</a:t>
            </a:r>
          </a:p>
          <a:p>
            <a:pPr>
              <a:spcBef>
                <a:spcPts val="600"/>
              </a:spcBef>
              <a:spcAft>
                <a:spcPts val="600"/>
              </a:spcAft>
              <a:buClr>
                <a:srgbClr val="189BC4"/>
              </a:buClr>
            </a:pPr>
            <a:r>
              <a:rPr lang="de-AT" sz="1800" dirty="0" smtClean="0">
                <a:solidFill>
                  <a:schemeClr val="tx1"/>
                </a:solidFill>
              </a:rPr>
              <a:t>fester Terminplan</a:t>
            </a:r>
          </a:p>
          <a:p>
            <a:pPr>
              <a:spcBef>
                <a:spcPts val="600"/>
              </a:spcBef>
              <a:spcAft>
                <a:spcPts val="600"/>
              </a:spcAft>
              <a:buClr>
                <a:srgbClr val="189BC4"/>
              </a:buClr>
            </a:pPr>
            <a:r>
              <a:rPr lang="de-AT" sz="1800" b="1" dirty="0">
                <a:solidFill>
                  <a:srgbClr val="189BC4"/>
                </a:solidFill>
              </a:rPr>
              <a:t>Umschlagseinrichtungen:</a:t>
            </a:r>
            <a:r>
              <a:rPr lang="de-AT" sz="1800" dirty="0" smtClean="0">
                <a:solidFill>
                  <a:schemeClr val="tx1"/>
                </a:solidFill>
              </a:rPr>
              <a:t> Fließband, Greifer</a:t>
            </a:r>
          </a:p>
          <a:p>
            <a:pPr>
              <a:spcBef>
                <a:spcPts val="600"/>
              </a:spcBef>
              <a:spcAft>
                <a:spcPts val="600"/>
              </a:spcAft>
              <a:buClr>
                <a:srgbClr val="189BC4"/>
              </a:buClr>
            </a:pPr>
            <a:r>
              <a:rPr lang="de-AT" sz="1800" dirty="0">
                <a:solidFill>
                  <a:schemeClr val="tx1"/>
                </a:solidFill>
              </a:rPr>
              <a:t>j</a:t>
            </a:r>
            <a:r>
              <a:rPr lang="de-AT" sz="1800" dirty="0" smtClean="0">
                <a:solidFill>
                  <a:schemeClr val="tx1"/>
                </a:solidFill>
              </a:rPr>
              <a:t>ährlich September </a:t>
            </a:r>
            <a:r>
              <a:rPr lang="de-AT" sz="1800" dirty="0">
                <a:solidFill>
                  <a:schemeClr val="tx1"/>
                </a:solidFill>
              </a:rPr>
              <a:t>- </a:t>
            </a:r>
            <a:r>
              <a:rPr lang="de-AT" sz="1800" dirty="0" smtClean="0">
                <a:solidFill>
                  <a:schemeClr val="tx1"/>
                </a:solidFill>
              </a:rPr>
              <a:t>März</a:t>
            </a:r>
            <a:endParaRPr lang="de-AT" sz="1800" dirty="0">
              <a:solidFill>
                <a:schemeClr val="tx1"/>
              </a:solidFill>
            </a:endParaRPr>
          </a:p>
        </p:txBody>
      </p:sp>
      <p:sp>
        <p:nvSpPr>
          <p:cNvPr id="6" name="Inhaltsplatzhalter 5"/>
          <p:cNvSpPr>
            <a:spLocks noGrp="1"/>
          </p:cNvSpPr>
          <p:nvPr>
            <p:ph sz="half" idx="2"/>
          </p:nvPr>
        </p:nvSpPr>
        <p:spPr/>
        <p:txBody>
          <a:bodyPr>
            <a:normAutofit/>
          </a:bodyPr>
          <a:lstStyle/>
          <a:p>
            <a:pPr marL="0" indent="0">
              <a:buClr>
                <a:srgbClr val="189BC4"/>
              </a:buClr>
              <a:buNone/>
            </a:pPr>
            <a:endParaRPr lang="de-AT" sz="2000" b="1" dirty="0" smtClean="0">
              <a:solidFill>
                <a:srgbClr val="189BC4"/>
              </a:solidFill>
            </a:endParaRPr>
          </a:p>
          <a:p>
            <a:pPr marL="0" indent="0">
              <a:buClr>
                <a:srgbClr val="189BC4"/>
              </a:buClr>
              <a:buNone/>
            </a:pPr>
            <a:r>
              <a:rPr lang="de-AT" sz="2000" b="1" dirty="0" smtClean="0">
                <a:solidFill>
                  <a:srgbClr val="189BC4"/>
                </a:solidFill>
              </a:rPr>
              <a:t>Dünger</a:t>
            </a:r>
          </a:p>
          <a:p>
            <a:pPr>
              <a:spcBef>
                <a:spcPts val="600"/>
              </a:spcBef>
              <a:spcAft>
                <a:spcPts val="600"/>
              </a:spcAft>
              <a:buClr>
                <a:srgbClr val="189BC4"/>
              </a:buClr>
            </a:pPr>
            <a:r>
              <a:rPr lang="de-AT" sz="1800" b="1" dirty="0">
                <a:solidFill>
                  <a:srgbClr val="189BC4"/>
                </a:solidFill>
              </a:rPr>
              <a:t>transportiertes Gut: </a:t>
            </a:r>
            <a:r>
              <a:rPr lang="de-AT" sz="1800" dirty="0" smtClean="0">
                <a:solidFill>
                  <a:schemeClr val="tx1"/>
                </a:solidFill>
              </a:rPr>
              <a:t>Dünger</a:t>
            </a:r>
          </a:p>
          <a:p>
            <a:pPr>
              <a:spcBef>
                <a:spcPts val="600"/>
              </a:spcBef>
              <a:spcAft>
                <a:spcPts val="600"/>
              </a:spcAft>
              <a:buClr>
                <a:srgbClr val="189BC4"/>
              </a:buClr>
            </a:pPr>
            <a:r>
              <a:rPr lang="de-AT" sz="1800" b="1" dirty="0">
                <a:solidFill>
                  <a:srgbClr val="189BC4"/>
                </a:solidFill>
              </a:rPr>
              <a:t>Quelle:</a:t>
            </a:r>
            <a:r>
              <a:rPr lang="de-AT" sz="1800" dirty="0" smtClean="0">
                <a:solidFill>
                  <a:schemeClr val="tx1"/>
                </a:solidFill>
              </a:rPr>
              <a:t> Produzent </a:t>
            </a:r>
            <a:r>
              <a:rPr lang="de-AT" sz="1800" dirty="0">
                <a:solidFill>
                  <a:schemeClr val="tx1"/>
                </a:solidFill>
              </a:rPr>
              <a:t>in </a:t>
            </a:r>
            <a:r>
              <a:rPr lang="de-AT" sz="1800" dirty="0" smtClean="0">
                <a:solidFill>
                  <a:schemeClr val="tx1"/>
                </a:solidFill>
              </a:rPr>
              <a:t>Krefeld</a:t>
            </a:r>
          </a:p>
          <a:p>
            <a:pPr>
              <a:spcBef>
                <a:spcPts val="600"/>
              </a:spcBef>
              <a:spcAft>
                <a:spcPts val="600"/>
              </a:spcAft>
              <a:buClr>
                <a:srgbClr val="189BC4"/>
              </a:buClr>
            </a:pPr>
            <a:r>
              <a:rPr lang="de-AT" sz="1800" b="1" dirty="0">
                <a:solidFill>
                  <a:srgbClr val="189BC4"/>
                </a:solidFill>
              </a:rPr>
              <a:t>Ziel:</a:t>
            </a:r>
            <a:r>
              <a:rPr lang="de-AT" sz="1800" dirty="0" smtClean="0">
                <a:solidFill>
                  <a:schemeClr val="tx1"/>
                </a:solidFill>
              </a:rPr>
              <a:t> </a:t>
            </a:r>
            <a:r>
              <a:rPr lang="de-AT" sz="1800" dirty="0">
                <a:solidFill>
                  <a:schemeClr val="tx1"/>
                </a:solidFill>
              </a:rPr>
              <a:t>Empfänger im </a:t>
            </a:r>
            <a:r>
              <a:rPr lang="de-AT" sz="1800" dirty="0" smtClean="0">
                <a:solidFill>
                  <a:schemeClr val="tx1"/>
                </a:solidFill>
              </a:rPr>
              <a:t>Ruhrgebiet</a:t>
            </a:r>
          </a:p>
          <a:p>
            <a:pPr>
              <a:spcBef>
                <a:spcPts val="600"/>
              </a:spcBef>
              <a:spcAft>
                <a:spcPts val="600"/>
              </a:spcAft>
              <a:buClr>
                <a:srgbClr val="189BC4"/>
              </a:buClr>
            </a:pPr>
            <a:r>
              <a:rPr lang="de-AT" sz="1800" b="1" dirty="0">
                <a:solidFill>
                  <a:srgbClr val="189BC4"/>
                </a:solidFill>
              </a:rPr>
              <a:t>Verkehrsmittel:</a:t>
            </a:r>
            <a:r>
              <a:rPr lang="de-AT" sz="1800" dirty="0" smtClean="0">
                <a:solidFill>
                  <a:schemeClr val="tx1"/>
                </a:solidFill>
              </a:rPr>
              <a:t> Binnenschiffe</a:t>
            </a:r>
            <a:endParaRPr lang="de-AT" sz="1800" dirty="0">
              <a:solidFill>
                <a:schemeClr val="tx1"/>
              </a:solidFill>
            </a:endParaRPr>
          </a:p>
          <a:p>
            <a:pPr>
              <a:spcBef>
                <a:spcPts val="600"/>
              </a:spcBef>
              <a:spcAft>
                <a:spcPts val="600"/>
              </a:spcAft>
              <a:buClr>
                <a:srgbClr val="189BC4"/>
              </a:buClr>
            </a:pPr>
            <a:r>
              <a:rPr lang="de-AT" sz="1800" b="1" dirty="0">
                <a:solidFill>
                  <a:srgbClr val="189BC4"/>
                </a:solidFill>
              </a:rPr>
              <a:t>Transportstrecke:</a:t>
            </a:r>
            <a:r>
              <a:rPr lang="de-AT" sz="1800" dirty="0" smtClean="0">
                <a:solidFill>
                  <a:schemeClr val="tx1"/>
                </a:solidFill>
              </a:rPr>
              <a:t> Rhein </a:t>
            </a:r>
            <a:r>
              <a:rPr lang="de-AT" sz="1800" dirty="0" smtClean="0">
                <a:solidFill>
                  <a:schemeClr val="tx1"/>
                </a:solidFill>
                <a:sym typeface="Wingdings" panose="05000000000000000000" pitchFamily="2" charset="2"/>
              </a:rPr>
              <a:t> </a:t>
            </a:r>
            <a:r>
              <a:rPr lang="de-AT" sz="1800" dirty="0" smtClean="0">
                <a:solidFill>
                  <a:schemeClr val="tx1"/>
                </a:solidFill>
              </a:rPr>
              <a:t>Wesel-Datteln-Kanal </a:t>
            </a:r>
            <a:r>
              <a:rPr lang="de-AT" sz="1800" dirty="0" smtClean="0">
                <a:solidFill>
                  <a:schemeClr val="tx1"/>
                </a:solidFill>
                <a:sym typeface="Wingdings" panose="05000000000000000000" pitchFamily="2" charset="2"/>
              </a:rPr>
              <a:t> </a:t>
            </a:r>
            <a:r>
              <a:rPr lang="de-AT" sz="1800" dirty="0" smtClean="0">
                <a:solidFill>
                  <a:schemeClr val="tx1"/>
                </a:solidFill>
              </a:rPr>
              <a:t>Marl</a:t>
            </a:r>
            <a:endParaRPr lang="de-AT" sz="1800" dirty="0">
              <a:solidFill>
                <a:schemeClr val="tx1"/>
              </a:solidFill>
            </a:endParaRPr>
          </a:p>
          <a:p>
            <a:pPr>
              <a:spcBef>
                <a:spcPts val="600"/>
              </a:spcBef>
              <a:spcAft>
                <a:spcPts val="600"/>
              </a:spcAft>
              <a:buClr>
                <a:srgbClr val="189BC4"/>
              </a:buClr>
            </a:pPr>
            <a:r>
              <a:rPr lang="de-AT" sz="1800" b="1" dirty="0">
                <a:solidFill>
                  <a:srgbClr val="189BC4"/>
                </a:solidFill>
              </a:rPr>
              <a:t>Umschlagseinrichtungen:</a:t>
            </a:r>
            <a:r>
              <a:rPr lang="de-AT" sz="1800" dirty="0" smtClean="0">
                <a:solidFill>
                  <a:schemeClr val="tx1"/>
                </a:solidFill>
              </a:rPr>
              <a:t> Greifer</a:t>
            </a:r>
          </a:p>
          <a:p>
            <a:pPr>
              <a:spcBef>
                <a:spcPts val="600"/>
              </a:spcBef>
              <a:spcAft>
                <a:spcPts val="600"/>
              </a:spcAft>
              <a:buClr>
                <a:srgbClr val="189BC4"/>
              </a:buClr>
            </a:pPr>
            <a:r>
              <a:rPr lang="de-AT" sz="1800" dirty="0" smtClean="0">
                <a:solidFill>
                  <a:schemeClr val="tx1"/>
                </a:solidFill>
              </a:rPr>
              <a:t>Silo </a:t>
            </a:r>
            <a:r>
              <a:rPr lang="de-AT" sz="1800" dirty="0" smtClean="0">
                <a:solidFill>
                  <a:schemeClr val="tx1"/>
                </a:solidFill>
                <a:sym typeface="Wingdings" panose="05000000000000000000" pitchFamily="2" charset="2"/>
              </a:rPr>
              <a:t></a:t>
            </a:r>
            <a:r>
              <a:rPr lang="de-AT" sz="1800" dirty="0" smtClean="0">
                <a:solidFill>
                  <a:schemeClr val="tx1"/>
                </a:solidFill>
              </a:rPr>
              <a:t> Kipp-LKWs</a:t>
            </a: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57</a:t>
            </a:fld>
            <a:endParaRPr lang="de-AT" dirty="0">
              <a:solidFill>
                <a:prstClr val="white"/>
              </a:solidFill>
            </a:endParaRPr>
          </a:p>
        </p:txBody>
      </p:sp>
      <p:sp>
        <p:nvSpPr>
          <p:cNvPr id="7" name="Textfeld 6"/>
          <p:cNvSpPr txBox="1"/>
          <p:nvPr/>
        </p:nvSpPr>
        <p:spPr>
          <a:xfrm>
            <a:off x="9034671" y="6363236"/>
            <a:ext cx="3157330" cy="215444"/>
          </a:xfrm>
          <a:prstGeom prst="rect">
            <a:avLst/>
          </a:prstGeom>
          <a:noFill/>
        </p:spPr>
        <p:txBody>
          <a:bodyPr wrap="square" rtlCol="0">
            <a:spAutoFit/>
          </a:bodyPr>
          <a:lstStyle/>
          <a:p>
            <a:r>
              <a:rPr lang="de-DE" sz="800" dirty="0" smtClean="0">
                <a:latin typeface="Corbel" panose="020B0503020204020204" pitchFamily="34" charset="0"/>
              </a:rPr>
              <a:t>Quelle DTG Deutsche Transport-Genossenschaft Binnenschifffahrt eG</a:t>
            </a:r>
            <a:endParaRPr lang="de-AT" sz="800" dirty="0">
              <a:latin typeface="Corbel" panose="020B0503020204020204" pitchFamily="34" charset="0"/>
            </a:endParaRPr>
          </a:p>
        </p:txBody>
      </p:sp>
    </p:spTree>
    <p:extLst>
      <p:ext uri="{BB962C8B-B14F-4D97-AF65-F5344CB8AC3E}">
        <p14:creationId xmlns:p14="http://schemas.microsoft.com/office/powerpoint/2010/main" val="154350435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5"/>
          <p:cNvSpPr>
            <a:spLocks noGrp="1"/>
          </p:cNvSpPr>
          <p:nvPr>
            <p:ph type="title"/>
          </p:nvPr>
        </p:nvSpPr>
        <p:spPr/>
        <p:txBody>
          <a:bodyPr/>
          <a:lstStyle/>
          <a:p>
            <a:r>
              <a:rPr lang="de-AT" b="1" dirty="0" err="1" smtClean="0"/>
              <a:t>Rhenus</a:t>
            </a:r>
            <a:r>
              <a:rPr lang="de-AT" b="1" dirty="0" smtClean="0"/>
              <a:t> Port </a:t>
            </a:r>
            <a:r>
              <a:rPr lang="de-AT" b="1" dirty="0" err="1" smtClean="0"/>
              <a:t>Logistics</a:t>
            </a:r>
            <a:r>
              <a:rPr lang="de-AT" b="1" dirty="0" smtClean="0"/>
              <a:t> GmbH &amp; Co. KG </a:t>
            </a:r>
            <a:r>
              <a:rPr lang="de-AT" dirty="0" smtClean="0"/>
              <a:t/>
            </a:r>
            <a:br>
              <a:rPr lang="de-AT" dirty="0" smtClean="0"/>
            </a:br>
            <a:r>
              <a:rPr lang="de-AT" sz="2400" dirty="0" smtClean="0"/>
              <a:t>Praxisbeispiel</a:t>
            </a:r>
            <a:endParaRPr lang="de-AT" sz="2400"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58</a:t>
            </a:fld>
            <a:endParaRPr lang="de-AT" dirty="0">
              <a:solidFill>
                <a:prstClr val="white"/>
              </a:solidFill>
            </a:endParaRPr>
          </a:p>
        </p:txBody>
      </p:sp>
      <p:graphicFrame>
        <p:nvGraphicFramePr>
          <p:cNvPr id="8" name="Inhaltsplatzhalter 3"/>
          <p:cNvGraphicFramePr>
            <a:graphicFrameLocks/>
          </p:cNvGraphicFramePr>
          <p:nvPr>
            <p:extLst>
              <p:ext uri="{D42A27DB-BD31-4B8C-83A1-F6EECF244321}">
                <p14:modId xmlns:p14="http://schemas.microsoft.com/office/powerpoint/2010/main" val="2932960190"/>
              </p:ext>
            </p:extLst>
          </p:nvPr>
        </p:nvGraphicFramePr>
        <p:xfrm>
          <a:off x="609600" y="2218553"/>
          <a:ext cx="6213232" cy="3640782"/>
        </p:xfrm>
        <a:graphic>
          <a:graphicData uri="http://schemas.openxmlformats.org/drawingml/2006/table">
            <a:tbl>
              <a:tblPr firstRow="1" bandRow="1">
                <a:tableStyleId>{8799B23B-EC83-4686-B30A-512413B5E67A}</a:tableStyleId>
              </a:tblPr>
              <a:tblGrid>
                <a:gridCol w="2245325">
                  <a:extLst>
                    <a:ext uri="{9D8B030D-6E8A-4147-A177-3AD203B41FA5}">
                      <a16:colId xmlns:a16="http://schemas.microsoft.com/office/drawing/2014/main" val="2414039658"/>
                    </a:ext>
                  </a:extLst>
                </a:gridCol>
                <a:gridCol w="3967907">
                  <a:extLst>
                    <a:ext uri="{9D8B030D-6E8A-4147-A177-3AD203B41FA5}">
                      <a16:colId xmlns:a16="http://schemas.microsoft.com/office/drawing/2014/main" val="518215822"/>
                    </a:ext>
                  </a:extLst>
                </a:gridCol>
              </a:tblGrid>
              <a:tr h="422360">
                <a:tc>
                  <a:txBody>
                    <a:bodyPr/>
                    <a:lstStyle/>
                    <a:p>
                      <a:r>
                        <a:rPr lang="de-AT" b="1" dirty="0" smtClean="0">
                          <a:latin typeface="Corbel" panose="020B0503020204020204" pitchFamily="34" charset="0"/>
                        </a:rPr>
                        <a:t>transportiertes Gut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Edelstahl-Bleche und Coils</a:t>
                      </a:r>
                    </a:p>
                  </a:txBody>
                  <a:tcPr anchor="ctr"/>
                </a:tc>
                <a:extLst>
                  <a:ext uri="{0D108BD9-81ED-4DB2-BD59-A6C34878D82A}">
                    <a16:rowId xmlns:a16="http://schemas.microsoft.com/office/drawing/2014/main" val="3157228857"/>
                  </a:ext>
                </a:extLst>
              </a:tr>
              <a:tr h="241349">
                <a:tc>
                  <a:txBody>
                    <a:bodyPr/>
                    <a:lstStyle/>
                    <a:p>
                      <a:r>
                        <a:rPr lang="de-AT" b="1" dirty="0" smtClean="0">
                          <a:latin typeface="Corbel" panose="020B0503020204020204" pitchFamily="34" charset="0"/>
                        </a:rPr>
                        <a:t>Quelle</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Mittelmeer</a:t>
                      </a:r>
                    </a:p>
                  </a:txBody>
                  <a:tcPr anchor="ctr"/>
                </a:tc>
                <a:extLst>
                  <a:ext uri="{0D108BD9-81ED-4DB2-BD59-A6C34878D82A}">
                    <a16:rowId xmlns:a16="http://schemas.microsoft.com/office/drawing/2014/main" val="1957678567"/>
                  </a:ext>
                </a:extLst>
              </a:tr>
              <a:tr h="241349">
                <a:tc>
                  <a:txBody>
                    <a:bodyPr/>
                    <a:lstStyle/>
                    <a:p>
                      <a:r>
                        <a:rPr lang="de-AT" b="1" dirty="0" smtClean="0">
                          <a:latin typeface="Corbel" panose="020B0503020204020204" pitchFamily="34" charset="0"/>
                        </a:rPr>
                        <a:t>Ziel</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Nordeuropäischer Raum</a:t>
                      </a:r>
                    </a:p>
                  </a:txBody>
                  <a:tcPr anchor="ctr"/>
                </a:tc>
                <a:extLst>
                  <a:ext uri="{0D108BD9-81ED-4DB2-BD59-A6C34878D82A}">
                    <a16:rowId xmlns:a16="http://schemas.microsoft.com/office/drawing/2014/main" val="1436768634"/>
                  </a:ext>
                </a:extLst>
              </a:tr>
              <a:tr h="603371">
                <a:tc>
                  <a:txBody>
                    <a:bodyPr/>
                    <a:lstStyle/>
                    <a:p>
                      <a:r>
                        <a:rPr lang="de-AT" b="1" dirty="0" smtClean="0">
                          <a:latin typeface="Corbel" panose="020B0503020204020204" pitchFamily="34" charset="0"/>
                        </a:rPr>
                        <a:t>Vorlauf, Nachlauf </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Nachlauf: LKW</a:t>
                      </a:r>
                    </a:p>
                  </a:txBody>
                  <a:tcPr anchor="ctr"/>
                </a:tc>
                <a:extLst>
                  <a:ext uri="{0D108BD9-81ED-4DB2-BD59-A6C34878D82A}">
                    <a16:rowId xmlns:a16="http://schemas.microsoft.com/office/drawing/2014/main" val="3040515974"/>
                  </a:ext>
                </a:extLst>
              </a:tr>
              <a:tr h="60337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Zwischenlagerungen                                                                            </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Hallenlager in Duisburg</a:t>
                      </a:r>
                    </a:p>
                  </a:txBody>
                  <a:tcPr anchor="ctr"/>
                </a:tc>
                <a:extLst>
                  <a:ext uri="{0D108BD9-81ED-4DB2-BD59-A6C34878D82A}">
                    <a16:rowId xmlns:a16="http://schemas.microsoft.com/office/drawing/2014/main" val="3932352074"/>
                  </a:ext>
                </a:extLst>
              </a:tr>
              <a:tr h="4223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verwendete</a:t>
                      </a:r>
                      <a:r>
                        <a:rPr lang="de-AT" b="1" baseline="0" dirty="0" smtClean="0">
                          <a:latin typeface="Corbel" panose="020B0503020204020204" pitchFamily="34" charset="0"/>
                        </a:rPr>
                        <a:t> </a:t>
                      </a:r>
                      <a:r>
                        <a:rPr lang="de-AT" b="1" dirty="0" smtClean="0">
                          <a:latin typeface="Corbel" panose="020B0503020204020204" pitchFamily="34" charset="0"/>
                        </a:rPr>
                        <a:t>Umschlags-einrichtungen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Hallendeckenkräne</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Gabelstapler</a:t>
                      </a:r>
                    </a:p>
                  </a:txBody>
                  <a:tcPr anchor="ctr"/>
                </a:tc>
                <a:extLst>
                  <a:ext uri="{0D108BD9-81ED-4DB2-BD59-A6C34878D82A}">
                    <a16:rowId xmlns:a16="http://schemas.microsoft.com/office/drawing/2014/main" val="2293340399"/>
                  </a:ext>
                </a:extLst>
              </a:tr>
              <a:tr h="268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Häufigkeit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5.000 - 8.000</a:t>
                      </a:r>
                      <a:r>
                        <a:rPr lang="de-AT" baseline="0" dirty="0" smtClean="0">
                          <a:latin typeface="Corbel" panose="020B0503020204020204" pitchFamily="34" charset="0"/>
                        </a:rPr>
                        <a:t> t / Monat</a:t>
                      </a:r>
                      <a:endParaRPr lang="de-AT" dirty="0" smtClean="0">
                        <a:latin typeface="Corbel" panose="020B0503020204020204" pitchFamily="34" charset="0"/>
                      </a:endParaRPr>
                    </a:p>
                  </a:txBody>
                  <a:tcPr anchor="ctr"/>
                </a:tc>
                <a:extLst>
                  <a:ext uri="{0D108BD9-81ED-4DB2-BD59-A6C34878D82A}">
                    <a16:rowId xmlns:a16="http://schemas.microsoft.com/office/drawing/2014/main" val="1654979630"/>
                  </a:ext>
                </a:extLst>
              </a:tr>
            </a:tbl>
          </a:graphicData>
        </a:graphic>
      </p:graphicFrame>
      <p:pic>
        <p:nvPicPr>
          <p:cNvPr id="10" name="Grafik 9"/>
          <p:cNvPicPr/>
          <p:nvPr/>
        </p:nvPicPr>
        <p:blipFill>
          <a:blip r:embed="rId3">
            <a:extLst>
              <a:ext uri="{28A0092B-C50C-407E-A947-70E740481C1C}">
                <a14:useLocalDpi xmlns:a14="http://schemas.microsoft.com/office/drawing/2010/main" val="0"/>
              </a:ext>
            </a:extLst>
          </a:blip>
          <a:stretch>
            <a:fillRect/>
          </a:stretch>
        </p:blipFill>
        <p:spPr>
          <a:xfrm>
            <a:off x="7039778" y="2218553"/>
            <a:ext cx="4877577" cy="3640782"/>
          </a:xfrm>
          <a:prstGeom prst="rect">
            <a:avLst/>
          </a:prstGeom>
        </p:spPr>
      </p:pic>
      <p:sp>
        <p:nvSpPr>
          <p:cNvPr id="12" name="Textfeld 11"/>
          <p:cNvSpPr txBox="1"/>
          <p:nvPr/>
        </p:nvSpPr>
        <p:spPr>
          <a:xfrm>
            <a:off x="7039778" y="5643891"/>
            <a:ext cx="2319969" cy="215444"/>
          </a:xfrm>
          <a:prstGeom prst="rect">
            <a:avLst/>
          </a:prstGeom>
          <a:noFill/>
        </p:spPr>
        <p:txBody>
          <a:bodyPr wrap="square" rtlCol="0">
            <a:spAutoFit/>
          </a:bodyPr>
          <a:lstStyle/>
          <a:p>
            <a:r>
              <a:rPr lang="de-DE" sz="800" dirty="0" smtClean="0">
                <a:latin typeface="Corbel" panose="020B0503020204020204" pitchFamily="34" charset="0"/>
              </a:rPr>
              <a:t>Bildquelle: </a:t>
            </a:r>
            <a:r>
              <a:rPr lang="de-DE" sz="800" dirty="0" err="1" smtClean="0">
                <a:latin typeface="Corbel" panose="020B0503020204020204" pitchFamily="34" charset="0"/>
              </a:rPr>
              <a:t>Rhenus</a:t>
            </a:r>
            <a:r>
              <a:rPr lang="de-DE" sz="800" dirty="0" smtClean="0">
                <a:latin typeface="Corbel" panose="020B0503020204020204" pitchFamily="34" charset="0"/>
              </a:rPr>
              <a:t> Port </a:t>
            </a:r>
            <a:r>
              <a:rPr lang="de-DE" sz="800" dirty="0" err="1" smtClean="0">
                <a:latin typeface="Corbel" panose="020B0503020204020204" pitchFamily="34" charset="0"/>
              </a:rPr>
              <a:t>Logistics</a:t>
            </a:r>
            <a:r>
              <a:rPr lang="de-DE" sz="800" dirty="0" smtClean="0">
                <a:latin typeface="Corbel" panose="020B0503020204020204" pitchFamily="34" charset="0"/>
              </a:rPr>
              <a:t> GmbH &amp; Co. KG</a:t>
            </a:r>
            <a:endParaRPr lang="de-AT" sz="800" dirty="0">
              <a:latin typeface="Corbel" panose="020B0503020204020204" pitchFamily="34" charset="0"/>
            </a:endParaRPr>
          </a:p>
        </p:txBody>
      </p:sp>
      <p:sp>
        <p:nvSpPr>
          <p:cNvPr id="7" name="Textfeld 6"/>
          <p:cNvSpPr txBox="1"/>
          <p:nvPr/>
        </p:nvSpPr>
        <p:spPr>
          <a:xfrm>
            <a:off x="10128448" y="6381908"/>
            <a:ext cx="2171212"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Rhenus</a:t>
            </a:r>
            <a:r>
              <a:rPr lang="de-DE" sz="800" dirty="0" smtClean="0">
                <a:latin typeface="Corbel" panose="020B0503020204020204" pitchFamily="34" charset="0"/>
              </a:rPr>
              <a:t> Port </a:t>
            </a:r>
            <a:r>
              <a:rPr lang="de-DE" sz="800" dirty="0" err="1" smtClean="0">
                <a:latin typeface="Corbel" panose="020B0503020204020204" pitchFamily="34" charset="0"/>
              </a:rPr>
              <a:t>Logistics</a:t>
            </a:r>
            <a:r>
              <a:rPr lang="de-DE" sz="800" dirty="0" smtClean="0">
                <a:latin typeface="Corbel" panose="020B0503020204020204" pitchFamily="34" charset="0"/>
              </a:rPr>
              <a:t> GmbH &amp; Co KG</a:t>
            </a:r>
            <a:endParaRPr lang="de-AT" sz="800" dirty="0">
              <a:latin typeface="Corbel" panose="020B0503020204020204" pitchFamily="34" charset="0"/>
            </a:endParaRPr>
          </a:p>
        </p:txBody>
      </p:sp>
    </p:spTree>
    <p:extLst>
      <p:ext uri="{BB962C8B-B14F-4D97-AF65-F5344CB8AC3E}">
        <p14:creationId xmlns:p14="http://schemas.microsoft.com/office/powerpoint/2010/main" val="400103325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Ford-Werke GmbH</a:t>
            </a:r>
            <a:r>
              <a:rPr lang="de-AT" dirty="0" smtClean="0"/>
              <a:t/>
            </a:r>
            <a:br>
              <a:rPr lang="de-AT" dirty="0" smtClean="0"/>
            </a:br>
            <a:r>
              <a:rPr lang="de-AT" sz="2400" dirty="0" smtClean="0"/>
              <a:t>Praxisbeispiele</a:t>
            </a:r>
            <a:endParaRPr lang="de-AT" sz="2400" dirty="0"/>
          </a:p>
        </p:txBody>
      </p:sp>
      <p:sp>
        <p:nvSpPr>
          <p:cNvPr id="3" name="Inhaltsplatzhalter 2"/>
          <p:cNvSpPr>
            <a:spLocks noGrp="1"/>
          </p:cNvSpPr>
          <p:nvPr>
            <p:ph idx="1"/>
          </p:nvPr>
        </p:nvSpPr>
        <p:spPr>
          <a:xfrm>
            <a:off x="609600" y="1700808"/>
            <a:ext cx="6350496" cy="4776192"/>
          </a:xfrm>
        </p:spPr>
        <p:txBody>
          <a:bodyPr>
            <a:normAutofit/>
          </a:bodyPr>
          <a:lstStyle/>
          <a:p>
            <a:pPr>
              <a:spcBef>
                <a:spcPts val="600"/>
              </a:spcBef>
              <a:spcAft>
                <a:spcPts val="600"/>
              </a:spcAft>
              <a:buClr>
                <a:srgbClr val="189BC4"/>
              </a:buClr>
            </a:pPr>
            <a:endParaRPr lang="de-AT" sz="1800" b="1" dirty="0" smtClean="0">
              <a:solidFill>
                <a:srgbClr val="189BC4"/>
              </a:solidFill>
            </a:endParaRPr>
          </a:p>
          <a:p>
            <a:pPr>
              <a:spcBef>
                <a:spcPts val="600"/>
              </a:spcBef>
              <a:spcAft>
                <a:spcPts val="600"/>
              </a:spcAft>
              <a:buClr>
                <a:srgbClr val="189BC4"/>
              </a:buClr>
            </a:pPr>
            <a:r>
              <a:rPr lang="de-AT" sz="1800" b="1" dirty="0" smtClean="0">
                <a:solidFill>
                  <a:srgbClr val="189BC4"/>
                </a:solidFill>
              </a:rPr>
              <a:t>transportiertes Gut:</a:t>
            </a:r>
            <a:r>
              <a:rPr lang="de-AT" sz="1800" dirty="0" smtClean="0">
                <a:solidFill>
                  <a:schemeClr val="tx1"/>
                </a:solidFill>
              </a:rPr>
              <a:t> Ford Fiesta</a:t>
            </a:r>
          </a:p>
          <a:p>
            <a:pPr>
              <a:spcBef>
                <a:spcPts val="600"/>
              </a:spcBef>
              <a:spcAft>
                <a:spcPts val="600"/>
              </a:spcAft>
              <a:buClr>
                <a:srgbClr val="189BC4"/>
              </a:buClr>
            </a:pPr>
            <a:r>
              <a:rPr lang="de-AT" sz="1800" b="1" dirty="0" smtClean="0">
                <a:solidFill>
                  <a:srgbClr val="189BC4"/>
                </a:solidFill>
              </a:rPr>
              <a:t>Quelle:</a:t>
            </a:r>
            <a:r>
              <a:rPr lang="de-AT" sz="1800" dirty="0" smtClean="0">
                <a:solidFill>
                  <a:schemeClr val="tx1"/>
                </a:solidFill>
              </a:rPr>
              <a:t> Hafen im Ford-Werk Köln-Niehl</a:t>
            </a:r>
          </a:p>
          <a:p>
            <a:pPr>
              <a:spcBef>
                <a:spcPts val="600"/>
              </a:spcBef>
              <a:spcAft>
                <a:spcPts val="600"/>
              </a:spcAft>
              <a:buClr>
                <a:srgbClr val="189BC4"/>
              </a:buClr>
            </a:pPr>
            <a:r>
              <a:rPr lang="de-AT" sz="1800" b="1" dirty="0" smtClean="0">
                <a:solidFill>
                  <a:srgbClr val="189BC4"/>
                </a:solidFill>
              </a:rPr>
              <a:t>Ziel:</a:t>
            </a:r>
            <a:r>
              <a:rPr lang="de-AT" sz="1800" dirty="0" smtClean="0">
                <a:solidFill>
                  <a:schemeClr val="tx1"/>
                </a:solidFill>
              </a:rPr>
              <a:t> </a:t>
            </a:r>
            <a:r>
              <a:rPr lang="de-AT" sz="1800" dirty="0" err="1" smtClean="0">
                <a:solidFill>
                  <a:schemeClr val="tx1"/>
                </a:solidFill>
              </a:rPr>
              <a:t>Vlissingen</a:t>
            </a:r>
            <a:r>
              <a:rPr lang="de-AT" sz="1800" dirty="0" smtClean="0">
                <a:solidFill>
                  <a:schemeClr val="tx1"/>
                </a:solidFill>
              </a:rPr>
              <a:t> (NL), Antwerpen (BE)</a:t>
            </a:r>
            <a:br>
              <a:rPr lang="de-AT" sz="1800" dirty="0" smtClean="0">
                <a:solidFill>
                  <a:schemeClr val="tx1"/>
                </a:solidFill>
              </a:rPr>
            </a:br>
            <a:r>
              <a:rPr lang="de-AT" sz="1800" dirty="0" smtClean="0">
                <a:solidFill>
                  <a:schemeClr val="tx1"/>
                </a:solidFill>
                <a:sym typeface="Wingdings" panose="05000000000000000000" pitchFamily="2" charset="2"/>
              </a:rPr>
              <a:t> 7o Länder weltweit</a:t>
            </a:r>
          </a:p>
          <a:p>
            <a:pPr>
              <a:spcBef>
                <a:spcPts val="600"/>
              </a:spcBef>
              <a:spcAft>
                <a:spcPts val="600"/>
              </a:spcAft>
              <a:buClr>
                <a:srgbClr val="189BC4"/>
              </a:buClr>
            </a:pPr>
            <a:r>
              <a:rPr lang="de-AT" sz="1800" dirty="0">
                <a:solidFill>
                  <a:schemeClr val="tx1"/>
                </a:solidFill>
                <a:sym typeface="Wingdings" panose="05000000000000000000" pitchFamily="2" charset="2"/>
              </a:rPr>
              <a:t>z</a:t>
            </a:r>
            <a:r>
              <a:rPr lang="de-AT" sz="1800" dirty="0" smtClean="0">
                <a:solidFill>
                  <a:schemeClr val="tx1"/>
                </a:solidFill>
                <a:sym typeface="Wingdings" panose="05000000000000000000" pitchFamily="2" charset="2"/>
              </a:rPr>
              <a:t>wischen Seehäfen und Hafen im Ford-Werk vier Schiffe im ständigen Wechsel</a:t>
            </a:r>
          </a:p>
          <a:p>
            <a:pPr>
              <a:spcBef>
                <a:spcPts val="600"/>
              </a:spcBef>
              <a:spcAft>
                <a:spcPts val="600"/>
              </a:spcAft>
              <a:buClr>
                <a:srgbClr val="189BC4"/>
              </a:buClr>
            </a:pPr>
            <a:r>
              <a:rPr lang="de-AT" sz="1800" b="1" dirty="0" smtClean="0">
                <a:solidFill>
                  <a:srgbClr val="189BC4"/>
                </a:solidFill>
                <a:sym typeface="Wingdings" panose="05000000000000000000" pitchFamily="2" charset="2"/>
              </a:rPr>
              <a:t>Beladungsdauer:</a:t>
            </a:r>
            <a:r>
              <a:rPr lang="de-AT" sz="1800" dirty="0" smtClean="0">
                <a:solidFill>
                  <a:schemeClr val="tx1"/>
                </a:solidFill>
                <a:sym typeface="Wingdings" panose="05000000000000000000" pitchFamily="2" charset="2"/>
              </a:rPr>
              <a:t> mind. 1 Tag</a:t>
            </a:r>
          </a:p>
          <a:p>
            <a:pPr>
              <a:spcBef>
                <a:spcPts val="600"/>
              </a:spcBef>
              <a:spcAft>
                <a:spcPts val="600"/>
              </a:spcAft>
              <a:buClr>
                <a:srgbClr val="189BC4"/>
              </a:buClr>
            </a:pPr>
            <a:r>
              <a:rPr lang="de-AT" sz="1800" b="1" dirty="0" smtClean="0">
                <a:solidFill>
                  <a:srgbClr val="189BC4"/>
                </a:solidFill>
                <a:sym typeface="Wingdings" panose="05000000000000000000" pitchFamily="2" charset="2"/>
              </a:rPr>
              <a:t>Fahrdauer</a:t>
            </a:r>
            <a:r>
              <a:rPr lang="de-AT" sz="1800" dirty="0" smtClean="0">
                <a:solidFill>
                  <a:schemeClr val="tx1"/>
                </a:solidFill>
                <a:sym typeface="Wingdings" panose="05000000000000000000" pitchFamily="2" charset="2"/>
              </a:rPr>
              <a:t> zu den Seehäfen: 24 h, </a:t>
            </a:r>
            <a:r>
              <a:rPr lang="de-AT" sz="1800" b="1" dirty="0" smtClean="0">
                <a:solidFill>
                  <a:srgbClr val="189BC4"/>
                </a:solidFill>
                <a:sym typeface="Wingdings" panose="05000000000000000000" pitchFamily="2" charset="2"/>
              </a:rPr>
              <a:t>Rückfahrt:</a:t>
            </a:r>
            <a:r>
              <a:rPr lang="de-AT" sz="1800" dirty="0" smtClean="0">
                <a:solidFill>
                  <a:schemeClr val="tx1"/>
                </a:solidFill>
                <a:sym typeface="Wingdings" panose="05000000000000000000" pitchFamily="2" charset="2"/>
              </a:rPr>
              <a:t> 36 h</a:t>
            </a:r>
          </a:p>
          <a:p>
            <a:pPr>
              <a:spcBef>
                <a:spcPts val="600"/>
              </a:spcBef>
              <a:spcAft>
                <a:spcPts val="600"/>
              </a:spcAft>
              <a:buClr>
                <a:srgbClr val="189BC4"/>
              </a:buClr>
            </a:pPr>
            <a:r>
              <a:rPr lang="de-AT" sz="1800" dirty="0">
                <a:solidFill>
                  <a:schemeClr val="tx1"/>
                </a:solidFill>
                <a:sym typeface="Wingdings" panose="05000000000000000000" pitchFamily="2" charset="2"/>
              </a:rPr>
              <a:t>k</a:t>
            </a:r>
            <a:r>
              <a:rPr lang="de-AT" sz="1800" dirty="0" smtClean="0">
                <a:solidFill>
                  <a:schemeClr val="tx1"/>
                </a:solidFill>
                <a:sym typeface="Wingdings" panose="05000000000000000000" pitchFamily="2" charset="2"/>
              </a:rPr>
              <a:t>eine Zwischenlagerungen</a:t>
            </a:r>
            <a:endParaRPr lang="de-AT" sz="1800" dirty="0">
              <a:solidFill>
                <a:schemeClr val="tx1"/>
              </a:solidFill>
            </a:endParaRPr>
          </a:p>
          <a:p>
            <a:pPr>
              <a:buClr>
                <a:srgbClr val="189BC4"/>
              </a:buClr>
            </a:pP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59</a:t>
            </a:fld>
            <a:endParaRPr lang="de-AT" dirty="0">
              <a:solidFill>
                <a:prstClr val="white"/>
              </a:solidFill>
            </a:endParaRPr>
          </a:p>
        </p:txBody>
      </p:sp>
      <p:sp>
        <p:nvSpPr>
          <p:cNvPr id="6" name="Textfeld 5"/>
          <p:cNvSpPr txBox="1"/>
          <p:nvPr/>
        </p:nvSpPr>
        <p:spPr>
          <a:xfrm>
            <a:off x="10839648" y="6369278"/>
            <a:ext cx="1337411" cy="215444"/>
          </a:xfrm>
          <a:prstGeom prst="rect">
            <a:avLst/>
          </a:prstGeom>
          <a:noFill/>
        </p:spPr>
        <p:txBody>
          <a:bodyPr wrap="square" rtlCol="0">
            <a:spAutoFit/>
          </a:bodyPr>
          <a:lstStyle/>
          <a:p>
            <a:r>
              <a:rPr lang="de-DE" sz="800" dirty="0" smtClean="0">
                <a:latin typeface="Corbel" panose="020B0503020204020204" pitchFamily="34" charset="0"/>
              </a:rPr>
              <a:t>Quelle: Ford-Werke GmbH</a:t>
            </a:r>
            <a:endParaRPr lang="de-AT" sz="800" dirty="0">
              <a:latin typeface="Corbel" panose="020B0503020204020204" pitchFamily="34" charset="0"/>
            </a:endParaRPr>
          </a:p>
        </p:txBody>
      </p:sp>
      <p:pic>
        <p:nvPicPr>
          <p:cNvPr id="7" name="Grafik 6"/>
          <p:cNvPicPr>
            <a:picLocks noChangeAspect="1"/>
          </p:cNvPicPr>
          <p:nvPr/>
        </p:nvPicPr>
        <p:blipFill>
          <a:blip r:embed="rId3"/>
          <a:stretch>
            <a:fillRect/>
          </a:stretch>
        </p:blipFill>
        <p:spPr>
          <a:xfrm>
            <a:off x="7149309" y="2227481"/>
            <a:ext cx="4605617" cy="3454213"/>
          </a:xfrm>
          <a:prstGeom prst="rect">
            <a:avLst/>
          </a:prstGeom>
        </p:spPr>
      </p:pic>
      <p:pic>
        <p:nvPicPr>
          <p:cNvPr id="10" name="Grafik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55106" y="488103"/>
            <a:ext cx="2194024" cy="823721"/>
          </a:xfrm>
          <a:prstGeom prst="rect">
            <a:avLst/>
          </a:prstGeom>
        </p:spPr>
      </p:pic>
    </p:spTree>
    <p:extLst>
      <p:ext uri="{BB962C8B-B14F-4D97-AF65-F5344CB8AC3E}">
        <p14:creationId xmlns:p14="http://schemas.microsoft.com/office/powerpoint/2010/main" val="402008180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Duisburger Hafen AG</a:t>
            </a:r>
            <a:r>
              <a:rPr lang="de-AT" dirty="0" smtClean="0"/>
              <a:t/>
            </a:r>
            <a:br>
              <a:rPr lang="de-AT" dirty="0" smtClean="0"/>
            </a:br>
            <a:r>
              <a:rPr lang="de-AT" sz="2400" dirty="0" smtClean="0"/>
              <a:t>Praxisbeispiel</a:t>
            </a:r>
            <a:endParaRPr lang="de-AT" sz="2400"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60</a:t>
            </a:fld>
            <a:endParaRPr lang="de-AT" dirty="0">
              <a:solidFill>
                <a:prstClr val="white"/>
              </a:solidFill>
            </a:endParaRPr>
          </a:p>
        </p:txBody>
      </p:sp>
      <p:graphicFrame>
        <p:nvGraphicFramePr>
          <p:cNvPr id="5" name="Inhaltsplatzhalter 3"/>
          <p:cNvGraphicFramePr>
            <a:graphicFrameLocks/>
          </p:cNvGraphicFramePr>
          <p:nvPr>
            <p:extLst>
              <p:ext uri="{D42A27DB-BD31-4B8C-83A1-F6EECF244321}">
                <p14:modId xmlns:p14="http://schemas.microsoft.com/office/powerpoint/2010/main" val="976708047"/>
              </p:ext>
            </p:extLst>
          </p:nvPr>
        </p:nvGraphicFramePr>
        <p:xfrm>
          <a:off x="609600" y="1889040"/>
          <a:ext cx="6701967" cy="4445720"/>
        </p:xfrm>
        <a:graphic>
          <a:graphicData uri="http://schemas.openxmlformats.org/drawingml/2006/table">
            <a:tbl>
              <a:tblPr firstRow="1" bandRow="1">
                <a:tableStyleId>{8799B23B-EC83-4686-B30A-512413B5E67A}</a:tableStyleId>
              </a:tblPr>
              <a:tblGrid>
                <a:gridCol w="2421943">
                  <a:extLst>
                    <a:ext uri="{9D8B030D-6E8A-4147-A177-3AD203B41FA5}">
                      <a16:colId xmlns:a16="http://schemas.microsoft.com/office/drawing/2014/main" val="2414039658"/>
                    </a:ext>
                  </a:extLst>
                </a:gridCol>
                <a:gridCol w="4280024">
                  <a:extLst>
                    <a:ext uri="{9D8B030D-6E8A-4147-A177-3AD203B41FA5}">
                      <a16:colId xmlns:a16="http://schemas.microsoft.com/office/drawing/2014/main" val="518215822"/>
                    </a:ext>
                  </a:extLst>
                </a:gridCol>
              </a:tblGrid>
              <a:tr h="422360">
                <a:tc>
                  <a:txBody>
                    <a:bodyPr/>
                    <a:lstStyle/>
                    <a:p>
                      <a:r>
                        <a:rPr lang="de-AT" b="1" dirty="0" smtClean="0">
                          <a:latin typeface="Corbel" panose="020B0503020204020204" pitchFamily="34" charset="0"/>
                        </a:rPr>
                        <a:t>transportiertes Gut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Autoteile</a:t>
                      </a:r>
                    </a:p>
                  </a:txBody>
                  <a:tcPr anchor="ctr"/>
                </a:tc>
                <a:extLst>
                  <a:ext uri="{0D108BD9-81ED-4DB2-BD59-A6C34878D82A}">
                    <a16:rowId xmlns:a16="http://schemas.microsoft.com/office/drawing/2014/main" val="3157228857"/>
                  </a:ext>
                </a:extLst>
              </a:tr>
              <a:tr h="241349">
                <a:tc>
                  <a:txBody>
                    <a:bodyPr/>
                    <a:lstStyle/>
                    <a:p>
                      <a:r>
                        <a:rPr lang="de-AT" b="1" dirty="0" smtClean="0">
                          <a:latin typeface="Corbel" panose="020B0503020204020204" pitchFamily="34" charset="0"/>
                        </a:rPr>
                        <a:t>Quelle</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Duisburg</a:t>
                      </a:r>
                    </a:p>
                  </a:txBody>
                  <a:tcPr anchor="ctr"/>
                </a:tc>
                <a:extLst>
                  <a:ext uri="{0D108BD9-81ED-4DB2-BD59-A6C34878D82A}">
                    <a16:rowId xmlns:a16="http://schemas.microsoft.com/office/drawing/2014/main" val="1957678567"/>
                  </a:ext>
                </a:extLst>
              </a:tr>
              <a:tr h="241349">
                <a:tc>
                  <a:txBody>
                    <a:bodyPr/>
                    <a:lstStyle/>
                    <a:p>
                      <a:r>
                        <a:rPr lang="de-AT" b="1" dirty="0" smtClean="0">
                          <a:latin typeface="Corbel" panose="020B0503020204020204" pitchFamily="34" charset="0"/>
                        </a:rPr>
                        <a:t>Ziel</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Antwerpen</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Bestimmungshafen: Shanghai China</a:t>
                      </a:r>
                    </a:p>
                  </a:txBody>
                  <a:tcPr anchor="ctr"/>
                </a:tc>
                <a:extLst>
                  <a:ext uri="{0D108BD9-81ED-4DB2-BD59-A6C34878D82A}">
                    <a16:rowId xmlns:a16="http://schemas.microsoft.com/office/drawing/2014/main" val="1436768634"/>
                  </a:ext>
                </a:extLst>
              </a:tr>
              <a:tr h="603371">
                <a:tc>
                  <a:txBody>
                    <a:bodyPr/>
                    <a:lstStyle/>
                    <a:p>
                      <a:r>
                        <a:rPr lang="de-AT" b="1" dirty="0" smtClean="0">
                          <a:latin typeface="Corbel" panose="020B0503020204020204" pitchFamily="34" charset="0"/>
                        </a:rPr>
                        <a:t>Vorlauf, Nachlauf </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Vorlauf:</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AT" dirty="0" smtClean="0">
                          <a:latin typeface="Corbel" panose="020B0503020204020204" pitchFamily="34" charset="0"/>
                        </a:rPr>
                        <a:t>Container kommt aus dem Leerdepot</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AT" dirty="0" smtClean="0">
                          <a:latin typeface="Corbel" panose="020B0503020204020204" pitchFamily="34" charset="0"/>
                        </a:rPr>
                        <a:t>Leercontainer zum Kunden</a:t>
                      </a:r>
                    </a:p>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Nachlauf:</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AT" dirty="0" smtClean="0">
                          <a:latin typeface="Corbel" panose="020B0503020204020204" pitchFamily="34" charset="0"/>
                        </a:rPr>
                        <a:t>Leercontainer</a:t>
                      </a:r>
                      <a:r>
                        <a:rPr lang="de-AT" baseline="0" dirty="0" smtClean="0">
                          <a:latin typeface="Corbel" panose="020B0503020204020204" pitchFamily="34" charset="0"/>
                        </a:rPr>
                        <a:t> vom Duisburger Hafen zum Kunden</a:t>
                      </a:r>
                      <a:endParaRPr lang="de-AT" dirty="0" smtClean="0">
                        <a:latin typeface="Corbel" panose="020B0503020204020204" pitchFamily="34" charset="0"/>
                      </a:endParaRPr>
                    </a:p>
                  </a:txBody>
                  <a:tcPr anchor="ctr"/>
                </a:tc>
                <a:extLst>
                  <a:ext uri="{0D108BD9-81ED-4DB2-BD59-A6C34878D82A}">
                    <a16:rowId xmlns:a16="http://schemas.microsoft.com/office/drawing/2014/main" val="3040515974"/>
                  </a:ext>
                </a:extLst>
              </a:tr>
              <a:tr h="4223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verwendete</a:t>
                      </a:r>
                      <a:r>
                        <a:rPr lang="de-AT" b="1" baseline="0" dirty="0" smtClean="0">
                          <a:latin typeface="Corbel" panose="020B0503020204020204" pitchFamily="34" charset="0"/>
                        </a:rPr>
                        <a:t> </a:t>
                      </a:r>
                      <a:r>
                        <a:rPr lang="de-AT" b="1" dirty="0" smtClean="0">
                          <a:latin typeface="Corbel" panose="020B0503020204020204" pitchFamily="34" charset="0"/>
                        </a:rPr>
                        <a:t>Umschlags-einrichtungen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latin typeface="Corbel" panose="020B0503020204020204" pitchFamily="34" charset="0"/>
                        </a:rPr>
                        <a:t>Reachstacker</a:t>
                      </a:r>
                      <a:r>
                        <a:rPr lang="de-AT" dirty="0" smtClean="0">
                          <a:latin typeface="Corbel" panose="020B0503020204020204" pitchFamily="34" charset="0"/>
                        </a:rPr>
                        <a:t>, Portalkran, Terminalzugmaschine, </a:t>
                      </a:r>
                      <a:r>
                        <a:rPr lang="de-AT" dirty="0" err="1" smtClean="0">
                          <a:latin typeface="Corbel" panose="020B0503020204020204" pitchFamily="34" charset="0"/>
                        </a:rPr>
                        <a:t>Containerchassi</a:t>
                      </a:r>
                      <a:endParaRPr lang="de-AT" dirty="0" smtClean="0">
                        <a:latin typeface="Corbel" panose="020B0503020204020204" pitchFamily="34" charset="0"/>
                      </a:endParaRPr>
                    </a:p>
                  </a:txBody>
                  <a:tcPr anchor="ctr"/>
                </a:tc>
                <a:extLst>
                  <a:ext uri="{0D108BD9-81ED-4DB2-BD59-A6C34878D82A}">
                    <a16:rowId xmlns:a16="http://schemas.microsoft.com/office/drawing/2014/main" val="2293340399"/>
                  </a:ext>
                </a:extLst>
              </a:tr>
              <a:tr h="268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Häufigkeit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einmal wöchentlich</a:t>
                      </a:r>
                    </a:p>
                  </a:txBody>
                  <a:tcPr anchor="ctr"/>
                </a:tc>
                <a:extLst>
                  <a:ext uri="{0D108BD9-81ED-4DB2-BD59-A6C34878D82A}">
                    <a16:rowId xmlns:a16="http://schemas.microsoft.com/office/drawing/2014/main" val="1654979630"/>
                  </a:ext>
                </a:extLst>
              </a:tr>
            </a:tbl>
          </a:graphicData>
        </a:graphic>
      </p:graphicFrame>
      <p:pic>
        <p:nvPicPr>
          <p:cNvPr id="6" name="Grafik 5"/>
          <p:cNvPicPr>
            <a:picLocks noChangeAspect="1"/>
          </p:cNvPicPr>
          <p:nvPr/>
        </p:nvPicPr>
        <p:blipFill>
          <a:blip r:embed="rId3"/>
          <a:stretch>
            <a:fillRect/>
          </a:stretch>
        </p:blipFill>
        <p:spPr>
          <a:xfrm>
            <a:off x="7850659" y="2459885"/>
            <a:ext cx="4341341" cy="3304029"/>
          </a:xfrm>
          <a:prstGeom prst="rect">
            <a:avLst/>
          </a:prstGeom>
        </p:spPr>
      </p:pic>
      <p:sp>
        <p:nvSpPr>
          <p:cNvPr id="7" name="Textfeld 6"/>
          <p:cNvSpPr txBox="1"/>
          <p:nvPr/>
        </p:nvSpPr>
        <p:spPr>
          <a:xfrm>
            <a:off x="7850659" y="5563859"/>
            <a:ext cx="4417541" cy="200055"/>
          </a:xfrm>
          <a:prstGeom prst="rect">
            <a:avLst/>
          </a:prstGeom>
          <a:noFill/>
        </p:spPr>
        <p:txBody>
          <a:bodyPr wrap="square" rtlCol="0">
            <a:spAutoFit/>
          </a:bodyPr>
          <a:lstStyle/>
          <a:p>
            <a:r>
              <a:rPr lang="de-DE" sz="700" dirty="0" smtClean="0">
                <a:latin typeface="Corbel" panose="020B0503020204020204" pitchFamily="34" charset="0"/>
              </a:rPr>
              <a:t>Bildquelle: https</a:t>
            </a:r>
            <a:r>
              <a:rPr lang="de-DE" sz="700" dirty="0">
                <a:latin typeface="Corbel" panose="020B0503020204020204" pitchFamily="34" charset="0"/>
              </a:rPr>
              <a:t>://www.langsamreisen.de/fileadmin/user_upload/routen-regionen/fr3/fr3-123_freighter-voyage.jpg</a:t>
            </a:r>
          </a:p>
        </p:txBody>
      </p:sp>
      <p:sp>
        <p:nvSpPr>
          <p:cNvPr id="8" name="Textfeld 7"/>
          <p:cNvSpPr txBox="1"/>
          <p:nvPr/>
        </p:nvSpPr>
        <p:spPr>
          <a:xfrm>
            <a:off x="10642600" y="6369278"/>
            <a:ext cx="1534459" cy="215444"/>
          </a:xfrm>
          <a:prstGeom prst="rect">
            <a:avLst/>
          </a:prstGeom>
          <a:noFill/>
        </p:spPr>
        <p:txBody>
          <a:bodyPr wrap="square" rtlCol="0">
            <a:spAutoFit/>
          </a:bodyPr>
          <a:lstStyle/>
          <a:p>
            <a:r>
              <a:rPr lang="de-DE" sz="800" dirty="0" smtClean="0">
                <a:latin typeface="Corbel" panose="020B0503020204020204" pitchFamily="34" charset="0"/>
              </a:rPr>
              <a:t>Quelle: Duisburger Hafen AG</a:t>
            </a:r>
            <a:endParaRPr lang="de-AT" sz="800" dirty="0">
              <a:latin typeface="Corbel" panose="020B0503020204020204" pitchFamily="34" charset="0"/>
            </a:endParaRPr>
          </a:p>
        </p:txBody>
      </p:sp>
      <p:pic>
        <p:nvPicPr>
          <p:cNvPr id="9" name="Picture 34" descr="duisport_no claim_freigestell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6683" y="345397"/>
            <a:ext cx="1925491" cy="1049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311470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err="1" smtClean="0"/>
              <a:t>Thyssenkrupp</a:t>
            </a:r>
            <a:r>
              <a:rPr lang="de-AT" b="1" dirty="0" smtClean="0"/>
              <a:t> Steel Europe</a:t>
            </a:r>
            <a:r>
              <a:rPr lang="de-AT" dirty="0" smtClean="0"/>
              <a:t/>
            </a:r>
            <a:br>
              <a:rPr lang="de-AT" dirty="0" smtClean="0"/>
            </a:br>
            <a:r>
              <a:rPr lang="de-AT" sz="2400" dirty="0" smtClean="0"/>
              <a:t>Praxisbeispiel</a:t>
            </a:r>
            <a:endParaRPr lang="de-AT" sz="2400"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61</a:t>
            </a:fld>
            <a:endParaRPr lang="de-AT" dirty="0">
              <a:solidFill>
                <a:prstClr val="white"/>
              </a:solidFill>
            </a:endParaRPr>
          </a:p>
        </p:txBody>
      </p:sp>
      <p:graphicFrame>
        <p:nvGraphicFramePr>
          <p:cNvPr id="5" name="Inhaltsplatzhalter 3"/>
          <p:cNvGraphicFramePr>
            <a:graphicFrameLocks/>
          </p:cNvGraphicFramePr>
          <p:nvPr>
            <p:extLst>
              <p:ext uri="{D42A27DB-BD31-4B8C-83A1-F6EECF244321}">
                <p14:modId xmlns:p14="http://schemas.microsoft.com/office/powerpoint/2010/main" val="2796388105"/>
              </p:ext>
            </p:extLst>
          </p:nvPr>
        </p:nvGraphicFramePr>
        <p:xfrm>
          <a:off x="609600" y="1731141"/>
          <a:ext cx="6701967" cy="4866211"/>
        </p:xfrm>
        <a:graphic>
          <a:graphicData uri="http://schemas.openxmlformats.org/drawingml/2006/table">
            <a:tbl>
              <a:tblPr firstRow="1" bandRow="1">
                <a:tableStyleId>{8799B23B-EC83-4686-B30A-512413B5E67A}</a:tableStyleId>
              </a:tblPr>
              <a:tblGrid>
                <a:gridCol w="2421943">
                  <a:extLst>
                    <a:ext uri="{9D8B030D-6E8A-4147-A177-3AD203B41FA5}">
                      <a16:colId xmlns:a16="http://schemas.microsoft.com/office/drawing/2014/main" val="2414039658"/>
                    </a:ext>
                  </a:extLst>
                </a:gridCol>
                <a:gridCol w="4280024">
                  <a:extLst>
                    <a:ext uri="{9D8B030D-6E8A-4147-A177-3AD203B41FA5}">
                      <a16:colId xmlns:a16="http://schemas.microsoft.com/office/drawing/2014/main" val="518215822"/>
                    </a:ext>
                  </a:extLst>
                </a:gridCol>
              </a:tblGrid>
              <a:tr h="422360">
                <a:tc>
                  <a:txBody>
                    <a:bodyPr/>
                    <a:lstStyle/>
                    <a:p>
                      <a:r>
                        <a:rPr lang="de-AT" b="1" dirty="0" smtClean="0">
                          <a:latin typeface="Corbel" panose="020B0503020204020204" pitchFamily="34" charset="0"/>
                        </a:rPr>
                        <a:t>transportiertes Gut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0" dirty="0" smtClean="0">
                          <a:latin typeface="Corbel" panose="020B0503020204020204" pitchFamily="34" charset="0"/>
                        </a:rPr>
                        <a:t>Rohstoffe z.B. Erz, Pellets, Koks, Kohle,…</a:t>
                      </a:r>
                    </a:p>
                  </a:txBody>
                  <a:tcPr anchor="ctr"/>
                </a:tc>
                <a:extLst>
                  <a:ext uri="{0D108BD9-81ED-4DB2-BD59-A6C34878D82A}">
                    <a16:rowId xmlns:a16="http://schemas.microsoft.com/office/drawing/2014/main" val="3157228857"/>
                  </a:ext>
                </a:extLst>
              </a:tr>
              <a:tr h="241349">
                <a:tc>
                  <a:txBody>
                    <a:bodyPr/>
                    <a:lstStyle/>
                    <a:p>
                      <a:r>
                        <a:rPr lang="de-AT" b="1" dirty="0" smtClean="0">
                          <a:latin typeface="Corbel" panose="020B0503020204020204" pitchFamily="34" charset="0"/>
                        </a:rPr>
                        <a:t>Quelle</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Übersee</a:t>
                      </a:r>
                    </a:p>
                  </a:txBody>
                  <a:tcPr anchor="ctr"/>
                </a:tc>
                <a:extLst>
                  <a:ext uri="{0D108BD9-81ED-4DB2-BD59-A6C34878D82A}">
                    <a16:rowId xmlns:a16="http://schemas.microsoft.com/office/drawing/2014/main" val="1957678567"/>
                  </a:ext>
                </a:extLst>
              </a:tr>
              <a:tr h="241349">
                <a:tc>
                  <a:txBody>
                    <a:bodyPr/>
                    <a:lstStyle/>
                    <a:p>
                      <a:r>
                        <a:rPr lang="de-AT" b="1" dirty="0" smtClean="0">
                          <a:latin typeface="Corbel" panose="020B0503020204020204" pitchFamily="34" charset="0"/>
                        </a:rPr>
                        <a:t>Ziel</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Werkshäfen in Duisburg</a:t>
                      </a:r>
                    </a:p>
                  </a:txBody>
                  <a:tcPr anchor="ctr"/>
                </a:tc>
                <a:extLst>
                  <a:ext uri="{0D108BD9-81ED-4DB2-BD59-A6C34878D82A}">
                    <a16:rowId xmlns:a16="http://schemas.microsoft.com/office/drawing/2014/main" val="1436768634"/>
                  </a:ext>
                </a:extLst>
              </a:tr>
              <a:tr h="603371">
                <a:tc>
                  <a:txBody>
                    <a:bodyPr/>
                    <a:lstStyle/>
                    <a:p>
                      <a:r>
                        <a:rPr lang="de-AT" b="1" dirty="0" smtClean="0">
                          <a:latin typeface="Corbel" panose="020B0503020204020204" pitchFamily="34" charset="0"/>
                        </a:rPr>
                        <a:t>Vorlauf, Nachlauf </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Vorlauf</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AT" dirty="0" smtClean="0">
                          <a:latin typeface="Corbel" panose="020B0503020204020204" pitchFamily="34" charset="0"/>
                        </a:rPr>
                        <a:t>Seeschiffe</a:t>
                      </a:r>
                      <a:r>
                        <a:rPr lang="de-AT" baseline="0" dirty="0" smtClean="0">
                          <a:latin typeface="Corbel" panose="020B0503020204020204" pitchFamily="34" charset="0"/>
                        </a:rPr>
                        <a:t> aus Übersee</a:t>
                      </a: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de-AT" sz="1800" b="1" baseline="0" dirty="0" smtClean="0">
                          <a:latin typeface="Corbel" panose="020B0503020204020204" pitchFamily="34" charset="0"/>
                        </a:rPr>
                        <a:t>Nachlauf</a:t>
                      </a:r>
                      <a:endParaRPr lang="de-AT" b="1" baseline="0" dirty="0" smtClean="0">
                        <a:latin typeface="Corbel" panose="020B0503020204020204" pitchFamily="34" charset="0"/>
                      </a:endParaRP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AT" baseline="0" dirty="0" smtClean="0">
                          <a:latin typeface="Corbel" panose="020B0503020204020204" pitchFamily="34" charset="0"/>
                        </a:rPr>
                        <a:t>Transport zu den Hochofengruppen</a:t>
                      </a:r>
                      <a:endParaRPr lang="de-AT" dirty="0" smtClean="0">
                        <a:latin typeface="Corbel" panose="020B0503020204020204" pitchFamily="34" charset="0"/>
                      </a:endParaRPr>
                    </a:p>
                  </a:txBody>
                  <a:tcPr anchor="ctr"/>
                </a:tc>
                <a:extLst>
                  <a:ext uri="{0D108BD9-81ED-4DB2-BD59-A6C34878D82A}">
                    <a16:rowId xmlns:a16="http://schemas.microsoft.com/office/drawing/2014/main" val="3040515974"/>
                  </a:ext>
                </a:extLst>
              </a:tr>
              <a:tr h="603371">
                <a:tc>
                  <a:txBody>
                    <a:bodyPr/>
                    <a:lstStyle/>
                    <a:p>
                      <a:r>
                        <a:rPr lang="de-AT" b="1" dirty="0" smtClean="0">
                          <a:latin typeface="Corbel" panose="020B0503020204020204" pitchFamily="34" charset="0"/>
                        </a:rPr>
                        <a:t>Zwischenlagerungen</a:t>
                      </a:r>
                      <a:endParaRPr lang="de-AT" b="1" dirty="0">
                        <a:latin typeface="Corbel" panose="020B0503020204020204"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de-AT" dirty="0" smtClean="0">
                          <a:latin typeface="Corbel" panose="020B0503020204020204" pitchFamily="34" charset="0"/>
                        </a:rPr>
                        <a:t>Hafen Rotterdam</a:t>
                      </a:r>
                    </a:p>
                  </a:txBody>
                  <a:tcPr anchor="ctr"/>
                </a:tc>
                <a:extLst>
                  <a:ext uri="{0D108BD9-81ED-4DB2-BD59-A6C34878D82A}">
                    <a16:rowId xmlns:a16="http://schemas.microsoft.com/office/drawing/2014/main" val="2244235158"/>
                  </a:ext>
                </a:extLst>
              </a:tr>
              <a:tr h="4223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verwendete</a:t>
                      </a:r>
                      <a:r>
                        <a:rPr lang="de-AT" b="1" baseline="0" dirty="0" smtClean="0">
                          <a:latin typeface="Corbel" panose="020B0503020204020204" pitchFamily="34" charset="0"/>
                        </a:rPr>
                        <a:t> </a:t>
                      </a:r>
                      <a:r>
                        <a:rPr lang="de-AT" b="1" dirty="0" smtClean="0">
                          <a:latin typeface="Corbel" panose="020B0503020204020204" pitchFamily="34" charset="0"/>
                        </a:rPr>
                        <a:t>Umschlags-einrichtungen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err="1" smtClean="0">
                          <a:latin typeface="Corbel" panose="020B0503020204020204" pitchFamily="34" charset="0"/>
                        </a:rPr>
                        <a:t>Schiffsentlader</a:t>
                      </a:r>
                      <a:endParaRPr lang="de-AT" dirty="0" smtClean="0">
                        <a:latin typeface="Corbel" panose="020B0503020204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Mobilkräne</a:t>
                      </a:r>
                    </a:p>
                  </a:txBody>
                  <a:tcPr anchor="ctr"/>
                </a:tc>
                <a:extLst>
                  <a:ext uri="{0D108BD9-81ED-4DB2-BD59-A6C34878D82A}">
                    <a16:rowId xmlns:a16="http://schemas.microsoft.com/office/drawing/2014/main" val="2293340399"/>
                  </a:ext>
                </a:extLst>
              </a:tr>
              <a:tr h="268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Transportdauer</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Rotterdam </a:t>
                      </a:r>
                      <a:r>
                        <a:rPr lang="de-AT" dirty="0" smtClean="0">
                          <a:latin typeface="Corbel" panose="020B0503020204020204" pitchFamily="34" charset="0"/>
                          <a:sym typeface="Wingdings" panose="05000000000000000000" pitchFamily="2" charset="2"/>
                        </a:rPr>
                        <a:t> Duisburg: 28 h</a:t>
                      </a:r>
                    </a:p>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sym typeface="Wingdings" panose="05000000000000000000" pitchFamily="2" charset="2"/>
                        </a:rPr>
                        <a:t>Duisburg  Rotterdam: 12 h</a:t>
                      </a:r>
                      <a:endParaRPr lang="de-AT" dirty="0" smtClean="0">
                        <a:latin typeface="Corbel" panose="020B0503020204020204" pitchFamily="34" charset="0"/>
                      </a:endParaRPr>
                    </a:p>
                  </a:txBody>
                  <a:tcPr anchor="ctr"/>
                </a:tc>
                <a:extLst>
                  <a:ext uri="{0D108BD9-81ED-4DB2-BD59-A6C34878D82A}">
                    <a16:rowId xmlns:a16="http://schemas.microsoft.com/office/drawing/2014/main" val="1654979630"/>
                  </a:ext>
                </a:extLst>
              </a:tr>
              <a:tr h="268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b="1" dirty="0" smtClean="0">
                          <a:latin typeface="Corbel" panose="020B0503020204020204" pitchFamily="34" charset="0"/>
                        </a:rPr>
                        <a:t>Häufigkeit</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AT" dirty="0" smtClean="0">
                          <a:latin typeface="Corbel" panose="020B0503020204020204" pitchFamily="34" charset="0"/>
                        </a:rPr>
                        <a:t>ca. 30-35 Mio. t/ Jahr</a:t>
                      </a:r>
                    </a:p>
                  </a:txBody>
                  <a:tcPr anchor="ctr"/>
                </a:tc>
                <a:extLst>
                  <a:ext uri="{0D108BD9-81ED-4DB2-BD59-A6C34878D82A}">
                    <a16:rowId xmlns:a16="http://schemas.microsoft.com/office/drawing/2014/main" val="14062237"/>
                  </a:ext>
                </a:extLst>
              </a:tr>
            </a:tbl>
          </a:graphicData>
        </a:graphic>
      </p:graphicFrame>
      <p:pic>
        <p:nvPicPr>
          <p:cNvPr id="6" name="Grafik 5"/>
          <p:cNvPicPr>
            <a:picLocks noChangeAspect="1"/>
          </p:cNvPicPr>
          <p:nvPr/>
        </p:nvPicPr>
        <p:blipFill>
          <a:blip r:embed="rId3"/>
          <a:stretch>
            <a:fillRect/>
          </a:stretch>
        </p:blipFill>
        <p:spPr>
          <a:xfrm>
            <a:off x="8157559" y="4648544"/>
            <a:ext cx="1441879" cy="1069146"/>
          </a:xfrm>
          <a:prstGeom prst="rect">
            <a:avLst/>
          </a:prstGeom>
        </p:spPr>
      </p:pic>
      <p:pic>
        <p:nvPicPr>
          <p:cNvPr id="7" name="Grafik 6"/>
          <p:cNvPicPr>
            <a:picLocks noChangeAspect="1"/>
          </p:cNvPicPr>
          <p:nvPr/>
        </p:nvPicPr>
        <p:blipFill>
          <a:blip r:embed="rId4"/>
          <a:stretch>
            <a:fillRect/>
          </a:stretch>
        </p:blipFill>
        <p:spPr>
          <a:xfrm>
            <a:off x="10128448" y="4636420"/>
            <a:ext cx="1501956" cy="1069145"/>
          </a:xfrm>
          <a:prstGeom prst="rect">
            <a:avLst/>
          </a:prstGeom>
        </p:spPr>
      </p:pic>
      <p:pic>
        <p:nvPicPr>
          <p:cNvPr id="13" name="Grafik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21337" y="80049"/>
            <a:ext cx="1823448" cy="1409373"/>
          </a:xfrm>
          <a:prstGeom prst="rect">
            <a:avLst/>
          </a:prstGeom>
        </p:spPr>
      </p:pic>
      <p:sp>
        <p:nvSpPr>
          <p:cNvPr id="14" name="Textfeld 13"/>
          <p:cNvSpPr txBox="1"/>
          <p:nvPr/>
        </p:nvSpPr>
        <p:spPr>
          <a:xfrm>
            <a:off x="10128448" y="5523191"/>
            <a:ext cx="1411605" cy="184666"/>
          </a:xfrm>
          <a:prstGeom prst="rect">
            <a:avLst/>
          </a:prstGeom>
          <a:noFill/>
        </p:spPr>
        <p:txBody>
          <a:bodyPr wrap="square" rtlCol="0">
            <a:spAutoFit/>
          </a:bodyPr>
          <a:lstStyle/>
          <a:p>
            <a:r>
              <a:rPr lang="de-DE" sz="600" dirty="0" smtClean="0">
                <a:solidFill>
                  <a:schemeClr val="bg1">
                    <a:lumMod val="85000"/>
                  </a:schemeClr>
                </a:solidFill>
                <a:latin typeface="Corbel" panose="020B0503020204020204" pitchFamily="34" charset="0"/>
              </a:rPr>
              <a:t>Bildquelle: </a:t>
            </a:r>
            <a:r>
              <a:rPr lang="de-DE" sz="600" dirty="0" err="1" smtClean="0">
                <a:solidFill>
                  <a:schemeClr val="bg1">
                    <a:lumMod val="85000"/>
                  </a:schemeClr>
                </a:solidFill>
                <a:latin typeface="Corbel" panose="020B0503020204020204" pitchFamily="34" charset="0"/>
              </a:rPr>
              <a:t>Thyssenkrupp</a:t>
            </a:r>
            <a:r>
              <a:rPr lang="de-DE" sz="600" dirty="0" smtClean="0">
                <a:solidFill>
                  <a:schemeClr val="bg1">
                    <a:lumMod val="85000"/>
                  </a:schemeClr>
                </a:solidFill>
                <a:latin typeface="Corbel" panose="020B0503020204020204" pitchFamily="34" charset="0"/>
              </a:rPr>
              <a:t> Steel Europe</a:t>
            </a:r>
            <a:endParaRPr lang="de-AT" sz="600" dirty="0">
              <a:solidFill>
                <a:schemeClr val="bg1">
                  <a:lumMod val="85000"/>
                </a:schemeClr>
              </a:solidFill>
              <a:latin typeface="Corbel" panose="020B0503020204020204" pitchFamily="34" charset="0"/>
            </a:endParaRPr>
          </a:p>
        </p:txBody>
      </p:sp>
      <p:sp>
        <p:nvSpPr>
          <p:cNvPr id="17" name="Textfeld 16"/>
          <p:cNvSpPr txBox="1"/>
          <p:nvPr/>
        </p:nvSpPr>
        <p:spPr>
          <a:xfrm>
            <a:off x="8157558" y="5549346"/>
            <a:ext cx="1441880" cy="184666"/>
          </a:xfrm>
          <a:prstGeom prst="rect">
            <a:avLst/>
          </a:prstGeom>
          <a:noFill/>
        </p:spPr>
        <p:txBody>
          <a:bodyPr wrap="square" rtlCol="0">
            <a:spAutoFit/>
          </a:bodyPr>
          <a:lstStyle/>
          <a:p>
            <a:r>
              <a:rPr lang="de-DE" sz="600" dirty="0" smtClean="0">
                <a:solidFill>
                  <a:schemeClr val="bg1">
                    <a:lumMod val="85000"/>
                  </a:schemeClr>
                </a:solidFill>
                <a:latin typeface="Corbel" panose="020B0503020204020204" pitchFamily="34" charset="0"/>
              </a:rPr>
              <a:t>Bildquelle: </a:t>
            </a:r>
            <a:r>
              <a:rPr lang="de-DE" sz="600" dirty="0" err="1" smtClean="0">
                <a:solidFill>
                  <a:schemeClr val="bg1">
                    <a:lumMod val="85000"/>
                  </a:schemeClr>
                </a:solidFill>
                <a:latin typeface="Corbel" panose="020B0503020204020204" pitchFamily="34" charset="0"/>
              </a:rPr>
              <a:t>Thyssenkrupp</a:t>
            </a:r>
            <a:r>
              <a:rPr lang="de-DE" sz="600" dirty="0" smtClean="0">
                <a:solidFill>
                  <a:schemeClr val="bg1">
                    <a:lumMod val="85000"/>
                  </a:schemeClr>
                </a:solidFill>
                <a:latin typeface="Corbel" panose="020B0503020204020204" pitchFamily="34" charset="0"/>
              </a:rPr>
              <a:t> Steel Europe</a:t>
            </a:r>
            <a:endParaRPr lang="de-AT" sz="600" dirty="0">
              <a:solidFill>
                <a:schemeClr val="bg1">
                  <a:lumMod val="85000"/>
                </a:schemeClr>
              </a:solidFill>
              <a:latin typeface="Corbel" panose="020B0503020204020204" pitchFamily="34" charset="0"/>
            </a:endParaRPr>
          </a:p>
        </p:txBody>
      </p:sp>
      <p:sp>
        <p:nvSpPr>
          <p:cNvPr id="19" name="Textfeld 18"/>
          <p:cNvSpPr txBox="1"/>
          <p:nvPr/>
        </p:nvSpPr>
        <p:spPr>
          <a:xfrm>
            <a:off x="10591061" y="6452417"/>
            <a:ext cx="1690922"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Thyssenkrupp</a:t>
            </a:r>
            <a:r>
              <a:rPr lang="de-DE" sz="800" dirty="0" smtClean="0">
                <a:latin typeface="Corbel" panose="020B0503020204020204" pitchFamily="34" charset="0"/>
              </a:rPr>
              <a:t> Steel Europe</a:t>
            </a:r>
            <a:endParaRPr lang="de-AT" sz="800" dirty="0">
              <a:latin typeface="Corbel" panose="020B0503020204020204" pitchFamily="34" charset="0"/>
            </a:endParaRPr>
          </a:p>
        </p:txBody>
      </p:sp>
      <p:sp>
        <p:nvSpPr>
          <p:cNvPr id="20" name="Textfeld 19"/>
          <p:cNvSpPr txBox="1"/>
          <p:nvPr/>
        </p:nvSpPr>
        <p:spPr>
          <a:xfrm>
            <a:off x="8157558" y="5668336"/>
            <a:ext cx="1321253" cy="338554"/>
          </a:xfrm>
          <a:prstGeom prst="rect">
            <a:avLst/>
          </a:prstGeom>
          <a:noFill/>
        </p:spPr>
        <p:txBody>
          <a:bodyPr wrap="square" rtlCol="0">
            <a:spAutoFit/>
          </a:bodyPr>
          <a:lstStyle/>
          <a:p>
            <a:pPr algn="ctr"/>
            <a:r>
              <a:rPr lang="de-AT" sz="1600" dirty="0" smtClean="0">
                <a:latin typeface="Corbel" panose="020B0503020204020204" pitchFamily="34" charset="0"/>
              </a:rPr>
              <a:t>Walsum</a:t>
            </a:r>
            <a:endParaRPr lang="de-AT" sz="1600" dirty="0">
              <a:latin typeface="Corbel" panose="020B0503020204020204" pitchFamily="34" charset="0"/>
            </a:endParaRPr>
          </a:p>
        </p:txBody>
      </p:sp>
      <p:sp>
        <p:nvSpPr>
          <p:cNvPr id="21" name="Textfeld 20"/>
          <p:cNvSpPr txBox="1"/>
          <p:nvPr/>
        </p:nvSpPr>
        <p:spPr>
          <a:xfrm>
            <a:off x="10218800" y="5690021"/>
            <a:ext cx="1321253" cy="338554"/>
          </a:xfrm>
          <a:prstGeom prst="rect">
            <a:avLst/>
          </a:prstGeom>
          <a:noFill/>
        </p:spPr>
        <p:txBody>
          <a:bodyPr wrap="square" rtlCol="0">
            <a:spAutoFit/>
          </a:bodyPr>
          <a:lstStyle/>
          <a:p>
            <a:pPr algn="ctr"/>
            <a:r>
              <a:rPr lang="de-AT" sz="1600" dirty="0" smtClean="0">
                <a:latin typeface="Corbel" panose="020B0503020204020204" pitchFamily="34" charset="0"/>
              </a:rPr>
              <a:t>Schwelgern</a:t>
            </a:r>
            <a:endParaRPr lang="de-AT" sz="1600" dirty="0">
              <a:latin typeface="Corbel" panose="020B0503020204020204" pitchFamily="34" charset="0"/>
            </a:endParaRPr>
          </a:p>
        </p:txBody>
      </p:sp>
      <p:sp>
        <p:nvSpPr>
          <p:cNvPr id="22" name="Textfeld 21"/>
          <p:cNvSpPr txBox="1"/>
          <p:nvPr/>
        </p:nvSpPr>
        <p:spPr>
          <a:xfrm>
            <a:off x="8619310" y="6205894"/>
            <a:ext cx="2545473" cy="338554"/>
          </a:xfrm>
          <a:prstGeom prst="rect">
            <a:avLst/>
          </a:prstGeom>
          <a:noFill/>
        </p:spPr>
        <p:txBody>
          <a:bodyPr wrap="square" rtlCol="0">
            <a:spAutoFit/>
          </a:bodyPr>
          <a:lstStyle/>
          <a:p>
            <a:pPr algn="ctr"/>
            <a:r>
              <a:rPr lang="de-AT" sz="1600" dirty="0" smtClean="0">
                <a:latin typeface="Corbel" panose="020B0503020204020204" pitchFamily="34" charset="0"/>
              </a:rPr>
              <a:t>Hochofengruppen Duisburg</a:t>
            </a:r>
            <a:endParaRPr lang="de-AT" sz="1600" dirty="0">
              <a:latin typeface="Corbel" panose="020B0503020204020204" pitchFamily="34" charset="0"/>
            </a:endParaRPr>
          </a:p>
        </p:txBody>
      </p:sp>
      <p:sp>
        <p:nvSpPr>
          <p:cNvPr id="28" name="Textfeld 27"/>
          <p:cNvSpPr txBox="1"/>
          <p:nvPr/>
        </p:nvSpPr>
        <p:spPr>
          <a:xfrm>
            <a:off x="9231419" y="3688504"/>
            <a:ext cx="1321253" cy="338554"/>
          </a:xfrm>
          <a:prstGeom prst="rect">
            <a:avLst/>
          </a:prstGeom>
          <a:noFill/>
        </p:spPr>
        <p:txBody>
          <a:bodyPr wrap="square" rtlCol="0">
            <a:spAutoFit/>
          </a:bodyPr>
          <a:lstStyle/>
          <a:p>
            <a:pPr algn="ctr"/>
            <a:r>
              <a:rPr lang="de-AT" sz="1600" dirty="0" smtClean="0">
                <a:latin typeface="Corbel" panose="020B0503020204020204" pitchFamily="34" charset="0"/>
              </a:rPr>
              <a:t>Rotterdam</a:t>
            </a:r>
            <a:endParaRPr lang="de-AT" sz="1600" dirty="0">
              <a:latin typeface="Corbel" panose="020B0503020204020204" pitchFamily="34" charset="0"/>
            </a:endParaRPr>
          </a:p>
        </p:txBody>
      </p:sp>
      <p:sp>
        <p:nvSpPr>
          <p:cNvPr id="29" name="Textfeld 28"/>
          <p:cNvSpPr txBox="1"/>
          <p:nvPr/>
        </p:nvSpPr>
        <p:spPr>
          <a:xfrm>
            <a:off x="9203317" y="4329663"/>
            <a:ext cx="1321253" cy="338554"/>
          </a:xfrm>
          <a:prstGeom prst="rect">
            <a:avLst/>
          </a:prstGeom>
          <a:noFill/>
        </p:spPr>
        <p:txBody>
          <a:bodyPr wrap="square" rtlCol="0">
            <a:spAutoFit/>
          </a:bodyPr>
          <a:lstStyle/>
          <a:p>
            <a:pPr algn="ctr"/>
            <a:r>
              <a:rPr lang="de-AT" sz="1600" dirty="0" smtClean="0">
                <a:latin typeface="Corbel" panose="020B0503020204020204" pitchFamily="34" charset="0"/>
              </a:rPr>
              <a:t>Duisburg</a:t>
            </a:r>
            <a:endParaRPr lang="de-AT" sz="1600" dirty="0">
              <a:latin typeface="Corbel" panose="020B0503020204020204" pitchFamily="34" charset="0"/>
            </a:endParaRPr>
          </a:p>
        </p:txBody>
      </p:sp>
      <p:sp>
        <p:nvSpPr>
          <p:cNvPr id="31" name="Pfeil nach unten 30"/>
          <p:cNvSpPr/>
          <p:nvPr/>
        </p:nvSpPr>
        <p:spPr>
          <a:xfrm>
            <a:off x="9732166" y="4039699"/>
            <a:ext cx="250164" cy="332427"/>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3" name="Grafik 2"/>
          <p:cNvPicPr>
            <a:picLocks noChangeAspect="1"/>
          </p:cNvPicPr>
          <p:nvPr/>
        </p:nvPicPr>
        <p:blipFill>
          <a:blip r:embed="rId6"/>
          <a:stretch>
            <a:fillRect/>
          </a:stretch>
        </p:blipFill>
        <p:spPr>
          <a:xfrm>
            <a:off x="8425302" y="1710307"/>
            <a:ext cx="2615518" cy="1857447"/>
          </a:xfrm>
          <a:prstGeom prst="rect">
            <a:avLst/>
          </a:prstGeom>
        </p:spPr>
      </p:pic>
      <p:sp>
        <p:nvSpPr>
          <p:cNvPr id="30" name="Pfeil nach unten 29"/>
          <p:cNvSpPr/>
          <p:nvPr/>
        </p:nvSpPr>
        <p:spPr>
          <a:xfrm>
            <a:off x="10772381" y="6040730"/>
            <a:ext cx="290568" cy="181998"/>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32" name="Pfeil nach unten 31"/>
          <p:cNvSpPr/>
          <p:nvPr/>
        </p:nvSpPr>
        <p:spPr>
          <a:xfrm>
            <a:off x="8693101" y="6019046"/>
            <a:ext cx="287270" cy="162537"/>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33" name="Textfeld 32"/>
          <p:cNvSpPr txBox="1"/>
          <p:nvPr/>
        </p:nvSpPr>
        <p:spPr>
          <a:xfrm>
            <a:off x="8415368" y="3391295"/>
            <a:ext cx="1803432" cy="215444"/>
          </a:xfrm>
          <a:prstGeom prst="rect">
            <a:avLst/>
          </a:prstGeom>
          <a:noFill/>
        </p:spPr>
        <p:txBody>
          <a:bodyPr wrap="square" rtlCol="0">
            <a:spAutoFit/>
          </a:bodyPr>
          <a:lstStyle/>
          <a:p>
            <a:r>
              <a:rPr lang="de-DE" sz="800" dirty="0" smtClean="0">
                <a:solidFill>
                  <a:schemeClr val="bg1">
                    <a:lumMod val="85000"/>
                  </a:schemeClr>
                </a:solidFill>
                <a:latin typeface="Corbel" panose="020B0503020204020204" pitchFamily="34" charset="0"/>
              </a:rPr>
              <a:t>Bildquelle: </a:t>
            </a:r>
            <a:r>
              <a:rPr lang="de-DE" sz="800" dirty="0" err="1" smtClean="0">
                <a:solidFill>
                  <a:schemeClr val="bg1">
                    <a:lumMod val="85000"/>
                  </a:schemeClr>
                </a:solidFill>
                <a:latin typeface="Corbel" panose="020B0503020204020204" pitchFamily="34" charset="0"/>
              </a:rPr>
              <a:t>Thyssenkrupp</a:t>
            </a:r>
            <a:r>
              <a:rPr lang="de-DE" sz="800" dirty="0" smtClean="0">
                <a:solidFill>
                  <a:schemeClr val="bg1">
                    <a:lumMod val="85000"/>
                  </a:schemeClr>
                </a:solidFill>
                <a:latin typeface="Corbel" panose="020B0503020204020204" pitchFamily="34" charset="0"/>
              </a:rPr>
              <a:t> Steel Europe</a:t>
            </a:r>
            <a:endParaRPr lang="de-AT" sz="800" dirty="0">
              <a:solidFill>
                <a:schemeClr val="bg1">
                  <a:lumMod val="85000"/>
                </a:schemeClr>
              </a:solidFill>
              <a:latin typeface="Corbel" panose="020B0503020204020204" pitchFamily="34" charset="0"/>
            </a:endParaRPr>
          </a:p>
        </p:txBody>
      </p:sp>
    </p:spTree>
    <p:extLst>
      <p:ext uri="{BB962C8B-B14F-4D97-AF65-F5344CB8AC3E}">
        <p14:creationId xmlns:p14="http://schemas.microsoft.com/office/powerpoint/2010/main" val="285640235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Die Wasserstraße Rhein</a:t>
            </a:r>
            <a:endParaRPr lang="de-AT" b="1" dirty="0"/>
          </a:p>
        </p:txBody>
      </p:sp>
      <p:sp>
        <p:nvSpPr>
          <p:cNvPr id="3" name="Inhaltsplatzhalter 2"/>
          <p:cNvSpPr>
            <a:spLocks noGrp="1"/>
          </p:cNvSpPr>
          <p:nvPr>
            <p:ph idx="1"/>
          </p:nvPr>
        </p:nvSpPr>
        <p:spPr/>
        <p:txBody>
          <a:bodyPr/>
          <a:lstStyle/>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62</a:t>
            </a:fld>
            <a:endParaRPr lang="de-AT" dirty="0">
              <a:solidFill>
                <a:prstClr val="white"/>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4207238599"/>
              </p:ext>
            </p:extLst>
          </p:nvPr>
        </p:nvGraphicFramePr>
        <p:xfrm>
          <a:off x="2767473" y="1696384"/>
          <a:ext cx="6434192" cy="468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866833"/>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Autonom fahrende Schiffe</a:t>
            </a:r>
            <a:r>
              <a:rPr lang="de-AT" dirty="0" smtClean="0"/>
              <a:t/>
            </a:r>
            <a:br>
              <a:rPr lang="de-AT" dirty="0" smtClean="0"/>
            </a:br>
            <a:r>
              <a:rPr lang="de-AT" sz="2400" dirty="0" smtClean="0"/>
              <a:t>Binnenschifffahrt: Ein Blick in die Zukunft</a:t>
            </a:r>
            <a:endParaRPr lang="de-AT" dirty="0"/>
          </a:p>
        </p:txBody>
      </p:sp>
      <p:sp>
        <p:nvSpPr>
          <p:cNvPr id="3" name="Inhaltsplatzhalter 2"/>
          <p:cNvSpPr>
            <a:spLocks noGrp="1"/>
          </p:cNvSpPr>
          <p:nvPr>
            <p:ph idx="1"/>
          </p:nvPr>
        </p:nvSpPr>
        <p:spPr>
          <a:xfrm>
            <a:off x="609600" y="1700808"/>
            <a:ext cx="8178800" cy="4776192"/>
          </a:xfrm>
          <a:noFill/>
        </p:spPr>
        <p:txBody>
          <a:bodyPr>
            <a:normAutofit fontScale="92500" lnSpcReduction="10000"/>
          </a:bodyPr>
          <a:lstStyle/>
          <a:p>
            <a:pPr>
              <a:spcBef>
                <a:spcPts val="600"/>
              </a:spcBef>
              <a:spcAft>
                <a:spcPts val="300"/>
              </a:spcAft>
              <a:buClr>
                <a:srgbClr val="189BC4"/>
              </a:buClr>
            </a:pPr>
            <a:r>
              <a:rPr lang="de-AT" sz="1900" b="1" dirty="0">
                <a:solidFill>
                  <a:srgbClr val="189BC4"/>
                </a:solidFill>
              </a:rPr>
              <a:t>a</a:t>
            </a:r>
            <a:r>
              <a:rPr lang="de-AT" sz="1900" b="1" dirty="0" smtClean="0">
                <a:solidFill>
                  <a:srgbClr val="189BC4"/>
                </a:solidFill>
              </a:rPr>
              <a:t>utonom</a:t>
            </a:r>
            <a:r>
              <a:rPr lang="de-AT" sz="1900" dirty="0" smtClean="0">
                <a:solidFill>
                  <a:schemeClr val="tx1"/>
                </a:solidFill>
              </a:rPr>
              <a:t> = eigenständig</a:t>
            </a:r>
          </a:p>
          <a:p>
            <a:pPr>
              <a:spcBef>
                <a:spcPts val="600"/>
              </a:spcBef>
              <a:spcAft>
                <a:spcPts val="300"/>
              </a:spcAft>
              <a:buClr>
                <a:srgbClr val="189BC4"/>
              </a:buClr>
            </a:pPr>
            <a:endParaRPr lang="de-AT" sz="1800" b="1" dirty="0" smtClean="0">
              <a:solidFill>
                <a:srgbClr val="189BC4"/>
              </a:solidFill>
            </a:endParaRPr>
          </a:p>
          <a:p>
            <a:pPr>
              <a:spcBef>
                <a:spcPts val="600"/>
              </a:spcBef>
              <a:spcAft>
                <a:spcPts val="300"/>
              </a:spcAft>
              <a:buClr>
                <a:srgbClr val="189BC4"/>
              </a:buClr>
            </a:pPr>
            <a:r>
              <a:rPr lang="de-AT" sz="1900" b="1" dirty="0" smtClean="0">
                <a:solidFill>
                  <a:srgbClr val="189BC4"/>
                </a:solidFill>
              </a:rPr>
              <a:t>teilautomatisch</a:t>
            </a:r>
            <a:r>
              <a:rPr lang="de-AT" sz="1900" dirty="0" smtClean="0">
                <a:solidFill>
                  <a:schemeClr val="tx1"/>
                </a:solidFill>
              </a:rPr>
              <a:t> = nicht immer oder nicht zuverlässig automatisch</a:t>
            </a:r>
          </a:p>
          <a:p>
            <a:pPr>
              <a:spcBef>
                <a:spcPts val="600"/>
              </a:spcBef>
              <a:spcAft>
                <a:spcPts val="300"/>
              </a:spcAft>
              <a:buClr>
                <a:srgbClr val="189BC4"/>
              </a:buClr>
            </a:pPr>
            <a:endParaRPr lang="de-AT" sz="1800" dirty="0" smtClean="0">
              <a:solidFill>
                <a:schemeClr val="tx1"/>
              </a:solidFill>
            </a:endParaRPr>
          </a:p>
          <a:p>
            <a:pPr>
              <a:spcBef>
                <a:spcPts val="600"/>
              </a:spcBef>
              <a:spcAft>
                <a:spcPts val="300"/>
              </a:spcAft>
              <a:buClr>
                <a:srgbClr val="189BC4"/>
              </a:buClr>
            </a:pPr>
            <a:r>
              <a:rPr lang="de-AT" sz="1900" dirty="0" smtClean="0">
                <a:solidFill>
                  <a:schemeClr val="tx1"/>
                </a:solidFill>
              </a:rPr>
              <a:t>bereits selbstfahrende Fahrzeuge in modernen Containerterminals eingesetzt</a:t>
            </a:r>
          </a:p>
          <a:p>
            <a:pPr lvl="0">
              <a:buClr>
                <a:srgbClr val="189BC4"/>
              </a:buClr>
            </a:pPr>
            <a:endParaRPr lang="de-AT" sz="1800" dirty="0" smtClean="0">
              <a:solidFill>
                <a:prstClr val="black"/>
              </a:solidFill>
            </a:endParaRPr>
          </a:p>
          <a:p>
            <a:pPr lvl="0">
              <a:buClr>
                <a:srgbClr val="189BC4"/>
              </a:buClr>
            </a:pPr>
            <a:r>
              <a:rPr lang="de-AT" sz="1900" dirty="0" smtClean="0">
                <a:solidFill>
                  <a:prstClr val="black"/>
                </a:solidFill>
              </a:rPr>
              <a:t>nicht </a:t>
            </a:r>
            <a:r>
              <a:rPr lang="de-AT" sz="1900" dirty="0">
                <a:solidFill>
                  <a:prstClr val="black"/>
                </a:solidFill>
              </a:rPr>
              <a:t>zwingend unbemannt</a:t>
            </a:r>
          </a:p>
          <a:p>
            <a:pPr lvl="1">
              <a:buClr>
                <a:srgbClr val="189BC4"/>
              </a:buClr>
              <a:buFont typeface="Symbol" panose="05050102010706020507" pitchFamily="18" charset="2"/>
              <a:buChar char="-"/>
            </a:pPr>
            <a:r>
              <a:rPr lang="de-AT" sz="1700" dirty="0">
                <a:solidFill>
                  <a:prstClr val="black"/>
                </a:solidFill>
              </a:rPr>
              <a:t>Navigation nicht einzige Aufgabe am </a:t>
            </a:r>
            <a:r>
              <a:rPr lang="de-AT" sz="1700" dirty="0" smtClean="0">
                <a:solidFill>
                  <a:prstClr val="black"/>
                </a:solidFill>
              </a:rPr>
              <a:t>Schiff </a:t>
            </a:r>
            <a:br>
              <a:rPr lang="de-AT" sz="1700" dirty="0" smtClean="0">
                <a:solidFill>
                  <a:prstClr val="black"/>
                </a:solidFill>
              </a:rPr>
            </a:br>
            <a:r>
              <a:rPr lang="de-AT" sz="1700" dirty="0" smtClean="0">
                <a:solidFill>
                  <a:prstClr val="black"/>
                </a:solidFill>
                <a:sym typeface="Wingdings" panose="05000000000000000000" pitchFamily="2" charset="2"/>
              </a:rPr>
              <a:t> Wartung</a:t>
            </a:r>
            <a:r>
              <a:rPr lang="de-AT" sz="1700" dirty="0">
                <a:solidFill>
                  <a:prstClr val="black"/>
                </a:solidFill>
                <a:sym typeface="Wingdings" panose="05000000000000000000" pitchFamily="2" charset="2"/>
              </a:rPr>
              <a:t>, Reparaturen, Inspektion</a:t>
            </a:r>
          </a:p>
          <a:p>
            <a:pPr lvl="1">
              <a:buClr>
                <a:srgbClr val="189BC4"/>
              </a:buClr>
              <a:buFont typeface="Symbol" panose="05050102010706020507" pitchFamily="18" charset="2"/>
              <a:buChar char="-"/>
            </a:pPr>
            <a:r>
              <a:rPr lang="de-AT" sz="1700" dirty="0">
                <a:solidFill>
                  <a:prstClr val="black"/>
                </a:solidFill>
                <a:sym typeface="Wingdings" panose="05000000000000000000" pitchFamily="2" charset="2"/>
              </a:rPr>
              <a:t>unbemannte Schiffe: maschinell während der Fahrt oder im </a:t>
            </a:r>
            <a:r>
              <a:rPr lang="de-AT" sz="1700" dirty="0" smtClean="0">
                <a:solidFill>
                  <a:prstClr val="black"/>
                </a:solidFill>
                <a:sym typeface="Wingdings" panose="05000000000000000000" pitchFamily="2" charset="2"/>
              </a:rPr>
              <a:t>Hafen</a:t>
            </a:r>
            <a:endParaRPr lang="de-AT" sz="1700" dirty="0" smtClean="0">
              <a:solidFill>
                <a:schemeClr val="tx1"/>
              </a:solidFill>
            </a:endParaRPr>
          </a:p>
          <a:p>
            <a:pPr>
              <a:spcBef>
                <a:spcPts val="600"/>
              </a:spcBef>
              <a:spcAft>
                <a:spcPts val="300"/>
              </a:spcAft>
              <a:buClr>
                <a:srgbClr val="189BC4"/>
              </a:buClr>
            </a:pPr>
            <a:endParaRPr lang="de-AT" sz="1800" dirty="0" smtClean="0">
              <a:solidFill>
                <a:schemeClr val="tx1"/>
              </a:solidFill>
            </a:endParaRPr>
          </a:p>
          <a:p>
            <a:pPr>
              <a:spcBef>
                <a:spcPts val="600"/>
              </a:spcBef>
              <a:spcAft>
                <a:spcPts val="300"/>
              </a:spcAft>
              <a:buClr>
                <a:srgbClr val="189BC4"/>
              </a:buClr>
            </a:pPr>
            <a:r>
              <a:rPr lang="de-AT" sz="1900" dirty="0" smtClean="0">
                <a:solidFill>
                  <a:schemeClr val="tx1"/>
                </a:solidFill>
              </a:rPr>
              <a:t>heutige Assistenzsysteme:</a:t>
            </a:r>
          </a:p>
          <a:p>
            <a:pPr lvl="1">
              <a:spcBef>
                <a:spcPts val="600"/>
              </a:spcBef>
              <a:spcAft>
                <a:spcPts val="300"/>
              </a:spcAft>
              <a:buClr>
                <a:srgbClr val="189BC4"/>
              </a:buClr>
              <a:buFont typeface="Symbol" panose="05050102010706020507" pitchFamily="18" charset="2"/>
              <a:buChar char="-"/>
            </a:pPr>
            <a:r>
              <a:rPr lang="de-AT" sz="1700" dirty="0" smtClean="0">
                <a:solidFill>
                  <a:schemeClr val="tx1"/>
                </a:solidFill>
              </a:rPr>
              <a:t>Binnenschiff kann ohne menschliches Eingreifen</a:t>
            </a:r>
            <a:br>
              <a:rPr lang="de-AT" sz="1700" dirty="0" smtClean="0">
                <a:solidFill>
                  <a:schemeClr val="tx1"/>
                </a:solidFill>
              </a:rPr>
            </a:br>
            <a:r>
              <a:rPr lang="de-AT" sz="1700" dirty="0" smtClean="0">
                <a:solidFill>
                  <a:schemeClr val="tx1"/>
                </a:solidFill>
              </a:rPr>
              <a:t>Binnengewässer entlang fahren</a:t>
            </a:r>
          </a:p>
          <a:p>
            <a:pPr lvl="1">
              <a:spcBef>
                <a:spcPts val="600"/>
              </a:spcBef>
              <a:spcAft>
                <a:spcPts val="300"/>
              </a:spcAft>
              <a:buClr>
                <a:srgbClr val="189BC4"/>
              </a:buClr>
              <a:buFont typeface="Symbol" panose="05050102010706020507" pitchFamily="18" charset="2"/>
              <a:buChar char="-"/>
            </a:pPr>
            <a:r>
              <a:rPr lang="de-AT" sz="1700" dirty="0" smtClean="0">
                <a:solidFill>
                  <a:schemeClr val="tx1"/>
                </a:solidFill>
              </a:rPr>
              <a:t>Voraussetzung: keine Störung durch andere Verkehrsteilnehmer</a:t>
            </a:r>
          </a:p>
          <a:p>
            <a:pPr lvl="1">
              <a:buClr>
                <a:srgbClr val="189BC4"/>
              </a:buClr>
            </a:pPr>
            <a:endParaRPr lang="de-AT" sz="1600" dirty="0" smtClean="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63</a:t>
            </a:fld>
            <a:endParaRPr lang="de-AT" dirty="0">
              <a:solidFill>
                <a:prstClr val="white"/>
              </a:solidFill>
            </a:endParaRPr>
          </a:p>
        </p:txBody>
      </p:sp>
      <p:sp>
        <p:nvSpPr>
          <p:cNvPr id="9" name="Textfeld 8"/>
          <p:cNvSpPr txBox="1"/>
          <p:nvPr/>
        </p:nvSpPr>
        <p:spPr>
          <a:xfrm>
            <a:off x="7905751" y="6346348"/>
            <a:ext cx="4286249" cy="215444"/>
          </a:xfrm>
          <a:prstGeom prst="rect">
            <a:avLst/>
          </a:prstGeom>
          <a:noFill/>
        </p:spPr>
        <p:txBody>
          <a:bodyPr wrap="square" rtlCol="0">
            <a:spAutoFit/>
          </a:bodyPr>
          <a:lstStyle/>
          <a:p>
            <a:r>
              <a:rPr lang="de-DE" sz="800" dirty="0" smtClean="0">
                <a:latin typeface="Corbel" panose="020B0503020204020204" pitchFamily="34" charset="0"/>
              </a:rPr>
              <a:t>Quelle: MUNIN, YouTube, van den </a:t>
            </a:r>
            <a:r>
              <a:rPr lang="de-DE" sz="800" dirty="0" err="1" smtClean="0">
                <a:latin typeface="Corbel" panose="020B0503020204020204" pitchFamily="34" charset="0"/>
              </a:rPr>
              <a:t>Boogard</a:t>
            </a:r>
            <a:r>
              <a:rPr lang="de-DE" sz="800" dirty="0" smtClean="0">
                <a:latin typeface="Corbel" panose="020B0503020204020204" pitchFamily="34" charset="0"/>
              </a:rPr>
              <a:t> et al, Industrie- und </a:t>
            </a:r>
            <a:r>
              <a:rPr lang="de-DE" sz="800" dirty="0">
                <a:latin typeface="Corbel" panose="020B0503020204020204" pitchFamily="34" charset="0"/>
              </a:rPr>
              <a:t>H</a:t>
            </a:r>
            <a:r>
              <a:rPr lang="de-DE" sz="800" dirty="0" smtClean="0">
                <a:latin typeface="Corbel" panose="020B0503020204020204" pitchFamily="34" charset="0"/>
              </a:rPr>
              <a:t>andelskammern im Ruhrgebiet</a:t>
            </a:r>
            <a:endParaRPr lang="de-AT" sz="800" dirty="0">
              <a:latin typeface="Corbel" panose="020B0503020204020204" pitchFamily="34" charset="0"/>
            </a:endParaRPr>
          </a:p>
        </p:txBody>
      </p:sp>
      <p:pic>
        <p:nvPicPr>
          <p:cNvPr id="4" name="Grafik 3"/>
          <p:cNvPicPr>
            <a:picLocks noChangeAspect="1"/>
          </p:cNvPicPr>
          <p:nvPr/>
        </p:nvPicPr>
        <p:blipFill>
          <a:blip r:embed="rId3"/>
          <a:stretch>
            <a:fillRect/>
          </a:stretch>
        </p:blipFill>
        <p:spPr>
          <a:xfrm>
            <a:off x="7457440" y="3614636"/>
            <a:ext cx="4734560" cy="2663190"/>
          </a:xfrm>
          <a:prstGeom prst="rect">
            <a:avLst/>
          </a:prstGeom>
        </p:spPr>
      </p:pic>
      <p:sp>
        <p:nvSpPr>
          <p:cNvPr id="6" name="Rechteck 5"/>
          <p:cNvSpPr/>
          <p:nvPr/>
        </p:nvSpPr>
        <p:spPr>
          <a:xfrm>
            <a:off x="7457440" y="6046112"/>
            <a:ext cx="5978079" cy="215444"/>
          </a:xfrm>
          <a:prstGeom prst="rect">
            <a:avLst/>
          </a:prstGeom>
        </p:spPr>
        <p:txBody>
          <a:bodyPr wrap="square">
            <a:spAutoFit/>
          </a:bodyPr>
          <a:lstStyle/>
          <a:p>
            <a:r>
              <a:rPr lang="de-AT" sz="800" dirty="0" smtClean="0">
                <a:solidFill>
                  <a:schemeClr val="bg1">
                    <a:lumMod val="85000"/>
                  </a:schemeClr>
                </a:solidFill>
                <a:latin typeface="Corbel" panose="020B0503020204020204" pitchFamily="34" charset="0"/>
              </a:rPr>
              <a:t>Bildquelle: https</a:t>
            </a:r>
            <a:r>
              <a:rPr lang="de-AT" sz="800" dirty="0">
                <a:solidFill>
                  <a:schemeClr val="bg1">
                    <a:lumMod val="85000"/>
                  </a:schemeClr>
                </a:solidFill>
                <a:latin typeface="Corbel" panose="020B0503020204020204" pitchFamily="34" charset="0"/>
              </a:rPr>
              <a:t>://www.industr.com/de/rolls-royce-entwickelt-autonom-fahrende-containerschiffe-1766767</a:t>
            </a:r>
          </a:p>
        </p:txBody>
      </p:sp>
    </p:spTree>
    <p:extLst>
      <p:ext uri="{BB962C8B-B14F-4D97-AF65-F5344CB8AC3E}">
        <p14:creationId xmlns:p14="http://schemas.microsoft.com/office/powerpoint/2010/main" val="212436242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Autonom fahrende Schiffe</a:t>
            </a:r>
            <a:r>
              <a:rPr lang="de-AT" dirty="0" smtClean="0"/>
              <a:t/>
            </a:r>
            <a:br>
              <a:rPr lang="de-AT" dirty="0" smtClean="0"/>
            </a:br>
            <a:r>
              <a:rPr lang="de-AT" sz="2400" dirty="0" smtClean="0"/>
              <a:t>Binnenschifffahrt: Ein Blick in die Zukunft</a:t>
            </a:r>
            <a:endParaRPr lang="de-AT" dirty="0"/>
          </a:p>
        </p:txBody>
      </p:sp>
      <p:sp>
        <p:nvSpPr>
          <p:cNvPr id="3" name="Inhaltsplatzhalter 2"/>
          <p:cNvSpPr>
            <a:spLocks noGrp="1"/>
          </p:cNvSpPr>
          <p:nvPr>
            <p:ph idx="1"/>
          </p:nvPr>
        </p:nvSpPr>
        <p:spPr/>
        <p:txBody>
          <a:bodyPr>
            <a:normAutofit/>
          </a:bodyPr>
          <a:lstStyle/>
          <a:p>
            <a:pPr lvl="0">
              <a:spcBef>
                <a:spcPts val="600"/>
              </a:spcBef>
              <a:spcAft>
                <a:spcPts val="300"/>
              </a:spcAft>
              <a:buClr>
                <a:srgbClr val="189BC4"/>
              </a:buClr>
            </a:pPr>
            <a:r>
              <a:rPr lang="de-AT" sz="1800" dirty="0">
                <a:solidFill>
                  <a:prstClr val="black"/>
                </a:solidFill>
              </a:rPr>
              <a:t>Herausforderung:</a:t>
            </a:r>
          </a:p>
          <a:p>
            <a:pPr lvl="1">
              <a:spcBef>
                <a:spcPts val="600"/>
              </a:spcBef>
              <a:spcAft>
                <a:spcPts val="300"/>
              </a:spcAft>
              <a:buClr>
                <a:srgbClr val="189BC4"/>
              </a:buClr>
              <a:buFont typeface="Symbol" panose="05050102010706020507" pitchFamily="18" charset="2"/>
              <a:buChar char="-"/>
            </a:pPr>
            <a:r>
              <a:rPr lang="de-AT" sz="1600" dirty="0">
                <a:solidFill>
                  <a:prstClr val="black"/>
                </a:solidFill>
              </a:rPr>
              <a:t>Prognose Verhalten anderer Verkehrsteilnehmer</a:t>
            </a:r>
          </a:p>
          <a:p>
            <a:pPr lvl="1">
              <a:spcBef>
                <a:spcPts val="600"/>
              </a:spcBef>
              <a:spcAft>
                <a:spcPts val="300"/>
              </a:spcAft>
              <a:buClr>
                <a:srgbClr val="189BC4"/>
              </a:buClr>
              <a:buFont typeface="Symbol" panose="05050102010706020507" pitchFamily="18" charset="2"/>
              <a:buChar char="-"/>
            </a:pPr>
            <a:r>
              <a:rPr lang="de-AT" sz="1600" dirty="0" smtClean="0">
                <a:solidFill>
                  <a:prstClr val="black"/>
                </a:solidFill>
              </a:rPr>
              <a:t>Handlungsstrategien</a:t>
            </a:r>
            <a:endParaRPr lang="de-AT" sz="1800" dirty="0" smtClean="0">
              <a:solidFill>
                <a:schemeClr val="tx1"/>
              </a:solidFill>
            </a:endParaRPr>
          </a:p>
          <a:p>
            <a:pPr>
              <a:spcBef>
                <a:spcPts val="600"/>
              </a:spcBef>
              <a:spcAft>
                <a:spcPts val="300"/>
              </a:spcAft>
              <a:buClr>
                <a:srgbClr val="189BC4"/>
              </a:buClr>
            </a:pPr>
            <a:endParaRPr lang="de-AT" sz="1800" dirty="0" smtClean="0">
              <a:solidFill>
                <a:schemeClr val="tx1"/>
              </a:solidFill>
            </a:endParaRPr>
          </a:p>
          <a:p>
            <a:pPr>
              <a:spcBef>
                <a:spcPts val="600"/>
              </a:spcBef>
              <a:spcAft>
                <a:spcPts val="300"/>
              </a:spcAft>
              <a:buClr>
                <a:srgbClr val="189BC4"/>
              </a:buClr>
            </a:pPr>
            <a:r>
              <a:rPr lang="de-AT" sz="1800" dirty="0" smtClean="0">
                <a:solidFill>
                  <a:schemeClr val="tx1"/>
                </a:solidFill>
              </a:rPr>
              <a:t>zur </a:t>
            </a:r>
            <a:r>
              <a:rPr lang="de-AT" sz="1800" dirty="0">
                <a:solidFill>
                  <a:schemeClr val="tx1"/>
                </a:solidFill>
              </a:rPr>
              <a:t>Bewältigung von </a:t>
            </a:r>
            <a:r>
              <a:rPr lang="de-AT" sz="1800" b="1" dirty="0">
                <a:solidFill>
                  <a:srgbClr val="189BC4"/>
                </a:solidFill>
              </a:rPr>
              <a:t>Herausforderungen</a:t>
            </a:r>
            <a:r>
              <a:rPr lang="de-AT" sz="1800" dirty="0">
                <a:solidFill>
                  <a:schemeClr val="tx1"/>
                </a:solidFill>
              </a:rPr>
              <a:t> wie:</a:t>
            </a:r>
          </a:p>
          <a:p>
            <a:pPr lvl="1">
              <a:spcBef>
                <a:spcPts val="600"/>
              </a:spcBef>
              <a:spcAft>
                <a:spcPts val="300"/>
              </a:spcAft>
              <a:buClr>
                <a:srgbClr val="189BC4"/>
              </a:buClr>
              <a:buFont typeface="Symbol" panose="05050102010706020507" pitchFamily="18" charset="2"/>
              <a:buChar char="-"/>
            </a:pPr>
            <a:r>
              <a:rPr lang="de-AT" sz="1600" dirty="0">
                <a:solidFill>
                  <a:schemeClr val="tx1"/>
                </a:solidFill>
              </a:rPr>
              <a:t>Wettbewerbsfähigkeit</a:t>
            </a:r>
          </a:p>
          <a:p>
            <a:pPr lvl="1">
              <a:spcBef>
                <a:spcPts val="600"/>
              </a:spcBef>
              <a:spcAft>
                <a:spcPts val="300"/>
              </a:spcAft>
              <a:buClr>
                <a:srgbClr val="189BC4"/>
              </a:buClr>
              <a:buFont typeface="Symbol" panose="05050102010706020507" pitchFamily="18" charset="2"/>
              <a:buChar char="-"/>
            </a:pPr>
            <a:r>
              <a:rPr lang="de-AT" sz="1600" dirty="0">
                <a:solidFill>
                  <a:schemeClr val="tx1"/>
                </a:solidFill>
              </a:rPr>
              <a:t>Sicherheit</a:t>
            </a:r>
          </a:p>
          <a:p>
            <a:pPr lvl="1">
              <a:spcBef>
                <a:spcPts val="600"/>
              </a:spcBef>
              <a:spcAft>
                <a:spcPts val="300"/>
              </a:spcAft>
              <a:buClr>
                <a:srgbClr val="189BC4"/>
              </a:buClr>
              <a:buFont typeface="Symbol" panose="05050102010706020507" pitchFamily="18" charset="2"/>
              <a:buChar char="-"/>
            </a:pPr>
            <a:r>
              <a:rPr lang="de-AT" sz="1600" dirty="0" smtClean="0">
                <a:solidFill>
                  <a:schemeClr val="tx1"/>
                </a:solidFill>
              </a:rPr>
              <a:t>Nachhaltigkeit</a:t>
            </a:r>
            <a:endParaRPr lang="de-AT" sz="1800" dirty="0" smtClean="0">
              <a:solidFill>
                <a:schemeClr val="tx1"/>
              </a:solidFill>
            </a:endParaRPr>
          </a:p>
          <a:p>
            <a:pPr>
              <a:spcBef>
                <a:spcPts val="600"/>
              </a:spcBef>
              <a:spcAft>
                <a:spcPts val="300"/>
              </a:spcAft>
              <a:buClr>
                <a:srgbClr val="189BC4"/>
              </a:buClr>
            </a:pPr>
            <a:endParaRPr lang="de-AT" sz="1800" dirty="0" smtClean="0">
              <a:solidFill>
                <a:schemeClr val="tx1"/>
              </a:solidFill>
            </a:endParaRPr>
          </a:p>
          <a:p>
            <a:pPr>
              <a:spcBef>
                <a:spcPts val="600"/>
              </a:spcBef>
              <a:spcAft>
                <a:spcPts val="300"/>
              </a:spcAft>
              <a:buClr>
                <a:srgbClr val="189BC4"/>
              </a:buClr>
            </a:pPr>
            <a:r>
              <a:rPr lang="de-AT" sz="1800" dirty="0" smtClean="0">
                <a:solidFill>
                  <a:schemeClr val="tx1"/>
                </a:solidFill>
              </a:rPr>
              <a:t>Hürde</a:t>
            </a:r>
            <a:r>
              <a:rPr lang="de-AT" sz="1800" dirty="0">
                <a:solidFill>
                  <a:schemeClr val="tx1"/>
                </a:solidFill>
              </a:rPr>
              <a:t>: </a:t>
            </a:r>
            <a:r>
              <a:rPr lang="de-AT" sz="1800" dirty="0" smtClean="0">
                <a:solidFill>
                  <a:schemeClr val="tx1"/>
                </a:solidFill>
              </a:rPr>
              <a:t>Rechtsgrundlage</a:t>
            </a:r>
            <a:endParaRPr lang="de-AT" sz="1800" b="1" dirty="0" smtClean="0">
              <a:solidFill>
                <a:srgbClr val="189BC4"/>
              </a:solidFill>
            </a:endParaRPr>
          </a:p>
          <a:p>
            <a:pPr>
              <a:buClr>
                <a:srgbClr val="189BC4"/>
              </a:buClr>
            </a:pP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64</a:t>
            </a:fld>
            <a:endParaRPr lang="de-AT" dirty="0">
              <a:solidFill>
                <a:prstClr val="white"/>
              </a:solidFill>
            </a:endParaRPr>
          </a:p>
        </p:txBody>
      </p:sp>
      <p:pic>
        <p:nvPicPr>
          <p:cNvPr id="5" name="Grafik 4"/>
          <p:cNvPicPr>
            <a:picLocks noChangeAspect="1"/>
          </p:cNvPicPr>
          <p:nvPr/>
        </p:nvPicPr>
        <p:blipFill>
          <a:blip r:embed="rId3"/>
          <a:stretch>
            <a:fillRect/>
          </a:stretch>
        </p:blipFill>
        <p:spPr>
          <a:xfrm>
            <a:off x="6581421" y="1700808"/>
            <a:ext cx="5303661" cy="3675560"/>
          </a:xfrm>
          <a:prstGeom prst="rect">
            <a:avLst/>
          </a:prstGeom>
        </p:spPr>
      </p:pic>
      <p:sp>
        <p:nvSpPr>
          <p:cNvPr id="6" name="Rechteck 5"/>
          <p:cNvSpPr/>
          <p:nvPr/>
        </p:nvSpPr>
        <p:spPr>
          <a:xfrm>
            <a:off x="6581421" y="5160924"/>
            <a:ext cx="2201244" cy="215444"/>
          </a:xfrm>
          <a:prstGeom prst="rect">
            <a:avLst/>
          </a:prstGeom>
        </p:spPr>
        <p:txBody>
          <a:bodyPr wrap="none">
            <a:spAutoFit/>
          </a:bodyPr>
          <a:lstStyle/>
          <a:p>
            <a:r>
              <a:rPr lang="de-AT" sz="800" dirty="0" smtClean="0">
                <a:latin typeface="Corbel" panose="020B0503020204020204" pitchFamily="34" charset="0"/>
              </a:rPr>
              <a:t>Bildquelle: ROLLS </a:t>
            </a:r>
            <a:r>
              <a:rPr lang="de-AT" sz="800" dirty="0">
                <a:latin typeface="Corbel" panose="020B0503020204020204" pitchFamily="34" charset="0"/>
              </a:rPr>
              <a:t>ROYCE PLC / DER </a:t>
            </a:r>
            <a:r>
              <a:rPr lang="de-AT" sz="800" dirty="0" smtClean="0">
                <a:latin typeface="Corbel" panose="020B0503020204020204" pitchFamily="34" charset="0"/>
              </a:rPr>
              <a:t>SPIEGEL#</a:t>
            </a:r>
            <a:endParaRPr lang="de-AT" sz="800" dirty="0">
              <a:latin typeface="Corbel" panose="020B0503020204020204" pitchFamily="34" charset="0"/>
            </a:endParaRPr>
          </a:p>
        </p:txBody>
      </p:sp>
      <p:sp>
        <p:nvSpPr>
          <p:cNvPr id="7" name="Rechteck 6"/>
          <p:cNvSpPr/>
          <p:nvPr/>
        </p:nvSpPr>
        <p:spPr>
          <a:xfrm>
            <a:off x="767644" y="5520267"/>
            <a:ext cx="11117438" cy="909187"/>
          </a:xfrm>
          <a:prstGeom prst="rect">
            <a:avLst/>
          </a:prstGeom>
          <a:noFill/>
          <a:ln w="28575">
            <a:solidFill>
              <a:srgbClr val="189B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AT" dirty="0" smtClean="0">
                <a:solidFill>
                  <a:schemeClr val="tx1"/>
                </a:solidFill>
                <a:latin typeface="Corbel" panose="020B0503020204020204" pitchFamily="34" charset="0"/>
              </a:rPr>
              <a:t>Mehr Informationen über autonom fahrende Schiffe finden sich in der Studie</a:t>
            </a:r>
            <a:br>
              <a:rPr lang="de-AT" dirty="0" smtClean="0">
                <a:solidFill>
                  <a:schemeClr val="tx1"/>
                </a:solidFill>
                <a:latin typeface="Corbel" panose="020B0503020204020204" pitchFamily="34" charset="0"/>
              </a:rPr>
            </a:br>
            <a:r>
              <a:rPr lang="de-AT" dirty="0" smtClean="0">
                <a:solidFill>
                  <a:schemeClr val="tx1"/>
                </a:solidFill>
                <a:latin typeface="Corbel" panose="020B0503020204020204" pitchFamily="34" charset="0"/>
              </a:rPr>
              <a:t>„</a:t>
            </a:r>
            <a:r>
              <a:rPr lang="de-AT" dirty="0" smtClean="0">
                <a:solidFill>
                  <a:schemeClr val="tx1"/>
                </a:solidFill>
                <a:latin typeface="Corbel" panose="020B0503020204020204" pitchFamily="34" charset="0"/>
                <a:hlinkClick r:id="rId4"/>
              </a:rPr>
              <a:t>Autonomes Fahren in der Binnenschifffahrt – Machbarkeitsstudie für ein Testfeld im Ruhrgebiet</a:t>
            </a:r>
            <a:r>
              <a:rPr lang="de-AT" dirty="0" smtClean="0">
                <a:solidFill>
                  <a:schemeClr val="tx1"/>
                </a:solidFill>
                <a:latin typeface="Corbel" panose="020B0503020204020204" pitchFamily="34" charset="0"/>
              </a:rPr>
              <a:t>“</a:t>
            </a:r>
            <a:br>
              <a:rPr lang="de-AT" dirty="0" smtClean="0">
                <a:solidFill>
                  <a:schemeClr val="tx1"/>
                </a:solidFill>
                <a:latin typeface="Corbel" panose="020B0503020204020204" pitchFamily="34" charset="0"/>
              </a:rPr>
            </a:br>
            <a:r>
              <a:rPr lang="de-AT" dirty="0" smtClean="0">
                <a:solidFill>
                  <a:schemeClr val="tx1"/>
                </a:solidFill>
                <a:latin typeface="Corbel" panose="020B0503020204020204" pitchFamily="34" charset="0"/>
              </a:rPr>
              <a:t>vom IHK und der DST</a:t>
            </a:r>
            <a:endParaRPr lang="de-AT" dirty="0">
              <a:solidFill>
                <a:schemeClr val="tx1"/>
              </a:solidFill>
              <a:latin typeface="Corbel" panose="020B0503020204020204" pitchFamily="34" charset="0"/>
            </a:endParaRPr>
          </a:p>
        </p:txBody>
      </p:sp>
      <p:sp>
        <p:nvSpPr>
          <p:cNvPr id="8" name="Textfeld 7"/>
          <p:cNvSpPr txBox="1"/>
          <p:nvPr/>
        </p:nvSpPr>
        <p:spPr>
          <a:xfrm>
            <a:off x="7932000" y="6441228"/>
            <a:ext cx="4392896" cy="215444"/>
          </a:xfrm>
          <a:prstGeom prst="rect">
            <a:avLst/>
          </a:prstGeom>
          <a:noFill/>
        </p:spPr>
        <p:txBody>
          <a:bodyPr wrap="square" rtlCol="0">
            <a:spAutoFit/>
          </a:bodyPr>
          <a:lstStyle/>
          <a:p>
            <a:r>
              <a:rPr lang="de-DE" sz="800" dirty="0" smtClean="0">
                <a:latin typeface="Corbel" panose="020B0503020204020204" pitchFamily="34" charset="0"/>
              </a:rPr>
              <a:t>Quelle: MUNIN, YouTube, van den </a:t>
            </a:r>
            <a:r>
              <a:rPr lang="de-DE" sz="800" dirty="0" err="1" smtClean="0">
                <a:latin typeface="Corbel" panose="020B0503020204020204" pitchFamily="34" charset="0"/>
              </a:rPr>
              <a:t>Boogard</a:t>
            </a:r>
            <a:r>
              <a:rPr lang="de-DE" sz="800" dirty="0" smtClean="0">
                <a:latin typeface="Corbel" panose="020B0503020204020204" pitchFamily="34" charset="0"/>
              </a:rPr>
              <a:t> et al, Industrie- und Handelskammer im Ruhrgebiet</a:t>
            </a:r>
            <a:endParaRPr lang="de-AT" sz="800" dirty="0">
              <a:latin typeface="Corbel" panose="020B0503020204020204" pitchFamily="34" charset="0"/>
            </a:endParaRPr>
          </a:p>
        </p:txBody>
      </p:sp>
    </p:spTree>
    <p:extLst>
      <p:ext uri="{BB962C8B-B14F-4D97-AF65-F5344CB8AC3E}">
        <p14:creationId xmlns:p14="http://schemas.microsoft.com/office/powerpoint/2010/main" val="392658331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Autonom fahrende Schiffe – Testfeld</a:t>
            </a:r>
            <a:r>
              <a:rPr lang="de-AT" dirty="0" smtClean="0"/>
              <a:t/>
            </a:r>
            <a:br>
              <a:rPr lang="de-AT" dirty="0" smtClean="0"/>
            </a:br>
            <a:r>
              <a:rPr lang="de-AT" sz="2400" dirty="0" smtClean="0"/>
              <a:t>Binnenschifffahrt: Ein Blick in die Zukunft</a:t>
            </a:r>
            <a:endParaRPr lang="de-AT" dirty="0"/>
          </a:p>
        </p:txBody>
      </p:sp>
      <p:sp>
        <p:nvSpPr>
          <p:cNvPr id="3" name="Inhaltsplatzhalter 2"/>
          <p:cNvSpPr>
            <a:spLocks noGrp="1"/>
          </p:cNvSpPr>
          <p:nvPr>
            <p:ph idx="1"/>
          </p:nvPr>
        </p:nvSpPr>
        <p:spPr/>
        <p:txBody>
          <a:bodyPr>
            <a:normAutofit/>
          </a:bodyPr>
          <a:lstStyle/>
          <a:p>
            <a:pPr>
              <a:buClr>
                <a:srgbClr val="189BC4"/>
              </a:buClr>
            </a:pPr>
            <a:r>
              <a:rPr lang="de-AT" sz="1800" dirty="0">
                <a:solidFill>
                  <a:schemeClr val="tx1"/>
                </a:solidFill>
              </a:rPr>
              <a:t>r</a:t>
            </a:r>
            <a:r>
              <a:rPr lang="de-AT" sz="1800" dirty="0" smtClean="0">
                <a:solidFill>
                  <a:schemeClr val="tx1"/>
                </a:solidFill>
              </a:rPr>
              <a:t>äumlich begrenztes Gebiet</a:t>
            </a:r>
          </a:p>
          <a:p>
            <a:pPr>
              <a:buClr>
                <a:srgbClr val="189BC4"/>
              </a:buClr>
            </a:pPr>
            <a:r>
              <a:rPr lang="de-AT" sz="1800" dirty="0">
                <a:solidFill>
                  <a:schemeClr val="tx1"/>
                </a:solidFill>
              </a:rPr>
              <a:t>v</a:t>
            </a:r>
            <a:r>
              <a:rPr lang="de-AT" sz="1800" dirty="0" smtClean="0">
                <a:solidFill>
                  <a:schemeClr val="tx1"/>
                </a:solidFill>
              </a:rPr>
              <a:t>orhandene Wasserstraße</a:t>
            </a:r>
          </a:p>
          <a:p>
            <a:pPr>
              <a:buClr>
                <a:srgbClr val="189BC4"/>
              </a:buClr>
            </a:pPr>
            <a:r>
              <a:rPr lang="de-AT" sz="1800" dirty="0" smtClean="0">
                <a:solidFill>
                  <a:schemeClr val="tx1"/>
                </a:solidFill>
              </a:rPr>
              <a:t>Demonstration autonom fahrender Schiffe im Testfeld wichtig:</a:t>
            </a:r>
          </a:p>
          <a:p>
            <a:pPr lvl="1">
              <a:buClr>
                <a:srgbClr val="189BC4"/>
              </a:buClr>
              <a:buFont typeface="Symbol" panose="05050102010706020507" pitchFamily="18" charset="2"/>
              <a:buChar char="-"/>
            </a:pPr>
            <a:r>
              <a:rPr lang="de-AT" sz="1600" dirty="0" smtClean="0">
                <a:solidFill>
                  <a:schemeClr val="tx1"/>
                </a:solidFill>
              </a:rPr>
              <a:t>reale Daten für Entwicklung Testschiffe</a:t>
            </a:r>
          </a:p>
          <a:p>
            <a:pPr lvl="1">
              <a:buClr>
                <a:srgbClr val="189BC4"/>
              </a:buClr>
              <a:buFont typeface="Symbol" panose="05050102010706020507" pitchFamily="18" charset="2"/>
              <a:buChar char="-"/>
            </a:pPr>
            <a:r>
              <a:rPr lang="de-AT" sz="1600" dirty="0" smtClean="0">
                <a:solidFill>
                  <a:schemeClr val="tx1"/>
                </a:solidFill>
              </a:rPr>
              <a:t>Akzeptanz Öffentlichkeit</a:t>
            </a:r>
          </a:p>
          <a:p>
            <a:pPr>
              <a:buClr>
                <a:srgbClr val="189BC4"/>
              </a:buClr>
            </a:pPr>
            <a:r>
              <a:rPr lang="de-AT" sz="1800" b="1" dirty="0" smtClean="0">
                <a:solidFill>
                  <a:srgbClr val="189BC4"/>
                </a:solidFill>
              </a:rPr>
              <a:t>Eigenschaften geeignetes Testfeld:</a:t>
            </a:r>
          </a:p>
          <a:p>
            <a:pPr lvl="1">
              <a:buClr>
                <a:srgbClr val="189BC4"/>
              </a:buClr>
              <a:buFont typeface="Symbol" panose="05050102010706020507" pitchFamily="18" charset="2"/>
              <a:buChar char="-"/>
            </a:pPr>
            <a:r>
              <a:rPr lang="de-AT" sz="1600" dirty="0" smtClean="0">
                <a:solidFill>
                  <a:schemeClr val="tx1"/>
                </a:solidFill>
              </a:rPr>
              <a:t>Kennzeichnung</a:t>
            </a:r>
          </a:p>
          <a:p>
            <a:pPr lvl="1">
              <a:buClr>
                <a:srgbClr val="189BC4"/>
              </a:buClr>
              <a:buFont typeface="Symbol" panose="05050102010706020507" pitchFamily="18" charset="2"/>
              <a:buChar char="-"/>
            </a:pPr>
            <a:r>
              <a:rPr lang="de-AT" sz="1600" dirty="0">
                <a:solidFill>
                  <a:schemeClr val="tx1"/>
                </a:solidFill>
              </a:rPr>
              <a:t>e</a:t>
            </a:r>
            <a:r>
              <a:rPr lang="de-AT" sz="1600" dirty="0" smtClean="0">
                <a:solidFill>
                  <a:schemeClr val="tx1"/>
                </a:solidFill>
              </a:rPr>
              <a:t>igene Testschiffe</a:t>
            </a:r>
          </a:p>
          <a:p>
            <a:pPr lvl="1">
              <a:buClr>
                <a:srgbClr val="189BC4"/>
              </a:buClr>
              <a:buFont typeface="Symbol" panose="05050102010706020507" pitchFamily="18" charset="2"/>
              <a:buChar char="-"/>
            </a:pPr>
            <a:r>
              <a:rPr lang="de-AT" sz="1600" dirty="0" smtClean="0">
                <a:solidFill>
                  <a:schemeClr val="tx1"/>
                </a:solidFill>
              </a:rPr>
              <a:t>erweiterte Landinfrastruktur</a:t>
            </a:r>
          </a:p>
          <a:p>
            <a:pPr lvl="1">
              <a:buClr>
                <a:srgbClr val="189BC4"/>
              </a:buClr>
              <a:buFont typeface="Symbol" panose="05050102010706020507" pitchFamily="18" charset="2"/>
              <a:buChar char="-"/>
            </a:pPr>
            <a:r>
              <a:rPr lang="de-AT" sz="1600" dirty="0" smtClean="0">
                <a:solidFill>
                  <a:schemeClr val="tx1"/>
                </a:solidFill>
              </a:rPr>
              <a:t>Koordination Testbetrieb durch Kompetenzzentrum</a:t>
            </a:r>
          </a:p>
          <a:p>
            <a:pPr>
              <a:buClr>
                <a:srgbClr val="189BC4"/>
              </a:buClr>
            </a:pPr>
            <a:r>
              <a:rPr lang="de-AT" sz="1800" b="1" dirty="0" smtClean="0">
                <a:solidFill>
                  <a:srgbClr val="189BC4"/>
                </a:solidFill>
              </a:rPr>
              <a:t>Auswahlkriterien</a:t>
            </a:r>
          </a:p>
          <a:p>
            <a:pPr lvl="1">
              <a:buClr>
                <a:srgbClr val="189BC4"/>
              </a:buClr>
              <a:buFont typeface="Symbol" panose="05050102010706020507" pitchFamily="18" charset="2"/>
              <a:buChar char="-"/>
            </a:pPr>
            <a:r>
              <a:rPr lang="de-AT" sz="1600" dirty="0" smtClean="0">
                <a:solidFill>
                  <a:schemeClr val="tx1"/>
                </a:solidFill>
              </a:rPr>
              <a:t>navigatorische Herausforderungen</a:t>
            </a:r>
          </a:p>
          <a:p>
            <a:pPr lvl="1">
              <a:buClr>
                <a:srgbClr val="189BC4"/>
              </a:buClr>
              <a:buFont typeface="Symbol" panose="05050102010706020507" pitchFamily="18" charset="2"/>
              <a:buChar char="-"/>
            </a:pPr>
            <a:r>
              <a:rPr lang="de-AT" sz="1600" dirty="0" smtClean="0">
                <a:solidFill>
                  <a:schemeClr val="tx1"/>
                </a:solidFill>
              </a:rPr>
              <a:t>Verkehrsdichte</a:t>
            </a:r>
          </a:p>
          <a:p>
            <a:pPr lvl="1">
              <a:buClr>
                <a:srgbClr val="189BC4"/>
              </a:buClr>
              <a:buFont typeface="Symbol" panose="05050102010706020507" pitchFamily="18" charset="2"/>
              <a:buChar char="-"/>
            </a:pPr>
            <a:r>
              <a:rPr lang="de-AT" sz="1600" dirty="0">
                <a:solidFill>
                  <a:schemeClr val="tx1"/>
                </a:solidFill>
              </a:rPr>
              <a:t>w</a:t>
            </a:r>
            <a:r>
              <a:rPr lang="de-AT" sz="1600" dirty="0" smtClean="0">
                <a:solidFill>
                  <a:schemeClr val="tx1"/>
                </a:solidFill>
              </a:rPr>
              <a:t>enig Gefahrgutverkehr</a:t>
            </a:r>
          </a:p>
          <a:p>
            <a:pPr lvl="1">
              <a:buClr>
                <a:srgbClr val="189BC4"/>
              </a:buClr>
              <a:buFont typeface="Symbol" panose="05050102010706020507" pitchFamily="18" charset="2"/>
              <a:buChar char="-"/>
            </a:pPr>
            <a:r>
              <a:rPr lang="de-AT" sz="1600" dirty="0">
                <a:solidFill>
                  <a:schemeClr val="tx1"/>
                </a:solidFill>
              </a:rPr>
              <a:t>m</a:t>
            </a:r>
            <a:r>
              <a:rPr lang="de-AT" sz="1600" dirty="0" smtClean="0">
                <a:solidFill>
                  <a:schemeClr val="tx1"/>
                </a:solidFill>
              </a:rPr>
              <a:t>indestens ein Hafen</a:t>
            </a: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65</a:t>
            </a:fld>
            <a:endParaRPr lang="de-AT" dirty="0">
              <a:solidFill>
                <a:prstClr val="white"/>
              </a:solidFill>
            </a:endParaRPr>
          </a:p>
        </p:txBody>
      </p:sp>
      <p:sp>
        <p:nvSpPr>
          <p:cNvPr id="5" name="Textfeld 4"/>
          <p:cNvSpPr txBox="1"/>
          <p:nvPr/>
        </p:nvSpPr>
        <p:spPr>
          <a:xfrm>
            <a:off x="7782339" y="2965519"/>
            <a:ext cx="3800061" cy="2092881"/>
          </a:xfrm>
          <a:prstGeom prst="rect">
            <a:avLst/>
          </a:prstGeom>
          <a:noFill/>
          <a:ln w="28575">
            <a:solidFill>
              <a:srgbClr val="189BC4"/>
            </a:solidFill>
          </a:ln>
        </p:spPr>
        <p:txBody>
          <a:bodyPr wrap="square" rtlCol="0">
            <a:spAutoFit/>
          </a:bodyPr>
          <a:lstStyle/>
          <a:p>
            <a:endParaRPr lang="de-AT" sz="2000" b="1" dirty="0" smtClean="0">
              <a:solidFill>
                <a:srgbClr val="189BC4"/>
              </a:solidFill>
              <a:latin typeface="Corbel" panose="020B0503020204020204" pitchFamily="34" charset="0"/>
            </a:endParaRPr>
          </a:p>
          <a:p>
            <a:r>
              <a:rPr lang="de-AT" b="1" dirty="0" smtClean="0">
                <a:solidFill>
                  <a:srgbClr val="189BC4"/>
                </a:solidFill>
                <a:latin typeface="Corbel" panose="020B0503020204020204" pitchFamily="34" charset="0"/>
              </a:rPr>
              <a:t>Empfehlung Machbarkeitsstudie:</a:t>
            </a:r>
          </a:p>
          <a:p>
            <a:r>
              <a:rPr lang="de-AT" dirty="0" smtClean="0">
                <a:latin typeface="Corbel" panose="020B0503020204020204" pitchFamily="34" charset="0"/>
              </a:rPr>
              <a:t>Testfeld in Rhein-Ruhr-Region</a:t>
            </a:r>
          </a:p>
          <a:p>
            <a:r>
              <a:rPr lang="de-AT" dirty="0" smtClean="0">
                <a:latin typeface="Corbel" panose="020B0503020204020204" pitchFamily="34" charset="0"/>
                <a:sym typeface="Wingdings" panose="05000000000000000000" pitchFamily="2" charset="2"/>
              </a:rPr>
              <a:t> Abschnitt Dortmund-Ems-Kanal zwischen Hafen Dortmund und der Schleuse Waltrop am besten geeignet</a:t>
            </a:r>
          </a:p>
          <a:p>
            <a:endParaRPr lang="de-AT" sz="2000" dirty="0">
              <a:latin typeface="Corbel" panose="020B0503020204020204" pitchFamily="34" charset="0"/>
            </a:endParaRPr>
          </a:p>
        </p:txBody>
      </p:sp>
      <p:sp>
        <p:nvSpPr>
          <p:cNvPr id="6" name="Textfeld 5"/>
          <p:cNvSpPr txBox="1"/>
          <p:nvPr/>
        </p:nvSpPr>
        <p:spPr>
          <a:xfrm>
            <a:off x="9699840" y="6429454"/>
            <a:ext cx="2492160" cy="215444"/>
          </a:xfrm>
          <a:prstGeom prst="rect">
            <a:avLst/>
          </a:prstGeom>
          <a:noFill/>
        </p:spPr>
        <p:txBody>
          <a:bodyPr wrap="square" rtlCol="0">
            <a:spAutoFit/>
          </a:bodyPr>
          <a:lstStyle/>
          <a:p>
            <a:r>
              <a:rPr lang="de-DE" sz="800" dirty="0" smtClean="0">
                <a:latin typeface="Corbel" panose="020B0503020204020204" pitchFamily="34" charset="0"/>
              </a:rPr>
              <a:t>Quelle: Industrie- und Handelskammer im Ruhrgebiet</a:t>
            </a:r>
            <a:endParaRPr lang="de-AT" sz="800" dirty="0">
              <a:latin typeface="Corbel" panose="020B0503020204020204" pitchFamily="34" charset="0"/>
            </a:endParaRPr>
          </a:p>
        </p:txBody>
      </p:sp>
    </p:spTree>
    <p:extLst>
      <p:ext uri="{BB962C8B-B14F-4D97-AF65-F5344CB8AC3E}">
        <p14:creationId xmlns:p14="http://schemas.microsoft.com/office/powerpoint/2010/main" val="233791021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de-DE" b="1" dirty="0" smtClean="0"/>
              <a:t>Digitalisierung</a:t>
            </a:r>
            <a:r>
              <a:rPr lang="de-DE" sz="2400" dirty="0" smtClean="0"/>
              <a:t/>
            </a:r>
            <a:br>
              <a:rPr lang="de-DE" sz="2400" dirty="0" smtClean="0"/>
            </a:br>
            <a:r>
              <a:rPr lang="de-DE" sz="2400" dirty="0" smtClean="0"/>
              <a:t>Binnenschifffahrt: Ein Blick in die Zukunft</a:t>
            </a:r>
            <a:endParaRPr lang="de-AT" sz="2400" dirty="0"/>
          </a:p>
        </p:txBody>
      </p:sp>
      <p:sp>
        <p:nvSpPr>
          <p:cNvPr id="3" name="Inhaltsplatzhalter 2"/>
          <p:cNvSpPr>
            <a:spLocks noGrp="1"/>
          </p:cNvSpPr>
          <p:nvPr>
            <p:ph idx="1"/>
          </p:nvPr>
        </p:nvSpPr>
        <p:spPr>
          <a:xfrm>
            <a:off x="5697414" y="1700808"/>
            <a:ext cx="5884985" cy="4776192"/>
          </a:xfrm>
        </p:spPr>
        <p:txBody>
          <a:bodyPr>
            <a:normAutofit/>
          </a:bodyPr>
          <a:lstStyle/>
          <a:p>
            <a:pPr>
              <a:spcBef>
                <a:spcPts val="600"/>
              </a:spcBef>
              <a:buClr>
                <a:srgbClr val="189BC4"/>
              </a:buClr>
            </a:pPr>
            <a:r>
              <a:rPr lang="de-AT" sz="1800" dirty="0" smtClean="0">
                <a:solidFill>
                  <a:schemeClr val="tx1"/>
                </a:solidFill>
              </a:rPr>
              <a:t>Trend, </a:t>
            </a:r>
            <a:r>
              <a:rPr lang="de-AT" sz="1800" dirty="0">
                <a:solidFill>
                  <a:schemeClr val="tx1"/>
                </a:solidFill>
              </a:rPr>
              <a:t>der alle Bereiche unseres Lebens und somit auch die Logistik </a:t>
            </a:r>
            <a:r>
              <a:rPr lang="de-AT" sz="1800" dirty="0" smtClean="0">
                <a:solidFill>
                  <a:schemeClr val="tx1"/>
                </a:solidFill>
              </a:rPr>
              <a:t>betrifft</a:t>
            </a:r>
          </a:p>
          <a:p>
            <a:pPr>
              <a:spcBef>
                <a:spcPts val="600"/>
              </a:spcBef>
              <a:buClr>
                <a:srgbClr val="189BC4"/>
              </a:buClr>
            </a:pPr>
            <a:endParaRPr lang="de-AT" sz="1800" dirty="0" smtClean="0">
              <a:solidFill>
                <a:schemeClr val="tx1"/>
              </a:solidFill>
            </a:endParaRPr>
          </a:p>
          <a:p>
            <a:pPr>
              <a:spcBef>
                <a:spcPts val="600"/>
              </a:spcBef>
              <a:buClr>
                <a:srgbClr val="189BC4"/>
              </a:buClr>
            </a:pPr>
            <a:r>
              <a:rPr lang="de-AT" sz="1800" dirty="0" smtClean="0">
                <a:solidFill>
                  <a:schemeClr val="tx1"/>
                </a:solidFill>
              </a:rPr>
              <a:t>verbessert das </a:t>
            </a:r>
            <a:r>
              <a:rPr lang="de-AT" sz="1800" dirty="0">
                <a:solidFill>
                  <a:schemeClr val="tx1"/>
                </a:solidFill>
              </a:rPr>
              <a:t>Verkehrs- als auch das </a:t>
            </a:r>
            <a:r>
              <a:rPr lang="de-AT" sz="1800" dirty="0" smtClean="0">
                <a:solidFill>
                  <a:schemeClr val="tx1"/>
                </a:solidFill>
              </a:rPr>
              <a:t>Transportmanagement</a:t>
            </a:r>
          </a:p>
          <a:p>
            <a:pPr>
              <a:spcBef>
                <a:spcPts val="600"/>
              </a:spcBef>
              <a:buClr>
                <a:srgbClr val="189BC4"/>
              </a:buClr>
            </a:pPr>
            <a:endParaRPr lang="de-AT" sz="1800" dirty="0" smtClean="0">
              <a:solidFill>
                <a:schemeClr val="tx1"/>
              </a:solidFill>
            </a:endParaRPr>
          </a:p>
          <a:p>
            <a:pPr>
              <a:spcBef>
                <a:spcPts val="600"/>
              </a:spcBef>
              <a:buClr>
                <a:srgbClr val="189BC4"/>
              </a:buClr>
            </a:pPr>
            <a:r>
              <a:rPr lang="de-AT" sz="1800" dirty="0" smtClean="0">
                <a:solidFill>
                  <a:schemeClr val="tx1"/>
                </a:solidFill>
              </a:rPr>
              <a:t>Wie?</a:t>
            </a:r>
            <a:endParaRPr lang="de-AT" sz="1800" dirty="0">
              <a:solidFill>
                <a:schemeClr val="tx1"/>
              </a:solidFill>
            </a:endParaRPr>
          </a:p>
          <a:p>
            <a:pPr lvl="1">
              <a:spcBef>
                <a:spcPts val="600"/>
              </a:spcBef>
              <a:buClr>
                <a:srgbClr val="189BC4"/>
              </a:buClr>
              <a:buFont typeface="Symbol" panose="05050102010706020507" pitchFamily="18" charset="2"/>
              <a:buChar char="-"/>
            </a:pPr>
            <a:r>
              <a:rPr lang="de-AT" sz="1600" dirty="0" smtClean="0">
                <a:solidFill>
                  <a:schemeClr val="tx1"/>
                </a:solidFill>
              </a:rPr>
              <a:t>durch einen </a:t>
            </a:r>
            <a:r>
              <a:rPr lang="de-AT" sz="1600" dirty="0">
                <a:solidFill>
                  <a:schemeClr val="tx1"/>
                </a:solidFill>
              </a:rPr>
              <a:t>akkurateren Informationsfluss </a:t>
            </a:r>
            <a:r>
              <a:rPr lang="de-AT" sz="1600" dirty="0" smtClean="0">
                <a:solidFill>
                  <a:schemeClr val="tx1"/>
                </a:solidFill>
              </a:rPr>
              <a:t>bezüglich</a:t>
            </a:r>
          </a:p>
          <a:p>
            <a:pPr lvl="2">
              <a:spcBef>
                <a:spcPts val="600"/>
              </a:spcBef>
              <a:buClr>
                <a:srgbClr val="189BC4"/>
              </a:buClr>
              <a:buFont typeface="Wingdings" panose="05000000000000000000" pitchFamily="2" charset="2"/>
              <a:buChar char="Ø"/>
            </a:pPr>
            <a:r>
              <a:rPr lang="de-AT" sz="1400" dirty="0" smtClean="0">
                <a:solidFill>
                  <a:schemeClr val="tx1"/>
                </a:solidFill>
              </a:rPr>
              <a:t>Verkehrs- </a:t>
            </a:r>
            <a:r>
              <a:rPr lang="de-AT" sz="1400" dirty="0">
                <a:solidFill>
                  <a:schemeClr val="tx1"/>
                </a:solidFill>
              </a:rPr>
              <a:t>und </a:t>
            </a:r>
            <a:r>
              <a:rPr lang="de-AT" sz="1400" dirty="0" smtClean="0">
                <a:solidFill>
                  <a:schemeClr val="tx1"/>
                </a:solidFill>
              </a:rPr>
              <a:t>Infrastrukturbedingungen</a:t>
            </a:r>
          </a:p>
          <a:p>
            <a:pPr lvl="2">
              <a:spcBef>
                <a:spcPts val="600"/>
              </a:spcBef>
              <a:buClr>
                <a:srgbClr val="189BC4"/>
              </a:buClr>
              <a:buFont typeface="Wingdings" panose="05000000000000000000" pitchFamily="2" charset="2"/>
              <a:buChar char="Ø"/>
            </a:pPr>
            <a:r>
              <a:rPr lang="de-AT" sz="1400" dirty="0" smtClean="0">
                <a:solidFill>
                  <a:schemeClr val="tx1"/>
                </a:solidFill>
              </a:rPr>
              <a:t>genauen Lage </a:t>
            </a:r>
            <a:r>
              <a:rPr lang="de-AT" sz="1400" dirty="0">
                <a:solidFill>
                  <a:schemeClr val="tx1"/>
                </a:solidFill>
              </a:rPr>
              <a:t>von Transportmitteln und </a:t>
            </a:r>
            <a:r>
              <a:rPr lang="de-AT" sz="1400" dirty="0" smtClean="0">
                <a:solidFill>
                  <a:schemeClr val="tx1"/>
                </a:solidFill>
              </a:rPr>
              <a:t>Gütern</a:t>
            </a:r>
          </a:p>
          <a:p>
            <a:pPr>
              <a:spcBef>
                <a:spcPts val="600"/>
              </a:spcBef>
              <a:buClr>
                <a:srgbClr val="189BC4"/>
              </a:buClr>
            </a:pPr>
            <a:endParaRPr lang="de-AT" sz="1800" dirty="0" smtClean="0">
              <a:solidFill>
                <a:schemeClr val="tx1"/>
              </a:solidFill>
            </a:endParaRPr>
          </a:p>
          <a:p>
            <a:pPr>
              <a:spcBef>
                <a:spcPts val="600"/>
              </a:spcBef>
              <a:buClr>
                <a:srgbClr val="189BC4"/>
              </a:buClr>
            </a:pPr>
            <a:r>
              <a:rPr lang="de-AT" sz="1800" dirty="0" smtClean="0">
                <a:solidFill>
                  <a:schemeClr val="tx1"/>
                </a:solidFill>
              </a:rPr>
              <a:t>Das </a:t>
            </a:r>
            <a:r>
              <a:rPr lang="de-AT" sz="1800" dirty="0">
                <a:solidFill>
                  <a:schemeClr val="tx1"/>
                </a:solidFill>
              </a:rPr>
              <a:t>Teilen und der verbesserte Zugang zu digitalen Transportinformationen entlang der Supply Chain unterstützt </a:t>
            </a:r>
            <a:r>
              <a:rPr lang="de-AT" sz="1800" dirty="0" smtClean="0">
                <a:solidFill>
                  <a:schemeClr val="tx1"/>
                </a:solidFill>
              </a:rPr>
              <a:t>einen </a:t>
            </a:r>
            <a:r>
              <a:rPr lang="de-AT" sz="1800" dirty="0">
                <a:solidFill>
                  <a:schemeClr val="tx1"/>
                </a:solidFill>
              </a:rPr>
              <a:t>nahtlosen </a:t>
            </a:r>
            <a:r>
              <a:rPr lang="de-AT" sz="1800" dirty="0" smtClean="0">
                <a:solidFill>
                  <a:schemeClr val="tx1"/>
                </a:solidFill>
              </a:rPr>
              <a:t>Informationsfluss.</a:t>
            </a:r>
          </a:p>
          <a:p>
            <a:endParaRPr lang="de-AT" dirty="0" smtClean="0"/>
          </a:p>
          <a:p>
            <a:endParaRPr lang="de-AT" dirty="0"/>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66</a:t>
            </a:fld>
            <a:endParaRPr lang="de-AT" dirty="0">
              <a:solidFill>
                <a:prstClr val="white"/>
              </a:solidFill>
            </a:endParaRPr>
          </a:p>
        </p:txBody>
      </p:sp>
      <p:sp>
        <p:nvSpPr>
          <p:cNvPr id="6" name="Textfeld 5"/>
          <p:cNvSpPr txBox="1"/>
          <p:nvPr/>
        </p:nvSpPr>
        <p:spPr>
          <a:xfrm>
            <a:off x="10574471" y="6440353"/>
            <a:ext cx="1617530" cy="215444"/>
          </a:xfrm>
          <a:prstGeom prst="rect">
            <a:avLst/>
          </a:prstGeom>
          <a:noFill/>
        </p:spPr>
        <p:txBody>
          <a:bodyPr wrap="square" rtlCol="0">
            <a:spAutoFit/>
          </a:bodyPr>
          <a:lstStyle/>
          <a:p>
            <a:r>
              <a:rPr lang="de-DE" sz="800" dirty="0">
                <a:latin typeface="Corbel" panose="020B0503020204020204" pitchFamily="34" charset="0"/>
              </a:rPr>
              <a:t>Quelle</a:t>
            </a:r>
            <a:r>
              <a:rPr lang="de-DE" sz="800" dirty="0" smtClean="0">
                <a:latin typeface="Corbel" panose="020B0503020204020204" pitchFamily="34" charset="0"/>
              </a:rPr>
              <a:t>: Europäische Kommission</a:t>
            </a:r>
            <a:endParaRPr lang="de-AT" sz="800" dirty="0">
              <a:latin typeface="Corbel" panose="020B0503020204020204" pitchFamily="34" charset="0"/>
            </a:endParaRPr>
          </a:p>
        </p:txBody>
      </p:sp>
      <p:pic>
        <p:nvPicPr>
          <p:cNvPr id="4" name="Grafik 3"/>
          <p:cNvPicPr>
            <a:picLocks noChangeAspect="1"/>
          </p:cNvPicPr>
          <p:nvPr/>
        </p:nvPicPr>
        <p:blipFill>
          <a:blip r:embed="rId3"/>
          <a:stretch>
            <a:fillRect/>
          </a:stretch>
        </p:blipFill>
        <p:spPr>
          <a:xfrm>
            <a:off x="0" y="1777783"/>
            <a:ext cx="5463037" cy="4622242"/>
          </a:xfrm>
          <a:prstGeom prst="rect">
            <a:avLst/>
          </a:prstGeom>
        </p:spPr>
      </p:pic>
      <p:sp>
        <p:nvSpPr>
          <p:cNvPr id="8" name="Textfeld 7"/>
          <p:cNvSpPr txBox="1"/>
          <p:nvPr/>
        </p:nvSpPr>
        <p:spPr>
          <a:xfrm>
            <a:off x="0" y="6184581"/>
            <a:ext cx="1617530" cy="215444"/>
          </a:xfrm>
          <a:prstGeom prst="rect">
            <a:avLst/>
          </a:prstGeom>
          <a:noFill/>
        </p:spPr>
        <p:txBody>
          <a:bodyPr wrap="square" rtlCol="0">
            <a:spAutoFit/>
          </a:bodyPr>
          <a:lstStyle/>
          <a:p>
            <a:r>
              <a:rPr lang="de-DE" sz="800" dirty="0" smtClean="0">
                <a:latin typeface="Corbel" panose="020B0503020204020204" pitchFamily="34" charset="0"/>
              </a:rPr>
              <a:t>Bildquelle: </a:t>
            </a:r>
            <a:r>
              <a:rPr lang="de-DE" sz="800" dirty="0" err="1" smtClean="0">
                <a:latin typeface="Corbel" panose="020B0503020204020204" pitchFamily="34" charset="0"/>
              </a:rPr>
              <a:t>pixabay</a:t>
            </a:r>
            <a:endParaRPr lang="de-AT" sz="800" dirty="0">
              <a:latin typeface="Corbel" panose="020B0503020204020204" pitchFamily="34" charset="0"/>
            </a:endParaRPr>
          </a:p>
        </p:txBody>
      </p:sp>
    </p:spTree>
    <p:extLst>
      <p:ext uri="{BB962C8B-B14F-4D97-AF65-F5344CB8AC3E}">
        <p14:creationId xmlns:p14="http://schemas.microsoft.com/office/powerpoint/2010/main" val="133778521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err="1" smtClean="0"/>
              <a:t>Blockchain</a:t>
            </a:r>
            <a:r>
              <a:rPr lang="de-AT" dirty="0" smtClean="0"/>
              <a:t/>
            </a:r>
            <a:br>
              <a:rPr lang="de-AT" dirty="0" smtClean="0"/>
            </a:br>
            <a:r>
              <a:rPr lang="de-AT" sz="2400" dirty="0" smtClean="0"/>
              <a:t>Binnenschifffahrt: Ein Blick in die Zukunft</a:t>
            </a:r>
            <a:endParaRPr lang="de-AT" dirty="0"/>
          </a:p>
        </p:txBody>
      </p:sp>
      <p:sp>
        <p:nvSpPr>
          <p:cNvPr id="3" name="Inhaltsplatzhalter 2"/>
          <p:cNvSpPr>
            <a:spLocks noGrp="1"/>
          </p:cNvSpPr>
          <p:nvPr>
            <p:ph sz="half" idx="1"/>
          </p:nvPr>
        </p:nvSpPr>
        <p:spPr>
          <a:xfrm>
            <a:off x="609600" y="3098307"/>
            <a:ext cx="10941248" cy="3176628"/>
          </a:xfrm>
        </p:spPr>
        <p:txBody>
          <a:bodyPr>
            <a:normAutofit lnSpcReduction="10000"/>
          </a:bodyPr>
          <a:lstStyle/>
          <a:p>
            <a:pPr>
              <a:spcBef>
                <a:spcPts val="600"/>
              </a:spcBef>
              <a:spcAft>
                <a:spcPts val="600"/>
              </a:spcAft>
              <a:buClr>
                <a:srgbClr val="189BC4"/>
              </a:buClr>
            </a:pPr>
            <a:r>
              <a:rPr lang="de-AT" sz="1800" b="1" dirty="0" smtClean="0">
                <a:solidFill>
                  <a:srgbClr val="189BC4"/>
                </a:solidFill>
              </a:rPr>
              <a:t>Vorteile der </a:t>
            </a:r>
            <a:r>
              <a:rPr lang="de-AT" sz="1800" b="1" dirty="0" err="1" smtClean="0">
                <a:solidFill>
                  <a:srgbClr val="189BC4"/>
                </a:solidFill>
              </a:rPr>
              <a:t>Blockchain</a:t>
            </a:r>
            <a:r>
              <a:rPr lang="de-AT" sz="1800" b="1" dirty="0" smtClean="0">
                <a:solidFill>
                  <a:srgbClr val="189BC4"/>
                </a:solidFill>
              </a:rPr>
              <a:t>:</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rPr>
              <a:t>detaillierte Zugangskontrolle</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rPr>
              <a:t>Integrität der Daten der Blockhain</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rPr>
              <a:t>große Netzausfallsicherheit</a:t>
            </a:r>
            <a:endParaRPr lang="de-AT" sz="1600" dirty="0" smtClean="0">
              <a:solidFill>
                <a:schemeClr val="tx1"/>
              </a:solidFill>
              <a:sym typeface="Wingdings" panose="05000000000000000000" pitchFamily="2" charset="2"/>
            </a:endParaRP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kein Vertrauen gegenüber anderen notwendig</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dritte Instanzen nicht notwendig</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rPr>
              <a:t>hohe Prozessintegrität</a:t>
            </a:r>
          </a:p>
          <a:p>
            <a:pPr lvl="1">
              <a:spcBef>
                <a:spcPts val="600"/>
              </a:spcBef>
              <a:spcAft>
                <a:spcPts val="600"/>
              </a:spcAft>
              <a:buClr>
                <a:srgbClr val="189BC4"/>
              </a:buClr>
              <a:buFont typeface="Symbol" panose="05050102010706020507" pitchFamily="18" charset="2"/>
              <a:buChar char="-"/>
            </a:pPr>
            <a:r>
              <a:rPr lang="de-AT" sz="1600" dirty="0" smtClean="0">
                <a:solidFill>
                  <a:schemeClr val="tx1"/>
                </a:solidFill>
              </a:rPr>
              <a:t>große Transparenz</a:t>
            </a:r>
          </a:p>
          <a:p>
            <a:pPr lvl="1">
              <a:buClr>
                <a:srgbClr val="189BC4"/>
              </a:buClr>
            </a:pPr>
            <a:endParaRPr lang="de-AT" sz="1600" dirty="0" smtClean="0">
              <a:solidFill>
                <a:schemeClr val="tx1"/>
              </a:solidFill>
            </a:endParaRPr>
          </a:p>
          <a:p>
            <a:pPr lvl="1">
              <a:buClr>
                <a:srgbClr val="189BC4"/>
              </a:buClr>
            </a:pPr>
            <a:endParaRPr lang="de-AT" sz="1600" dirty="0" smtClean="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67</a:t>
            </a:fld>
            <a:endParaRPr lang="de-AT" dirty="0">
              <a:solidFill>
                <a:prstClr val="white"/>
              </a:solidFill>
            </a:endParaRPr>
          </a:p>
        </p:txBody>
      </p:sp>
      <p:sp>
        <p:nvSpPr>
          <p:cNvPr id="6" name="Textfeld 5"/>
          <p:cNvSpPr txBox="1"/>
          <p:nvPr/>
        </p:nvSpPr>
        <p:spPr>
          <a:xfrm>
            <a:off x="497150" y="1802438"/>
            <a:ext cx="11053698" cy="954107"/>
          </a:xfrm>
          <a:prstGeom prst="rect">
            <a:avLst/>
          </a:prstGeom>
          <a:noFill/>
          <a:ln w="28575">
            <a:solidFill>
              <a:srgbClr val="189BC4"/>
            </a:solidFill>
          </a:ln>
        </p:spPr>
        <p:txBody>
          <a:bodyPr wrap="square" rtlCol="0">
            <a:spAutoFit/>
          </a:bodyPr>
          <a:lstStyle/>
          <a:p>
            <a:pPr algn="ctr"/>
            <a:r>
              <a:rPr lang="de-AT" sz="2000" dirty="0">
                <a:latin typeface="Corbel" panose="020B0503020204020204" pitchFamily="34" charset="0"/>
              </a:rPr>
              <a:t>„Grundsätzlich ist die </a:t>
            </a:r>
            <a:r>
              <a:rPr lang="de-AT" sz="2000" dirty="0" err="1">
                <a:latin typeface="Corbel" panose="020B0503020204020204" pitchFamily="34" charset="0"/>
              </a:rPr>
              <a:t>Blockchain</a:t>
            </a:r>
            <a:r>
              <a:rPr lang="de-AT" sz="2000" dirty="0">
                <a:latin typeface="Corbel" panose="020B0503020204020204" pitchFamily="34" charset="0"/>
              </a:rPr>
              <a:t> ein elektronisches Register für digitale Datensätze, Ereignisse oder Transaktionen, die durch die Teilnehmer eines verteilten Rechnernetzes verwaltet werden</a:t>
            </a:r>
            <a:r>
              <a:rPr lang="de-AT" sz="2000" dirty="0" smtClean="0">
                <a:latin typeface="Corbel" panose="020B0503020204020204" pitchFamily="34" charset="0"/>
              </a:rPr>
              <a:t>.“</a:t>
            </a:r>
            <a:br>
              <a:rPr lang="de-AT" sz="2000" dirty="0" smtClean="0">
                <a:latin typeface="Corbel" panose="020B0503020204020204" pitchFamily="34" charset="0"/>
              </a:rPr>
            </a:br>
            <a:r>
              <a:rPr lang="de-AT" sz="1600" dirty="0" smtClean="0">
                <a:latin typeface="Corbel" panose="020B0503020204020204" pitchFamily="34" charset="0"/>
              </a:rPr>
              <a:t>(</a:t>
            </a:r>
            <a:r>
              <a:rPr lang="de-AT" sz="1600" dirty="0" err="1">
                <a:latin typeface="Corbel" panose="020B0503020204020204" pitchFamily="34" charset="0"/>
              </a:rPr>
              <a:t>Schlatt</a:t>
            </a:r>
            <a:r>
              <a:rPr lang="de-AT" sz="1600" dirty="0">
                <a:latin typeface="Corbel" panose="020B0503020204020204" pitchFamily="34" charset="0"/>
              </a:rPr>
              <a:t>, V. et al</a:t>
            </a:r>
            <a:r>
              <a:rPr lang="de-AT" sz="1600" dirty="0" smtClean="0">
                <a:latin typeface="Corbel" panose="020B0503020204020204" pitchFamily="34" charset="0"/>
              </a:rPr>
              <a:t>.)</a:t>
            </a:r>
            <a:endParaRPr lang="de-AT" sz="1600" dirty="0">
              <a:latin typeface="Corbel" panose="020B0503020204020204" pitchFamily="34" charset="0"/>
            </a:endParaRPr>
          </a:p>
        </p:txBody>
      </p:sp>
      <p:sp>
        <p:nvSpPr>
          <p:cNvPr id="8" name="Textfeld 7"/>
          <p:cNvSpPr txBox="1"/>
          <p:nvPr/>
        </p:nvSpPr>
        <p:spPr>
          <a:xfrm>
            <a:off x="10022889" y="6440353"/>
            <a:ext cx="2169112" cy="215444"/>
          </a:xfrm>
          <a:prstGeom prst="rect">
            <a:avLst/>
          </a:prstGeom>
          <a:noFill/>
        </p:spPr>
        <p:txBody>
          <a:bodyPr wrap="square" rtlCol="0">
            <a:spAutoFit/>
          </a:bodyPr>
          <a:lstStyle/>
          <a:p>
            <a:r>
              <a:rPr lang="de-DE" sz="800" dirty="0" smtClean="0">
                <a:latin typeface="Corbel" panose="020B0503020204020204" pitchFamily="34" charset="0"/>
              </a:rPr>
              <a:t>Quelle: </a:t>
            </a:r>
            <a:r>
              <a:rPr lang="de-DE" sz="800" dirty="0" err="1" smtClean="0">
                <a:latin typeface="Corbel" panose="020B0503020204020204" pitchFamily="34" charset="0"/>
              </a:rPr>
              <a:t>Schlatt</a:t>
            </a:r>
            <a:r>
              <a:rPr lang="de-DE" sz="800" dirty="0" smtClean="0">
                <a:latin typeface="Corbel" panose="020B0503020204020204" pitchFamily="34" charset="0"/>
              </a:rPr>
              <a:t>, V., et al., Open </a:t>
            </a:r>
            <a:r>
              <a:rPr lang="de-DE" sz="800" dirty="0" err="1" smtClean="0">
                <a:latin typeface="Corbel" panose="020B0503020204020204" pitchFamily="34" charset="0"/>
              </a:rPr>
              <a:t>Insights</a:t>
            </a:r>
            <a:endParaRPr lang="de-AT" sz="800" dirty="0">
              <a:latin typeface="Corbel" panose="020B0503020204020204" pitchFamily="34" charset="0"/>
            </a:endParaRPr>
          </a:p>
        </p:txBody>
      </p:sp>
      <p:pic>
        <p:nvPicPr>
          <p:cNvPr id="4" name="L250oRMy8po"/>
          <p:cNvPicPr>
            <a:picLocks noRot="1" noChangeAspect="1"/>
          </p:cNvPicPr>
          <p:nvPr>
            <a:videoFile r:link="rId1"/>
          </p:nvPr>
        </p:nvPicPr>
        <p:blipFill>
          <a:blip r:embed="rId4"/>
          <a:stretch>
            <a:fillRect/>
          </a:stretch>
        </p:blipFill>
        <p:spPr>
          <a:xfrm>
            <a:off x="6446076" y="3068921"/>
            <a:ext cx="5104772" cy="2871434"/>
          </a:xfrm>
          <a:prstGeom prst="rect">
            <a:avLst/>
          </a:prstGeom>
        </p:spPr>
      </p:pic>
    </p:spTree>
    <p:extLst>
      <p:ext uri="{BB962C8B-B14F-4D97-AF65-F5344CB8AC3E}">
        <p14:creationId xmlns:p14="http://schemas.microsoft.com/office/powerpoint/2010/main" val="45279676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5"/>
          <p:cNvSpPr>
            <a:spLocks noGrp="1"/>
          </p:cNvSpPr>
          <p:nvPr>
            <p:ph type="title"/>
          </p:nvPr>
        </p:nvSpPr>
        <p:spPr/>
        <p:txBody>
          <a:bodyPr/>
          <a:lstStyle/>
          <a:p>
            <a:r>
              <a:rPr lang="de-AT" b="1" dirty="0" smtClean="0"/>
              <a:t>NRMM-EU-Verordnung 2016/1628</a:t>
            </a:r>
            <a:r>
              <a:rPr lang="de-AT" dirty="0" smtClean="0"/>
              <a:t/>
            </a:r>
            <a:br>
              <a:rPr lang="de-AT" dirty="0" smtClean="0"/>
            </a:br>
            <a:r>
              <a:rPr lang="de-AT" sz="2400" dirty="0" smtClean="0"/>
              <a:t>Binnenschifffahrt: Ein Blick in die Zukunft</a:t>
            </a:r>
            <a:endParaRPr lang="de-AT" dirty="0"/>
          </a:p>
        </p:txBody>
      </p:sp>
      <p:sp>
        <p:nvSpPr>
          <p:cNvPr id="7" name="Inhaltsplatzhalter 6"/>
          <p:cNvSpPr>
            <a:spLocks noGrp="1"/>
          </p:cNvSpPr>
          <p:nvPr>
            <p:ph idx="1"/>
          </p:nvPr>
        </p:nvSpPr>
        <p:spPr>
          <a:xfrm>
            <a:off x="609600" y="1700808"/>
            <a:ext cx="10972799" cy="4776192"/>
          </a:xfrm>
        </p:spPr>
        <p:txBody>
          <a:bodyPr>
            <a:normAutofit/>
          </a:bodyPr>
          <a:lstStyle/>
          <a:p>
            <a:pPr marL="0" indent="0">
              <a:spcBef>
                <a:spcPts val="600"/>
              </a:spcBef>
              <a:spcAft>
                <a:spcPts val="600"/>
              </a:spcAft>
              <a:buClr>
                <a:srgbClr val="189BC4"/>
              </a:buClr>
              <a:buNone/>
            </a:pPr>
            <a:endParaRPr lang="de-AT" sz="1800" dirty="0" smtClean="0">
              <a:solidFill>
                <a:schemeClr val="tx1"/>
              </a:solidFill>
            </a:endParaRPr>
          </a:p>
          <a:p>
            <a:pPr marL="0" indent="0">
              <a:spcBef>
                <a:spcPts val="600"/>
              </a:spcBef>
              <a:spcAft>
                <a:spcPts val="600"/>
              </a:spcAft>
              <a:buClr>
                <a:srgbClr val="189BC4"/>
              </a:buClr>
              <a:buNone/>
            </a:pPr>
            <a:endParaRPr lang="de-AT" sz="1800" dirty="0">
              <a:solidFill>
                <a:schemeClr val="tx1"/>
              </a:solidFill>
            </a:endParaRPr>
          </a:p>
          <a:p>
            <a:pPr marL="0" indent="0">
              <a:spcBef>
                <a:spcPts val="600"/>
              </a:spcBef>
              <a:spcAft>
                <a:spcPts val="600"/>
              </a:spcAft>
              <a:buClr>
                <a:srgbClr val="189BC4"/>
              </a:buClr>
              <a:buNone/>
            </a:pPr>
            <a:endParaRPr lang="de-AT" sz="1800" dirty="0" smtClean="0">
              <a:solidFill>
                <a:schemeClr val="tx1"/>
              </a:solidFill>
            </a:endParaRPr>
          </a:p>
          <a:p>
            <a:pPr>
              <a:spcBef>
                <a:spcPts val="600"/>
              </a:spcBef>
              <a:spcAft>
                <a:spcPts val="600"/>
              </a:spcAft>
              <a:buClr>
                <a:srgbClr val="189BC4"/>
              </a:buClr>
            </a:pPr>
            <a:r>
              <a:rPr lang="de-AT" sz="1800" dirty="0" smtClean="0">
                <a:solidFill>
                  <a:schemeClr val="tx1"/>
                </a:solidFill>
              </a:rPr>
              <a:t>Richtlinie über Generator- und Hauptantriebsmaschinen</a:t>
            </a:r>
          </a:p>
          <a:p>
            <a:pPr>
              <a:spcBef>
                <a:spcPts val="600"/>
              </a:spcBef>
              <a:spcAft>
                <a:spcPts val="600"/>
              </a:spcAft>
              <a:buClr>
                <a:srgbClr val="189BC4"/>
              </a:buClr>
            </a:pPr>
            <a:r>
              <a:rPr lang="de-AT" sz="1800" dirty="0" smtClean="0">
                <a:solidFill>
                  <a:schemeClr val="tx1"/>
                </a:solidFill>
              </a:rPr>
              <a:t>Abgasgrenzwerte </a:t>
            </a:r>
          </a:p>
          <a:p>
            <a:pPr>
              <a:spcBef>
                <a:spcPts val="600"/>
              </a:spcBef>
              <a:spcAft>
                <a:spcPts val="600"/>
              </a:spcAft>
              <a:buClr>
                <a:srgbClr val="189BC4"/>
              </a:buClr>
            </a:pPr>
            <a:r>
              <a:rPr lang="de-AT" sz="1800" dirty="0" smtClean="0">
                <a:solidFill>
                  <a:schemeClr val="tx1"/>
                </a:solidFill>
              </a:rPr>
              <a:t>Stichtag: 01.01.2019 für Emissionsgrenzwerte für Motoren bis 300 kW Leistung in Kraft</a:t>
            </a:r>
          </a:p>
          <a:p>
            <a:pPr lvl="1">
              <a:spcBef>
                <a:spcPts val="600"/>
              </a:spcBef>
              <a:spcAft>
                <a:spcPts val="600"/>
              </a:spcAft>
              <a:buClr>
                <a:srgbClr val="189BC4"/>
              </a:buClr>
            </a:pPr>
            <a:r>
              <a:rPr lang="de-AT" sz="1600" dirty="0">
                <a:solidFill>
                  <a:schemeClr val="tx1"/>
                </a:solidFill>
              </a:rPr>
              <a:t>f</a:t>
            </a:r>
            <a:r>
              <a:rPr lang="de-AT" sz="1600" dirty="0" smtClean="0">
                <a:solidFill>
                  <a:schemeClr val="tx1"/>
                </a:solidFill>
              </a:rPr>
              <a:t>ür leistungsstärkere Motoren </a:t>
            </a:r>
            <a:r>
              <a:rPr lang="de-AT" sz="1600" dirty="0" smtClean="0">
                <a:solidFill>
                  <a:schemeClr val="tx1"/>
                </a:solidFill>
                <a:sym typeface="Wingdings" panose="05000000000000000000" pitchFamily="2" charset="2"/>
              </a:rPr>
              <a:t> Übergangsfristen</a:t>
            </a:r>
            <a:endParaRPr lang="de-AT" sz="1600" dirty="0" smtClean="0">
              <a:solidFill>
                <a:schemeClr val="tx1"/>
              </a:solidFill>
            </a:endParaRPr>
          </a:p>
          <a:p>
            <a:pPr>
              <a:spcBef>
                <a:spcPts val="600"/>
              </a:spcBef>
              <a:spcAft>
                <a:spcPts val="600"/>
              </a:spcAft>
              <a:buClr>
                <a:srgbClr val="189BC4"/>
              </a:buClr>
            </a:pPr>
            <a:r>
              <a:rPr lang="de-AT" sz="1800" dirty="0" smtClean="0">
                <a:solidFill>
                  <a:schemeClr val="tx1"/>
                </a:solidFill>
              </a:rPr>
              <a:t>kein Messprinzip</a:t>
            </a:r>
          </a:p>
          <a:p>
            <a:pPr>
              <a:spcBef>
                <a:spcPts val="600"/>
              </a:spcBef>
              <a:spcAft>
                <a:spcPts val="600"/>
              </a:spcAft>
              <a:buClr>
                <a:srgbClr val="189BC4"/>
              </a:buClr>
            </a:pPr>
            <a:r>
              <a:rPr lang="de-AT" sz="1800" dirty="0">
                <a:solidFill>
                  <a:schemeClr val="tx1"/>
                </a:solidFill>
              </a:rPr>
              <a:t>Europäische </a:t>
            </a:r>
            <a:r>
              <a:rPr lang="de-AT" sz="1800" dirty="0" smtClean="0">
                <a:solidFill>
                  <a:schemeClr val="tx1"/>
                </a:solidFill>
              </a:rPr>
              <a:t>Binnenschifffahrtsmarkt für Motoren </a:t>
            </a:r>
            <a:r>
              <a:rPr lang="de-AT" sz="1800" dirty="0">
                <a:solidFill>
                  <a:schemeClr val="tx1"/>
                </a:solidFill>
              </a:rPr>
              <a:t>= klein</a:t>
            </a:r>
          </a:p>
          <a:p>
            <a:pPr>
              <a:spcBef>
                <a:spcPts val="600"/>
              </a:spcBef>
              <a:spcAft>
                <a:spcPts val="600"/>
              </a:spcAft>
              <a:buClr>
                <a:srgbClr val="189BC4"/>
              </a:buClr>
            </a:pPr>
            <a:r>
              <a:rPr lang="de-AT" sz="1800" dirty="0" smtClean="0">
                <a:solidFill>
                  <a:schemeClr val="tx1"/>
                </a:solidFill>
              </a:rPr>
              <a:t>hohe Entwicklungs- und Zertifizierungskosten</a:t>
            </a:r>
          </a:p>
          <a:p>
            <a:pPr>
              <a:spcBef>
                <a:spcPts val="600"/>
              </a:spcBef>
              <a:spcAft>
                <a:spcPts val="600"/>
              </a:spcAft>
              <a:buClr>
                <a:srgbClr val="189BC4"/>
              </a:buClr>
            </a:pPr>
            <a:r>
              <a:rPr lang="de-AT" sz="1800" dirty="0" smtClean="0">
                <a:solidFill>
                  <a:schemeClr val="tx1"/>
                </a:solidFill>
              </a:rPr>
              <a:t>Nachrüstungen</a:t>
            </a:r>
          </a:p>
          <a:p>
            <a:pPr>
              <a:spcBef>
                <a:spcPts val="600"/>
              </a:spcBef>
              <a:spcAft>
                <a:spcPts val="600"/>
              </a:spcAft>
              <a:buClr>
                <a:srgbClr val="189BC4"/>
              </a:buClr>
            </a:pPr>
            <a:endParaRPr lang="de-AT" sz="1800"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68</a:t>
            </a:fld>
            <a:endParaRPr lang="de-AT" dirty="0">
              <a:solidFill>
                <a:prstClr val="white"/>
              </a:solidFill>
            </a:endParaRPr>
          </a:p>
        </p:txBody>
      </p:sp>
      <p:sp>
        <p:nvSpPr>
          <p:cNvPr id="8" name="Textfeld 7"/>
          <p:cNvSpPr txBox="1"/>
          <p:nvPr/>
        </p:nvSpPr>
        <p:spPr>
          <a:xfrm>
            <a:off x="609600" y="1775209"/>
            <a:ext cx="10941248" cy="1200329"/>
          </a:xfrm>
          <a:prstGeom prst="rect">
            <a:avLst/>
          </a:prstGeom>
          <a:noFill/>
          <a:ln w="28575">
            <a:solidFill>
              <a:srgbClr val="189BC4"/>
            </a:solidFill>
          </a:ln>
        </p:spPr>
        <p:txBody>
          <a:bodyPr wrap="square" rtlCol="0">
            <a:spAutoFit/>
          </a:bodyPr>
          <a:lstStyle/>
          <a:p>
            <a:pPr algn="ctr"/>
            <a:r>
              <a:rPr lang="de-AT" dirty="0">
                <a:latin typeface="Corbel" panose="020B0503020204020204" pitchFamily="34" charset="0"/>
              </a:rPr>
              <a:t>Verordnung „</a:t>
            </a:r>
            <a:r>
              <a:rPr lang="de-AT" i="1" dirty="0">
                <a:latin typeface="Corbel" panose="020B0503020204020204" pitchFamily="34" charset="0"/>
              </a:rPr>
              <a:t>über die Anforderungen in Bezug auf die Emissionsgrenzwerte für gasförmige Schadstoffe und luftverunreinigende Partikel und die Typgenehmigung für Verbrennungsmotoren für nicht für den Straßenverkehr bestimmte mobile Maschinen und Geräte</a:t>
            </a:r>
            <a:r>
              <a:rPr lang="de-AT" dirty="0" smtClean="0">
                <a:latin typeface="Corbel" panose="020B0503020204020204" pitchFamily="34" charset="0"/>
              </a:rPr>
              <a:t>“</a:t>
            </a:r>
          </a:p>
          <a:p>
            <a:pPr algn="ctr"/>
            <a:r>
              <a:rPr lang="de-AT" dirty="0" smtClean="0">
                <a:latin typeface="Corbel" panose="020B0503020204020204" pitchFamily="34" charset="0"/>
              </a:rPr>
              <a:t>(</a:t>
            </a:r>
            <a:r>
              <a:rPr lang="de-AT" dirty="0">
                <a:latin typeface="Corbel" panose="020B0503020204020204" pitchFamily="34" charset="0"/>
              </a:rPr>
              <a:t>Europäische Union, 2016</a:t>
            </a:r>
            <a:r>
              <a:rPr lang="de-AT" dirty="0" smtClean="0">
                <a:latin typeface="Corbel" panose="020B0503020204020204" pitchFamily="34" charset="0"/>
              </a:rPr>
              <a:t>)</a:t>
            </a:r>
            <a:endParaRPr lang="de-AT" dirty="0">
              <a:latin typeface="Corbel" panose="020B0503020204020204" pitchFamily="34" charset="0"/>
            </a:endParaRPr>
          </a:p>
        </p:txBody>
      </p:sp>
      <p:sp>
        <p:nvSpPr>
          <p:cNvPr id="11" name="Textfeld 10"/>
          <p:cNvSpPr txBox="1"/>
          <p:nvPr/>
        </p:nvSpPr>
        <p:spPr>
          <a:xfrm>
            <a:off x="8261873" y="6440353"/>
            <a:ext cx="3930128" cy="215444"/>
          </a:xfrm>
          <a:prstGeom prst="rect">
            <a:avLst/>
          </a:prstGeom>
          <a:noFill/>
        </p:spPr>
        <p:txBody>
          <a:bodyPr wrap="square" rtlCol="0">
            <a:spAutoFit/>
          </a:bodyPr>
          <a:lstStyle/>
          <a:p>
            <a:r>
              <a:rPr lang="de-DE" sz="800" dirty="0" smtClean="0">
                <a:latin typeface="Corbel" panose="020B0503020204020204" pitchFamily="34" charset="0"/>
              </a:rPr>
              <a:t>Quelle: Europäische Union, Nutsch, Bundesverband der Deutschen Binnenschifffahrt e. V.</a:t>
            </a:r>
            <a:endParaRPr lang="de-AT" sz="800" dirty="0">
              <a:latin typeface="Corbel" panose="020B0503020204020204" pitchFamily="34" charset="0"/>
            </a:endParaRPr>
          </a:p>
        </p:txBody>
      </p:sp>
      <p:grpSp>
        <p:nvGrpSpPr>
          <p:cNvPr id="15" name="Gruppieren 14"/>
          <p:cNvGrpSpPr/>
          <p:nvPr/>
        </p:nvGrpSpPr>
        <p:grpSpPr>
          <a:xfrm>
            <a:off x="6866843" y="4283887"/>
            <a:ext cx="4684005" cy="1889695"/>
            <a:chOff x="6898392" y="3193418"/>
            <a:chExt cx="4684005" cy="1889695"/>
          </a:xfrm>
        </p:grpSpPr>
        <p:pic>
          <p:nvPicPr>
            <p:cNvPr id="14" name="Grafik 13"/>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7763062" y="3236448"/>
              <a:ext cx="2954663" cy="1846665"/>
            </a:xfrm>
            <a:prstGeom prst="rect">
              <a:avLst/>
            </a:prstGeom>
          </p:spPr>
        </p:pic>
        <p:sp>
          <p:nvSpPr>
            <p:cNvPr id="12" name="Rechteck 11"/>
            <p:cNvSpPr/>
            <p:nvPr/>
          </p:nvSpPr>
          <p:spPr>
            <a:xfrm>
              <a:off x="6898392" y="3193418"/>
              <a:ext cx="4684005" cy="1754326"/>
            </a:xfrm>
            <a:prstGeom prst="rect">
              <a:avLst/>
            </a:prstGeom>
            <a:ln w="28575">
              <a:solidFill>
                <a:srgbClr val="189BC4"/>
              </a:solidFill>
            </a:ln>
          </p:spPr>
          <p:txBody>
            <a:bodyPr wrap="square">
              <a:spAutoFit/>
            </a:bodyPr>
            <a:lstStyle/>
            <a:p>
              <a:pPr algn="ctr"/>
              <a:r>
                <a:rPr lang="de-AT" b="1" dirty="0" smtClean="0">
                  <a:solidFill>
                    <a:srgbClr val="189BC4"/>
                  </a:solidFill>
                  <a:latin typeface="Corbel" panose="020B0503020204020204" pitchFamily="34" charset="0"/>
                </a:rPr>
                <a:t>Problem: Hauptantrieb</a:t>
              </a:r>
            </a:p>
            <a:p>
              <a:pPr algn="ctr"/>
              <a:r>
                <a:rPr lang="de-AT" b="1" dirty="0" smtClean="0">
                  <a:solidFill>
                    <a:srgbClr val="189BC4"/>
                  </a:solidFill>
                  <a:latin typeface="Corbel" panose="020B0503020204020204" pitchFamily="34" charset="0"/>
                </a:rPr>
                <a:t>Motoren </a:t>
              </a:r>
              <a:r>
                <a:rPr lang="de-AT" b="1" u="sng" dirty="0">
                  <a:solidFill>
                    <a:srgbClr val="189BC4"/>
                  </a:solidFill>
                  <a:latin typeface="Corbel" panose="020B0503020204020204" pitchFamily="34" charset="0"/>
                </a:rPr>
                <a:t>über</a:t>
              </a:r>
              <a:r>
                <a:rPr lang="de-AT" b="1" dirty="0">
                  <a:solidFill>
                    <a:srgbClr val="189BC4"/>
                  </a:solidFill>
                  <a:latin typeface="Corbel" panose="020B0503020204020204" pitchFamily="34" charset="0"/>
                </a:rPr>
                <a:t> 300 </a:t>
              </a:r>
              <a:r>
                <a:rPr lang="de-AT" b="1" dirty="0" smtClean="0">
                  <a:solidFill>
                    <a:srgbClr val="189BC4"/>
                  </a:solidFill>
                  <a:latin typeface="Corbel" panose="020B0503020204020204" pitchFamily="34" charset="0"/>
                </a:rPr>
                <a:t>kW</a:t>
              </a:r>
            </a:p>
            <a:p>
              <a:pPr algn="ctr"/>
              <a:r>
                <a:rPr lang="de-AT" dirty="0" smtClean="0">
                  <a:latin typeface="Corbel" panose="020B0503020204020204" pitchFamily="34" charset="0"/>
                </a:rPr>
                <a:t>Ab nächstem Jahr dürfen derzeit verfügbare und zertifizierte Aggregate nicht mehr eingebaut werden!</a:t>
              </a:r>
            </a:p>
            <a:p>
              <a:pPr algn="ctr"/>
              <a:r>
                <a:rPr lang="de-AT" b="1" dirty="0" smtClean="0">
                  <a:latin typeface="Corbel" panose="020B0503020204020204" pitchFamily="34" charset="0"/>
                  <a:sym typeface="Wingdings" panose="05000000000000000000" pitchFamily="2" charset="2"/>
                </a:rPr>
                <a:t> Was nun?</a:t>
              </a:r>
              <a:endParaRPr lang="de-AT" b="1" dirty="0">
                <a:latin typeface="Corbel" panose="020B0503020204020204" pitchFamily="34" charset="0"/>
              </a:endParaRPr>
            </a:p>
          </p:txBody>
        </p:sp>
      </p:grpSp>
    </p:spTree>
    <p:extLst>
      <p:ext uri="{BB962C8B-B14F-4D97-AF65-F5344CB8AC3E}">
        <p14:creationId xmlns:p14="http://schemas.microsoft.com/office/powerpoint/2010/main" val="365379045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noFill/>
        </p:spPr>
        <p:txBody>
          <a:bodyPr/>
          <a:lstStyle/>
          <a:p>
            <a:r>
              <a:rPr lang="de-AT" b="1" dirty="0"/>
              <a:t>NRMM-EU-Verordnung 2016/1628</a:t>
            </a:r>
            <a:r>
              <a:rPr lang="de-AT" dirty="0" smtClean="0"/>
              <a:t/>
            </a:r>
            <a:br>
              <a:rPr lang="de-AT" dirty="0" smtClean="0"/>
            </a:br>
            <a:r>
              <a:rPr lang="de-AT" sz="2400" dirty="0" smtClean="0"/>
              <a:t>Binnenschifffahrt: Ein Blick in die Zukunft</a:t>
            </a:r>
            <a:endParaRPr lang="de-AT" dirty="0"/>
          </a:p>
        </p:txBody>
      </p:sp>
      <p:sp>
        <p:nvSpPr>
          <p:cNvPr id="5" name="Inhaltsplatzhalter 4"/>
          <p:cNvSpPr>
            <a:spLocks noGrp="1"/>
          </p:cNvSpPr>
          <p:nvPr>
            <p:ph sz="half" idx="1"/>
          </p:nvPr>
        </p:nvSpPr>
        <p:spPr/>
        <p:txBody>
          <a:bodyPr>
            <a:normAutofit/>
          </a:bodyPr>
          <a:lstStyle/>
          <a:p>
            <a:pPr marL="0" indent="0">
              <a:buNone/>
            </a:pPr>
            <a:r>
              <a:rPr lang="de-AT" sz="1800" b="1" dirty="0" smtClean="0">
                <a:solidFill>
                  <a:srgbClr val="189BC4"/>
                </a:solidFill>
              </a:rPr>
              <a:t>Aktuell zur Leistungserzeugung verwendet:</a:t>
            </a:r>
          </a:p>
          <a:p>
            <a:pPr>
              <a:spcBef>
                <a:spcPts val="600"/>
              </a:spcBef>
              <a:spcAft>
                <a:spcPts val="1200"/>
              </a:spcAft>
              <a:buClr>
                <a:srgbClr val="189BC4"/>
              </a:buClr>
            </a:pPr>
            <a:r>
              <a:rPr lang="de-AT" sz="1800" dirty="0">
                <a:solidFill>
                  <a:schemeClr val="tx1"/>
                </a:solidFill>
              </a:rPr>
              <a:t>Diesel- oder Elektromotoren</a:t>
            </a:r>
          </a:p>
          <a:p>
            <a:pPr>
              <a:spcBef>
                <a:spcPts val="600"/>
              </a:spcBef>
              <a:spcAft>
                <a:spcPts val="1200"/>
              </a:spcAft>
              <a:buClr>
                <a:srgbClr val="189BC4"/>
              </a:buClr>
            </a:pPr>
            <a:r>
              <a:rPr lang="de-AT" sz="1800" dirty="0">
                <a:solidFill>
                  <a:schemeClr val="tx1"/>
                </a:solidFill>
              </a:rPr>
              <a:t>Gas- oder Dampfturbinen</a:t>
            </a:r>
          </a:p>
          <a:p>
            <a:pPr>
              <a:spcBef>
                <a:spcPts val="600"/>
              </a:spcBef>
              <a:spcAft>
                <a:spcPts val="1200"/>
              </a:spcAft>
              <a:buClr>
                <a:srgbClr val="189BC4"/>
              </a:buClr>
            </a:pPr>
            <a:r>
              <a:rPr lang="de-AT" sz="1800" dirty="0">
                <a:solidFill>
                  <a:schemeClr val="tx1"/>
                </a:solidFill>
              </a:rPr>
              <a:t>Gasmotoren oder Dual-Fuel-Antriebe (Motoren, die für den Betrieb mit herkömmlichem Dieselkraftstoff und mit Flüssigerdgas)</a:t>
            </a:r>
          </a:p>
          <a:p>
            <a:pPr>
              <a:spcBef>
                <a:spcPts val="600"/>
              </a:spcBef>
              <a:spcAft>
                <a:spcPts val="1200"/>
              </a:spcAft>
              <a:buClr>
                <a:srgbClr val="189BC4"/>
              </a:buClr>
            </a:pPr>
            <a:r>
              <a:rPr lang="de-AT" sz="1800" dirty="0">
                <a:solidFill>
                  <a:schemeClr val="tx1"/>
                </a:solidFill>
              </a:rPr>
              <a:t>kombinierte Systeme z.B. CODAD-Antrieb (</a:t>
            </a:r>
            <a:r>
              <a:rPr lang="de-AT" sz="1800" dirty="0" err="1">
                <a:solidFill>
                  <a:schemeClr val="tx1"/>
                </a:solidFill>
              </a:rPr>
              <a:t>Combined</a:t>
            </a:r>
            <a:r>
              <a:rPr lang="de-AT" sz="1800" dirty="0">
                <a:solidFill>
                  <a:schemeClr val="tx1"/>
                </a:solidFill>
              </a:rPr>
              <a:t> Diesel </a:t>
            </a:r>
            <a:r>
              <a:rPr lang="de-AT" sz="1800" dirty="0" err="1">
                <a:solidFill>
                  <a:schemeClr val="tx1"/>
                </a:solidFill>
              </a:rPr>
              <a:t>and</a:t>
            </a:r>
            <a:r>
              <a:rPr lang="de-AT" sz="1800" dirty="0">
                <a:solidFill>
                  <a:schemeClr val="tx1"/>
                </a:solidFill>
              </a:rPr>
              <a:t> Diesel)</a:t>
            </a:r>
          </a:p>
          <a:p>
            <a:pPr marL="0" indent="0">
              <a:buNone/>
            </a:pPr>
            <a:endParaRPr lang="de-AT" sz="1800" dirty="0">
              <a:solidFill>
                <a:schemeClr val="tx1"/>
              </a:solidFill>
            </a:endParaRPr>
          </a:p>
        </p:txBody>
      </p:sp>
      <p:sp>
        <p:nvSpPr>
          <p:cNvPr id="6" name="Inhaltsplatzhalter 5"/>
          <p:cNvSpPr>
            <a:spLocks noGrp="1"/>
          </p:cNvSpPr>
          <p:nvPr>
            <p:ph sz="half" idx="2"/>
          </p:nvPr>
        </p:nvSpPr>
        <p:spPr/>
        <p:txBody>
          <a:bodyPr>
            <a:normAutofit/>
          </a:bodyPr>
          <a:lstStyle/>
          <a:p>
            <a:pPr marL="0" indent="0">
              <a:buNone/>
            </a:pPr>
            <a:r>
              <a:rPr lang="de-AT" sz="1800" b="1" dirty="0" smtClean="0">
                <a:solidFill>
                  <a:srgbClr val="189BC4"/>
                </a:solidFill>
              </a:rPr>
              <a:t>Zukünftig?</a:t>
            </a:r>
          </a:p>
          <a:p>
            <a:pPr marL="0" indent="0">
              <a:buNone/>
            </a:pPr>
            <a:r>
              <a:rPr lang="de-AT" sz="1800" dirty="0" smtClean="0">
                <a:solidFill>
                  <a:schemeClr val="tx1"/>
                </a:solidFill>
                <a:sym typeface="Wingdings" panose="05000000000000000000" pitchFamily="2" charset="2"/>
              </a:rPr>
              <a:t> Einhaltung der NRMM-Richtlinie erforderlich!</a:t>
            </a:r>
          </a:p>
          <a:p>
            <a:pPr marL="0" indent="0">
              <a:buNone/>
            </a:pPr>
            <a:r>
              <a:rPr lang="de-AT" sz="1800" dirty="0" smtClean="0">
                <a:solidFill>
                  <a:schemeClr val="tx1"/>
                </a:solidFill>
                <a:sym typeface="Wingdings" panose="05000000000000000000" pitchFamily="2" charset="2"/>
              </a:rPr>
              <a:t> mögliche Lösung: </a:t>
            </a:r>
            <a:r>
              <a:rPr lang="de-AT" sz="1800" b="1" dirty="0" err="1" smtClean="0">
                <a:solidFill>
                  <a:srgbClr val="189BC4"/>
                </a:solidFill>
                <a:sym typeface="Wingdings" panose="05000000000000000000" pitchFamily="2" charset="2"/>
              </a:rPr>
              <a:t>Marinisierung</a:t>
            </a:r>
            <a:r>
              <a:rPr lang="de-AT" sz="1800" b="1" dirty="0" smtClean="0">
                <a:solidFill>
                  <a:srgbClr val="189BC4"/>
                </a:solidFill>
                <a:sym typeface="Wingdings" panose="05000000000000000000" pitchFamily="2" charset="2"/>
              </a:rPr>
              <a:t> von Motoren</a:t>
            </a:r>
            <a:endParaRPr lang="de-AT" sz="1800" b="1" dirty="0">
              <a:solidFill>
                <a:srgbClr val="189BC4"/>
              </a:solidFill>
              <a:sym typeface="Wingdings" panose="05000000000000000000" pitchFamily="2" charset="2"/>
            </a:endParaRPr>
          </a:p>
          <a:p>
            <a:pPr>
              <a:buClr>
                <a:srgbClr val="189BC4"/>
              </a:buClr>
            </a:pPr>
            <a:r>
              <a:rPr lang="de-AT" sz="1800" dirty="0" err="1" smtClean="0">
                <a:solidFill>
                  <a:schemeClr val="tx1"/>
                </a:solidFill>
                <a:sym typeface="Wingdings" panose="05000000000000000000" pitchFamily="2" charset="2"/>
              </a:rPr>
              <a:t>Marinisierung</a:t>
            </a:r>
            <a:r>
              <a:rPr lang="de-AT" sz="1800" dirty="0" smtClean="0">
                <a:solidFill>
                  <a:schemeClr val="tx1"/>
                </a:solidFill>
                <a:sym typeface="Wingdings" panose="05000000000000000000" pitchFamily="2" charset="2"/>
              </a:rPr>
              <a:t> = Anpassung an den Schiffsbetrieb</a:t>
            </a:r>
          </a:p>
          <a:p>
            <a:pPr>
              <a:buClr>
                <a:srgbClr val="189BC4"/>
              </a:buClr>
            </a:pPr>
            <a:r>
              <a:rPr lang="de-AT" sz="1800" dirty="0" smtClean="0">
                <a:solidFill>
                  <a:schemeClr val="tx1"/>
                </a:solidFill>
                <a:sym typeface="Wingdings" panose="05000000000000000000" pitchFamily="2" charset="2"/>
              </a:rPr>
              <a:t>teure Lösung, Betriebssicherheit?</a:t>
            </a:r>
          </a:p>
          <a:p>
            <a:pPr>
              <a:buClr>
                <a:srgbClr val="189BC4"/>
              </a:buClr>
            </a:pPr>
            <a:r>
              <a:rPr lang="de-AT" sz="1800" dirty="0" smtClean="0">
                <a:solidFill>
                  <a:schemeClr val="tx1"/>
                </a:solidFill>
                <a:sym typeface="Wingdings" panose="05000000000000000000" pitchFamily="2" charset="2"/>
              </a:rPr>
              <a:t>Motoren nicht für Schiffsbetrieb geeignet</a:t>
            </a:r>
          </a:p>
          <a:p>
            <a:pPr lvl="1">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Leistung</a:t>
            </a:r>
          </a:p>
          <a:p>
            <a:pPr lvl="1">
              <a:buClr>
                <a:srgbClr val="189BC4"/>
              </a:buClr>
              <a:buFont typeface="Symbol" panose="05050102010706020507" pitchFamily="18" charset="2"/>
              <a:buChar char="-"/>
            </a:pPr>
            <a:r>
              <a:rPr lang="de-AT" sz="1600" dirty="0">
                <a:solidFill>
                  <a:schemeClr val="tx1"/>
                </a:solidFill>
                <a:sym typeface="Wingdings" panose="05000000000000000000" pitchFamily="2" charset="2"/>
              </a:rPr>
              <a:t>m</a:t>
            </a:r>
            <a:r>
              <a:rPr lang="de-AT" sz="1600" dirty="0" smtClean="0">
                <a:solidFill>
                  <a:schemeClr val="tx1"/>
                </a:solidFill>
                <a:sym typeface="Wingdings" panose="05000000000000000000" pitchFamily="2" charset="2"/>
              </a:rPr>
              <a:t>aximale Betriebsstunden</a:t>
            </a:r>
          </a:p>
          <a:p>
            <a:pPr lvl="1">
              <a:buClr>
                <a:srgbClr val="189BC4"/>
              </a:buClr>
              <a:buFont typeface="Symbol" panose="05050102010706020507" pitchFamily="18" charset="2"/>
              <a:buChar char="-"/>
            </a:pPr>
            <a:r>
              <a:rPr lang="de-AT" sz="1600" dirty="0">
                <a:solidFill>
                  <a:schemeClr val="tx1"/>
                </a:solidFill>
                <a:sym typeface="Wingdings" panose="05000000000000000000" pitchFamily="2" charset="2"/>
              </a:rPr>
              <a:t>d</a:t>
            </a:r>
            <a:r>
              <a:rPr lang="de-AT" sz="1600" dirty="0" smtClean="0">
                <a:solidFill>
                  <a:schemeClr val="tx1"/>
                </a:solidFill>
                <a:sym typeface="Wingdings" panose="05000000000000000000" pitchFamily="2" charset="2"/>
              </a:rPr>
              <a:t>auerhafte Beanspruchung</a:t>
            </a:r>
          </a:p>
          <a:p>
            <a:pPr lvl="1">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Störanfälligkeit</a:t>
            </a:r>
          </a:p>
          <a:p>
            <a:pPr>
              <a:buClr>
                <a:srgbClr val="189BC4"/>
              </a:buClr>
            </a:pPr>
            <a:r>
              <a:rPr lang="de-AT" sz="1800" dirty="0" smtClean="0">
                <a:solidFill>
                  <a:schemeClr val="tx1"/>
                </a:solidFill>
                <a:sym typeface="Wingdings" panose="05000000000000000000" pitchFamily="2" charset="2"/>
              </a:rPr>
              <a:t>maximal </a:t>
            </a:r>
            <a:r>
              <a:rPr lang="de-AT" sz="1800" dirty="0">
                <a:solidFill>
                  <a:schemeClr val="tx1"/>
                </a:solidFill>
                <a:sym typeface="Wingdings" panose="05000000000000000000" pitchFamily="2" charset="2"/>
              </a:rPr>
              <a:t>560 kW Leistung</a:t>
            </a:r>
            <a:br>
              <a:rPr lang="de-AT" sz="1800" dirty="0">
                <a:solidFill>
                  <a:schemeClr val="tx1"/>
                </a:solidFill>
                <a:sym typeface="Wingdings" panose="05000000000000000000" pitchFamily="2" charset="2"/>
              </a:rPr>
            </a:br>
            <a:r>
              <a:rPr lang="de-AT" sz="1800" dirty="0">
                <a:solidFill>
                  <a:schemeClr val="tx1"/>
                </a:solidFill>
                <a:sym typeface="Wingdings" panose="05000000000000000000" pitchFamily="2" charset="2"/>
              </a:rPr>
              <a:t> Schiffe </a:t>
            </a:r>
            <a:r>
              <a:rPr lang="de-AT" sz="1800" dirty="0" smtClean="0">
                <a:solidFill>
                  <a:schemeClr val="tx1"/>
                </a:solidFill>
                <a:sym typeface="Wingdings" panose="05000000000000000000" pitchFamily="2" charset="2"/>
              </a:rPr>
              <a:t>benötigen </a:t>
            </a:r>
            <a:r>
              <a:rPr lang="de-AT" sz="1800" dirty="0">
                <a:solidFill>
                  <a:schemeClr val="tx1"/>
                </a:solidFill>
                <a:sym typeface="Wingdings" panose="05000000000000000000" pitchFamily="2" charset="2"/>
              </a:rPr>
              <a:t>regelmäßig über 1.500 kW </a:t>
            </a:r>
            <a:r>
              <a:rPr lang="de-AT" sz="1800" dirty="0" smtClean="0">
                <a:solidFill>
                  <a:schemeClr val="tx1"/>
                </a:solidFill>
                <a:sym typeface="Wingdings" panose="05000000000000000000" pitchFamily="2" charset="2"/>
              </a:rPr>
              <a:t>Leistung</a:t>
            </a:r>
          </a:p>
          <a:p>
            <a:pPr>
              <a:buClr>
                <a:srgbClr val="189BC4"/>
              </a:buClr>
            </a:pPr>
            <a:endParaRPr lang="de-AT" sz="1800" dirty="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69</a:t>
            </a:fld>
            <a:endParaRPr lang="de-AT" dirty="0">
              <a:solidFill>
                <a:prstClr val="white"/>
              </a:solidFill>
            </a:endParaRPr>
          </a:p>
        </p:txBody>
      </p:sp>
      <p:sp>
        <p:nvSpPr>
          <p:cNvPr id="7" name="Textfeld 6"/>
          <p:cNvSpPr txBox="1"/>
          <p:nvPr/>
        </p:nvSpPr>
        <p:spPr>
          <a:xfrm>
            <a:off x="6197600" y="5848173"/>
            <a:ext cx="5384800" cy="646331"/>
          </a:xfrm>
          <a:prstGeom prst="rect">
            <a:avLst/>
          </a:prstGeom>
          <a:noFill/>
          <a:ln w="28575">
            <a:solidFill>
              <a:srgbClr val="189BC4"/>
            </a:solidFill>
          </a:ln>
        </p:spPr>
        <p:txBody>
          <a:bodyPr wrap="square" rtlCol="0">
            <a:spAutoFit/>
          </a:bodyPr>
          <a:lstStyle/>
          <a:p>
            <a:pPr algn="ctr"/>
            <a:r>
              <a:rPr lang="de-AT" dirty="0" smtClean="0">
                <a:sym typeface="Wingdings" panose="05000000000000000000" pitchFamily="2" charset="2"/>
              </a:rPr>
              <a:t>nächste Folie:</a:t>
            </a:r>
          </a:p>
          <a:p>
            <a:pPr algn="ctr"/>
            <a:r>
              <a:rPr lang="de-AT" dirty="0" smtClean="0">
                <a:sym typeface="Wingdings" panose="05000000000000000000" pitchFamily="2" charset="2"/>
              </a:rPr>
              <a:t>mögliche zukünftige Antriebstechnologien</a:t>
            </a:r>
            <a:endParaRPr lang="de-AT" dirty="0"/>
          </a:p>
        </p:txBody>
      </p:sp>
      <p:sp>
        <p:nvSpPr>
          <p:cNvPr id="8" name="Textfeld 7"/>
          <p:cNvSpPr txBox="1"/>
          <p:nvPr/>
        </p:nvSpPr>
        <p:spPr>
          <a:xfrm>
            <a:off x="8850923" y="6473637"/>
            <a:ext cx="3446586" cy="215444"/>
          </a:xfrm>
          <a:prstGeom prst="rect">
            <a:avLst/>
          </a:prstGeom>
          <a:noFill/>
        </p:spPr>
        <p:txBody>
          <a:bodyPr wrap="square" rtlCol="0">
            <a:spAutoFit/>
          </a:bodyPr>
          <a:lstStyle/>
          <a:p>
            <a:r>
              <a:rPr lang="de-DE" sz="800" dirty="0" smtClean="0">
                <a:latin typeface="Corbel" panose="020B0503020204020204" pitchFamily="34" charset="0"/>
              </a:rPr>
              <a:t>Quelle: Pfaff, Nutsch, Bundesverband der Deutschen Binnenschifffahrt e. V.</a:t>
            </a:r>
            <a:endParaRPr lang="de-AT" sz="800" dirty="0">
              <a:latin typeface="Corbel" panose="020B0503020204020204" pitchFamily="34" charset="0"/>
            </a:endParaRPr>
          </a:p>
        </p:txBody>
      </p:sp>
    </p:spTree>
    <p:extLst>
      <p:ext uri="{BB962C8B-B14F-4D97-AF65-F5344CB8AC3E}">
        <p14:creationId xmlns:p14="http://schemas.microsoft.com/office/powerpoint/2010/main" val="395111745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a:t>Antriebstechnologien</a:t>
            </a:r>
            <a:r>
              <a:rPr lang="de-AT" dirty="0"/>
              <a:t/>
            </a:r>
            <a:br>
              <a:rPr lang="de-AT" dirty="0"/>
            </a:br>
            <a:r>
              <a:rPr lang="de-AT" sz="2400" dirty="0"/>
              <a:t>Binnenschifffahrt: Ein Blick in die Zukunft</a:t>
            </a:r>
            <a:endParaRPr lang="de-AT" dirty="0"/>
          </a:p>
        </p:txBody>
      </p:sp>
      <p:sp>
        <p:nvSpPr>
          <p:cNvPr id="3" name="Inhaltsplatzhalter 2"/>
          <p:cNvSpPr>
            <a:spLocks noGrp="1"/>
          </p:cNvSpPr>
          <p:nvPr>
            <p:ph idx="1"/>
          </p:nvPr>
        </p:nvSpPr>
        <p:spPr/>
        <p:txBody>
          <a:bodyPr>
            <a:normAutofit/>
          </a:bodyPr>
          <a:lstStyle/>
          <a:p>
            <a:pPr>
              <a:spcBef>
                <a:spcPts val="0"/>
              </a:spcBef>
              <a:spcAft>
                <a:spcPts val="600"/>
              </a:spcAft>
              <a:buClr>
                <a:srgbClr val="189BC4"/>
              </a:buClr>
            </a:pPr>
            <a:r>
              <a:rPr lang="de-AT" sz="1800" b="1" dirty="0">
                <a:solidFill>
                  <a:srgbClr val="189BC4"/>
                </a:solidFill>
              </a:rPr>
              <a:t>LNG =  </a:t>
            </a:r>
            <a:r>
              <a:rPr lang="de-AT" sz="1800" b="1" dirty="0" err="1" smtClean="0">
                <a:solidFill>
                  <a:srgbClr val="189BC4"/>
                </a:solidFill>
              </a:rPr>
              <a:t>Liquefied</a:t>
            </a:r>
            <a:r>
              <a:rPr lang="de-AT" sz="1800" b="1" dirty="0" smtClean="0">
                <a:solidFill>
                  <a:srgbClr val="189BC4"/>
                </a:solidFill>
              </a:rPr>
              <a:t> </a:t>
            </a:r>
            <a:r>
              <a:rPr lang="de-AT" sz="1800" b="1" dirty="0">
                <a:solidFill>
                  <a:srgbClr val="189BC4"/>
                </a:solidFill>
              </a:rPr>
              <a:t>Natural Gas</a:t>
            </a:r>
          </a:p>
          <a:p>
            <a:pPr lvl="1">
              <a:spcBef>
                <a:spcPts val="0"/>
              </a:spcBef>
              <a:spcAft>
                <a:spcPts val="600"/>
              </a:spcAft>
              <a:buClr>
                <a:srgbClr val="189BC4"/>
              </a:buClr>
              <a:buFont typeface="Symbol" panose="05050102010706020507" pitchFamily="18" charset="2"/>
              <a:buChar char="-"/>
            </a:pPr>
            <a:r>
              <a:rPr lang="de-AT" sz="1600" dirty="0">
                <a:solidFill>
                  <a:schemeClr val="tx1"/>
                </a:solidFill>
              </a:rPr>
              <a:t>alternativer Treibstoff</a:t>
            </a:r>
          </a:p>
          <a:p>
            <a:pPr lvl="1">
              <a:spcBef>
                <a:spcPts val="0"/>
              </a:spcBef>
              <a:spcAft>
                <a:spcPts val="600"/>
              </a:spcAft>
              <a:buClr>
                <a:srgbClr val="189BC4"/>
              </a:buClr>
              <a:buFont typeface="Symbol" panose="05050102010706020507" pitchFamily="18" charset="2"/>
              <a:buChar char="-"/>
            </a:pPr>
            <a:r>
              <a:rPr lang="de-DE" sz="1600" dirty="0">
                <a:solidFill>
                  <a:schemeClr val="tx1"/>
                </a:solidFill>
              </a:rPr>
              <a:t>2 Bunkerstationen am Rhein (Rotterdam, Amsterdam)</a:t>
            </a:r>
          </a:p>
          <a:p>
            <a:pPr lvl="1">
              <a:spcBef>
                <a:spcPts val="0"/>
              </a:spcBef>
              <a:spcAft>
                <a:spcPts val="600"/>
              </a:spcAft>
              <a:buClr>
                <a:srgbClr val="189BC4"/>
              </a:buClr>
              <a:buFont typeface="Symbol" panose="05050102010706020507" pitchFamily="18" charset="2"/>
              <a:buChar char="-"/>
            </a:pPr>
            <a:r>
              <a:rPr lang="de-DE" sz="1600" b="1" dirty="0">
                <a:solidFill>
                  <a:srgbClr val="189BC4"/>
                </a:solidFill>
                <a:sym typeface="Wingdings" panose="05000000000000000000" pitchFamily="2" charset="2"/>
              </a:rPr>
              <a:t>Herausforderungen:</a:t>
            </a:r>
            <a:r>
              <a:rPr lang="de-DE" sz="1600" dirty="0">
                <a:solidFill>
                  <a:schemeClr val="tx1"/>
                </a:solidFill>
                <a:sym typeface="Wingdings" panose="05000000000000000000" pitchFamily="2" charset="2"/>
              </a:rPr>
              <a:t> wenige Tankstellen, Sicherheit, hohe Investitionskosten</a:t>
            </a:r>
          </a:p>
          <a:p>
            <a:pPr lvl="1">
              <a:spcBef>
                <a:spcPts val="0"/>
              </a:spcBef>
              <a:spcAft>
                <a:spcPts val="600"/>
              </a:spcAft>
              <a:buClr>
                <a:srgbClr val="189BC4"/>
              </a:buClr>
              <a:buFont typeface="Symbol" panose="05050102010706020507" pitchFamily="18" charset="2"/>
              <a:buChar char="-"/>
            </a:pPr>
            <a:r>
              <a:rPr lang="de-DE" sz="1600" b="1" dirty="0">
                <a:solidFill>
                  <a:srgbClr val="189BC4"/>
                </a:solidFill>
                <a:sym typeface="Wingdings" panose="05000000000000000000" pitchFamily="2" charset="2"/>
              </a:rPr>
              <a:t>Chancen:</a:t>
            </a:r>
            <a:r>
              <a:rPr lang="de-DE" sz="1600" dirty="0">
                <a:solidFill>
                  <a:schemeClr val="tx1"/>
                </a:solidFill>
                <a:sym typeface="Wingdings" panose="05000000000000000000" pitchFamily="2" charset="2"/>
              </a:rPr>
              <a:t> sehr umweltfreundlich, Preissituation, Nutzung und Handel steigen</a:t>
            </a:r>
          </a:p>
          <a:p>
            <a:pPr>
              <a:buClr>
                <a:srgbClr val="189BC4"/>
              </a:buClr>
            </a:pPr>
            <a:endParaRPr lang="de-AT" sz="1800" dirty="0" smtClean="0"/>
          </a:p>
          <a:p>
            <a:pPr>
              <a:buClr>
                <a:srgbClr val="189BC4"/>
              </a:buClr>
            </a:pPr>
            <a:r>
              <a:rPr lang="de-AT" sz="1800" b="1" dirty="0">
                <a:solidFill>
                  <a:srgbClr val="189BC4"/>
                </a:solidFill>
              </a:rPr>
              <a:t>n</a:t>
            </a:r>
            <a:r>
              <a:rPr lang="de-AT" sz="1800" b="1" dirty="0" smtClean="0">
                <a:solidFill>
                  <a:srgbClr val="189BC4"/>
                </a:solidFill>
              </a:rPr>
              <a:t>uklearer Antrieb</a:t>
            </a:r>
          </a:p>
          <a:p>
            <a:pPr lvl="1">
              <a:buClr>
                <a:srgbClr val="189BC4"/>
              </a:buClr>
              <a:buFont typeface="Symbol" panose="05050102010706020507" pitchFamily="18" charset="2"/>
              <a:buChar char="-"/>
            </a:pPr>
            <a:r>
              <a:rPr lang="de-AT" sz="1600" dirty="0" smtClean="0">
                <a:solidFill>
                  <a:schemeClr val="tx1"/>
                </a:solidFill>
              </a:rPr>
              <a:t>einzige </a:t>
            </a:r>
            <a:r>
              <a:rPr lang="de-AT" sz="1600" dirty="0">
                <a:solidFill>
                  <a:schemeClr val="tx1"/>
                </a:solidFill>
              </a:rPr>
              <a:t>Technologie, bei der Null </a:t>
            </a:r>
            <a:r>
              <a:rPr lang="en-US" sz="1600" dirty="0">
                <a:solidFill>
                  <a:schemeClr val="tx1"/>
                </a:solidFill>
              </a:rPr>
              <a:t>CO2, CH4, NOx, </a:t>
            </a:r>
            <a:r>
              <a:rPr lang="de-AT" sz="1600" dirty="0" err="1" smtClean="0">
                <a:solidFill>
                  <a:schemeClr val="tx1"/>
                </a:solidFill>
              </a:rPr>
              <a:t>SOx</a:t>
            </a:r>
            <a:r>
              <a:rPr lang="de-AT" sz="1600" dirty="0" smtClean="0">
                <a:solidFill>
                  <a:schemeClr val="tx1"/>
                </a:solidFill>
              </a:rPr>
              <a:t> ausgestoßen werden</a:t>
            </a:r>
          </a:p>
          <a:p>
            <a:pPr lvl="1">
              <a:buClr>
                <a:srgbClr val="189BC4"/>
              </a:buClr>
              <a:buFont typeface="Symbol" panose="05050102010706020507" pitchFamily="18" charset="2"/>
              <a:buChar char="-"/>
            </a:pPr>
            <a:r>
              <a:rPr lang="en-US" sz="1600" dirty="0" smtClean="0">
                <a:solidFill>
                  <a:schemeClr val="tx1"/>
                </a:solidFill>
              </a:rPr>
              <a:t>1960</a:t>
            </a:r>
            <a:r>
              <a:rPr lang="de-AT" sz="1600" dirty="0" smtClean="0">
                <a:solidFill>
                  <a:schemeClr val="tx1"/>
                </a:solidFill>
              </a:rPr>
              <a:t>: drei Handelsschiffe mit Atomantrieb gebaut, um über Technologie zu forschen</a:t>
            </a:r>
          </a:p>
          <a:p>
            <a:pPr lvl="1">
              <a:buClr>
                <a:srgbClr val="189BC4"/>
              </a:buClr>
              <a:buFont typeface="Symbol" panose="05050102010706020507" pitchFamily="18" charset="2"/>
              <a:buChar char="-"/>
            </a:pPr>
            <a:r>
              <a:rPr lang="de-AT" sz="1600" dirty="0" smtClean="0">
                <a:solidFill>
                  <a:schemeClr val="tx1"/>
                </a:solidFill>
              </a:rPr>
              <a:t>viertes Schiff: Pionier hinsichtlich Funktion und Atomantrieb, immer noch in Verwendung</a:t>
            </a:r>
          </a:p>
          <a:p>
            <a:pPr lvl="1">
              <a:buClr>
                <a:srgbClr val="189BC4"/>
              </a:buClr>
              <a:buFont typeface="Symbol" panose="05050102010706020507" pitchFamily="18" charset="2"/>
              <a:buChar char="-"/>
            </a:pPr>
            <a:r>
              <a:rPr lang="de-AT" sz="1600" dirty="0" smtClean="0">
                <a:solidFill>
                  <a:schemeClr val="tx1"/>
                </a:solidFill>
              </a:rPr>
              <a:t>alle vier Schiffe </a:t>
            </a:r>
            <a:r>
              <a:rPr lang="de-AT" sz="1600" dirty="0" smtClean="0">
                <a:solidFill>
                  <a:schemeClr val="tx1"/>
                </a:solidFill>
                <a:sym typeface="Wingdings" panose="05000000000000000000" pitchFamily="2" charset="2"/>
              </a:rPr>
              <a:t> </a:t>
            </a:r>
            <a:r>
              <a:rPr lang="de-AT" sz="1600" b="1" dirty="0" smtClean="0">
                <a:solidFill>
                  <a:srgbClr val="189BC4"/>
                </a:solidFill>
                <a:sym typeface="Wingdings" panose="05000000000000000000" pitchFamily="2" charset="2"/>
              </a:rPr>
              <a:t>Experimente!</a:t>
            </a:r>
          </a:p>
          <a:p>
            <a:pPr lvl="1">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Atomantrieb: zukünftig Potenzial in </a:t>
            </a:r>
            <a:r>
              <a:rPr lang="de-AT" sz="1600" dirty="0" err="1" smtClean="0">
                <a:solidFill>
                  <a:schemeClr val="tx1"/>
                </a:solidFill>
                <a:sym typeface="Wingdings" panose="05000000000000000000" pitchFamily="2" charset="2"/>
              </a:rPr>
              <a:t>Seeschifffahrtsnichen</a:t>
            </a:r>
            <a:endParaRPr lang="de-AT" sz="1600" dirty="0">
              <a:solidFill>
                <a:schemeClr val="tx1"/>
              </a:solidFill>
              <a:sym typeface="Wingdings" panose="05000000000000000000" pitchFamily="2" charset="2"/>
            </a:endParaRPr>
          </a:p>
          <a:p>
            <a:pPr lvl="1">
              <a:buClr>
                <a:srgbClr val="189BC4"/>
              </a:buClr>
              <a:buFont typeface="Symbol" panose="05050102010706020507" pitchFamily="18" charset="2"/>
              <a:buChar char="-"/>
            </a:pPr>
            <a:r>
              <a:rPr lang="de-AT" sz="1600" dirty="0" smtClean="0">
                <a:solidFill>
                  <a:schemeClr val="tx1"/>
                </a:solidFill>
                <a:sym typeface="Wingdings" panose="05000000000000000000" pitchFamily="2" charset="2"/>
              </a:rPr>
              <a:t>Grundvoraussetzung: Rechtsgrundlage</a:t>
            </a:r>
          </a:p>
          <a:p>
            <a:pPr lvl="1">
              <a:buClr>
                <a:srgbClr val="189BC4"/>
              </a:buClr>
              <a:buFont typeface="Symbol" panose="05050102010706020507" pitchFamily="18" charset="2"/>
              <a:buChar char="-"/>
            </a:pPr>
            <a:r>
              <a:rPr lang="de-AT" sz="1600" b="1" dirty="0" smtClean="0">
                <a:solidFill>
                  <a:srgbClr val="189BC4"/>
                </a:solidFill>
              </a:rPr>
              <a:t>Argumente gegen Einführung Atomantrieb: </a:t>
            </a:r>
            <a:r>
              <a:rPr lang="de-AT" sz="1600" dirty="0" smtClean="0">
                <a:solidFill>
                  <a:schemeClr val="tx1"/>
                </a:solidFill>
              </a:rPr>
              <a:t>transnationale und mobile Natur Schifffahrt, maritimes Regulierungssystem </a:t>
            </a:r>
            <a:r>
              <a:rPr lang="de-AT" sz="1600" dirty="0" smtClean="0">
                <a:solidFill>
                  <a:schemeClr val="tx1"/>
                </a:solidFill>
                <a:sym typeface="Wingdings" panose="05000000000000000000" pitchFamily="2" charset="2"/>
              </a:rPr>
              <a:t> fragmentiert und unsicher</a:t>
            </a:r>
            <a:endParaRPr lang="de-AT" sz="1600" dirty="0" smtClean="0">
              <a:solidFill>
                <a:schemeClr val="tx1"/>
              </a:solidFill>
            </a:endParaRP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70</a:t>
            </a:fld>
            <a:endParaRPr lang="de-AT" dirty="0">
              <a:solidFill>
                <a:prstClr val="white"/>
              </a:solidFill>
            </a:endParaRPr>
          </a:p>
        </p:txBody>
      </p:sp>
      <p:pic>
        <p:nvPicPr>
          <p:cNvPr id="5" name="Grafi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72694" y="1700808"/>
            <a:ext cx="3319305" cy="1865988"/>
          </a:xfrm>
          <a:prstGeom prst="rect">
            <a:avLst/>
          </a:prstGeom>
        </p:spPr>
      </p:pic>
      <p:sp>
        <p:nvSpPr>
          <p:cNvPr id="6" name="Textfeld 5"/>
          <p:cNvSpPr txBox="1"/>
          <p:nvPr/>
        </p:nvSpPr>
        <p:spPr>
          <a:xfrm>
            <a:off x="8872694" y="3351352"/>
            <a:ext cx="1657076" cy="215444"/>
          </a:xfrm>
          <a:prstGeom prst="rect">
            <a:avLst/>
          </a:prstGeom>
          <a:noFill/>
        </p:spPr>
        <p:txBody>
          <a:bodyPr wrap="square" rtlCol="0">
            <a:spAutoFit/>
          </a:bodyPr>
          <a:lstStyle/>
          <a:p>
            <a:r>
              <a:rPr lang="de-DE" sz="800" dirty="0" smtClean="0">
                <a:latin typeface="Corbel" panose="020B0503020204020204" pitchFamily="34" charset="0"/>
              </a:rPr>
              <a:t>Bildquelle: </a:t>
            </a:r>
            <a:r>
              <a:rPr lang="de-DE" sz="800" dirty="0" err="1" smtClean="0">
                <a:latin typeface="Corbel" panose="020B0503020204020204" pitchFamily="34" charset="0"/>
              </a:rPr>
              <a:t>Oil</a:t>
            </a:r>
            <a:r>
              <a:rPr lang="de-DE" sz="800" dirty="0" smtClean="0">
                <a:latin typeface="Corbel" panose="020B0503020204020204" pitchFamily="34" charset="0"/>
              </a:rPr>
              <a:t> </a:t>
            </a:r>
            <a:r>
              <a:rPr lang="de-DE" sz="800" dirty="0" err="1" smtClean="0">
                <a:latin typeface="Corbel" panose="020B0503020204020204" pitchFamily="34" charset="0"/>
              </a:rPr>
              <a:t>Industry</a:t>
            </a:r>
            <a:r>
              <a:rPr lang="de-DE" sz="800" dirty="0" smtClean="0">
                <a:latin typeface="Corbel" panose="020B0503020204020204" pitchFamily="34" charset="0"/>
              </a:rPr>
              <a:t> Insight</a:t>
            </a:r>
            <a:endParaRPr lang="de-AT" sz="800" dirty="0">
              <a:latin typeface="Corbel" panose="020B0503020204020204" pitchFamily="34" charset="0"/>
            </a:endParaRPr>
          </a:p>
        </p:txBody>
      </p:sp>
      <p:sp>
        <p:nvSpPr>
          <p:cNvPr id="7" name="Textfeld 6"/>
          <p:cNvSpPr txBox="1"/>
          <p:nvPr/>
        </p:nvSpPr>
        <p:spPr>
          <a:xfrm>
            <a:off x="11352271" y="6429454"/>
            <a:ext cx="839729" cy="215444"/>
          </a:xfrm>
          <a:prstGeom prst="rect">
            <a:avLst/>
          </a:prstGeom>
          <a:noFill/>
        </p:spPr>
        <p:txBody>
          <a:bodyPr wrap="square" rtlCol="0">
            <a:spAutoFit/>
          </a:bodyPr>
          <a:lstStyle/>
          <a:p>
            <a:r>
              <a:rPr lang="de-DE" sz="800" dirty="0" smtClean="0">
                <a:latin typeface="Corbel" panose="020B0503020204020204" pitchFamily="34" charset="0"/>
              </a:rPr>
              <a:t>Quelle: diverse</a:t>
            </a:r>
            <a:endParaRPr lang="de-AT" sz="800" dirty="0">
              <a:latin typeface="Corbel" panose="020B0503020204020204" pitchFamily="34" charset="0"/>
            </a:endParaRPr>
          </a:p>
        </p:txBody>
      </p:sp>
    </p:spTree>
    <p:extLst>
      <p:ext uri="{BB962C8B-B14F-4D97-AF65-F5344CB8AC3E}">
        <p14:creationId xmlns:p14="http://schemas.microsoft.com/office/powerpoint/2010/main" val="415136505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Quiz</a:t>
            </a:r>
            <a:r>
              <a:rPr lang="de-AT" dirty="0" smtClean="0"/>
              <a:t/>
            </a:r>
            <a:br>
              <a:rPr lang="de-AT" dirty="0" smtClean="0"/>
            </a:br>
            <a:r>
              <a:rPr lang="de-AT" sz="2400" dirty="0" smtClean="0"/>
              <a:t>Binnenschifffahrt: Ein Blick in die Zukunft</a:t>
            </a:r>
            <a:endParaRPr lang="de-AT" dirty="0"/>
          </a:p>
        </p:txBody>
      </p:sp>
      <p:sp>
        <p:nvSpPr>
          <p:cNvPr id="3" name="Inhaltsplatzhalter 2"/>
          <p:cNvSpPr>
            <a:spLocks noGrp="1"/>
          </p:cNvSpPr>
          <p:nvPr>
            <p:ph idx="1"/>
          </p:nvPr>
        </p:nvSpPr>
        <p:spPr>
          <a:xfrm>
            <a:off x="693336" y="1700808"/>
            <a:ext cx="10889063" cy="4776192"/>
          </a:xfrm>
        </p:spPr>
        <p:txBody>
          <a:bodyPr>
            <a:normAutofit/>
          </a:bodyPr>
          <a:lstStyle/>
          <a:p>
            <a:pPr marL="0" indent="0" algn="ctr">
              <a:buNone/>
            </a:pPr>
            <a:r>
              <a:rPr lang="de-AT" sz="2000" dirty="0" smtClean="0">
                <a:solidFill>
                  <a:schemeClr val="tx1"/>
                </a:solidFill>
              </a:rPr>
              <a:t>Welchen Bereich der Logistik verbessert die Digitalisierung insbesondere?</a:t>
            </a:r>
          </a:p>
          <a:p>
            <a:pPr marL="0" indent="0" algn="ctr">
              <a:buNone/>
            </a:pPr>
            <a:endParaRPr lang="de-AT" sz="2000" dirty="0">
              <a:solidFill>
                <a:schemeClr val="tx1"/>
              </a:solidFill>
            </a:endParaRPr>
          </a:p>
          <a:p>
            <a:pPr marL="4129088" indent="-457200">
              <a:buClr>
                <a:srgbClr val="189BC4"/>
              </a:buClr>
              <a:buSzPct val="100000"/>
              <a:buFont typeface="+mj-lt"/>
              <a:buAutoNum type="alphaLcParenR"/>
              <a:tabLst>
                <a:tab pos="6904038" algn="l"/>
                <a:tab pos="7537450" algn="l"/>
              </a:tabLst>
            </a:pPr>
            <a:r>
              <a:rPr lang="de-AT" sz="2000" dirty="0" smtClean="0">
                <a:solidFill>
                  <a:schemeClr val="tx1"/>
                </a:solidFill>
              </a:rPr>
              <a:t>Verkehrs- und Transportmanagement</a:t>
            </a:r>
          </a:p>
          <a:p>
            <a:pPr marL="4129088" indent="-457200">
              <a:buClr>
                <a:srgbClr val="189BC4"/>
              </a:buClr>
              <a:buSzPct val="100000"/>
              <a:buFont typeface="+mj-lt"/>
              <a:buAutoNum type="alphaLcParenR"/>
              <a:tabLst>
                <a:tab pos="6904038" algn="l"/>
                <a:tab pos="7537450" algn="l"/>
              </a:tabLst>
            </a:pPr>
            <a:r>
              <a:rPr lang="de-AT" sz="2000" dirty="0" smtClean="0">
                <a:solidFill>
                  <a:schemeClr val="tx1"/>
                </a:solidFill>
              </a:rPr>
              <a:t>Lagerhaltung</a:t>
            </a:r>
          </a:p>
          <a:p>
            <a:pPr marL="4129088" indent="-457200">
              <a:buClr>
                <a:srgbClr val="189BC4"/>
              </a:buClr>
              <a:buSzPct val="100000"/>
              <a:buFont typeface="+mj-lt"/>
              <a:buAutoNum type="alphaLcParenR"/>
              <a:tabLst>
                <a:tab pos="6904038" algn="l"/>
                <a:tab pos="7537450" algn="l"/>
              </a:tabLst>
            </a:pPr>
            <a:r>
              <a:rPr lang="de-AT" sz="2000" dirty="0" smtClean="0">
                <a:solidFill>
                  <a:schemeClr val="tx1"/>
                </a:solidFill>
              </a:rPr>
              <a:t>Kommissionierung</a:t>
            </a:r>
          </a:p>
          <a:p>
            <a:pPr marL="4129088" indent="-457200">
              <a:buClr>
                <a:srgbClr val="189BC4"/>
              </a:buClr>
              <a:buSzPct val="100000"/>
              <a:buFont typeface="+mj-lt"/>
              <a:buAutoNum type="alphaLcParenR"/>
              <a:tabLst>
                <a:tab pos="6904038" algn="l"/>
                <a:tab pos="7537450" algn="l"/>
              </a:tabLst>
            </a:pPr>
            <a:r>
              <a:rPr lang="de-AT" sz="2000" dirty="0" smtClean="0">
                <a:solidFill>
                  <a:schemeClr val="tx1"/>
                </a:solidFill>
              </a:rPr>
              <a:t>Umschlag</a:t>
            </a:r>
            <a:endParaRPr lang="de-AT" sz="2000" dirty="0">
              <a:solidFill>
                <a:schemeClr val="tx1"/>
              </a:solidFill>
            </a:endParaRPr>
          </a:p>
          <a:p>
            <a:pPr marL="808038" indent="-457200">
              <a:buClr>
                <a:schemeClr val="accent1"/>
              </a:buClr>
              <a:buSzPct val="100000"/>
              <a:buFont typeface="+mj-lt"/>
              <a:buAutoNum type="alphaLcParenR"/>
              <a:tabLst>
                <a:tab pos="6904038" algn="l"/>
                <a:tab pos="7537450" algn="l"/>
              </a:tabLst>
            </a:pPr>
            <a:endParaRPr lang="de-AT" dirty="0">
              <a:solidFill>
                <a:schemeClr val="accent1"/>
              </a:solidFill>
            </a:endParaRPr>
          </a:p>
          <a:p>
            <a:pPr marL="3143250" indent="-457200">
              <a:buClr>
                <a:schemeClr val="accent1"/>
              </a:buClr>
              <a:buSzPct val="100000"/>
              <a:buFont typeface="+mj-lt"/>
              <a:buAutoNum type="alphaLcParenR"/>
              <a:tabLst>
                <a:tab pos="6904038" algn="l"/>
                <a:tab pos="7537450" algn="l"/>
              </a:tabLst>
            </a:pPr>
            <a:endParaRPr lang="de-AT" dirty="0" smtClean="0">
              <a:solidFill>
                <a:schemeClr val="accent1"/>
              </a:solidFill>
            </a:endParaRPr>
          </a:p>
          <a:p>
            <a:pPr marL="3143250" indent="-457200">
              <a:buClr>
                <a:schemeClr val="accent1"/>
              </a:buClr>
              <a:buSzPct val="100000"/>
              <a:buFont typeface="+mj-lt"/>
              <a:buAutoNum type="alphaLcParenR"/>
              <a:tabLst>
                <a:tab pos="6904038" algn="l"/>
                <a:tab pos="7537450" algn="l"/>
              </a:tabLst>
            </a:pPr>
            <a:endParaRPr lang="de-AT" dirty="0" smtClean="0">
              <a:solidFill>
                <a:schemeClr val="accent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71</a:t>
            </a:fld>
            <a:endParaRPr lang="de-AT" dirty="0">
              <a:solidFill>
                <a:prstClr val="white"/>
              </a:solidFill>
            </a:endParaRPr>
          </a:p>
        </p:txBody>
      </p:sp>
      <p:sp>
        <p:nvSpPr>
          <p:cNvPr id="7" name="Ellipse 6"/>
          <p:cNvSpPr/>
          <p:nvPr/>
        </p:nvSpPr>
        <p:spPr>
          <a:xfrm>
            <a:off x="4139921" y="2440747"/>
            <a:ext cx="5034224" cy="436014"/>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8" name="Grafik 7"/>
          <p:cNvPicPr>
            <a:picLocks noChangeAspect="1"/>
          </p:cNvPicPr>
          <p:nvPr/>
        </p:nvPicPr>
        <p:blipFill rotWithShape="1">
          <a:blip r:embed="rId3"/>
          <a:srcRect t="21674" b="10781"/>
          <a:stretch/>
        </p:blipFill>
        <p:spPr>
          <a:xfrm>
            <a:off x="0" y="3919986"/>
            <a:ext cx="12192000" cy="2734281"/>
          </a:xfrm>
          <a:prstGeom prst="rect">
            <a:avLst/>
          </a:prstGeom>
        </p:spPr>
      </p:pic>
      <p:sp>
        <p:nvSpPr>
          <p:cNvPr id="6" name="Rechteck 5"/>
          <p:cNvSpPr/>
          <p:nvPr/>
        </p:nvSpPr>
        <p:spPr>
          <a:xfrm>
            <a:off x="0" y="6438823"/>
            <a:ext cx="1140519" cy="215444"/>
          </a:xfrm>
          <a:prstGeom prst="rect">
            <a:avLst/>
          </a:prstGeom>
        </p:spPr>
        <p:txBody>
          <a:bodyPr wrap="square">
            <a:spAutoFit/>
          </a:bodyPr>
          <a:lstStyle/>
          <a:p>
            <a:r>
              <a:rPr lang="de-AT" sz="800" dirty="0" smtClean="0">
                <a:solidFill>
                  <a:schemeClr val="bg1">
                    <a:lumMod val="95000"/>
                  </a:schemeClr>
                </a:solidFill>
                <a:latin typeface="Corbel" panose="020B0503020204020204" pitchFamily="34" charset="0"/>
              </a:rPr>
              <a:t>Bildquelle: </a:t>
            </a:r>
            <a:r>
              <a:rPr lang="de-AT" sz="800" dirty="0" err="1" smtClean="0">
                <a:solidFill>
                  <a:schemeClr val="bg1">
                    <a:lumMod val="95000"/>
                  </a:schemeClr>
                </a:solidFill>
                <a:latin typeface="Corbel" panose="020B0503020204020204" pitchFamily="34" charset="0"/>
              </a:rPr>
              <a:t>pixabay</a:t>
            </a:r>
            <a:endParaRPr lang="de-AT" sz="800" dirty="0">
              <a:solidFill>
                <a:schemeClr val="bg1">
                  <a:lumMod val="95000"/>
                </a:schemeClr>
              </a:solidFill>
              <a:latin typeface="Corbel" panose="020B0503020204020204" pitchFamily="34" charset="0"/>
            </a:endParaRPr>
          </a:p>
        </p:txBody>
      </p:sp>
    </p:spTree>
    <p:extLst>
      <p:ext uri="{BB962C8B-B14F-4D97-AF65-F5344CB8AC3E}">
        <p14:creationId xmlns:p14="http://schemas.microsoft.com/office/powerpoint/2010/main" val="1926758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Memory</a:t>
            </a:r>
            <a:r>
              <a:rPr lang="de-AT" dirty="0" smtClean="0"/>
              <a:t/>
            </a:r>
            <a:br>
              <a:rPr lang="de-AT" dirty="0" smtClean="0"/>
            </a:br>
            <a:r>
              <a:rPr lang="de-AT" sz="2400" dirty="0" smtClean="0"/>
              <a:t>Abschlussübung</a:t>
            </a:r>
            <a:endParaRPr lang="de-AT" dirty="0"/>
          </a:p>
        </p:txBody>
      </p:sp>
      <p:sp>
        <p:nvSpPr>
          <p:cNvPr id="3" name="Inhaltsplatzhalter 2"/>
          <p:cNvSpPr>
            <a:spLocks noGrp="1"/>
          </p:cNvSpPr>
          <p:nvPr>
            <p:ph idx="1"/>
          </p:nvPr>
        </p:nvSpPr>
        <p:spPr>
          <a:xfrm>
            <a:off x="609600" y="1691684"/>
            <a:ext cx="7272611" cy="4759358"/>
          </a:xfrm>
        </p:spPr>
        <p:txBody>
          <a:bodyPr>
            <a:normAutofit/>
          </a:bodyPr>
          <a:lstStyle/>
          <a:p>
            <a:pPr marL="0" indent="0">
              <a:buNone/>
            </a:pPr>
            <a:r>
              <a:rPr lang="de-AT" sz="2000" dirty="0" smtClean="0">
                <a:solidFill>
                  <a:schemeClr val="tx1"/>
                </a:solidFill>
              </a:rPr>
              <a:t>Aufteilung zuerst </a:t>
            </a:r>
            <a:r>
              <a:rPr lang="de-AT" sz="2000" dirty="0">
                <a:solidFill>
                  <a:schemeClr val="tx1"/>
                </a:solidFill>
              </a:rPr>
              <a:t>in </a:t>
            </a:r>
            <a:r>
              <a:rPr lang="de-AT" sz="2000" dirty="0" smtClean="0">
                <a:solidFill>
                  <a:schemeClr val="tx1"/>
                </a:solidFill>
              </a:rPr>
              <a:t>Gruppen, </a:t>
            </a:r>
            <a:r>
              <a:rPr lang="de-AT" sz="2000" dirty="0">
                <a:solidFill>
                  <a:schemeClr val="tx1"/>
                </a:solidFill>
              </a:rPr>
              <a:t>jede Gruppe erstellt dann ein </a:t>
            </a:r>
            <a:r>
              <a:rPr lang="de-AT" sz="2000" b="1" dirty="0">
                <a:solidFill>
                  <a:srgbClr val="189BC4"/>
                </a:solidFill>
              </a:rPr>
              <a:t>Memory</a:t>
            </a:r>
            <a:r>
              <a:rPr lang="de-AT" sz="2000" dirty="0">
                <a:solidFill>
                  <a:schemeClr val="tx1"/>
                </a:solidFill>
              </a:rPr>
              <a:t> zum </a:t>
            </a:r>
            <a:r>
              <a:rPr lang="de-AT" sz="2000" dirty="0" smtClean="0">
                <a:solidFill>
                  <a:schemeClr val="tx1"/>
                </a:solidFill>
              </a:rPr>
              <a:t>Thema</a:t>
            </a:r>
          </a:p>
          <a:p>
            <a:pPr marL="0" indent="0">
              <a:buNone/>
            </a:pPr>
            <a:endParaRPr lang="de-AT" sz="2000" dirty="0" smtClean="0">
              <a:solidFill>
                <a:schemeClr val="tx1"/>
              </a:solidFill>
            </a:endParaRPr>
          </a:p>
          <a:p>
            <a:pPr marL="0" indent="0" algn="ctr">
              <a:buNone/>
            </a:pPr>
            <a:r>
              <a:rPr lang="de-AT" sz="2000" b="1" dirty="0" smtClean="0">
                <a:solidFill>
                  <a:srgbClr val="189BC4"/>
                </a:solidFill>
              </a:rPr>
              <a:t>„Die Wasserstraße Rhein“</a:t>
            </a:r>
            <a:r>
              <a:rPr lang="de-AT" sz="2000" dirty="0" smtClean="0">
                <a:solidFill>
                  <a:schemeClr val="tx1"/>
                </a:solidFill>
              </a:rPr>
              <a:t>.</a:t>
            </a:r>
          </a:p>
          <a:p>
            <a:pPr marL="0" indent="0">
              <a:buNone/>
            </a:pPr>
            <a:endParaRPr lang="de-AT" sz="2000" dirty="0" smtClean="0">
              <a:solidFill>
                <a:schemeClr val="tx1"/>
              </a:solidFill>
            </a:endParaRPr>
          </a:p>
          <a:p>
            <a:pPr marL="0" indent="0">
              <a:buNone/>
            </a:pPr>
            <a:r>
              <a:rPr lang="de-AT" sz="2000" dirty="0" smtClean="0">
                <a:solidFill>
                  <a:schemeClr val="tx1"/>
                </a:solidFill>
              </a:rPr>
              <a:t>Bei der Erstellung eures Memorys fertigt ihr Kärtchen an, von denen immer zwei zusammengehören. Auf den zusammengehörenden Kärtchen können eine Frage und eine Antwort oder ein Begriff und eine Erklärung/Definition stehen.</a:t>
            </a:r>
          </a:p>
          <a:p>
            <a:pPr marL="0" indent="0">
              <a:buNone/>
            </a:pPr>
            <a:endParaRPr lang="de-AT" sz="2000" dirty="0" smtClean="0">
              <a:solidFill>
                <a:schemeClr val="tx1"/>
              </a:solidFill>
            </a:endParaRPr>
          </a:p>
          <a:p>
            <a:pPr marL="0" indent="0">
              <a:buNone/>
            </a:pPr>
            <a:r>
              <a:rPr lang="de-AT" sz="2000" dirty="0" smtClean="0">
                <a:solidFill>
                  <a:schemeClr val="tx1"/>
                </a:solidFill>
              </a:rPr>
              <a:t>Sobald </a:t>
            </a:r>
            <a:r>
              <a:rPr lang="de-AT" sz="2000" dirty="0">
                <a:solidFill>
                  <a:schemeClr val="tx1"/>
                </a:solidFill>
              </a:rPr>
              <a:t>alle Gruppen ihr Memory gestaltet haben, tauschen die Gruppen untereinander, sodass jede Gruppe das Memory einer anderen Gruppe durchspielt.</a:t>
            </a:r>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72</a:t>
            </a:fld>
            <a:endParaRPr lang="de-AT" dirty="0">
              <a:solidFill>
                <a:prstClr val="white"/>
              </a:solidFill>
            </a:endParaRPr>
          </a:p>
        </p:txBody>
      </p:sp>
      <p:pic>
        <p:nvPicPr>
          <p:cNvPr id="5" name="Grafik 4"/>
          <p:cNvPicPr>
            <a:picLocks noChangeAspect="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rot="5400000">
            <a:off x="7435427" y="1886072"/>
            <a:ext cx="4982336" cy="4530811"/>
          </a:xfrm>
          <a:prstGeom prst="rect">
            <a:avLst/>
          </a:prstGeom>
        </p:spPr>
      </p:pic>
      <p:sp>
        <p:nvSpPr>
          <p:cNvPr id="6" name="Textfeld 5"/>
          <p:cNvSpPr txBox="1"/>
          <p:nvPr/>
        </p:nvSpPr>
        <p:spPr>
          <a:xfrm>
            <a:off x="11244105" y="1691683"/>
            <a:ext cx="1071461" cy="215444"/>
          </a:xfrm>
          <a:prstGeom prst="rect">
            <a:avLst/>
          </a:prstGeom>
          <a:noFill/>
        </p:spPr>
        <p:txBody>
          <a:bodyPr wrap="square" rtlCol="0">
            <a:spAutoFit/>
          </a:bodyPr>
          <a:lstStyle/>
          <a:p>
            <a:r>
              <a:rPr lang="de-AT" sz="800" dirty="0" smtClean="0">
                <a:latin typeface="Corbel" panose="020B0503020204020204" pitchFamily="34" charset="0"/>
              </a:rPr>
              <a:t>Bildquelle: </a:t>
            </a:r>
            <a:r>
              <a:rPr lang="de-AT" sz="800" dirty="0" err="1" smtClean="0">
                <a:latin typeface="Corbel" panose="020B0503020204020204" pitchFamily="34" charset="0"/>
              </a:rPr>
              <a:t>pixabay</a:t>
            </a:r>
            <a:endParaRPr lang="de-AT" sz="800" dirty="0">
              <a:latin typeface="Corbel" panose="020B0503020204020204" pitchFamily="34" charset="0"/>
            </a:endParaRPr>
          </a:p>
        </p:txBody>
      </p:sp>
    </p:spTree>
    <p:extLst>
      <p:ext uri="{BB962C8B-B14F-4D97-AF65-F5344CB8AC3E}">
        <p14:creationId xmlns:p14="http://schemas.microsoft.com/office/powerpoint/2010/main" val="301549341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RETrans</a:t>
            </a:r>
            <a:r>
              <a:rPr lang="de-AT" dirty="0"/>
              <a:t/>
            </a:r>
            <a:br>
              <a:rPr lang="de-AT" dirty="0"/>
            </a:br>
            <a:r>
              <a:rPr lang="de-AT" sz="2400" dirty="0" smtClean="0"/>
              <a:t>REWWay, RERoad, RERail, REEcoTrans</a:t>
            </a:r>
            <a:endParaRPr lang="de-AT" sz="2400" dirty="0"/>
          </a:p>
        </p:txBody>
      </p:sp>
      <p:sp>
        <p:nvSpPr>
          <p:cNvPr id="4" name="Foliennummernplatzhalter 3"/>
          <p:cNvSpPr>
            <a:spLocks noGrp="1"/>
          </p:cNvSpPr>
          <p:nvPr>
            <p:ph type="sldNum" sz="quarter" idx="12"/>
          </p:nvPr>
        </p:nvSpPr>
        <p:spPr/>
        <p:txBody>
          <a:bodyPr/>
          <a:lstStyle/>
          <a:p>
            <a:fld id="{7D34D7BA-8E13-46FE-8871-8877FE7E3568}" type="slidenum">
              <a:rPr lang="de-AT" smtClean="0">
                <a:solidFill>
                  <a:prstClr val="white"/>
                </a:solidFill>
              </a:rPr>
              <a:pPr/>
              <a:t>73</a:t>
            </a:fld>
            <a:endParaRPr lang="de-AT" dirty="0">
              <a:solidFill>
                <a:prstClr val="white"/>
              </a:solidFill>
            </a:endParaRPr>
          </a:p>
        </p:txBody>
      </p:sp>
      <p:grpSp>
        <p:nvGrpSpPr>
          <p:cNvPr id="5" name="Gruppieren 4"/>
          <p:cNvGrpSpPr/>
          <p:nvPr/>
        </p:nvGrpSpPr>
        <p:grpSpPr>
          <a:xfrm>
            <a:off x="2273643" y="1753757"/>
            <a:ext cx="7274010" cy="3394892"/>
            <a:chOff x="539552" y="1412776"/>
            <a:chExt cx="8059076" cy="4032448"/>
          </a:xfrm>
        </p:grpSpPr>
        <p:pic>
          <p:nvPicPr>
            <p:cNvPr id="6" name="Picture 2" descr="Y:\Cluster UNW\09_KB Verkehrslogistik\Realisierung\REWWay\RETrans\0_Projektmanagement und Koordinierung\Logo\RETrans.p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9872" y="1848102"/>
              <a:ext cx="2343337" cy="720000"/>
            </a:xfrm>
            <a:prstGeom prst="rect">
              <a:avLst/>
            </a:prstGeom>
            <a:solidFill>
              <a:schemeClr val="bg1"/>
            </a:solidFill>
            <a:extLst/>
          </p:spPr>
        </p:pic>
        <p:sp>
          <p:nvSpPr>
            <p:cNvPr id="7" name="Rechteck 6"/>
            <p:cNvSpPr/>
            <p:nvPr/>
          </p:nvSpPr>
          <p:spPr bwMode="auto">
            <a:xfrm>
              <a:off x="2555776" y="2924944"/>
              <a:ext cx="1944216" cy="2520280"/>
            </a:xfrm>
            <a:prstGeom prst="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de-DE" sz="2400" b="0" i="0" u="none" strike="noStrike" cap="none" normalizeH="0" baseline="0" smtClean="0">
                <a:ln>
                  <a:noFill/>
                </a:ln>
                <a:solidFill>
                  <a:schemeClr val="tx1"/>
                </a:solidFill>
                <a:effectLst/>
                <a:latin typeface="Arial" charset="0"/>
                <a:ea typeface="ＭＳ Ｐゴシック" charset="-128"/>
              </a:endParaRPr>
            </a:p>
          </p:txBody>
        </p:sp>
        <p:sp>
          <p:nvSpPr>
            <p:cNvPr id="8" name="Rechteck 7"/>
            <p:cNvSpPr/>
            <p:nvPr/>
          </p:nvSpPr>
          <p:spPr bwMode="auto">
            <a:xfrm>
              <a:off x="539552" y="2924944"/>
              <a:ext cx="1944216" cy="2520280"/>
            </a:xfrm>
            <a:prstGeom prst="rect">
              <a:avLst/>
            </a:prstGeom>
            <a:noFill/>
            <a:ln w="31750" cap="flat" cmpd="sng" algn="ctr">
              <a:solidFill>
                <a:schemeClr val="bg1">
                  <a:lumMod val="50000"/>
                </a:schemeClr>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de-DE" sz="2400" b="0" i="0" u="none" strike="noStrike" cap="none" normalizeH="0" baseline="0" smtClean="0">
                <a:ln>
                  <a:noFill/>
                </a:ln>
                <a:solidFill>
                  <a:schemeClr val="tx1"/>
                </a:solidFill>
                <a:effectLst/>
                <a:latin typeface="Arial" charset="0"/>
                <a:ea typeface="ＭＳ Ｐゴシック" charset="-128"/>
              </a:endParaRPr>
            </a:p>
          </p:txBody>
        </p:sp>
        <p:sp>
          <p:nvSpPr>
            <p:cNvPr id="9" name="Rechteck 8"/>
            <p:cNvSpPr/>
            <p:nvPr/>
          </p:nvSpPr>
          <p:spPr bwMode="auto">
            <a:xfrm>
              <a:off x="6606787" y="2924944"/>
              <a:ext cx="1944216" cy="2520280"/>
            </a:xfrm>
            <a:prstGeom prst="rect">
              <a:avLst/>
            </a:prstGeom>
            <a:noFill/>
            <a:ln w="31750" cap="flat" cmpd="sng" algn="ctr">
              <a:solidFill>
                <a:srgbClr val="92D05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de-DE" sz="2400" b="0" i="0" u="none" strike="noStrike" cap="none" normalizeH="0" baseline="0" smtClean="0">
                <a:ln>
                  <a:noFill/>
                </a:ln>
                <a:solidFill>
                  <a:schemeClr val="tx1"/>
                </a:solidFill>
                <a:effectLst/>
                <a:latin typeface="Arial" charset="0"/>
                <a:ea typeface="ＭＳ Ｐゴシック" charset="-128"/>
              </a:endParaRPr>
            </a:p>
          </p:txBody>
        </p:sp>
        <p:sp>
          <p:nvSpPr>
            <p:cNvPr id="10" name="Rechteck 9"/>
            <p:cNvSpPr/>
            <p:nvPr/>
          </p:nvSpPr>
          <p:spPr bwMode="auto">
            <a:xfrm>
              <a:off x="4590563" y="2924944"/>
              <a:ext cx="1944216" cy="2520280"/>
            </a:xfrm>
            <a:prstGeom prst="rect">
              <a:avLst/>
            </a:prstGeom>
            <a:noFill/>
            <a:ln w="31750"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de-DE" sz="2400" b="0" i="0" u="none" strike="noStrike" cap="none" normalizeH="0" baseline="0" smtClean="0">
                <a:ln>
                  <a:noFill/>
                </a:ln>
                <a:solidFill>
                  <a:schemeClr val="tx1"/>
                </a:solidFill>
                <a:effectLst/>
                <a:latin typeface="Arial" charset="0"/>
                <a:ea typeface="ＭＳ Ｐゴシック" charset="-128"/>
              </a:endParaRPr>
            </a:p>
          </p:txBody>
        </p:sp>
        <p:pic>
          <p:nvPicPr>
            <p:cNvPr id="11" name="Picture 3" descr="Y:\Cluster UNW\09_KB Verkehrslogistik\Realisierung\REWWay\RETrans\0_Projektmanagement und Koordinierung\Logo\RERoad.pn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9983" y="4869160"/>
              <a:ext cx="1741777" cy="48856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Y:\Cluster UNW\09_KB Verkehrslogistik\Realisierung\REWWay\RETrans\0_Projektmanagement und Koordinierung\Logo\RERail.png">
              <a:hlinkClick r:id="rId7"/>
            </p:cNvPr>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63788" y="4869160"/>
              <a:ext cx="1728191" cy="523262"/>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3" name="Picture 29">
              <a:hlinkClick r:id="rId9"/>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658636" y="4906881"/>
              <a:ext cx="1853645" cy="471462"/>
            </a:xfrm>
            <a:prstGeom prst="rect">
              <a:avLst/>
            </a:prstGeom>
          </p:spPr>
        </p:pic>
        <p:pic>
          <p:nvPicPr>
            <p:cNvPr id="14" name="Picture 3">
              <a:hlinkClick r:id="rId11"/>
            </p:cNvPr>
            <p:cNvPicPr>
              <a:picLocks noChangeAspect="1" noChangeArrowheads="1"/>
            </p:cNvPicPr>
            <p:nvPr/>
          </p:nvPicPr>
          <p:blipFill>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654412" y="4506533"/>
              <a:ext cx="1944216" cy="911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Gleichschenkliges Dreieck 14"/>
            <p:cNvSpPr/>
            <p:nvPr/>
          </p:nvSpPr>
          <p:spPr bwMode="auto">
            <a:xfrm>
              <a:off x="539552" y="1412776"/>
              <a:ext cx="8011451" cy="1296144"/>
            </a:xfrm>
            <a:prstGeom prst="triangle">
              <a:avLst/>
            </a:prstGeom>
            <a:noFill/>
            <a:ln w="31750" cap="flat" cmpd="sng" algn="ctr">
              <a:solidFill>
                <a:srgbClr val="EDA41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de-DE" sz="2400" b="0" i="0" u="none" strike="noStrike" cap="none" normalizeH="0" baseline="0" smtClean="0">
                <a:ln>
                  <a:noFill/>
                </a:ln>
                <a:solidFill>
                  <a:schemeClr val="tx1"/>
                </a:solidFill>
                <a:effectLst/>
                <a:latin typeface="Arial" charset="0"/>
                <a:ea typeface="ＭＳ Ｐゴシック" charset="-128"/>
              </a:endParaRPr>
            </a:p>
          </p:txBody>
        </p:sp>
        <p:pic>
          <p:nvPicPr>
            <p:cNvPr id="16" name="Picture 4"/>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624806" y="3155484"/>
              <a:ext cx="1800000" cy="132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 name="Picture 5"/>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98565" y="3155484"/>
              <a:ext cx="1813195" cy="132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6"/>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676463" y="3155484"/>
              <a:ext cx="1847497" cy="1299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7"/>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4718089" y="3145821"/>
              <a:ext cx="1711939" cy="13268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28" name="Rechteck 27"/>
          <p:cNvSpPr/>
          <p:nvPr/>
        </p:nvSpPr>
        <p:spPr>
          <a:xfrm>
            <a:off x="255372" y="5270649"/>
            <a:ext cx="11759047" cy="1323439"/>
          </a:xfrm>
          <a:prstGeom prst="rect">
            <a:avLst/>
          </a:prstGeom>
        </p:spPr>
        <p:txBody>
          <a:bodyPr wrap="square">
            <a:spAutoFit/>
          </a:bodyPr>
          <a:lstStyle/>
          <a:p>
            <a:pPr marL="285750" indent="-285750">
              <a:buClr>
                <a:srgbClr val="189BC4"/>
              </a:buClr>
              <a:buFont typeface="Arial" panose="020B0604020202020204" pitchFamily="34" charset="0"/>
              <a:buChar char="•"/>
              <a:tabLst>
                <a:tab pos="1433513" algn="l"/>
              </a:tabLst>
            </a:pPr>
            <a:r>
              <a:rPr lang="de-AT" sz="1600" dirty="0" smtClean="0">
                <a:latin typeface="Corbel" panose="020B0503020204020204" pitchFamily="34" charset="0"/>
                <a:hlinkClick r:id="rId3"/>
              </a:rPr>
              <a:t>RETrans</a:t>
            </a:r>
            <a:r>
              <a:rPr lang="de-AT" sz="1600" dirty="0">
                <a:latin typeface="Corbel" panose="020B0503020204020204" pitchFamily="34" charset="0"/>
              </a:rPr>
              <a:t>	</a:t>
            </a:r>
            <a:r>
              <a:rPr lang="de-AT" sz="1600" dirty="0" smtClean="0">
                <a:latin typeface="Corbel" panose="020B0503020204020204" pitchFamily="34" charset="0"/>
              </a:rPr>
              <a:t>hier finden sich allgemeine </a:t>
            </a:r>
            <a:r>
              <a:rPr lang="de-AT" sz="1600" dirty="0">
                <a:latin typeface="Corbel" panose="020B0503020204020204" pitchFamily="34" charset="0"/>
              </a:rPr>
              <a:t>Informationen zum Thema Logistik und Gütertransport sowie über Berufe in diesen </a:t>
            </a:r>
            <a:r>
              <a:rPr lang="de-AT" sz="1600" dirty="0" smtClean="0">
                <a:latin typeface="Corbel" panose="020B0503020204020204" pitchFamily="34" charset="0"/>
              </a:rPr>
              <a:t>Bereichen</a:t>
            </a:r>
            <a:endParaRPr lang="de-AT" sz="1600" dirty="0">
              <a:latin typeface="Corbel" panose="020B0503020204020204" pitchFamily="34" charset="0"/>
            </a:endParaRPr>
          </a:p>
          <a:p>
            <a:pPr marL="285750" indent="-285750">
              <a:buClr>
                <a:srgbClr val="189BC4"/>
              </a:buClr>
              <a:buFont typeface="Arial" panose="020B0604020202020204" pitchFamily="34" charset="0"/>
              <a:buChar char="•"/>
              <a:tabLst>
                <a:tab pos="1433513" algn="l"/>
              </a:tabLst>
            </a:pPr>
            <a:r>
              <a:rPr lang="de-AT" sz="1600" dirty="0" smtClean="0">
                <a:latin typeface="Corbel" panose="020B0503020204020204" pitchFamily="34" charset="0"/>
                <a:hlinkClick r:id="rId9"/>
              </a:rPr>
              <a:t>REWWay</a:t>
            </a:r>
            <a:r>
              <a:rPr lang="de-AT" sz="1600" dirty="0" smtClean="0">
                <a:latin typeface="Corbel" panose="020B0503020204020204" pitchFamily="34" charset="0"/>
              </a:rPr>
              <a:t>	auf </a:t>
            </a:r>
            <a:r>
              <a:rPr lang="de-AT" sz="1600" dirty="0">
                <a:latin typeface="Corbel" panose="020B0503020204020204" pitchFamily="34" charset="0"/>
              </a:rPr>
              <a:t>dieser Seite </a:t>
            </a:r>
            <a:r>
              <a:rPr lang="de-AT" sz="1600" dirty="0" smtClean="0">
                <a:latin typeface="Corbel" panose="020B0503020204020204" pitchFamily="34" charset="0"/>
              </a:rPr>
              <a:t>finden sich </a:t>
            </a:r>
            <a:r>
              <a:rPr lang="de-AT" sz="1600" dirty="0">
                <a:latin typeface="Corbel" panose="020B0503020204020204" pitchFamily="34" charset="0"/>
              </a:rPr>
              <a:t>unterschiedliche Lehrmaterialien zum Thema Transport mit dem </a:t>
            </a:r>
            <a:r>
              <a:rPr lang="de-AT" sz="1600" dirty="0" smtClean="0">
                <a:latin typeface="Corbel" panose="020B0503020204020204" pitchFamily="34" charset="0"/>
              </a:rPr>
              <a:t>Binnenschiff</a:t>
            </a:r>
            <a:endParaRPr lang="de-AT" sz="1600" dirty="0">
              <a:latin typeface="Corbel" panose="020B0503020204020204" pitchFamily="34" charset="0"/>
            </a:endParaRPr>
          </a:p>
          <a:p>
            <a:pPr marL="285750" indent="-285750">
              <a:buClr>
                <a:srgbClr val="189BC4"/>
              </a:buClr>
              <a:buFont typeface="Arial" panose="020B0604020202020204" pitchFamily="34" charset="0"/>
              <a:buChar char="•"/>
              <a:tabLst>
                <a:tab pos="1433513" algn="l"/>
              </a:tabLst>
            </a:pPr>
            <a:r>
              <a:rPr lang="de-AT" sz="1600" dirty="0" smtClean="0">
                <a:latin typeface="Corbel" panose="020B0503020204020204" pitchFamily="34" charset="0"/>
                <a:hlinkClick r:id="rId5"/>
              </a:rPr>
              <a:t>RERoad</a:t>
            </a:r>
            <a:r>
              <a:rPr lang="de-AT" sz="1600" dirty="0" smtClean="0">
                <a:latin typeface="Corbel" panose="020B0503020204020204" pitchFamily="34" charset="0"/>
              </a:rPr>
              <a:t>	auf </a:t>
            </a:r>
            <a:r>
              <a:rPr lang="de-AT" sz="1600" dirty="0">
                <a:latin typeface="Corbel" panose="020B0503020204020204" pitchFamily="34" charset="0"/>
              </a:rPr>
              <a:t>dieser Seite </a:t>
            </a:r>
            <a:r>
              <a:rPr lang="de-AT" sz="1600" dirty="0" smtClean="0">
                <a:latin typeface="Corbel" panose="020B0503020204020204" pitchFamily="34" charset="0"/>
              </a:rPr>
              <a:t>finden sich </a:t>
            </a:r>
            <a:r>
              <a:rPr lang="de-AT" sz="1600" dirty="0">
                <a:latin typeface="Corbel" panose="020B0503020204020204" pitchFamily="34" charset="0"/>
              </a:rPr>
              <a:t>unterschiedliche Lehrmaterialien zum Thema </a:t>
            </a:r>
            <a:r>
              <a:rPr lang="de-AT" sz="1600" dirty="0" smtClean="0">
                <a:latin typeface="Corbel" panose="020B0503020204020204" pitchFamily="34" charset="0"/>
              </a:rPr>
              <a:t>Straßengüterverkehr</a:t>
            </a:r>
            <a:endParaRPr lang="de-AT" sz="1600" dirty="0">
              <a:latin typeface="Corbel" panose="020B0503020204020204" pitchFamily="34" charset="0"/>
            </a:endParaRPr>
          </a:p>
          <a:p>
            <a:pPr marL="285750" indent="-285750">
              <a:buClr>
                <a:srgbClr val="189BC4"/>
              </a:buClr>
              <a:buFont typeface="Arial" panose="020B0604020202020204" pitchFamily="34" charset="0"/>
              <a:buChar char="•"/>
              <a:tabLst>
                <a:tab pos="1433513" algn="l"/>
              </a:tabLst>
            </a:pPr>
            <a:r>
              <a:rPr lang="de-AT" sz="1600" dirty="0" smtClean="0">
                <a:latin typeface="Corbel" panose="020B0503020204020204" pitchFamily="34" charset="0"/>
                <a:hlinkClick r:id="rId7"/>
              </a:rPr>
              <a:t>RERail</a:t>
            </a:r>
            <a:r>
              <a:rPr lang="de-AT" sz="1600" dirty="0" smtClean="0">
                <a:latin typeface="Corbel" panose="020B0503020204020204" pitchFamily="34" charset="0"/>
              </a:rPr>
              <a:t>	auf </a:t>
            </a:r>
            <a:r>
              <a:rPr lang="de-AT" sz="1600" dirty="0">
                <a:latin typeface="Corbel" panose="020B0503020204020204" pitchFamily="34" charset="0"/>
              </a:rPr>
              <a:t>dieser Seite </a:t>
            </a:r>
            <a:r>
              <a:rPr lang="de-AT" sz="1600" dirty="0" smtClean="0">
                <a:latin typeface="Corbel" panose="020B0503020204020204" pitchFamily="34" charset="0"/>
              </a:rPr>
              <a:t>finden sich unterschiedliche </a:t>
            </a:r>
            <a:r>
              <a:rPr lang="de-AT" sz="1600" dirty="0">
                <a:latin typeface="Corbel" panose="020B0503020204020204" pitchFamily="34" charset="0"/>
              </a:rPr>
              <a:t>Lehrmaterialien zum Thema Transport mit der </a:t>
            </a:r>
            <a:r>
              <a:rPr lang="de-AT" sz="1600" dirty="0" smtClean="0">
                <a:latin typeface="Corbel" panose="020B0503020204020204" pitchFamily="34" charset="0"/>
              </a:rPr>
              <a:t>Schiene</a:t>
            </a:r>
            <a:endParaRPr lang="de-AT" sz="1600" dirty="0">
              <a:latin typeface="Corbel" panose="020B0503020204020204" pitchFamily="34" charset="0"/>
            </a:endParaRPr>
          </a:p>
          <a:p>
            <a:pPr marL="285750" indent="-285750">
              <a:buClr>
                <a:srgbClr val="189BC4"/>
              </a:buClr>
              <a:buFont typeface="Arial" panose="020B0604020202020204" pitchFamily="34" charset="0"/>
              <a:buChar char="•"/>
              <a:tabLst>
                <a:tab pos="1433513" algn="l"/>
              </a:tabLst>
            </a:pPr>
            <a:r>
              <a:rPr lang="de-AT" sz="1600" dirty="0" smtClean="0">
                <a:latin typeface="Corbel" panose="020B0503020204020204" pitchFamily="34" charset="0"/>
                <a:hlinkClick r:id="rId11"/>
              </a:rPr>
              <a:t>REEcoTrans</a:t>
            </a:r>
            <a:r>
              <a:rPr lang="de-AT" sz="1600" dirty="0" smtClean="0">
                <a:latin typeface="Corbel" panose="020B0503020204020204" pitchFamily="34" charset="0"/>
              </a:rPr>
              <a:t>	auf dieser Seite finden sich unterschiedliche Lehrmaterialien zum Thema nachhaltiger Gütertransport</a:t>
            </a:r>
            <a:endParaRPr lang="de-AT" sz="1600" dirty="0">
              <a:latin typeface="Corbel" panose="020B0503020204020204" pitchFamily="34" charset="0"/>
            </a:endParaRPr>
          </a:p>
        </p:txBody>
      </p:sp>
    </p:spTree>
    <p:extLst>
      <p:ext uri="{BB962C8B-B14F-4D97-AF65-F5344CB8AC3E}">
        <p14:creationId xmlns:p14="http://schemas.microsoft.com/office/powerpoint/2010/main" val="22221477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Zusatzinformationen</a:t>
            </a:r>
            <a:endParaRPr lang="de-AT" b="1" dirty="0"/>
          </a:p>
        </p:txBody>
      </p:sp>
      <p:sp>
        <p:nvSpPr>
          <p:cNvPr id="3" name="Inhaltsplatzhalter 2"/>
          <p:cNvSpPr>
            <a:spLocks noGrp="1"/>
          </p:cNvSpPr>
          <p:nvPr>
            <p:ph idx="1"/>
          </p:nvPr>
        </p:nvSpPr>
        <p:spPr/>
        <p:txBody>
          <a:bodyPr/>
          <a:lstStyle/>
          <a:p>
            <a:pPr marL="0" lvl="0" indent="0">
              <a:buNone/>
            </a:pPr>
            <a:endParaRPr lang="de-AT" sz="2000" dirty="0" smtClean="0">
              <a:solidFill>
                <a:schemeClr val="tx1"/>
              </a:solidFill>
            </a:endParaRPr>
          </a:p>
          <a:p>
            <a:pPr marL="0" lvl="0" indent="0">
              <a:buNone/>
            </a:pPr>
            <a:r>
              <a:rPr lang="de-AT" sz="2000" dirty="0" smtClean="0">
                <a:solidFill>
                  <a:schemeClr val="tx1"/>
                </a:solidFill>
              </a:rPr>
              <a:t>Wir hoffen </a:t>
            </a:r>
            <a:r>
              <a:rPr lang="de-AT" sz="2000" dirty="0">
                <a:solidFill>
                  <a:schemeClr val="tx1"/>
                </a:solidFill>
              </a:rPr>
              <a:t>unser Foliensatz hat Ihren Ansprüchen entsprochen</a:t>
            </a:r>
            <a:r>
              <a:rPr lang="de-AT" sz="2000" dirty="0" smtClean="0">
                <a:solidFill>
                  <a:schemeClr val="tx1"/>
                </a:solidFill>
              </a:rPr>
              <a:t>!</a:t>
            </a:r>
          </a:p>
          <a:p>
            <a:pPr marL="0" lvl="0" indent="0">
              <a:buNone/>
            </a:pPr>
            <a:endParaRPr lang="de-AT" sz="2000" dirty="0" smtClean="0">
              <a:solidFill>
                <a:schemeClr val="tx1"/>
              </a:solidFill>
            </a:endParaRPr>
          </a:p>
          <a:p>
            <a:pPr marL="0" lvl="0" indent="0">
              <a:buNone/>
            </a:pPr>
            <a:endParaRPr lang="de-AT" sz="2000" dirty="0">
              <a:solidFill>
                <a:schemeClr val="tx1"/>
              </a:solidFill>
            </a:endParaRPr>
          </a:p>
          <a:p>
            <a:pPr marL="0" indent="534988">
              <a:buNone/>
            </a:pPr>
            <a:r>
              <a:rPr lang="de-AT" sz="2000" dirty="0" smtClean="0">
                <a:solidFill>
                  <a:schemeClr val="tx1"/>
                </a:solidFill>
              </a:rPr>
              <a:t>- Sie </a:t>
            </a:r>
            <a:r>
              <a:rPr lang="de-AT" sz="2000" dirty="0">
                <a:solidFill>
                  <a:schemeClr val="tx1"/>
                </a:solidFill>
              </a:rPr>
              <a:t>können den Foliensatz gerne Ihren Wünschen und Anforderungen entsprechend adaptieren und für Ihren Unterricht</a:t>
            </a:r>
            <a:r>
              <a:rPr lang="de-AT" sz="2000" dirty="0" smtClean="0">
                <a:solidFill>
                  <a:schemeClr val="tx1"/>
                </a:solidFill>
              </a:rPr>
              <a:t>/ für Ihre Vorträge </a:t>
            </a:r>
            <a:r>
              <a:rPr lang="de-AT" sz="2000" dirty="0">
                <a:solidFill>
                  <a:schemeClr val="tx1"/>
                </a:solidFill>
              </a:rPr>
              <a:t>verwenden</a:t>
            </a:r>
            <a:r>
              <a:rPr lang="de-AT" sz="2000" dirty="0" smtClean="0">
                <a:solidFill>
                  <a:schemeClr val="tx1"/>
                </a:solidFill>
              </a:rPr>
              <a:t>.</a:t>
            </a:r>
          </a:p>
          <a:p>
            <a:pPr>
              <a:buFontTx/>
              <a:buChar char="-"/>
            </a:pPr>
            <a:endParaRPr lang="de-AT" sz="2000" dirty="0" smtClean="0">
              <a:solidFill>
                <a:schemeClr val="tx1"/>
              </a:solidFill>
            </a:endParaRPr>
          </a:p>
          <a:p>
            <a:pPr>
              <a:buFontTx/>
              <a:buChar char="-"/>
            </a:pPr>
            <a:endParaRPr lang="de-AT" sz="2000" dirty="0">
              <a:solidFill>
                <a:schemeClr val="tx1"/>
              </a:solidFill>
            </a:endParaRPr>
          </a:p>
          <a:p>
            <a:pPr marL="0" indent="0">
              <a:buNone/>
            </a:pPr>
            <a:r>
              <a:rPr lang="de-AT" sz="2000" dirty="0" smtClean="0">
                <a:solidFill>
                  <a:schemeClr val="tx1"/>
                </a:solidFill>
              </a:rPr>
              <a:t>Dieser Foliensatz ist Teil eines Lehrmittelpakets, passend zu ihm gibt es eine Video-Bibliothek, eine Linksammlung und vier Rollenspiele als Übungen.</a:t>
            </a:r>
            <a:endParaRPr lang="de-AT" sz="2000" dirty="0">
              <a:solidFill>
                <a:schemeClr val="tx1"/>
              </a:solidFill>
            </a:endParaRPr>
          </a:p>
          <a:p>
            <a:pPr marL="0" lvl="0" indent="0">
              <a:buNone/>
            </a:pPr>
            <a:endParaRPr lang="de-AT" sz="2000" dirty="0">
              <a:solidFill>
                <a:schemeClr val="accent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74</a:t>
            </a:fld>
            <a:endParaRPr lang="de-AT" dirty="0">
              <a:solidFill>
                <a:prstClr val="white"/>
              </a:solidFill>
            </a:endParaRPr>
          </a:p>
        </p:txBody>
      </p:sp>
      <p:pic>
        <p:nvPicPr>
          <p:cNvPr id="6" name="Grafik 5"/>
          <p:cNvPicPr>
            <a:picLocks noChangeAspect="1"/>
          </p:cNvPicPr>
          <p:nvPr/>
        </p:nvPicPr>
        <p:blipFill>
          <a:blip r:embed="rId3">
            <a:grayscl/>
          </a:blip>
          <a:stretch>
            <a:fillRect/>
          </a:stretch>
        </p:blipFill>
        <p:spPr>
          <a:xfrm>
            <a:off x="717499" y="3106516"/>
            <a:ext cx="426757" cy="432854"/>
          </a:xfrm>
          <a:prstGeom prst="rect">
            <a:avLst/>
          </a:prstGeom>
        </p:spPr>
      </p:pic>
    </p:spTree>
    <p:extLst>
      <p:ext uri="{BB962C8B-B14F-4D97-AF65-F5344CB8AC3E}">
        <p14:creationId xmlns:p14="http://schemas.microsoft.com/office/powerpoint/2010/main" val="1149583763"/>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smtClean="0"/>
              <a:t>Quellenverzeichnis</a:t>
            </a:r>
            <a:endParaRPr lang="de-AT" b="1" dirty="0"/>
          </a:p>
        </p:txBody>
      </p:sp>
      <p:sp>
        <p:nvSpPr>
          <p:cNvPr id="3" name="Inhaltsplatzhalter 2"/>
          <p:cNvSpPr>
            <a:spLocks noGrp="1"/>
          </p:cNvSpPr>
          <p:nvPr>
            <p:ph idx="1"/>
          </p:nvPr>
        </p:nvSpPr>
        <p:spPr>
          <a:xfrm>
            <a:off x="609600" y="1700808"/>
            <a:ext cx="10972800" cy="5157192"/>
          </a:xfrm>
        </p:spPr>
        <p:txBody>
          <a:bodyPr>
            <a:normAutofit fontScale="85000" lnSpcReduction="10000"/>
          </a:bodyPr>
          <a:lstStyle/>
          <a:p>
            <a:pPr>
              <a:buClr>
                <a:srgbClr val="189BC4"/>
              </a:buClr>
            </a:pPr>
            <a:r>
              <a:rPr lang="de-AT" sz="1200" dirty="0" smtClean="0">
                <a:solidFill>
                  <a:schemeClr val="tx1"/>
                </a:solidFill>
              </a:rPr>
              <a:t>Betz </a:t>
            </a:r>
            <a:r>
              <a:rPr lang="de-AT" sz="1200" dirty="0">
                <a:solidFill>
                  <a:schemeClr val="tx1"/>
                </a:solidFill>
              </a:rPr>
              <a:t>G. (2011) Das Ruhrgebiet – europäische Stadt im Werden? Strukturwandel und </a:t>
            </a:r>
            <a:r>
              <a:rPr lang="de-AT" sz="1200" dirty="0" err="1">
                <a:solidFill>
                  <a:schemeClr val="tx1"/>
                </a:solidFill>
              </a:rPr>
              <a:t>Governance</a:t>
            </a:r>
            <a:r>
              <a:rPr lang="de-AT" sz="1200" dirty="0">
                <a:solidFill>
                  <a:schemeClr val="tx1"/>
                </a:solidFill>
              </a:rPr>
              <a:t> durch die Kulturhauptstadt Europas RUHR.201052. In: Frey O., Koch F. (</a:t>
            </a:r>
            <a:r>
              <a:rPr lang="de-AT" sz="1200" dirty="0" err="1">
                <a:solidFill>
                  <a:schemeClr val="tx1"/>
                </a:solidFill>
              </a:rPr>
              <a:t>eds</a:t>
            </a:r>
            <a:r>
              <a:rPr lang="de-AT" sz="1200" dirty="0">
                <a:solidFill>
                  <a:schemeClr val="tx1"/>
                </a:solidFill>
              </a:rPr>
              <a:t>) Die Zukunft der Europäischen Stadt. VS Verlag für Sozialwissenschaften. </a:t>
            </a:r>
          </a:p>
          <a:p>
            <a:pPr>
              <a:buClr>
                <a:srgbClr val="189BC4"/>
              </a:buClr>
            </a:pPr>
            <a:r>
              <a:rPr lang="de-AT" sz="1200" dirty="0" smtClean="0">
                <a:solidFill>
                  <a:schemeClr val="tx1"/>
                </a:solidFill>
              </a:rPr>
              <a:t>Bundesverband </a:t>
            </a:r>
            <a:r>
              <a:rPr lang="de-AT" sz="1200" dirty="0">
                <a:solidFill>
                  <a:schemeClr val="tx1"/>
                </a:solidFill>
              </a:rPr>
              <a:t>der deutschen Binnenschifffahrt e. V. : Daten &amp; Fakten 2016/2017. </a:t>
            </a:r>
            <a:r>
              <a:rPr lang="de-AT" sz="1200" dirty="0" smtClean="0">
                <a:solidFill>
                  <a:schemeClr val="tx1"/>
                </a:solidFill>
              </a:rPr>
              <a:t>URL: </a:t>
            </a:r>
            <a:r>
              <a:rPr lang="de-AT" sz="1200" dirty="0">
                <a:solidFill>
                  <a:schemeClr val="tx1"/>
                </a:solidFill>
                <a:hlinkClick r:id="rId3"/>
              </a:rPr>
              <a:t>https://</a:t>
            </a:r>
            <a:r>
              <a:rPr lang="de-AT" sz="1200" dirty="0" smtClean="0">
                <a:solidFill>
                  <a:schemeClr val="tx1"/>
                </a:solidFill>
                <a:hlinkClick r:id="rId3"/>
              </a:rPr>
              <a:t>www.binnenschiff.de/content/wp-content/uploads/2017/09/Daten_und_Fakten_2016_2017_screen.pdf</a:t>
            </a:r>
            <a:r>
              <a:rPr lang="de-AT" sz="1200" dirty="0" smtClean="0">
                <a:solidFill>
                  <a:schemeClr val="tx1"/>
                </a:solidFill>
              </a:rPr>
              <a:t> [</a:t>
            </a:r>
            <a:r>
              <a:rPr lang="de-AT" sz="1200" dirty="0">
                <a:solidFill>
                  <a:schemeClr val="tx1"/>
                </a:solidFill>
              </a:rPr>
              <a:t>14.08.2018</a:t>
            </a:r>
            <a:r>
              <a:rPr lang="de-AT" sz="1200" dirty="0" smtClean="0">
                <a:solidFill>
                  <a:schemeClr val="tx1"/>
                </a:solidFill>
              </a:rPr>
              <a:t>]</a:t>
            </a:r>
          </a:p>
          <a:p>
            <a:pPr>
              <a:buClr>
                <a:srgbClr val="189BC4"/>
              </a:buClr>
            </a:pPr>
            <a:r>
              <a:rPr lang="de-AT" sz="1200" dirty="0">
                <a:solidFill>
                  <a:schemeClr val="tx1"/>
                </a:solidFill>
              </a:rPr>
              <a:t>Bundesverband der Deutschen Binnenschifffahrt e.V. (2018): Daten&amp; Fakten </a:t>
            </a:r>
            <a:r>
              <a:rPr lang="de-AT" sz="1200" dirty="0" smtClean="0">
                <a:solidFill>
                  <a:schemeClr val="tx1"/>
                </a:solidFill>
              </a:rPr>
              <a:t>2017/2018.</a:t>
            </a:r>
          </a:p>
          <a:p>
            <a:pPr>
              <a:buClr>
                <a:srgbClr val="189BC4"/>
              </a:buClr>
            </a:pPr>
            <a:r>
              <a:rPr lang="de-AT" sz="1200" dirty="0">
                <a:solidFill>
                  <a:schemeClr val="tx1"/>
                </a:solidFill>
              </a:rPr>
              <a:t>Bundesverband der Deutschen Binnenschifffahrt e. V.: Keine großen Motoren in Sicht. In: Schifffahrt Hafen Bahn und Technik, Ausgabe 8/2018. S.26f</a:t>
            </a:r>
            <a:r>
              <a:rPr lang="de-AT" sz="1200" dirty="0" smtClean="0">
                <a:solidFill>
                  <a:schemeClr val="tx1"/>
                </a:solidFill>
              </a:rPr>
              <a:t>.</a:t>
            </a:r>
          </a:p>
          <a:p>
            <a:pPr>
              <a:buClr>
                <a:srgbClr val="189BC4"/>
              </a:buClr>
            </a:pPr>
            <a:r>
              <a:rPr lang="de-AT" sz="1200" dirty="0" smtClean="0">
                <a:solidFill>
                  <a:schemeClr val="tx1"/>
                </a:solidFill>
              </a:rPr>
              <a:t>Central </a:t>
            </a:r>
            <a:r>
              <a:rPr lang="de-AT" sz="1200" dirty="0" err="1">
                <a:solidFill>
                  <a:schemeClr val="tx1"/>
                </a:solidFill>
              </a:rPr>
              <a:t>Commission</a:t>
            </a:r>
            <a:r>
              <a:rPr lang="de-AT" sz="1200" dirty="0">
                <a:solidFill>
                  <a:schemeClr val="tx1"/>
                </a:solidFill>
              </a:rPr>
              <a:t> </a:t>
            </a:r>
            <a:r>
              <a:rPr lang="de-AT" sz="1200" dirty="0" err="1">
                <a:solidFill>
                  <a:schemeClr val="tx1"/>
                </a:solidFill>
              </a:rPr>
              <a:t>for</a:t>
            </a:r>
            <a:r>
              <a:rPr lang="de-AT" sz="1200" dirty="0">
                <a:solidFill>
                  <a:schemeClr val="tx1"/>
                </a:solidFill>
              </a:rPr>
              <a:t> </a:t>
            </a:r>
            <a:r>
              <a:rPr lang="de-AT" sz="1200" dirty="0" err="1">
                <a:solidFill>
                  <a:schemeClr val="tx1"/>
                </a:solidFill>
              </a:rPr>
              <a:t>the</a:t>
            </a:r>
            <a:r>
              <a:rPr lang="de-AT" sz="1200" dirty="0">
                <a:solidFill>
                  <a:schemeClr val="tx1"/>
                </a:solidFill>
              </a:rPr>
              <a:t> </a:t>
            </a:r>
            <a:r>
              <a:rPr lang="de-AT" sz="1200" dirty="0" err="1">
                <a:solidFill>
                  <a:schemeClr val="tx1"/>
                </a:solidFill>
              </a:rPr>
              <a:t>navigation</a:t>
            </a:r>
            <a:r>
              <a:rPr lang="de-AT" sz="1200" dirty="0">
                <a:solidFill>
                  <a:schemeClr val="tx1"/>
                </a:solidFill>
              </a:rPr>
              <a:t> </a:t>
            </a:r>
            <a:r>
              <a:rPr lang="de-AT" sz="1200" dirty="0" err="1">
                <a:solidFill>
                  <a:schemeClr val="tx1"/>
                </a:solidFill>
              </a:rPr>
              <a:t>of</a:t>
            </a:r>
            <a:r>
              <a:rPr lang="de-AT" sz="1200" dirty="0">
                <a:solidFill>
                  <a:schemeClr val="tx1"/>
                </a:solidFill>
              </a:rPr>
              <a:t> </a:t>
            </a:r>
            <a:r>
              <a:rPr lang="de-AT" sz="1200" dirty="0" err="1">
                <a:solidFill>
                  <a:schemeClr val="tx1"/>
                </a:solidFill>
              </a:rPr>
              <a:t>the</a:t>
            </a:r>
            <a:r>
              <a:rPr lang="de-AT" sz="1200" dirty="0">
                <a:solidFill>
                  <a:schemeClr val="tx1"/>
                </a:solidFill>
              </a:rPr>
              <a:t> Rhine (2017): Market </a:t>
            </a:r>
            <a:r>
              <a:rPr lang="de-AT" sz="1200" dirty="0" err="1">
                <a:solidFill>
                  <a:schemeClr val="tx1"/>
                </a:solidFill>
              </a:rPr>
              <a:t>observation</a:t>
            </a:r>
            <a:r>
              <a:rPr lang="de-AT" sz="1200" dirty="0">
                <a:solidFill>
                  <a:schemeClr val="tx1"/>
                </a:solidFill>
              </a:rPr>
              <a:t> </a:t>
            </a:r>
            <a:r>
              <a:rPr lang="de-AT" sz="1200" dirty="0" err="1">
                <a:solidFill>
                  <a:schemeClr val="tx1"/>
                </a:solidFill>
              </a:rPr>
              <a:t>for</a:t>
            </a:r>
            <a:r>
              <a:rPr lang="de-AT" sz="1200" dirty="0">
                <a:solidFill>
                  <a:schemeClr val="tx1"/>
                </a:solidFill>
              </a:rPr>
              <a:t> </a:t>
            </a:r>
            <a:r>
              <a:rPr lang="de-AT" sz="1200" dirty="0" err="1">
                <a:solidFill>
                  <a:schemeClr val="tx1"/>
                </a:solidFill>
              </a:rPr>
              <a:t>inland</a:t>
            </a:r>
            <a:r>
              <a:rPr lang="de-AT" sz="1200" dirty="0">
                <a:solidFill>
                  <a:schemeClr val="tx1"/>
                </a:solidFill>
              </a:rPr>
              <a:t> </a:t>
            </a:r>
            <a:r>
              <a:rPr lang="de-AT" sz="1200" dirty="0" err="1">
                <a:solidFill>
                  <a:schemeClr val="tx1"/>
                </a:solidFill>
              </a:rPr>
              <a:t>navigation</a:t>
            </a:r>
            <a:r>
              <a:rPr lang="de-AT" sz="1200" dirty="0">
                <a:solidFill>
                  <a:schemeClr val="tx1"/>
                </a:solidFill>
              </a:rPr>
              <a:t> in Europe. </a:t>
            </a:r>
            <a:r>
              <a:rPr lang="de-AT" sz="1200" dirty="0" smtClean="0">
                <a:solidFill>
                  <a:schemeClr val="tx1"/>
                </a:solidFill>
              </a:rPr>
              <a:t>URL: </a:t>
            </a:r>
            <a:r>
              <a:rPr lang="de-AT" sz="1200" dirty="0">
                <a:solidFill>
                  <a:schemeClr val="tx1"/>
                </a:solidFill>
                <a:hlinkClick r:id="rId4"/>
              </a:rPr>
              <a:t>https://</a:t>
            </a:r>
            <a:r>
              <a:rPr lang="de-AT" sz="1200" dirty="0" smtClean="0">
                <a:solidFill>
                  <a:schemeClr val="tx1"/>
                </a:solidFill>
                <a:hlinkClick r:id="rId4"/>
              </a:rPr>
              <a:t>www.ccr-zkr.org/files/documents/om/om17_II_en.pdf</a:t>
            </a:r>
            <a:r>
              <a:rPr lang="de-AT" sz="1200" dirty="0" smtClean="0">
                <a:solidFill>
                  <a:schemeClr val="tx1"/>
                </a:solidFill>
              </a:rPr>
              <a:t> [</a:t>
            </a:r>
            <a:r>
              <a:rPr lang="de-AT" sz="1200" dirty="0">
                <a:solidFill>
                  <a:schemeClr val="tx1"/>
                </a:solidFill>
              </a:rPr>
              <a:t>09.07.2018]</a:t>
            </a:r>
          </a:p>
          <a:p>
            <a:pPr>
              <a:buClr>
                <a:srgbClr val="189BC4"/>
              </a:buClr>
            </a:pPr>
            <a:r>
              <a:rPr lang="de-AT" sz="1200" dirty="0" err="1">
                <a:solidFill>
                  <a:schemeClr val="tx1"/>
                </a:solidFill>
              </a:rPr>
              <a:t>DeltaPort</a:t>
            </a:r>
            <a:r>
              <a:rPr lang="de-AT" sz="1200" dirty="0">
                <a:solidFill>
                  <a:schemeClr val="tx1"/>
                </a:solidFill>
              </a:rPr>
              <a:t> GmbH &amp; Co. KG (2017). </a:t>
            </a:r>
            <a:r>
              <a:rPr lang="de-AT" sz="1200" dirty="0" smtClean="0">
                <a:solidFill>
                  <a:schemeClr val="tx1"/>
                </a:solidFill>
              </a:rPr>
              <a:t>URL: </a:t>
            </a:r>
            <a:r>
              <a:rPr lang="de-AT" sz="1200" dirty="0">
                <a:solidFill>
                  <a:schemeClr val="tx1"/>
                </a:solidFill>
                <a:hlinkClick r:id="rId5"/>
              </a:rPr>
              <a:t>https://www.deltaport.de</a:t>
            </a:r>
            <a:r>
              <a:rPr lang="de-AT" sz="1200" dirty="0" smtClean="0">
                <a:solidFill>
                  <a:schemeClr val="tx1"/>
                </a:solidFill>
                <a:hlinkClick r:id="rId5"/>
              </a:rPr>
              <a:t>/</a:t>
            </a:r>
            <a:r>
              <a:rPr lang="de-AT" sz="1200" dirty="0" smtClean="0">
                <a:solidFill>
                  <a:schemeClr val="tx1"/>
                </a:solidFill>
              </a:rPr>
              <a:t> [</a:t>
            </a:r>
            <a:r>
              <a:rPr lang="de-AT" sz="1200" dirty="0">
                <a:solidFill>
                  <a:schemeClr val="tx1"/>
                </a:solidFill>
              </a:rPr>
              <a:t>06.08.2018]</a:t>
            </a:r>
          </a:p>
          <a:p>
            <a:pPr>
              <a:buClr>
                <a:srgbClr val="189BC4"/>
              </a:buClr>
            </a:pPr>
            <a:r>
              <a:rPr lang="de-AT" sz="1200" dirty="0">
                <a:solidFill>
                  <a:schemeClr val="tx1"/>
                </a:solidFill>
              </a:rPr>
              <a:t>Duisburger Hafengesellschaft AG: Entwicklung von brachliegenden Industrieflächen zu modernen Logistikarealen (</a:t>
            </a:r>
            <a:r>
              <a:rPr lang="de-AT" sz="1200" dirty="0" err="1">
                <a:solidFill>
                  <a:schemeClr val="tx1"/>
                </a:solidFill>
              </a:rPr>
              <a:t>brownfield</a:t>
            </a:r>
            <a:r>
              <a:rPr lang="de-AT" sz="1200" dirty="0">
                <a:solidFill>
                  <a:schemeClr val="tx1"/>
                </a:solidFill>
              </a:rPr>
              <a:t> </a:t>
            </a:r>
            <a:r>
              <a:rPr lang="de-AT" sz="1200" dirty="0" err="1">
                <a:solidFill>
                  <a:schemeClr val="tx1"/>
                </a:solidFill>
              </a:rPr>
              <a:t>development</a:t>
            </a:r>
            <a:r>
              <a:rPr lang="de-AT" sz="1200" dirty="0">
                <a:solidFill>
                  <a:schemeClr val="tx1"/>
                </a:solidFill>
              </a:rPr>
              <a:t>). </a:t>
            </a:r>
            <a:r>
              <a:rPr lang="de-AT" sz="1200" dirty="0" smtClean="0">
                <a:solidFill>
                  <a:schemeClr val="tx1"/>
                </a:solidFill>
              </a:rPr>
              <a:t>URL: </a:t>
            </a:r>
            <a:r>
              <a:rPr lang="de-AT" sz="1200" dirty="0">
                <a:solidFill>
                  <a:schemeClr val="tx1"/>
                </a:solidFill>
                <a:hlinkClick r:id="rId6"/>
              </a:rPr>
              <a:t>https://</a:t>
            </a:r>
            <a:r>
              <a:rPr lang="de-AT" sz="1200" dirty="0" smtClean="0">
                <a:solidFill>
                  <a:schemeClr val="tx1"/>
                </a:solidFill>
                <a:hlinkClick r:id="rId6"/>
              </a:rPr>
              <a:t>www.duisport.de/unternehmen/logport.html</a:t>
            </a:r>
            <a:r>
              <a:rPr lang="de-AT" sz="1200" dirty="0" smtClean="0">
                <a:solidFill>
                  <a:schemeClr val="tx1"/>
                </a:solidFill>
              </a:rPr>
              <a:t>  </a:t>
            </a:r>
            <a:r>
              <a:rPr lang="de-AT" sz="1200" dirty="0">
                <a:solidFill>
                  <a:schemeClr val="tx1"/>
                </a:solidFill>
              </a:rPr>
              <a:t>[06.08.2018</a:t>
            </a:r>
            <a:r>
              <a:rPr lang="de-AT" sz="1200" dirty="0" smtClean="0">
                <a:solidFill>
                  <a:schemeClr val="tx1"/>
                </a:solidFill>
              </a:rPr>
              <a:t>]</a:t>
            </a:r>
          </a:p>
          <a:p>
            <a:pPr>
              <a:buClr>
                <a:srgbClr val="189BC4"/>
              </a:buClr>
            </a:pPr>
            <a:r>
              <a:rPr lang="de-AT" sz="1200" dirty="0">
                <a:solidFill>
                  <a:schemeClr val="tx1"/>
                </a:solidFill>
              </a:rPr>
              <a:t>Duisburger Hafengesellschaft AG: Wir gestalten den </a:t>
            </a:r>
            <a:r>
              <a:rPr lang="de-AT" sz="1200" dirty="0" smtClean="0">
                <a:solidFill>
                  <a:schemeClr val="tx1"/>
                </a:solidFill>
              </a:rPr>
              <a:t>Wandel</a:t>
            </a:r>
            <a:r>
              <a:rPr lang="de-AT" sz="1200" dirty="0">
                <a:solidFill>
                  <a:schemeClr val="tx1"/>
                </a:solidFill>
              </a:rPr>
              <a:t>, URL: </a:t>
            </a:r>
            <a:r>
              <a:rPr lang="de-AT" sz="1200" dirty="0">
                <a:solidFill>
                  <a:schemeClr val="tx1"/>
                </a:solidFill>
                <a:hlinkClick r:id="rId7"/>
              </a:rPr>
              <a:t>https://www.duisport.de/kompetenzen/industrieflaechen-logisitkimmobilien/das-logport-konzept-logport/</a:t>
            </a:r>
            <a:r>
              <a:rPr lang="de-AT" sz="1200" dirty="0">
                <a:solidFill>
                  <a:schemeClr val="tx1"/>
                </a:solidFill>
              </a:rPr>
              <a:t> [22.10.2018]</a:t>
            </a:r>
          </a:p>
          <a:p>
            <a:pPr>
              <a:buClr>
                <a:srgbClr val="189BC4"/>
              </a:buClr>
            </a:pPr>
            <a:r>
              <a:rPr lang="de-AT" sz="1200" dirty="0" err="1">
                <a:solidFill>
                  <a:schemeClr val="tx1"/>
                </a:solidFill>
              </a:rPr>
              <a:t>Duisport</a:t>
            </a:r>
            <a:r>
              <a:rPr lang="de-AT" sz="1200" dirty="0">
                <a:solidFill>
                  <a:schemeClr val="tx1"/>
                </a:solidFill>
              </a:rPr>
              <a:t> Gruppe (2016): Geschäftsbericht 2016. </a:t>
            </a:r>
            <a:r>
              <a:rPr lang="de-AT" sz="1200" dirty="0" smtClean="0">
                <a:solidFill>
                  <a:schemeClr val="tx1"/>
                </a:solidFill>
              </a:rPr>
              <a:t>URL: </a:t>
            </a:r>
            <a:r>
              <a:rPr lang="de-AT" sz="1200" dirty="0">
                <a:solidFill>
                  <a:schemeClr val="tx1"/>
                </a:solidFill>
                <a:hlinkClick r:id="rId8"/>
              </a:rPr>
              <a:t>http://</a:t>
            </a:r>
            <a:r>
              <a:rPr lang="de-AT" sz="1200" dirty="0" smtClean="0">
                <a:solidFill>
                  <a:schemeClr val="tx1"/>
                </a:solidFill>
                <a:hlinkClick r:id="rId8"/>
              </a:rPr>
              <a:t>presse.duisport.de/media/files/598485c058f9d-duisport_gb_2016_de.pdf</a:t>
            </a:r>
            <a:r>
              <a:rPr lang="de-AT" sz="1200" dirty="0" smtClean="0">
                <a:solidFill>
                  <a:schemeClr val="tx1"/>
                </a:solidFill>
              </a:rPr>
              <a:t> [</a:t>
            </a:r>
            <a:r>
              <a:rPr lang="de-AT" sz="1200" dirty="0">
                <a:solidFill>
                  <a:schemeClr val="tx1"/>
                </a:solidFill>
              </a:rPr>
              <a:t>03.08.2018</a:t>
            </a:r>
            <a:r>
              <a:rPr lang="de-AT" sz="1200" dirty="0" smtClean="0">
                <a:solidFill>
                  <a:schemeClr val="tx1"/>
                </a:solidFill>
              </a:rPr>
              <a:t>]</a:t>
            </a:r>
          </a:p>
          <a:p>
            <a:pPr>
              <a:buClr>
                <a:srgbClr val="189BC4"/>
              </a:buClr>
            </a:pPr>
            <a:r>
              <a:rPr lang="de-AT" sz="1200" dirty="0" err="1" smtClean="0">
                <a:solidFill>
                  <a:schemeClr val="tx1"/>
                </a:solidFill>
              </a:rPr>
              <a:t>Elwis</a:t>
            </a:r>
            <a:r>
              <a:rPr lang="de-AT" sz="1200" dirty="0" smtClean="0">
                <a:solidFill>
                  <a:schemeClr val="tx1"/>
                </a:solidFill>
              </a:rPr>
              <a:t>, </a:t>
            </a:r>
            <a:r>
              <a:rPr lang="de-AT" sz="1200" dirty="0">
                <a:solidFill>
                  <a:schemeClr val="tx1"/>
                </a:solidFill>
              </a:rPr>
              <a:t>URL: </a:t>
            </a:r>
            <a:r>
              <a:rPr lang="de-AT" sz="1200" dirty="0">
                <a:solidFill>
                  <a:schemeClr val="tx1"/>
                </a:solidFill>
                <a:hlinkClick r:id="rId9"/>
              </a:rPr>
              <a:t>https://www.elwis.de/DE/Schifffahrtsrecht/Binnenschifffahrtsrecht/RheinSchPV/Zweiter-Teil/Kapitel-10/--10-01/--</a:t>
            </a:r>
            <a:r>
              <a:rPr lang="de-AT" sz="1200" dirty="0" smtClean="0">
                <a:solidFill>
                  <a:schemeClr val="tx1"/>
                </a:solidFill>
                <a:hlinkClick r:id="rId9"/>
              </a:rPr>
              <a:t>10-01-node.html</a:t>
            </a:r>
            <a:r>
              <a:rPr lang="de-AT" sz="1200" dirty="0" smtClean="0">
                <a:solidFill>
                  <a:schemeClr val="tx1"/>
                </a:solidFill>
              </a:rPr>
              <a:t> [</a:t>
            </a:r>
            <a:r>
              <a:rPr lang="de-AT" sz="1200" dirty="0">
                <a:solidFill>
                  <a:schemeClr val="tx1"/>
                </a:solidFill>
              </a:rPr>
              <a:t>09.01.2018</a:t>
            </a:r>
            <a:r>
              <a:rPr lang="de-AT" sz="1200" dirty="0" smtClean="0">
                <a:solidFill>
                  <a:schemeClr val="tx1"/>
                </a:solidFill>
              </a:rPr>
              <a:t>]</a:t>
            </a:r>
            <a:endParaRPr lang="de-AT" sz="1200" dirty="0">
              <a:solidFill>
                <a:schemeClr val="tx1"/>
              </a:solidFill>
            </a:endParaRPr>
          </a:p>
          <a:p>
            <a:pPr>
              <a:buClr>
                <a:srgbClr val="189BC4"/>
              </a:buClr>
            </a:pPr>
            <a:r>
              <a:rPr lang="de-AT" sz="1200" dirty="0">
                <a:solidFill>
                  <a:schemeClr val="tx1"/>
                </a:solidFill>
              </a:rPr>
              <a:t>Europäische Kommission: Inland </a:t>
            </a:r>
            <a:r>
              <a:rPr lang="de-AT" sz="1200" dirty="0" err="1">
                <a:solidFill>
                  <a:schemeClr val="tx1"/>
                </a:solidFill>
              </a:rPr>
              <a:t>Waterways</a:t>
            </a:r>
            <a:r>
              <a:rPr lang="de-AT" sz="1200" dirty="0">
                <a:solidFill>
                  <a:schemeClr val="tx1"/>
                </a:solidFill>
              </a:rPr>
              <a:t>. </a:t>
            </a:r>
            <a:r>
              <a:rPr lang="de-AT" sz="1200" dirty="0" smtClean="0">
                <a:solidFill>
                  <a:schemeClr val="tx1"/>
                </a:solidFill>
              </a:rPr>
              <a:t>URL: </a:t>
            </a:r>
            <a:r>
              <a:rPr lang="de-AT" sz="1200" dirty="0">
                <a:solidFill>
                  <a:schemeClr val="tx1"/>
                </a:solidFill>
                <a:hlinkClick r:id="rId10"/>
              </a:rPr>
              <a:t>https://</a:t>
            </a:r>
            <a:r>
              <a:rPr lang="de-AT" sz="1200" dirty="0" smtClean="0">
                <a:solidFill>
                  <a:schemeClr val="tx1"/>
                </a:solidFill>
                <a:hlinkClick r:id="rId10"/>
              </a:rPr>
              <a:t>ec.europa.eu/transport/modes/inland_en</a:t>
            </a:r>
            <a:r>
              <a:rPr lang="de-AT" sz="1200" dirty="0" smtClean="0">
                <a:solidFill>
                  <a:schemeClr val="tx1"/>
                </a:solidFill>
              </a:rPr>
              <a:t> [</a:t>
            </a:r>
            <a:r>
              <a:rPr lang="de-AT" sz="1200" dirty="0">
                <a:solidFill>
                  <a:schemeClr val="tx1"/>
                </a:solidFill>
              </a:rPr>
              <a:t>17.09.2018</a:t>
            </a:r>
            <a:r>
              <a:rPr lang="de-AT" sz="1200" dirty="0" smtClean="0">
                <a:solidFill>
                  <a:schemeClr val="tx1"/>
                </a:solidFill>
              </a:rPr>
              <a:t>]</a:t>
            </a:r>
          </a:p>
          <a:p>
            <a:pPr>
              <a:buClr>
                <a:srgbClr val="189BC4"/>
              </a:buClr>
            </a:pPr>
            <a:r>
              <a:rPr lang="de-AT" sz="1200" dirty="0">
                <a:solidFill>
                  <a:schemeClr val="tx1"/>
                </a:solidFill>
              </a:rPr>
              <a:t>Europäische Kommission: </a:t>
            </a:r>
            <a:r>
              <a:rPr lang="de-AT" sz="1200" dirty="0" err="1">
                <a:solidFill>
                  <a:schemeClr val="tx1"/>
                </a:solidFill>
              </a:rPr>
              <a:t>Logistics</a:t>
            </a:r>
            <a:r>
              <a:rPr lang="de-AT" sz="1200" dirty="0">
                <a:solidFill>
                  <a:schemeClr val="tx1"/>
                </a:solidFill>
              </a:rPr>
              <a:t> </a:t>
            </a:r>
            <a:r>
              <a:rPr lang="de-AT" sz="1200" dirty="0" err="1">
                <a:solidFill>
                  <a:schemeClr val="tx1"/>
                </a:solidFill>
              </a:rPr>
              <a:t>and</a:t>
            </a:r>
            <a:r>
              <a:rPr lang="de-AT" sz="1200" dirty="0">
                <a:solidFill>
                  <a:schemeClr val="tx1"/>
                </a:solidFill>
              </a:rPr>
              <a:t> multimodal </a:t>
            </a:r>
            <a:r>
              <a:rPr lang="de-AT" sz="1200" dirty="0" err="1">
                <a:solidFill>
                  <a:schemeClr val="tx1"/>
                </a:solidFill>
              </a:rPr>
              <a:t>transport</a:t>
            </a:r>
            <a:r>
              <a:rPr lang="de-AT" sz="1200" dirty="0">
                <a:solidFill>
                  <a:schemeClr val="tx1"/>
                </a:solidFill>
              </a:rPr>
              <a:t>, </a:t>
            </a:r>
            <a:r>
              <a:rPr lang="de-AT" sz="1200" dirty="0" err="1">
                <a:solidFill>
                  <a:schemeClr val="tx1"/>
                </a:solidFill>
              </a:rPr>
              <a:t>Digitalisation</a:t>
            </a:r>
            <a:r>
              <a:rPr lang="de-AT" sz="1200" dirty="0">
                <a:solidFill>
                  <a:schemeClr val="tx1"/>
                </a:solidFill>
              </a:rPr>
              <a:t> </a:t>
            </a:r>
            <a:r>
              <a:rPr lang="de-AT" sz="1200" dirty="0" err="1">
                <a:solidFill>
                  <a:schemeClr val="tx1"/>
                </a:solidFill>
              </a:rPr>
              <a:t>of</a:t>
            </a:r>
            <a:r>
              <a:rPr lang="de-AT" sz="1200" dirty="0">
                <a:solidFill>
                  <a:schemeClr val="tx1"/>
                </a:solidFill>
              </a:rPr>
              <a:t> Transport </a:t>
            </a:r>
            <a:r>
              <a:rPr lang="de-AT" sz="1200" dirty="0" err="1">
                <a:solidFill>
                  <a:schemeClr val="tx1"/>
                </a:solidFill>
              </a:rPr>
              <a:t>and</a:t>
            </a:r>
            <a:r>
              <a:rPr lang="de-AT" sz="1200" dirty="0">
                <a:solidFill>
                  <a:schemeClr val="tx1"/>
                </a:solidFill>
              </a:rPr>
              <a:t> </a:t>
            </a:r>
            <a:r>
              <a:rPr lang="de-AT" sz="1200" dirty="0" err="1">
                <a:solidFill>
                  <a:schemeClr val="tx1"/>
                </a:solidFill>
              </a:rPr>
              <a:t>Logistics</a:t>
            </a:r>
            <a:r>
              <a:rPr lang="de-AT" sz="1200" dirty="0">
                <a:solidFill>
                  <a:schemeClr val="tx1"/>
                </a:solidFill>
              </a:rPr>
              <a:t> </a:t>
            </a:r>
            <a:r>
              <a:rPr lang="de-AT" sz="1200" dirty="0" err="1">
                <a:solidFill>
                  <a:schemeClr val="tx1"/>
                </a:solidFill>
              </a:rPr>
              <a:t>and</a:t>
            </a:r>
            <a:r>
              <a:rPr lang="de-AT" sz="1200" dirty="0">
                <a:solidFill>
                  <a:schemeClr val="tx1"/>
                </a:solidFill>
              </a:rPr>
              <a:t> </a:t>
            </a:r>
            <a:r>
              <a:rPr lang="de-AT" sz="1200" dirty="0" err="1">
                <a:solidFill>
                  <a:schemeClr val="tx1"/>
                </a:solidFill>
              </a:rPr>
              <a:t>the</a:t>
            </a:r>
            <a:r>
              <a:rPr lang="de-AT" sz="1200" dirty="0">
                <a:solidFill>
                  <a:schemeClr val="tx1"/>
                </a:solidFill>
              </a:rPr>
              <a:t> Digital Transport </a:t>
            </a:r>
            <a:r>
              <a:rPr lang="de-AT" sz="1200" dirty="0" err="1">
                <a:solidFill>
                  <a:schemeClr val="tx1"/>
                </a:solidFill>
              </a:rPr>
              <a:t>and</a:t>
            </a:r>
            <a:r>
              <a:rPr lang="de-AT" sz="1200" dirty="0">
                <a:solidFill>
                  <a:schemeClr val="tx1"/>
                </a:solidFill>
              </a:rPr>
              <a:t> </a:t>
            </a:r>
            <a:r>
              <a:rPr lang="de-AT" sz="1200" dirty="0" err="1">
                <a:solidFill>
                  <a:schemeClr val="tx1"/>
                </a:solidFill>
              </a:rPr>
              <a:t>Logistics</a:t>
            </a:r>
            <a:r>
              <a:rPr lang="de-AT" sz="1200" dirty="0">
                <a:solidFill>
                  <a:schemeClr val="tx1"/>
                </a:solidFill>
              </a:rPr>
              <a:t> Forum, online unter URL: </a:t>
            </a:r>
            <a:r>
              <a:rPr lang="de-AT" sz="1200" dirty="0">
                <a:solidFill>
                  <a:schemeClr val="tx1"/>
                </a:solidFill>
                <a:hlinkClick r:id="rId11"/>
              </a:rPr>
              <a:t>https://</a:t>
            </a:r>
            <a:r>
              <a:rPr lang="de-AT" sz="1200" dirty="0" smtClean="0">
                <a:solidFill>
                  <a:schemeClr val="tx1"/>
                </a:solidFill>
                <a:hlinkClick r:id="rId11"/>
              </a:rPr>
              <a:t>ec.europa.eu/transport/themes/logistics-and-multimodal-transport/digitalisation-transport-and-logistics-and-digital-transport-and_en</a:t>
            </a:r>
            <a:r>
              <a:rPr lang="de-AT" sz="1200" dirty="0" smtClean="0">
                <a:solidFill>
                  <a:schemeClr val="tx1"/>
                </a:solidFill>
              </a:rPr>
              <a:t> [</a:t>
            </a:r>
            <a:r>
              <a:rPr lang="de-AT" sz="1200" dirty="0">
                <a:solidFill>
                  <a:schemeClr val="tx1"/>
                </a:solidFill>
              </a:rPr>
              <a:t>01.10.2018]</a:t>
            </a:r>
          </a:p>
          <a:p>
            <a:pPr>
              <a:buClr>
                <a:srgbClr val="189BC4"/>
              </a:buClr>
            </a:pPr>
            <a:r>
              <a:rPr lang="de-AT" sz="1200" dirty="0">
                <a:solidFill>
                  <a:schemeClr val="tx1"/>
                </a:solidFill>
              </a:rPr>
              <a:t>Europäische Union (2016): VERORDNUNG (EU) 2016/1628 DES EUROPÄISCHEN PARLAMENTS UND DES </a:t>
            </a:r>
            <a:r>
              <a:rPr lang="de-AT" sz="1200" dirty="0" smtClean="0">
                <a:solidFill>
                  <a:schemeClr val="tx1"/>
                </a:solidFill>
              </a:rPr>
              <a:t>RATES. In: </a:t>
            </a:r>
            <a:r>
              <a:rPr lang="de-AT" sz="1200" dirty="0" err="1" smtClean="0">
                <a:solidFill>
                  <a:schemeClr val="tx1"/>
                </a:solidFill>
              </a:rPr>
              <a:t>Amtsbaltt</a:t>
            </a:r>
            <a:r>
              <a:rPr lang="de-AT" sz="1200" dirty="0" smtClean="0">
                <a:solidFill>
                  <a:schemeClr val="tx1"/>
                </a:solidFill>
              </a:rPr>
              <a:t> Europäische Union. </a:t>
            </a:r>
            <a:r>
              <a:rPr lang="de-AT" sz="1200" dirty="0">
                <a:solidFill>
                  <a:schemeClr val="tx1"/>
                </a:solidFill>
              </a:rPr>
              <a:t>URL: </a:t>
            </a:r>
            <a:r>
              <a:rPr lang="de-AT" sz="1200" dirty="0">
                <a:solidFill>
                  <a:schemeClr val="tx1"/>
                </a:solidFill>
                <a:hlinkClick r:id="rId12"/>
              </a:rPr>
              <a:t>https://eur-lex.europa.eu/legal-content/DE/TXT/PDF/?</a:t>
            </a:r>
            <a:r>
              <a:rPr lang="de-AT" sz="1200" dirty="0" smtClean="0">
                <a:solidFill>
                  <a:schemeClr val="tx1"/>
                </a:solidFill>
                <a:hlinkClick r:id="rId12"/>
              </a:rPr>
              <a:t>uri=CELEX:32016R1628&amp;from=DE</a:t>
            </a:r>
            <a:r>
              <a:rPr lang="de-AT" sz="1200" dirty="0" smtClean="0">
                <a:solidFill>
                  <a:schemeClr val="tx1"/>
                </a:solidFill>
              </a:rPr>
              <a:t> [18.01.2019]</a:t>
            </a:r>
            <a:endParaRPr lang="de-AT" sz="1200" dirty="0">
              <a:solidFill>
                <a:schemeClr val="tx1"/>
              </a:solidFill>
            </a:endParaRPr>
          </a:p>
          <a:p>
            <a:pPr>
              <a:buClr>
                <a:srgbClr val="189BC4"/>
              </a:buClr>
            </a:pPr>
            <a:r>
              <a:rPr lang="de-AT" sz="1200" dirty="0" smtClean="0">
                <a:solidFill>
                  <a:schemeClr val="tx1"/>
                </a:solidFill>
              </a:rPr>
              <a:t>Fraunhofer-Institut </a:t>
            </a:r>
            <a:r>
              <a:rPr lang="de-AT" sz="1200" dirty="0">
                <a:solidFill>
                  <a:schemeClr val="tx1"/>
                </a:solidFill>
              </a:rPr>
              <a:t>für Materialfluss und Logistik IML: </a:t>
            </a:r>
            <a:r>
              <a:rPr lang="de-AT" sz="1200" dirty="0" err="1">
                <a:solidFill>
                  <a:schemeClr val="tx1"/>
                </a:solidFill>
              </a:rPr>
              <a:t>Synchromodalität</a:t>
            </a:r>
            <a:r>
              <a:rPr lang="de-AT" sz="1200" dirty="0">
                <a:solidFill>
                  <a:schemeClr val="tx1"/>
                </a:solidFill>
              </a:rPr>
              <a:t>. </a:t>
            </a:r>
            <a:r>
              <a:rPr lang="de-AT" sz="1200" dirty="0" smtClean="0">
                <a:solidFill>
                  <a:schemeClr val="tx1"/>
                </a:solidFill>
              </a:rPr>
              <a:t>URL: </a:t>
            </a:r>
            <a:r>
              <a:rPr lang="de-AT" sz="1200" dirty="0">
                <a:solidFill>
                  <a:schemeClr val="tx1"/>
                </a:solidFill>
                <a:hlinkClick r:id="rId13"/>
              </a:rPr>
              <a:t>https://</a:t>
            </a:r>
            <a:r>
              <a:rPr lang="de-AT" sz="1200" dirty="0" smtClean="0">
                <a:solidFill>
                  <a:schemeClr val="tx1"/>
                </a:solidFill>
                <a:hlinkClick r:id="rId13"/>
              </a:rPr>
              <a:t>www.iml.fraunhofer.de/de/abteilungen/b3/verkehrslogistik/dienstleistungen/synchromodalitaet.html</a:t>
            </a:r>
            <a:r>
              <a:rPr lang="de-AT" sz="1200" dirty="0" smtClean="0">
                <a:solidFill>
                  <a:schemeClr val="tx1"/>
                </a:solidFill>
              </a:rPr>
              <a:t> [</a:t>
            </a:r>
            <a:r>
              <a:rPr lang="de-AT" sz="1200" dirty="0">
                <a:solidFill>
                  <a:schemeClr val="tx1"/>
                </a:solidFill>
              </a:rPr>
              <a:t>06.08.2018]</a:t>
            </a:r>
          </a:p>
          <a:p>
            <a:pPr>
              <a:buClr>
                <a:srgbClr val="189BC4"/>
              </a:buClr>
            </a:pPr>
            <a:r>
              <a:rPr lang="de-AT" sz="1200" dirty="0" smtClean="0">
                <a:solidFill>
                  <a:schemeClr val="tx1"/>
                </a:solidFill>
              </a:rPr>
              <a:t>Hafen </a:t>
            </a:r>
            <a:r>
              <a:rPr lang="de-AT" sz="1200" dirty="0">
                <a:solidFill>
                  <a:schemeClr val="tx1"/>
                </a:solidFill>
              </a:rPr>
              <a:t>Hamburg (2016): Der Hamburger Hafen Daten und </a:t>
            </a:r>
            <a:r>
              <a:rPr lang="de-AT" sz="1200" dirty="0" smtClean="0">
                <a:solidFill>
                  <a:schemeClr val="tx1"/>
                </a:solidFill>
              </a:rPr>
              <a:t>Fakten.</a:t>
            </a:r>
          </a:p>
          <a:p>
            <a:pPr>
              <a:buClr>
                <a:srgbClr val="189BC4"/>
              </a:buClr>
            </a:pPr>
            <a:r>
              <a:rPr lang="de-AT" sz="1200" dirty="0">
                <a:solidFill>
                  <a:schemeClr val="tx1"/>
                </a:solidFill>
              </a:rPr>
              <a:t>Hafen Hamburg (2017): Jahrespressekonferenz 2017</a:t>
            </a:r>
            <a:r>
              <a:rPr lang="de-AT" sz="1200" dirty="0" smtClean="0">
                <a:solidFill>
                  <a:schemeClr val="tx1"/>
                </a:solidFill>
              </a:rPr>
              <a:t>.</a:t>
            </a:r>
          </a:p>
          <a:p>
            <a:pPr>
              <a:buClr>
                <a:srgbClr val="189BC4"/>
              </a:buClr>
            </a:pPr>
            <a:r>
              <a:rPr lang="en-US" sz="1200" dirty="0" err="1">
                <a:solidFill>
                  <a:schemeClr val="tx1"/>
                </a:solidFill>
              </a:rPr>
              <a:t>Halvor</a:t>
            </a:r>
            <a:r>
              <a:rPr lang="en-US" sz="1200" dirty="0">
                <a:solidFill>
                  <a:schemeClr val="tx1"/>
                </a:solidFill>
              </a:rPr>
              <a:t> </a:t>
            </a:r>
            <a:r>
              <a:rPr lang="en-US" sz="1200" dirty="0" err="1">
                <a:solidFill>
                  <a:schemeClr val="tx1"/>
                </a:solidFill>
              </a:rPr>
              <a:t>Schøyena</a:t>
            </a:r>
            <a:r>
              <a:rPr lang="en-US" sz="1200" dirty="0">
                <a:solidFill>
                  <a:schemeClr val="tx1"/>
                </a:solidFill>
              </a:rPr>
              <a:t>, </a:t>
            </a:r>
            <a:r>
              <a:rPr lang="en-US" sz="1200" dirty="0" err="1">
                <a:solidFill>
                  <a:schemeClr val="tx1"/>
                </a:solidFill>
              </a:rPr>
              <a:t>Kenn</a:t>
            </a:r>
            <a:r>
              <a:rPr lang="en-US" sz="1200" dirty="0">
                <a:solidFill>
                  <a:schemeClr val="tx1"/>
                </a:solidFill>
              </a:rPr>
              <a:t> Steger-Jensen (2017): Nuclear propulsion in ocean merchant shipping: The role of historical experiments to gain insight into possible future applications. In: Journal of Cleaner Production, Volume 169, S.152-160.</a:t>
            </a:r>
            <a:endParaRPr lang="de-AT" sz="1200" dirty="0">
              <a:solidFill>
                <a:schemeClr val="tx1"/>
              </a:solidFill>
            </a:endParaRPr>
          </a:p>
          <a:p>
            <a:pPr>
              <a:buClr>
                <a:srgbClr val="189BC4"/>
              </a:buClr>
            </a:pPr>
            <a:r>
              <a:rPr lang="de-AT" sz="1200" dirty="0">
                <a:solidFill>
                  <a:schemeClr val="tx1"/>
                </a:solidFill>
              </a:rPr>
              <a:t>IHK Lehrstellenbörse: Binnenschiffer/-in, URL: </a:t>
            </a:r>
            <a:r>
              <a:rPr lang="de-AT" sz="1200" dirty="0">
                <a:solidFill>
                  <a:schemeClr val="tx1"/>
                </a:solidFill>
                <a:hlinkClick r:id="rId14"/>
              </a:rPr>
              <a:t>https://</a:t>
            </a:r>
            <a:r>
              <a:rPr lang="de-AT" sz="1200" dirty="0" smtClean="0">
                <a:solidFill>
                  <a:schemeClr val="tx1"/>
                </a:solidFill>
                <a:hlinkClick r:id="rId14"/>
              </a:rPr>
              <a:t>www.ihk-lehrstellenboerse.de/profession/1093/view.html</a:t>
            </a:r>
            <a:r>
              <a:rPr lang="de-AT" sz="1200" dirty="0" smtClean="0">
                <a:solidFill>
                  <a:schemeClr val="tx1"/>
                </a:solidFill>
              </a:rPr>
              <a:t> [</a:t>
            </a:r>
            <a:r>
              <a:rPr lang="de-AT" sz="1200" dirty="0">
                <a:solidFill>
                  <a:schemeClr val="tx1"/>
                </a:solidFill>
              </a:rPr>
              <a:t>22.10.2018</a:t>
            </a:r>
            <a:r>
              <a:rPr lang="de-AT" sz="1200" dirty="0" smtClean="0">
                <a:solidFill>
                  <a:schemeClr val="tx1"/>
                </a:solidFill>
              </a:rPr>
              <a:t>]</a:t>
            </a:r>
          </a:p>
          <a:p>
            <a:pPr>
              <a:buClr>
                <a:srgbClr val="189BC4"/>
              </a:buClr>
            </a:pPr>
            <a:r>
              <a:rPr lang="de-AT" sz="1200" dirty="0" smtClean="0">
                <a:solidFill>
                  <a:schemeClr val="tx1"/>
                </a:solidFill>
              </a:rPr>
              <a:t>Industrie- und Handelskammer </a:t>
            </a:r>
            <a:r>
              <a:rPr lang="de-AT" sz="1200" dirty="0">
                <a:solidFill>
                  <a:schemeClr val="tx1"/>
                </a:solidFill>
              </a:rPr>
              <a:t>im Ruhrgebiet (2018): Autonomes Fahren in der </a:t>
            </a:r>
            <a:r>
              <a:rPr lang="de-AT" sz="1200" dirty="0" smtClean="0">
                <a:solidFill>
                  <a:schemeClr val="tx1"/>
                </a:solidFill>
              </a:rPr>
              <a:t>Binnenschifffahrt./Machbarkeitsstudie </a:t>
            </a:r>
            <a:r>
              <a:rPr lang="de-AT" sz="1200" dirty="0">
                <a:solidFill>
                  <a:schemeClr val="tx1"/>
                </a:solidFill>
              </a:rPr>
              <a:t>für ein Testfeld im </a:t>
            </a:r>
            <a:r>
              <a:rPr lang="de-AT" sz="1200" dirty="0" smtClean="0">
                <a:solidFill>
                  <a:schemeClr val="tx1"/>
                </a:solidFill>
              </a:rPr>
              <a:t>Ruhrgebiet.</a:t>
            </a:r>
            <a:endParaRPr lang="de-AT" sz="1200" dirty="0">
              <a:solidFill>
                <a:schemeClr val="tx1"/>
              </a:solidFill>
            </a:endParaRPr>
          </a:p>
          <a:p>
            <a:pPr>
              <a:buClr>
                <a:srgbClr val="189BC4"/>
              </a:buClr>
            </a:pPr>
            <a:r>
              <a:rPr lang="de-AT" sz="1200" dirty="0" err="1">
                <a:solidFill>
                  <a:schemeClr val="tx1"/>
                </a:solidFill>
              </a:rPr>
              <a:t>Konradin</a:t>
            </a:r>
            <a:r>
              <a:rPr lang="de-AT" sz="1200" dirty="0">
                <a:solidFill>
                  <a:schemeClr val="tx1"/>
                </a:solidFill>
              </a:rPr>
              <a:t> Medien Gm2014-2018): Schiff, Schifffahrt. URL: </a:t>
            </a:r>
            <a:r>
              <a:rPr lang="de-AT" sz="1200" dirty="0">
                <a:solidFill>
                  <a:schemeClr val="tx1"/>
                </a:solidFill>
                <a:hlinkClick r:id="rId15"/>
              </a:rPr>
              <a:t>https://www.wissen.de/lexikon/schiff-schifffahrt</a:t>
            </a:r>
            <a:r>
              <a:rPr lang="de-AT" sz="1200" dirty="0">
                <a:solidFill>
                  <a:schemeClr val="tx1"/>
                </a:solidFill>
              </a:rPr>
              <a:t> [09.07.2018]</a:t>
            </a:r>
          </a:p>
          <a:p>
            <a:pPr>
              <a:buClr>
                <a:srgbClr val="189BC4"/>
              </a:buClr>
            </a:pPr>
            <a:r>
              <a:rPr lang="de-AT" sz="1200" dirty="0">
                <a:solidFill>
                  <a:schemeClr val="tx1"/>
                </a:solidFill>
              </a:rPr>
              <a:t>Kummer, S. (2010): Einführung in die </a:t>
            </a:r>
            <a:r>
              <a:rPr lang="de-AT" sz="1200" dirty="0" err="1">
                <a:solidFill>
                  <a:schemeClr val="tx1"/>
                </a:solidFill>
              </a:rPr>
              <a:t>VerkehrswirtschaftbH</a:t>
            </a:r>
            <a:r>
              <a:rPr lang="de-AT" sz="1200" dirty="0">
                <a:solidFill>
                  <a:schemeClr val="tx1"/>
                </a:solidFill>
              </a:rPr>
              <a:t> (, 2. Aufl., Wien: Facultas WUV </a:t>
            </a:r>
            <a:endParaRPr lang="de-AT" sz="1200" dirty="0" smtClean="0">
              <a:solidFill>
                <a:schemeClr val="tx1"/>
              </a:solidFill>
            </a:endParaRPr>
          </a:p>
          <a:p>
            <a:pPr>
              <a:buClr>
                <a:srgbClr val="189BC4"/>
              </a:buClr>
            </a:pPr>
            <a:r>
              <a:rPr lang="de-AT" sz="1200" dirty="0">
                <a:solidFill>
                  <a:schemeClr val="tx1"/>
                </a:solidFill>
              </a:rPr>
              <a:t>Linden W. (1966) Dr. Gablers Verkehrs-Lexikon. Gabler Verlag, Wiesbaden</a:t>
            </a:r>
            <a:r>
              <a:rPr lang="de-AT" sz="1200" dirty="0" smtClean="0">
                <a:solidFill>
                  <a:schemeClr val="tx1"/>
                </a:solidFill>
              </a:rPr>
              <a:t>.</a:t>
            </a:r>
          </a:p>
          <a:p>
            <a:pPr>
              <a:buClr>
                <a:srgbClr val="189BC4"/>
              </a:buClr>
            </a:pPr>
            <a:r>
              <a:rPr lang="de-AT" sz="1200" dirty="0" smtClean="0">
                <a:solidFill>
                  <a:schemeClr val="tx1"/>
                </a:solidFill>
              </a:rPr>
              <a:t>Logistikum: Über das Logistikum. </a:t>
            </a:r>
            <a:r>
              <a:rPr lang="de-AT" sz="1200" dirty="0">
                <a:solidFill>
                  <a:schemeClr val="tx1"/>
                </a:solidFill>
              </a:rPr>
              <a:t>URL: </a:t>
            </a:r>
            <a:r>
              <a:rPr lang="de-AT" sz="1200" dirty="0">
                <a:solidFill>
                  <a:schemeClr val="tx1"/>
                </a:solidFill>
                <a:hlinkClick r:id="rId16"/>
              </a:rPr>
              <a:t>https://www.logistikum.at</a:t>
            </a:r>
            <a:r>
              <a:rPr lang="de-AT" sz="1200" dirty="0" smtClean="0">
                <a:solidFill>
                  <a:schemeClr val="tx1"/>
                </a:solidFill>
                <a:hlinkClick r:id="rId16"/>
              </a:rPr>
              <a:t>/</a:t>
            </a:r>
            <a:r>
              <a:rPr lang="de-AT" sz="1200" dirty="0" smtClean="0">
                <a:solidFill>
                  <a:schemeClr val="tx1"/>
                </a:solidFill>
              </a:rPr>
              <a:t> [19.12.2018]</a:t>
            </a:r>
          </a:p>
          <a:p>
            <a:pPr>
              <a:buClr>
                <a:srgbClr val="189BC4"/>
              </a:buClr>
            </a:pPr>
            <a:r>
              <a:rPr lang="de-AT" sz="1200" dirty="0" smtClean="0">
                <a:solidFill>
                  <a:schemeClr val="tx1"/>
                </a:solidFill>
              </a:rPr>
              <a:t>Logistikum: Darauf sind wir stolz. </a:t>
            </a:r>
            <a:r>
              <a:rPr lang="de-AT" sz="1200" dirty="0">
                <a:solidFill>
                  <a:schemeClr val="tx1"/>
                </a:solidFill>
              </a:rPr>
              <a:t>URL: </a:t>
            </a:r>
            <a:r>
              <a:rPr lang="de-AT" sz="1200" dirty="0">
                <a:solidFill>
                  <a:schemeClr val="tx1"/>
                </a:solidFill>
                <a:hlinkClick r:id="rId16"/>
              </a:rPr>
              <a:t>https://www.logistikum.at</a:t>
            </a:r>
            <a:r>
              <a:rPr lang="de-AT" sz="1200" dirty="0" smtClean="0">
                <a:solidFill>
                  <a:schemeClr val="tx1"/>
                </a:solidFill>
                <a:hlinkClick r:id="rId16"/>
              </a:rPr>
              <a:t>/</a:t>
            </a:r>
            <a:r>
              <a:rPr lang="de-AT" sz="1200" dirty="0" smtClean="0">
                <a:solidFill>
                  <a:schemeClr val="tx1"/>
                </a:solidFill>
              </a:rPr>
              <a:t> [19.12.2018]</a:t>
            </a:r>
            <a:endParaRPr lang="de-AT" sz="1200"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75</a:t>
            </a:fld>
            <a:endParaRPr lang="de-AT" dirty="0">
              <a:solidFill>
                <a:prstClr val="white"/>
              </a:solidFill>
            </a:endParaRPr>
          </a:p>
        </p:txBody>
      </p:sp>
    </p:spTree>
    <p:extLst>
      <p:ext uri="{BB962C8B-B14F-4D97-AF65-F5344CB8AC3E}">
        <p14:creationId xmlns:p14="http://schemas.microsoft.com/office/powerpoint/2010/main" val="312144542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AT" b="1" dirty="0" smtClean="0"/>
              <a:t>Quellenverzeichnis</a:t>
            </a:r>
            <a:endParaRPr lang="de-AT" b="1" dirty="0"/>
          </a:p>
        </p:txBody>
      </p:sp>
      <p:sp>
        <p:nvSpPr>
          <p:cNvPr id="3" name="Inhaltsplatzhalter 2"/>
          <p:cNvSpPr>
            <a:spLocks noGrp="1"/>
          </p:cNvSpPr>
          <p:nvPr>
            <p:ph idx="1"/>
          </p:nvPr>
        </p:nvSpPr>
        <p:spPr>
          <a:xfrm>
            <a:off x="578048" y="1660614"/>
            <a:ext cx="10972800" cy="5081829"/>
          </a:xfrm>
        </p:spPr>
        <p:txBody>
          <a:bodyPr>
            <a:normAutofit fontScale="40000" lnSpcReduction="20000"/>
          </a:bodyPr>
          <a:lstStyle/>
          <a:p>
            <a:pPr>
              <a:buClr>
                <a:srgbClr val="189BC4"/>
              </a:buClr>
            </a:pPr>
            <a:r>
              <a:rPr lang="de-AT" dirty="0">
                <a:solidFill>
                  <a:schemeClr val="tx1"/>
                </a:solidFill>
              </a:rPr>
              <a:t>MUNIN (2016):The </a:t>
            </a:r>
            <a:r>
              <a:rPr lang="de-AT" dirty="0" err="1">
                <a:solidFill>
                  <a:schemeClr val="tx1"/>
                </a:solidFill>
              </a:rPr>
              <a:t>Autonomous</a:t>
            </a:r>
            <a:r>
              <a:rPr lang="de-AT" dirty="0">
                <a:solidFill>
                  <a:schemeClr val="tx1"/>
                </a:solidFill>
              </a:rPr>
              <a:t> </a:t>
            </a:r>
            <a:r>
              <a:rPr lang="de-AT" dirty="0" err="1">
                <a:solidFill>
                  <a:schemeClr val="tx1"/>
                </a:solidFill>
              </a:rPr>
              <a:t>Ship</a:t>
            </a:r>
            <a:r>
              <a:rPr lang="de-AT" dirty="0">
                <a:solidFill>
                  <a:schemeClr val="tx1"/>
                </a:solidFill>
              </a:rPr>
              <a:t>. URL: </a:t>
            </a:r>
            <a:r>
              <a:rPr lang="de-AT" dirty="0">
                <a:solidFill>
                  <a:schemeClr val="tx1"/>
                </a:solidFill>
                <a:hlinkClick r:id="rId2"/>
              </a:rPr>
              <a:t>http://www.unmanned-ship.org/munin/about/the-autonomus-ship/</a:t>
            </a:r>
            <a:r>
              <a:rPr lang="de-AT" dirty="0">
                <a:solidFill>
                  <a:schemeClr val="tx1"/>
                </a:solidFill>
              </a:rPr>
              <a:t> [06.08.2018</a:t>
            </a:r>
            <a:r>
              <a:rPr lang="de-AT" dirty="0" smtClean="0">
                <a:solidFill>
                  <a:schemeClr val="tx1"/>
                </a:solidFill>
              </a:rPr>
              <a:t>]</a:t>
            </a:r>
          </a:p>
          <a:p>
            <a:pPr>
              <a:buClr>
                <a:srgbClr val="189BC4"/>
              </a:buClr>
            </a:pPr>
            <a:r>
              <a:rPr lang="de-AT" dirty="0" smtClean="0">
                <a:solidFill>
                  <a:schemeClr val="tx1"/>
                </a:solidFill>
              </a:rPr>
              <a:t>Niederrheinische </a:t>
            </a:r>
            <a:r>
              <a:rPr lang="de-AT" dirty="0">
                <a:solidFill>
                  <a:schemeClr val="tx1"/>
                </a:solidFill>
              </a:rPr>
              <a:t>Industrie- und Handelskammer (2018): DER NIEDERRHEIN IN ZAHLEN  2017/2018, Duisburg</a:t>
            </a:r>
            <a:r>
              <a:rPr lang="de-AT" dirty="0" smtClean="0">
                <a:solidFill>
                  <a:schemeClr val="tx1"/>
                </a:solidFill>
              </a:rPr>
              <a:t>.</a:t>
            </a:r>
          </a:p>
          <a:p>
            <a:pPr>
              <a:buClr>
                <a:srgbClr val="189BC4"/>
              </a:buClr>
            </a:pPr>
            <a:r>
              <a:rPr lang="de-AT" dirty="0" smtClean="0">
                <a:solidFill>
                  <a:schemeClr val="tx1"/>
                </a:solidFill>
              </a:rPr>
              <a:t>Niederrheinische </a:t>
            </a:r>
            <a:r>
              <a:rPr lang="de-AT" dirty="0">
                <a:solidFill>
                  <a:schemeClr val="tx1"/>
                </a:solidFill>
              </a:rPr>
              <a:t>Industrie- und Handelskammer: Wirtschaftsförderer und Motor im Strukturwandel/Über uns. URL: </a:t>
            </a:r>
            <a:r>
              <a:rPr lang="de-AT" dirty="0">
                <a:solidFill>
                  <a:schemeClr val="tx1"/>
                </a:solidFill>
                <a:hlinkClick r:id="rId3"/>
              </a:rPr>
              <a:t>https://</a:t>
            </a:r>
            <a:r>
              <a:rPr lang="de-AT" dirty="0" smtClean="0">
                <a:solidFill>
                  <a:schemeClr val="tx1"/>
                </a:solidFill>
                <a:hlinkClick r:id="rId3"/>
              </a:rPr>
              <a:t>www.ihk-niederrhein.de/hauptnavigation/ueber-uns</a:t>
            </a:r>
            <a:r>
              <a:rPr lang="de-AT" dirty="0" smtClean="0">
                <a:solidFill>
                  <a:schemeClr val="tx1"/>
                </a:solidFill>
              </a:rPr>
              <a:t>  </a:t>
            </a:r>
            <a:r>
              <a:rPr lang="de-AT" dirty="0">
                <a:solidFill>
                  <a:schemeClr val="tx1"/>
                </a:solidFill>
              </a:rPr>
              <a:t>[19.12.2018</a:t>
            </a:r>
            <a:r>
              <a:rPr lang="de-AT" dirty="0" smtClean="0">
                <a:solidFill>
                  <a:schemeClr val="tx1"/>
                </a:solidFill>
              </a:rPr>
              <a:t>]</a:t>
            </a:r>
          </a:p>
          <a:p>
            <a:pPr>
              <a:buClr>
                <a:srgbClr val="189BC4"/>
              </a:buClr>
            </a:pPr>
            <a:r>
              <a:rPr lang="de-AT" dirty="0" smtClean="0">
                <a:solidFill>
                  <a:schemeClr val="tx1"/>
                </a:solidFill>
              </a:rPr>
              <a:t>Michael Nutsch: </a:t>
            </a:r>
            <a:r>
              <a:rPr lang="de-AT" dirty="0">
                <a:solidFill>
                  <a:schemeClr val="tx1"/>
                </a:solidFill>
              </a:rPr>
              <a:t>Technisch möglich, Zertifizierung fraglich. In: Schifffahrt Hafen Bahn und Technik, Ausgabe 6/2018</a:t>
            </a:r>
            <a:r>
              <a:rPr lang="de-AT" dirty="0" smtClean="0">
                <a:solidFill>
                  <a:schemeClr val="tx1"/>
                </a:solidFill>
              </a:rPr>
              <a:t>.</a:t>
            </a:r>
          </a:p>
          <a:p>
            <a:pPr>
              <a:buClr>
                <a:srgbClr val="189BC4"/>
              </a:buClr>
            </a:pPr>
            <a:r>
              <a:rPr lang="de-AT" dirty="0" smtClean="0">
                <a:solidFill>
                  <a:schemeClr val="tx1"/>
                </a:solidFill>
              </a:rPr>
              <a:t>Observatory </a:t>
            </a:r>
            <a:r>
              <a:rPr lang="de-AT" dirty="0" err="1">
                <a:solidFill>
                  <a:schemeClr val="tx1"/>
                </a:solidFill>
              </a:rPr>
              <a:t>of</a:t>
            </a:r>
            <a:r>
              <a:rPr lang="de-AT" dirty="0">
                <a:solidFill>
                  <a:schemeClr val="tx1"/>
                </a:solidFill>
              </a:rPr>
              <a:t> European </a:t>
            </a:r>
            <a:r>
              <a:rPr lang="de-AT" dirty="0" err="1">
                <a:solidFill>
                  <a:schemeClr val="tx1"/>
                </a:solidFill>
              </a:rPr>
              <a:t>inland</a:t>
            </a:r>
            <a:r>
              <a:rPr lang="de-AT" dirty="0">
                <a:solidFill>
                  <a:schemeClr val="tx1"/>
                </a:solidFill>
              </a:rPr>
              <a:t> </a:t>
            </a:r>
            <a:r>
              <a:rPr lang="de-AT" dirty="0" err="1">
                <a:solidFill>
                  <a:schemeClr val="tx1"/>
                </a:solidFill>
              </a:rPr>
              <a:t>navigation</a:t>
            </a:r>
            <a:r>
              <a:rPr lang="de-AT" dirty="0">
                <a:solidFill>
                  <a:schemeClr val="tx1"/>
                </a:solidFill>
              </a:rPr>
              <a:t>: Rhine. URL: </a:t>
            </a:r>
            <a:r>
              <a:rPr lang="de-AT" dirty="0">
                <a:solidFill>
                  <a:schemeClr val="tx1"/>
                </a:solidFill>
                <a:hlinkClick r:id="rId4"/>
              </a:rPr>
              <a:t>http://www.inland-navigation.org/river/rhine/</a:t>
            </a:r>
            <a:r>
              <a:rPr lang="de-AT" dirty="0">
                <a:solidFill>
                  <a:schemeClr val="tx1"/>
                </a:solidFill>
              </a:rPr>
              <a:t> [09.07.2018]</a:t>
            </a:r>
          </a:p>
          <a:p>
            <a:pPr>
              <a:buClr>
                <a:srgbClr val="189BC4"/>
              </a:buClr>
            </a:pPr>
            <a:r>
              <a:rPr lang="de-AT" dirty="0">
                <a:solidFill>
                  <a:schemeClr val="tx1"/>
                </a:solidFill>
              </a:rPr>
              <a:t>Open </a:t>
            </a:r>
            <a:r>
              <a:rPr lang="de-AT" dirty="0" err="1">
                <a:solidFill>
                  <a:schemeClr val="tx1"/>
                </a:solidFill>
              </a:rPr>
              <a:t>Insights</a:t>
            </a:r>
            <a:r>
              <a:rPr lang="de-AT" dirty="0">
                <a:solidFill>
                  <a:schemeClr val="tx1"/>
                </a:solidFill>
              </a:rPr>
              <a:t> (2018): So funktioniert das: Die </a:t>
            </a:r>
            <a:r>
              <a:rPr lang="de-AT" dirty="0" err="1">
                <a:solidFill>
                  <a:schemeClr val="tx1"/>
                </a:solidFill>
              </a:rPr>
              <a:t>Blockchain</a:t>
            </a:r>
            <a:r>
              <a:rPr lang="de-AT" dirty="0">
                <a:solidFill>
                  <a:schemeClr val="tx1"/>
                </a:solidFill>
              </a:rPr>
              <a:t>. URL: </a:t>
            </a:r>
            <a:r>
              <a:rPr lang="de-AT" dirty="0">
                <a:solidFill>
                  <a:schemeClr val="tx1"/>
                </a:solidFill>
                <a:hlinkClick r:id="rId5"/>
              </a:rPr>
              <a:t>https://www.openinsights.de/so-funktioniert-das-blockchain/</a:t>
            </a:r>
            <a:r>
              <a:rPr lang="de-AT" dirty="0">
                <a:solidFill>
                  <a:schemeClr val="tx1"/>
                </a:solidFill>
              </a:rPr>
              <a:t> [06.08.2018</a:t>
            </a:r>
            <a:r>
              <a:rPr lang="de-AT" dirty="0" smtClean="0">
                <a:solidFill>
                  <a:schemeClr val="tx1"/>
                </a:solidFill>
              </a:rPr>
              <a:t>]</a:t>
            </a:r>
          </a:p>
          <a:p>
            <a:pPr>
              <a:lnSpc>
                <a:spcPct val="110000"/>
              </a:lnSpc>
              <a:spcBef>
                <a:spcPts val="300"/>
              </a:spcBef>
              <a:buClr>
                <a:srgbClr val="189BC4"/>
              </a:buClr>
            </a:pPr>
            <a:r>
              <a:rPr lang="de-AT" dirty="0" smtClean="0">
                <a:solidFill>
                  <a:schemeClr val="tx1"/>
                </a:solidFill>
              </a:rPr>
              <a:t>Pfoser</a:t>
            </a:r>
            <a:r>
              <a:rPr lang="de-AT" dirty="0">
                <a:solidFill>
                  <a:schemeClr val="tx1"/>
                </a:solidFill>
              </a:rPr>
              <a:t>, S., Putz L., Schauer, O., Berger, T., </a:t>
            </a:r>
            <a:r>
              <a:rPr lang="de-AT" dirty="0" err="1">
                <a:solidFill>
                  <a:schemeClr val="tx1"/>
                </a:solidFill>
              </a:rPr>
              <a:t>Prandstetter</a:t>
            </a:r>
            <a:r>
              <a:rPr lang="de-AT" dirty="0">
                <a:solidFill>
                  <a:schemeClr val="tx1"/>
                </a:solidFill>
              </a:rPr>
              <a:t>, M. (2017): Innovative Konzepte in Transport, Logistik und SCM. Kritischer Erfolgsfaktoren von </a:t>
            </a:r>
            <a:r>
              <a:rPr lang="de-AT" dirty="0" err="1">
                <a:solidFill>
                  <a:schemeClr val="tx1"/>
                </a:solidFill>
              </a:rPr>
              <a:t>Synchromodalität</a:t>
            </a:r>
            <a:r>
              <a:rPr lang="de-AT" dirty="0">
                <a:solidFill>
                  <a:schemeClr val="tx1"/>
                </a:solidFill>
              </a:rPr>
              <a:t> und deren Umsetzung in Österreich. In: Dörner, K., </a:t>
            </a:r>
            <a:r>
              <a:rPr lang="de-AT" dirty="0" err="1">
                <a:solidFill>
                  <a:schemeClr val="tx1"/>
                </a:solidFill>
              </a:rPr>
              <a:t>Prandstetter</a:t>
            </a:r>
            <a:r>
              <a:rPr lang="de-AT" dirty="0">
                <a:solidFill>
                  <a:schemeClr val="tx1"/>
                </a:solidFill>
              </a:rPr>
              <a:t>, M., </a:t>
            </a:r>
            <a:r>
              <a:rPr lang="de-AT" dirty="0" err="1">
                <a:solidFill>
                  <a:schemeClr val="tx1"/>
                </a:solidFill>
              </a:rPr>
              <a:t>Starkl</a:t>
            </a:r>
            <a:r>
              <a:rPr lang="de-AT" dirty="0">
                <a:solidFill>
                  <a:schemeClr val="tx1"/>
                </a:solidFill>
              </a:rPr>
              <a:t>, F., </a:t>
            </a:r>
            <a:r>
              <a:rPr lang="de-AT" dirty="0" err="1">
                <a:solidFill>
                  <a:schemeClr val="tx1"/>
                </a:solidFill>
              </a:rPr>
              <a:t>Wakolbinger</a:t>
            </a:r>
            <a:r>
              <a:rPr lang="de-AT" dirty="0">
                <a:solidFill>
                  <a:schemeClr val="tx1"/>
                </a:solidFill>
              </a:rPr>
              <a:t>, T. (Hrsg.): Jahrbuch der Logistikforschung. Innovative Anwendungen, Konzepte &amp; Technologien. Linz: Trauner Verlag, 1-10</a:t>
            </a:r>
          </a:p>
          <a:p>
            <a:pPr>
              <a:lnSpc>
                <a:spcPct val="110000"/>
              </a:lnSpc>
              <a:spcBef>
                <a:spcPts val="300"/>
              </a:spcBef>
              <a:buClr>
                <a:srgbClr val="189BC4"/>
              </a:buClr>
            </a:pPr>
            <a:r>
              <a:rPr lang="de-AT" dirty="0">
                <a:solidFill>
                  <a:schemeClr val="tx1"/>
                </a:solidFill>
              </a:rPr>
              <a:t>Port </a:t>
            </a:r>
            <a:r>
              <a:rPr lang="de-AT" dirty="0" err="1">
                <a:solidFill>
                  <a:schemeClr val="tx1"/>
                </a:solidFill>
              </a:rPr>
              <a:t>of</a:t>
            </a:r>
            <a:r>
              <a:rPr lang="de-AT" dirty="0">
                <a:solidFill>
                  <a:schemeClr val="tx1"/>
                </a:solidFill>
              </a:rPr>
              <a:t> Amsterdam, </a:t>
            </a:r>
            <a:r>
              <a:rPr lang="de-AT" dirty="0" smtClean="0">
                <a:solidFill>
                  <a:schemeClr val="tx1"/>
                </a:solidFill>
              </a:rPr>
              <a:t>URL: </a:t>
            </a:r>
            <a:r>
              <a:rPr lang="de-AT" dirty="0">
                <a:solidFill>
                  <a:schemeClr val="tx1"/>
                </a:solidFill>
                <a:hlinkClick r:id="rId6"/>
              </a:rPr>
              <a:t>https://</a:t>
            </a:r>
            <a:r>
              <a:rPr lang="de-AT" dirty="0" smtClean="0">
                <a:solidFill>
                  <a:schemeClr val="tx1"/>
                </a:solidFill>
                <a:hlinkClick r:id="rId6"/>
              </a:rPr>
              <a:t>www.portofamsterdam.com/de</a:t>
            </a:r>
            <a:r>
              <a:rPr lang="de-AT" dirty="0" smtClean="0">
                <a:solidFill>
                  <a:schemeClr val="tx1"/>
                </a:solidFill>
              </a:rPr>
              <a:t> [</a:t>
            </a:r>
            <a:r>
              <a:rPr lang="de-AT" dirty="0">
                <a:solidFill>
                  <a:schemeClr val="tx1"/>
                </a:solidFill>
              </a:rPr>
              <a:t>03.08.2018</a:t>
            </a:r>
            <a:r>
              <a:rPr lang="de-AT" dirty="0" smtClean="0">
                <a:solidFill>
                  <a:schemeClr val="tx1"/>
                </a:solidFill>
              </a:rPr>
              <a:t>]</a:t>
            </a:r>
          </a:p>
          <a:p>
            <a:pPr>
              <a:lnSpc>
                <a:spcPct val="110000"/>
              </a:lnSpc>
              <a:spcBef>
                <a:spcPts val="300"/>
              </a:spcBef>
              <a:buClr>
                <a:srgbClr val="189BC4"/>
              </a:buClr>
            </a:pPr>
            <a:r>
              <a:rPr lang="de-AT" sz="2500" dirty="0">
                <a:solidFill>
                  <a:schemeClr val="tx1"/>
                </a:solidFill>
              </a:rPr>
              <a:t>Projektinformationssystem (PRINS) zum Bundesverkehrswegeplan 2030: </a:t>
            </a:r>
            <a:r>
              <a:rPr lang="de-AT" sz="2500" dirty="0" smtClean="0">
                <a:solidFill>
                  <a:schemeClr val="tx1"/>
                </a:solidFill>
              </a:rPr>
              <a:t>Gesamtprojekt/ W </a:t>
            </a:r>
            <a:r>
              <a:rPr lang="de-AT" sz="2500" dirty="0">
                <a:solidFill>
                  <a:schemeClr val="tx1"/>
                </a:solidFill>
              </a:rPr>
              <a:t>27 Abladeverbesserung und Sohlenstabilisierung am Rhein zwischen Duisburg und </a:t>
            </a:r>
            <a:r>
              <a:rPr lang="de-AT" sz="2500" dirty="0" err="1">
                <a:solidFill>
                  <a:schemeClr val="tx1"/>
                </a:solidFill>
              </a:rPr>
              <a:t>Stürzelberg</a:t>
            </a:r>
            <a:r>
              <a:rPr lang="de-AT" sz="2500" dirty="0">
                <a:solidFill>
                  <a:schemeClr val="tx1"/>
                </a:solidFill>
              </a:rPr>
              <a:t>. URL: </a:t>
            </a:r>
            <a:r>
              <a:rPr lang="de-AT" sz="2500" dirty="0">
                <a:solidFill>
                  <a:schemeClr val="tx1"/>
                </a:solidFill>
                <a:hlinkClick r:id="rId7"/>
              </a:rPr>
              <a:t>http://www.bvwp-projekte.de/wasserstrasse/w27/w27.html#h1_uebersicht</a:t>
            </a:r>
            <a:r>
              <a:rPr lang="de-AT" sz="2500" dirty="0">
                <a:solidFill>
                  <a:schemeClr val="tx1"/>
                </a:solidFill>
              </a:rPr>
              <a:t> [19.12.2018</a:t>
            </a:r>
            <a:r>
              <a:rPr lang="de-AT" sz="2500" dirty="0" smtClean="0">
                <a:solidFill>
                  <a:schemeClr val="tx1"/>
                </a:solidFill>
              </a:rPr>
              <a:t>]</a:t>
            </a:r>
          </a:p>
          <a:p>
            <a:pPr>
              <a:lnSpc>
                <a:spcPct val="110000"/>
              </a:lnSpc>
              <a:spcBef>
                <a:spcPts val="300"/>
              </a:spcBef>
              <a:buClr>
                <a:srgbClr val="189BC4"/>
              </a:buClr>
            </a:pPr>
            <a:r>
              <a:rPr lang="de-AT" sz="2500" dirty="0">
                <a:solidFill>
                  <a:schemeClr val="tx1"/>
                </a:solidFill>
              </a:rPr>
              <a:t>Pfaff M. (2018) Antriebsanlagen. In: Schiffsbetriebstechnik. Springer Vieweg, Wiesbaden </a:t>
            </a:r>
          </a:p>
          <a:p>
            <a:pPr>
              <a:lnSpc>
                <a:spcPct val="110000"/>
              </a:lnSpc>
              <a:spcBef>
                <a:spcPts val="300"/>
              </a:spcBef>
              <a:buClr>
                <a:srgbClr val="189BC4"/>
              </a:buClr>
            </a:pPr>
            <a:r>
              <a:rPr lang="de-AT" dirty="0" err="1">
                <a:solidFill>
                  <a:schemeClr val="tx1"/>
                </a:solidFill>
              </a:rPr>
              <a:t>Saiga</a:t>
            </a:r>
            <a:r>
              <a:rPr lang="de-AT" dirty="0">
                <a:solidFill>
                  <a:schemeClr val="tx1"/>
                </a:solidFill>
              </a:rPr>
              <a:t> </a:t>
            </a:r>
            <a:r>
              <a:rPr lang="de-AT" dirty="0" err="1">
                <a:solidFill>
                  <a:schemeClr val="tx1"/>
                </a:solidFill>
              </a:rPr>
              <a:t>Antelope</a:t>
            </a:r>
            <a:r>
              <a:rPr lang="de-AT" dirty="0">
                <a:solidFill>
                  <a:schemeClr val="tx1"/>
                </a:solidFill>
              </a:rPr>
              <a:t> (2014): AB0501 Green </a:t>
            </a:r>
            <a:r>
              <a:rPr lang="de-AT" dirty="0" err="1">
                <a:solidFill>
                  <a:schemeClr val="tx1"/>
                </a:solidFill>
              </a:rPr>
              <a:t>Logistics</a:t>
            </a:r>
            <a:r>
              <a:rPr lang="de-AT" dirty="0">
                <a:solidFill>
                  <a:schemeClr val="tx1"/>
                </a:solidFill>
              </a:rPr>
              <a:t> - Fact </a:t>
            </a:r>
            <a:r>
              <a:rPr lang="de-AT" dirty="0" err="1">
                <a:solidFill>
                  <a:schemeClr val="tx1"/>
                </a:solidFill>
              </a:rPr>
              <a:t>or</a:t>
            </a:r>
            <a:r>
              <a:rPr lang="de-AT" dirty="0">
                <a:solidFill>
                  <a:schemeClr val="tx1"/>
                </a:solidFill>
              </a:rPr>
              <a:t> Fad? Video: </a:t>
            </a:r>
            <a:r>
              <a:rPr lang="de-AT" dirty="0">
                <a:solidFill>
                  <a:schemeClr val="tx1"/>
                </a:solidFill>
                <a:hlinkClick r:id="rId8"/>
              </a:rPr>
              <a:t>https://</a:t>
            </a:r>
            <a:r>
              <a:rPr lang="de-AT" dirty="0" smtClean="0">
                <a:solidFill>
                  <a:schemeClr val="tx1"/>
                </a:solidFill>
                <a:hlinkClick r:id="rId8"/>
              </a:rPr>
              <a:t>www.youtube.com/watch?v=E5ywje44-tg</a:t>
            </a:r>
            <a:r>
              <a:rPr lang="de-AT" dirty="0" smtClean="0">
                <a:solidFill>
                  <a:schemeClr val="tx1"/>
                </a:solidFill>
              </a:rPr>
              <a:t> [</a:t>
            </a:r>
            <a:r>
              <a:rPr lang="de-AT" dirty="0">
                <a:solidFill>
                  <a:schemeClr val="tx1"/>
                </a:solidFill>
              </a:rPr>
              <a:t>10.07.2018]</a:t>
            </a:r>
          </a:p>
          <a:p>
            <a:pPr>
              <a:lnSpc>
                <a:spcPct val="110000"/>
              </a:lnSpc>
              <a:spcBef>
                <a:spcPts val="300"/>
              </a:spcBef>
              <a:buClr>
                <a:srgbClr val="189BC4"/>
              </a:buClr>
            </a:pPr>
            <a:r>
              <a:rPr lang="de-AT" dirty="0" err="1">
                <a:solidFill>
                  <a:schemeClr val="tx1"/>
                </a:solidFill>
              </a:rPr>
              <a:t>Saiga</a:t>
            </a:r>
            <a:r>
              <a:rPr lang="de-AT" dirty="0">
                <a:solidFill>
                  <a:schemeClr val="tx1"/>
                </a:solidFill>
              </a:rPr>
              <a:t> </a:t>
            </a:r>
            <a:r>
              <a:rPr lang="de-AT" dirty="0" err="1">
                <a:solidFill>
                  <a:schemeClr val="tx1"/>
                </a:solidFill>
              </a:rPr>
              <a:t>Antelope</a:t>
            </a:r>
            <a:r>
              <a:rPr lang="de-AT" dirty="0">
                <a:solidFill>
                  <a:schemeClr val="tx1"/>
                </a:solidFill>
              </a:rPr>
              <a:t> </a:t>
            </a:r>
            <a:r>
              <a:rPr lang="de-AT" dirty="0" err="1">
                <a:solidFill>
                  <a:schemeClr val="tx1"/>
                </a:solidFill>
              </a:rPr>
              <a:t>of</a:t>
            </a:r>
            <a:r>
              <a:rPr lang="de-AT" dirty="0">
                <a:solidFill>
                  <a:schemeClr val="tx1"/>
                </a:solidFill>
              </a:rPr>
              <a:t> S01 (2015): AB0501 Green </a:t>
            </a:r>
            <a:r>
              <a:rPr lang="de-AT" dirty="0" err="1">
                <a:solidFill>
                  <a:schemeClr val="tx1"/>
                </a:solidFill>
              </a:rPr>
              <a:t>Logistics</a:t>
            </a:r>
            <a:r>
              <a:rPr lang="de-AT" dirty="0">
                <a:solidFill>
                  <a:schemeClr val="tx1"/>
                </a:solidFill>
              </a:rPr>
              <a:t>: Fact </a:t>
            </a:r>
            <a:r>
              <a:rPr lang="de-AT" dirty="0" err="1">
                <a:solidFill>
                  <a:schemeClr val="tx1"/>
                </a:solidFill>
              </a:rPr>
              <a:t>or</a:t>
            </a:r>
            <a:r>
              <a:rPr lang="de-AT" dirty="0">
                <a:solidFill>
                  <a:schemeClr val="tx1"/>
                </a:solidFill>
              </a:rPr>
              <a:t> Fad? Video: </a:t>
            </a:r>
            <a:r>
              <a:rPr lang="de-AT" dirty="0">
                <a:solidFill>
                  <a:schemeClr val="tx1"/>
                </a:solidFill>
                <a:hlinkClick r:id="rId9"/>
              </a:rPr>
              <a:t>https://</a:t>
            </a:r>
            <a:r>
              <a:rPr lang="de-AT" dirty="0" smtClean="0">
                <a:solidFill>
                  <a:schemeClr val="tx1"/>
                </a:solidFill>
                <a:hlinkClick r:id="rId9"/>
              </a:rPr>
              <a:t>www.youtube.com/watch?v=MX2N8uATfzs</a:t>
            </a:r>
            <a:r>
              <a:rPr lang="de-AT" dirty="0" smtClean="0">
                <a:solidFill>
                  <a:schemeClr val="tx1"/>
                </a:solidFill>
              </a:rPr>
              <a:t> [</a:t>
            </a:r>
            <a:r>
              <a:rPr lang="de-AT" dirty="0">
                <a:solidFill>
                  <a:schemeClr val="tx1"/>
                </a:solidFill>
              </a:rPr>
              <a:t>10.07.2018]</a:t>
            </a:r>
          </a:p>
          <a:p>
            <a:pPr>
              <a:lnSpc>
                <a:spcPct val="110000"/>
              </a:lnSpc>
              <a:spcBef>
                <a:spcPts val="300"/>
              </a:spcBef>
              <a:buClr>
                <a:srgbClr val="189BC4"/>
              </a:buClr>
            </a:pPr>
            <a:r>
              <a:rPr lang="de-AT" dirty="0" err="1">
                <a:solidFill>
                  <a:schemeClr val="tx1"/>
                </a:solidFill>
              </a:rPr>
              <a:t>Saroha</a:t>
            </a:r>
            <a:r>
              <a:rPr lang="de-AT" dirty="0">
                <a:solidFill>
                  <a:schemeClr val="tx1"/>
                </a:solidFill>
              </a:rPr>
              <a:t> R. (2014): Green </a:t>
            </a:r>
            <a:r>
              <a:rPr lang="de-AT" dirty="0" err="1">
                <a:solidFill>
                  <a:schemeClr val="tx1"/>
                </a:solidFill>
              </a:rPr>
              <a:t>Logistics</a:t>
            </a:r>
            <a:r>
              <a:rPr lang="de-AT" dirty="0">
                <a:solidFill>
                  <a:schemeClr val="tx1"/>
                </a:solidFill>
              </a:rPr>
              <a:t> &amp; </a:t>
            </a:r>
            <a:r>
              <a:rPr lang="de-AT" dirty="0" err="1">
                <a:solidFill>
                  <a:schemeClr val="tx1"/>
                </a:solidFill>
              </a:rPr>
              <a:t>its</a:t>
            </a:r>
            <a:r>
              <a:rPr lang="de-AT" dirty="0">
                <a:solidFill>
                  <a:schemeClr val="tx1"/>
                </a:solidFill>
              </a:rPr>
              <a:t> </a:t>
            </a:r>
            <a:r>
              <a:rPr lang="de-AT" dirty="0" err="1">
                <a:solidFill>
                  <a:schemeClr val="tx1"/>
                </a:solidFill>
              </a:rPr>
              <a:t>Significance</a:t>
            </a:r>
            <a:r>
              <a:rPr lang="de-AT" dirty="0">
                <a:solidFill>
                  <a:schemeClr val="tx1"/>
                </a:solidFill>
              </a:rPr>
              <a:t> in Modern </a:t>
            </a:r>
            <a:r>
              <a:rPr lang="de-AT" dirty="0" err="1">
                <a:solidFill>
                  <a:schemeClr val="tx1"/>
                </a:solidFill>
              </a:rPr>
              <a:t>day</a:t>
            </a:r>
            <a:r>
              <a:rPr lang="de-AT" dirty="0">
                <a:solidFill>
                  <a:schemeClr val="tx1"/>
                </a:solidFill>
              </a:rPr>
              <a:t> Systems. Dew Delhi. Online: </a:t>
            </a:r>
            <a:r>
              <a:rPr lang="de-AT" dirty="0">
                <a:solidFill>
                  <a:schemeClr val="tx1"/>
                </a:solidFill>
                <a:hlinkClick r:id="rId10"/>
              </a:rPr>
              <a:t>http://</a:t>
            </a:r>
            <a:r>
              <a:rPr lang="de-AT" dirty="0" smtClean="0">
                <a:solidFill>
                  <a:schemeClr val="tx1"/>
                </a:solidFill>
                <a:hlinkClick r:id="rId10"/>
              </a:rPr>
              <a:t>www.ripublication.com/iraer-spl/iraerv4n1spl_14.pdf</a:t>
            </a:r>
            <a:r>
              <a:rPr lang="de-AT" dirty="0" smtClean="0">
                <a:solidFill>
                  <a:schemeClr val="tx1"/>
                </a:solidFill>
              </a:rPr>
              <a:t> [</a:t>
            </a:r>
            <a:r>
              <a:rPr lang="de-AT" dirty="0">
                <a:solidFill>
                  <a:schemeClr val="tx1"/>
                </a:solidFill>
              </a:rPr>
              <a:t>09.07.2018]</a:t>
            </a:r>
          </a:p>
          <a:p>
            <a:pPr>
              <a:lnSpc>
                <a:spcPct val="110000"/>
              </a:lnSpc>
              <a:spcBef>
                <a:spcPts val="300"/>
              </a:spcBef>
              <a:buClr>
                <a:srgbClr val="189BC4"/>
              </a:buClr>
            </a:pPr>
            <a:r>
              <a:rPr lang="de-AT" dirty="0" err="1">
                <a:solidFill>
                  <a:schemeClr val="tx1"/>
                </a:solidFill>
              </a:rPr>
              <a:t>Schlatt</a:t>
            </a:r>
            <a:r>
              <a:rPr lang="de-AT" dirty="0">
                <a:solidFill>
                  <a:schemeClr val="tx1"/>
                </a:solidFill>
              </a:rPr>
              <a:t>, V., Schweizer, A., Urbach, N., </a:t>
            </a:r>
            <a:r>
              <a:rPr lang="de-AT" dirty="0" err="1">
                <a:solidFill>
                  <a:schemeClr val="tx1"/>
                </a:solidFill>
              </a:rPr>
              <a:t>and</a:t>
            </a:r>
            <a:r>
              <a:rPr lang="de-AT" dirty="0">
                <a:solidFill>
                  <a:schemeClr val="tx1"/>
                </a:solidFill>
              </a:rPr>
              <a:t> </a:t>
            </a:r>
            <a:r>
              <a:rPr lang="de-AT" dirty="0" err="1">
                <a:solidFill>
                  <a:schemeClr val="tx1"/>
                </a:solidFill>
              </a:rPr>
              <a:t>Fridgen</a:t>
            </a:r>
            <a:r>
              <a:rPr lang="de-AT" dirty="0">
                <a:solidFill>
                  <a:schemeClr val="tx1"/>
                </a:solidFill>
              </a:rPr>
              <a:t>, G. 2016. </a:t>
            </a:r>
            <a:r>
              <a:rPr lang="de-AT" dirty="0" err="1">
                <a:solidFill>
                  <a:schemeClr val="tx1"/>
                </a:solidFill>
              </a:rPr>
              <a:t>Blockchain</a:t>
            </a:r>
            <a:r>
              <a:rPr lang="de-AT" dirty="0">
                <a:solidFill>
                  <a:schemeClr val="tx1"/>
                </a:solidFill>
              </a:rPr>
              <a:t>: Grundlagen, Anwendungen und Potenziale. Projektgruppe Wirtschaftsinformatik des Fraunhofer-Instituts für Angewandte Informationstechnik FIT. </a:t>
            </a:r>
            <a:r>
              <a:rPr lang="de-AT" dirty="0" smtClean="0">
                <a:solidFill>
                  <a:schemeClr val="tx1"/>
                </a:solidFill>
              </a:rPr>
              <a:t>URL: </a:t>
            </a:r>
            <a:r>
              <a:rPr lang="de-AT" dirty="0">
                <a:solidFill>
                  <a:schemeClr val="tx1"/>
                </a:solidFill>
                <a:hlinkClick r:id="rId11"/>
              </a:rPr>
              <a:t>https://</a:t>
            </a:r>
            <a:r>
              <a:rPr lang="de-AT" dirty="0" smtClean="0">
                <a:solidFill>
                  <a:schemeClr val="tx1"/>
                </a:solidFill>
                <a:hlinkClick r:id="rId11"/>
              </a:rPr>
              <a:t>www.fit.fraunhofer.de/content/dam/fit/de/documents/Blockchain_WhitePaper_Grundlagen-Anwendungen-Potentiale.pdf</a:t>
            </a:r>
            <a:r>
              <a:rPr lang="de-AT" dirty="0" smtClean="0">
                <a:solidFill>
                  <a:schemeClr val="tx1"/>
                </a:solidFill>
              </a:rPr>
              <a:t> [</a:t>
            </a:r>
            <a:r>
              <a:rPr lang="de-AT" dirty="0">
                <a:solidFill>
                  <a:schemeClr val="tx1"/>
                </a:solidFill>
              </a:rPr>
              <a:t>06.08.2018</a:t>
            </a:r>
            <a:r>
              <a:rPr lang="de-AT" dirty="0" smtClean="0">
                <a:solidFill>
                  <a:schemeClr val="tx1"/>
                </a:solidFill>
              </a:rPr>
              <a:t>]</a:t>
            </a:r>
          </a:p>
          <a:p>
            <a:pPr>
              <a:lnSpc>
                <a:spcPct val="110000"/>
              </a:lnSpc>
              <a:spcBef>
                <a:spcPts val="300"/>
              </a:spcBef>
              <a:buClr>
                <a:srgbClr val="189BC4"/>
              </a:buClr>
            </a:pPr>
            <a:r>
              <a:rPr lang="de-AT" dirty="0" smtClean="0">
                <a:solidFill>
                  <a:schemeClr val="tx1"/>
                </a:solidFill>
              </a:rPr>
              <a:t>Schifferbörse zu Duisburg-Ruhrort e. V.: Die Schifferbörse. </a:t>
            </a:r>
            <a:r>
              <a:rPr lang="de-AT" dirty="0">
                <a:solidFill>
                  <a:schemeClr val="tx1"/>
                </a:solidFill>
              </a:rPr>
              <a:t>URL: </a:t>
            </a:r>
            <a:r>
              <a:rPr lang="de-AT" dirty="0">
                <a:solidFill>
                  <a:schemeClr val="tx1"/>
                </a:solidFill>
                <a:hlinkClick r:id="rId12"/>
              </a:rPr>
              <a:t>http://schifferboerse.org</a:t>
            </a:r>
            <a:r>
              <a:rPr lang="de-AT" dirty="0" smtClean="0">
                <a:solidFill>
                  <a:schemeClr val="tx1"/>
                </a:solidFill>
                <a:hlinkClick r:id="rId12"/>
              </a:rPr>
              <a:t>/</a:t>
            </a:r>
            <a:r>
              <a:rPr lang="de-AT" dirty="0" smtClean="0">
                <a:solidFill>
                  <a:schemeClr val="tx1"/>
                </a:solidFill>
              </a:rPr>
              <a:t> [19.12.2018]</a:t>
            </a:r>
            <a:endParaRPr lang="de-AT" dirty="0">
              <a:solidFill>
                <a:schemeClr val="tx1"/>
              </a:solidFill>
            </a:endParaRPr>
          </a:p>
          <a:p>
            <a:pPr>
              <a:lnSpc>
                <a:spcPct val="110000"/>
              </a:lnSpc>
              <a:spcBef>
                <a:spcPts val="300"/>
              </a:spcBef>
              <a:buClr>
                <a:srgbClr val="189BC4"/>
              </a:buClr>
            </a:pPr>
            <a:r>
              <a:rPr lang="de-AT" dirty="0" err="1" smtClean="0">
                <a:solidFill>
                  <a:schemeClr val="tx1"/>
                </a:solidFill>
              </a:rPr>
              <a:t>TEDx</a:t>
            </a:r>
            <a:r>
              <a:rPr lang="de-AT" dirty="0" smtClean="0">
                <a:solidFill>
                  <a:schemeClr val="tx1"/>
                </a:solidFill>
              </a:rPr>
              <a:t> </a:t>
            </a:r>
            <a:r>
              <a:rPr lang="de-AT" dirty="0">
                <a:solidFill>
                  <a:schemeClr val="tx1"/>
                </a:solidFill>
              </a:rPr>
              <a:t>Talks, Tom </a:t>
            </a:r>
            <a:r>
              <a:rPr lang="de-AT" dirty="0" err="1">
                <a:solidFill>
                  <a:schemeClr val="tx1"/>
                </a:solidFill>
              </a:rPr>
              <a:t>Pathuis</a:t>
            </a:r>
            <a:r>
              <a:rPr lang="de-AT" dirty="0">
                <a:solidFill>
                  <a:schemeClr val="tx1"/>
                </a:solidFill>
              </a:rPr>
              <a:t> (2015): </a:t>
            </a:r>
            <a:r>
              <a:rPr lang="de-AT" dirty="0" err="1">
                <a:solidFill>
                  <a:schemeClr val="tx1"/>
                </a:solidFill>
              </a:rPr>
              <a:t>Sustainability</a:t>
            </a:r>
            <a:r>
              <a:rPr lang="de-AT" dirty="0">
                <a:solidFill>
                  <a:schemeClr val="tx1"/>
                </a:solidFill>
              </a:rPr>
              <a:t> </a:t>
            </a:r>
            <a:r>
              <a:rPr lang="de-AT" dirty="0" err="1">
                <a:solidFill>
                  <a:schemeClr val="tx1"/>
                </a:solidFill>
              </a:rPr>
              <a:t>of</a:t>
            </a:r>
            <a:r>
              <a:rPr lang="de-AT" dirty="0">
                <a:solidFill>
                  <a:schemeClr val="tx1"/>
                </a:solidFill>
              </a:rPr>
              <a:t> </a:t>
            </a:r>
            <a:r>
              <a:rPr lang="de-AT" dirty="0" err="1">
                <a:solidFill>
                  <a:schemeClr val="tx1"/>
                </a:solidFill>
              </a:rPr>
              <a:t>supply</a:t>
            </a:r>
            <a:r>
              <a:rPr lang="de-AT" dirty="0">
                <a:solidFill>
                  <a:schemeClr val="tx1"/>
                </a:solidFill>
              </a:rPr>
              <a:t> </a:t>
            </a:r>
            <a:r>
              <a:rPr lang="de-AT" dirty="0" err="1">
                <a:solidFill>
                  <a:schemeClr val="tx1"/>
                </a:solidFill>
              </a:rPr>
              <a:t>chains</a:t>
            </a:r>
            <a:r>
              <a:rPr lang="de-AT" dirty="0">
                <a:solidFill>
                  <a:schemeClr val="tx1"/>
                </a:solidFill>
              </a:rPr>
              <a:t> in </a:t>
            </a:r>
            <a:r>
              <a:rPr lang="de-AT" dirty="0" err="1">
                <a:solidFill>
                  <a:schemeClr val="tx1"/>
                </a:solidFill>
              </a:rPr>
              <a:t>the</a:t>
            </a:r>
            <a:r>
              <a:rPr lang="de-AT" dirty="0">
                <a:solidFill>
                  <a:schemeClr val="tx1"/>
                </a:solidFill>
              </a:rPr>
              <a:t> </a:t>
            </a:r>
            <a:r>
              <a:rPr lang="de-AT" dirty="0" err="1">
                <a:solidFill>
                  <a:schemeClr val="tx1"/>
                </a:solidFill>
              </a:rPr>
              <a:t>age</a:t>
            </a:r>
            <a:r>
              <a:rPr lang="de-AT" dirty="0">
                <a:solidFill>
                  <a:schemeClr val="tx1"/>
                </a:solidFill>
              </a:rPr>
              <a:t> </a:t>
            </a:r>
            <a:r>
              <a:rPr lang="de-AT" dirty="0" err="1">
                <a:solidFill>
                  <a:schemeClr val="tx1"/>
                </a:solidFill>
              </a:rPr>
              <a:t>of</a:t>
            </a:r>
            <a:r>
              <a:rPr lang="de-AT" dirty="0">
                <a:solidFill>
                  <a:schemeClr val="tx1"/>
                </a:solidFill>
              </a:rPr>
              <a:t> </a:t>
            </a:r>
            <a:r>
              <a:rPr lang="de-AT" dirty="0" err="1">
                <a:solidFill>
                  <a:schemeClr val="tx1"/>
                </a:solidFill>
              </a:rPr>
              <a:t>information</a:t>
            </a:r>
            <a:r>
              <a:rPr lang="de-AT" dirty="0">
                <a:solidFill>
                  <a:schemeClr val="tx1"/>
                </a:solidFill>
              </a:rPr>
              <a:t>. Video: </a:t>
            </a:r>
            <a:r>
              <a:rPr lang="de-AT" dirty="0">
                <a:solidFill>
                  <a:schemeClr val="tx1"/>
                </a:solidFill>
                <a:hlinkClick r:id="rId13"/>
              </a:rPr>
              <a:t>https://</a:t>
            </a:r>
            <a:r>
              <a:rPr lang="de-AT" dirty="0" smtClean="0">
                <a:solidFill>
                  <a:schemeClr val="tx1"/>
                </a:solidFill>
                <a:hlinkClick r:id="rId13"/>
              </a:rPr>
              <a:t>www.youtube.com/watch?v=zKOkEEmtlIo</a:t>
            </a:r>
            <a:r>
              <a:rPr lang="de-AT" dirty="0" smtClean="0">
                <a:solidFill>
                  <a:schemeClr val="tx1"/>
                </a:solidFill>
              </a:rPr>
              <a:t> [</a:t>
            </a:r>
            <a:r>
              <a:rPr lang="de-AT" dirty="0">
                <a:solidFill>
                  <a:schemeClr val="tx1"/>
                </a:solidFill>
              </a:rPr>
              <a:t>10.07.2018</a:t>
            </a:r>
            <a:r>
              <a:rPr lang="de-AT" dirty="0" smtClean="0">
                <a:solidFill>
                  <a:schemeClr val="tx1"/>
                </a:solidFill>
              </a:rPr>
              <a:t>]</a:t>
            </a:r>
          </a:p>
          <a:p>
            <a:pPr>
              <a:lnSpc>
                <a:spcPct val="110000"/>
              </a:lnSpc>
              <a:spcBef>
                <a:spcPts val="300"/>
              </a:spcBef>
              <a:buClr>
                <a:srgbClr val="189BC4"/>
              </a:buClr>
            </a:pPr>
            <a:r>
              <a:rPr lang="de-AT" dirty="0" smtClean="0">
                <a:solidFill>
                  <a:schemeClr val="tx1"/>
                </a:solidFill>
              </a:rPr>
              <a:t>TERRITORY EMBRACE GmbH: Gehalt und Verdienst Binnenschier/in. URL: </a:t>
            </a:r>
            <a:r>
              <a:rPr lang="de-AT" dirty="0">
                <a:hlinkClick r:id="rId14"/>
              </a:rPr>
              <a:t>https://www.ausbildung.de/berufe/binnenschiffer/gehalt</a:t>
            </a:r>
            <a:r>
              <a:rPr lang="de-AT" dirty="0" smtClean="0">
                <a:hlinkClick r:id="rId14"/>
              </a:rPr>
              <a:t>/</a:t>
            </a:r>
            <a:r>
              <a:rPr lang="de-AT" dirty="0" smtClean="0"/>
              <a:t> [20.12.2018]</a:t>
            </a:r>
            <a:endParaRPr lang="de-AT" dirty="0">
              <a:solidFill>
                <a:schemeClr val="tx1"/>
              </a:solidFill>
            </a:endParaRPr>
          </a:p>
          <a:p>
            <a:pPr>
              <a:lnSpc>
                <a:spcPct val="110000"/>
              </a:lnSpc>
              <a:spcBef>
                <a:spcPts val="300"/>
              </a:spcBef>
              <a:buClr>
                <a:srgbClr val="189BC4"/>
              </a:buClr>
            </a:pPr>
            <a:r>
              <a:rPr lang="de-AT" dirty="0" err="1">
                <a:solidFill>
                  <a:schemeClr val="tx1"/>
                </a:solidFill>
              </a:rPr>
              <a:t>Uehlinger</a:t>
            </a:r>
            <a:r>
              <a:rPr lang="de-AT" dirty="0">
                <a:solidFill>
                  <a:schemeClr val="tx1"/>
                </a:solidFill>
              </a:rPr>
              <a:t>, Urs/ Arndt, Hartmut/  </a:t>
            </a:r>
            <a:r>
              <a:rPr lang="de-AT" dirty="0" err="1">
                <a:solidFill>
                  <a:schemeClr val="tx1"/>
                </a:solidFill>
              </a:rPr>
              <a:t>Wantzen</a:t>
            </a:r>
            <a:r>
              <a:rPr lang="de-AT" dirty="0">
                <a:solidFill>
                  <a:schemeClr val="tx1"/>
                </a:solidFill>
              </a:rPr>
              <a:t>, Karl M./ Leuven, Rob S. E. W.: Rivers </a:t>
            </a:r>
            <a:r>
              <a:rPr lang="de-AT" dirty="0" err="1">
                <a:solidFill>
                  <a:schemeClr val="tx1"/>
                </a:solidFill>
              </a:rPr>
              <a:t>of</a:t>
            </a:r>
            <a:r>
              <a:rPr lang="de-AT" dirty="0">
                <a:solidFill>
                  <a:schemeClr val="tx1"/>
                </a:solidFill>
              </a:rPr>
              <a:t> Europe. Chapter 6 The Rhine River </a:t>
            </a:r>
            <a:r>
              <a:rPr lang="de-AT" dirty="0" err="1">
                <a:solidFill>
                  <a:schemeClr val="tx1"/>
                </a:solidFill>
              </a:rPr>
              <a:t>Basin</a:t>
            </a:r>
            <a:r>
              <a:rPr lang="de-AT" dirty="0">
                <a:solidFill>
                  <a:schemeClr val="tx1"/>
                </a:solidFill>
              </a:rPr>
              <a:t>, </a:t>
            </a:r>
            <a:r>
              <a:rPr lang="de-AT" dirty="0" smtClean="0">
                <a:solidFill>
                  <a:schemeClr val="tx1"/>
                </a:solidFill>
              </a:rPr>
              <a:t>2009.</a:t>
            </a:r>
          </a:p>
          <a:p>
            <a:pPr>
              <a:lnSpc>
                <a:spcPct val="110000"/>
              </a:lnSpc>
              <a:spcBef>
                <a:spcPts val="300"/>
              </a:spcBef>
              <a:buClr>
                <a:srgbClr val="189BC4"/>
              </a:buClr>
            </a:pPr>
            <a:r>
              <a:rPr lang="de-AT" dirty="0" smtClean="0">
                <a:solidFill>
                  <a:schemeClr val="tx1"/>
                </a:solidFill>
              </a:rPr>
              <a:t>Van </a:t>
            </a:r>
            <a:r>
              <a:rPr lang="de-AT" dirty="0">
                <a:solidFill>
                  <a:schemeClr val="tx1"/>
                </a:solidFill>
              </a:rPr>
              <a:t>den </a:t>
            </a:r>
            <a:r>
              <a:rPr lang="de-AT" dirty="0" err="1">
                <a:solidFill>
                  <a:schemeClr val="tx1"/>
                </a:solidFill>
              </a:rPr>
              <a:t>Boogard</a:t>
            </a:r>
            <a:r>
              <a:rPr lang="de-AT" dirty="0">
                <a:solidFill>
                  <a:schemeClr val="tx1"/>
                </a:solidFill>
              </a:rPr>
              <a:t>, M., Feys, A., </a:t>
            </a:r>
            <a:r>
              <a:rPr lang="de-AT" dirty="0" err="1">
                <a:solidFill>
                  <a:schemeClr val="tx1"/>
                </a:solidFill>
              </a:rPr>
              <a:t>Overbeek</a:t>
            </a:r>
            <a:r>
              <a:rPr lang="de-AT" dirty="0">
                <a:solidFill>
                  <a:schemeClr val="tx1"/>
                </a:solidFill>
              </a:rPr>
              <a:t>, M., Le Poole, J. (2016): Control </a:t>
            </a:r>
            <a:r>
              <a:rPr lang="de-AT" dirty="0" err="1">
                <a:solidFill>
                  <a:schemeClr val="tx1"/>
                </a:solidFill>
              </a:rPr>
              <a:t>concepts</a:t>
            </a:r>
            <a:r>
              <a:rPr lang="de-AT" dirty="0">
                <a:solidFill>
                  <a:schemeClr val="tx1"/>
                </a:solidFill>
              </a:rPr>
              <a:t> </a:t>
            </a:r>
            <a:r>
              <a:rPr lang="de-AT" dirty="0" err="1">
                <a:solidFill>
                  <a:schemeClr val="tx1"/>
                </a:solidFill>
              </a:rPr>
              <a:t>for</a:t>
            </a:r>
            <a:r>
              <a:rPr lang="de-AT" dirty="0">
                <a:solidFill>
                  <a:schemeClr val="tx1"/>
                </a:solidFill>
              </a:rPr>
              <a:t> </a:t>
            </a:r>
            <a:r>
              <a:rPr lang="de-AT" dirty="0" err="1">
                <a:solidFill>
                  <a:schemeClr val="tx1"/>
                </a:solidFill>
              </a:rPr>
              <a:t>navigation</a:t>
            </a:r>
            <a:r>
              <a:rPr lang="de-AT" dirty="0">
                <a:solidFill>
                  <a:schemeClr val="tx1"/>
                </a:solidFill>
              </a:rPr>
              <a:t> </a:t>
            </a:r>
            <a:r>
              <a:rPr lang="de-AT" dirty="0" err="1">
                <a:solidFill>
                  <a:schemeClr val="tx1"/>
                </a:solidFill>
              </a:rPr>
              <a:t>of</a:t>
            </a:r>
            <a:r>
              <a:rPr lang="de-AT" dirty="0">
                <a:solidFill>
                  <a:schemeClr val="tx1"/>
                </a:solidFill>
              </a:rPr>
              <a:t> </a:t>
            </a:r>
            <a:r>
              <a:rPr lang="de-AT" dirty="0" err="1">
                <a:solidFill>
                  <a:schemeClr val="tx1"/>
                </a:solidFill>
              </a:rPr>
              <a:t>autonomous</a:t>
            </a:r>
            <a:r>
              <a:rPr lang="de-AT" dirty="0">
                <a:solidFill>
                  <a:schemeClr val="tx1"/>
                </a:solidFill>
              </a:rPr>
              <a:t> </a:t>
            </a:r>
            <a:r>
              <a:rPr lang="de-AT" dirty="0" err="1">
                <a:solidFill>
                  <a:schemeClr val="tx1"/>
                </a:solidFill>
              </a:rPr>
              <a:t>ships</a:t>
            </a:r>
            <a:r>
              <a:rPr lang="de-AT" dirty="0">
                <a:solidFill>
                  <a:schemeClr val="tx1"/>
                </a:solidFill>
              </a:rPr>
              <a:t> in </a:t>
            </a:r>
            <a:r>
              <a:rPr lang="de-AT" dirty="0" err="1" smtClean="0">
                <a:solidFill>
                  <a:schemeClr val="tx1"/>
                </a:solidFill>
              </a:rPr>
              <a:t>ports</a:t>
            </a:r>
            <a:r>
              <a:rPr lang="de-AT" dirty="0" smtClean="0">
                <a:solidFill>
                  <a:schemeClr val="tx1"/>
                </a:solidFill>
              </a:rPr>
              <a:t>.</a:t>
            </a:r>
          </a:p>
          <a:p>
            <a:pPr>
              <a:lnSpc>
                <a:spcPct val="110000"/>
              </a:lnSpc>
              <a:spcBef>
                <a:spcPts val="300"/>
              </a:spcBef>
              <a:buClr>
                <a:srgbClr val="189BC4"/>
              </a:buClr>
            </a:pPr>
            <a:r>
              <a:rPr lang="de-AT" dirty="0" err="1" smtClean="0">
                <a:solidFill>
                  <a:schemeClr val="tx1"/>
                </a:solidFill>
              </a:rPr>
              <a:t>viadonau</a:t>
            </a:r>
            <a:r>
              <a:rPr lang="de-AT" dirty="0" smtClean="0">
                <a:solidFill>
                  <a:schemeClr val="tx1"/>
                </a:solidFill>
              </a:rPr>
              <a:t> </a:t>
            </a:r>
            <a:r>
              <a:rPr lang="de-AT" dirty="0">
                <a:solidFill>
                  <a:schemeClr val="tx1"/>
                </a:solidFill>
              </a:rPr>
              <a:t>(2013): Handbuch der Donauschifffahrt , Wien. Bestellen :  </a:t>
            </a:r>
            <a:r>
              <a:rPr lang="de-AT" dirty="0">
                <a:solidFill>
                  <a:schemeClr val="tx1"/>
                </a:solidFill>
                <a:hlinkClick r:id="rId15"/>
              </a:rPr>
              <a:t>http://www.viadonau.org/newsroom/publikationen/handbuch-der-donauschifffahrt</a:t>
            </a:r>
            <a:r>
              <a:rPr lang="de-AT" dirty="0" smtClean="0">
                <a:solidFill>
                  <a:schemeClr val="tx1"/>
                </a:solidFill>
                <a:hlinkClick r:id="rId15"/>
              </a:rPr>
              <a:t>/</a:t>
            </a:r>
            <a:r>
              <a:rPr lang="de-AT" dirty="0" smtClean="0">
                <a:solidFill>
                  <a:schemeClr val="tx1"/>
                </a:solidFill>
              </a:rPr>
              <a:t>  </a:t>
            </a:r>
            <a:endParaRPr lang="de-AT" dirty="0">
              <a:solidFill>
                <a:schemeClr val="tx1"/>
              </a:solidFill>
            </a:endParaRPr>
          </a:p>
          <a:p>
            <a:pPr>
              <a:lnSpc>
                <a:spcPct val="110000"/>
              </a:lnSpc>
              <a:spcBef>
                <a:spcPts val="300"/>
              </a:spcBef>
              <a:buClr>
                <a:srgbClr val="189BC4"/>
              </a:buClr>
            </a:pPr>
            <a:r>
              <a:rPr lang="de-AT" dirty="0">
                <a:solidFill>
                  <a:schemeClr val="tx1"/>
                </a:solidFill>
              </a:rPr>
              <a:t>Wolfgang Kronen / Roland Richter (2017): „</a:t>
            </a:r>
            <a:r>
              <a:rPr lang="de-AT" dirty="0" err="1">
                <a:solidFill>
                  <a:schemeClr val="tx1"/>
                </a:solidFill>
              </a:rPr>
              <a:t>Einwohnernetwicklung</a:t>
            </a:r>
            <a:r>
              <a:rPr lang="de-AT" dirty="0">
                <a:solidFill>
                  <a:schemeClr val="tx1"/>
                </a:solidFill>
              </a:rPr>
              <a:t> in Duisburg zum Jahresbeginn 2017“. </a:t>
            </a:r>
            <a:r>
              <a:rPr lang="de-AT" dirty="0" smtClean="0">
                <a:solidFill>
                  <a:schemeClr val="tx1"/>
                </a:solidFill>
              </a:rPr>
              <a:t>URL: </a:t>
            </a:r>
            <a:r>
              <a:rPr lang="de-AT" dirty="0">
                <a:solidFill>
                  <a:schemeClr val="tx1"/>
                </a:solidFill>
                <a:hlinkClick r:id="rId16"/>
              </a:rPr>
              <a:t>https://</a:t>
            </a:r>
            <a:r>
              <a:rPr lang="de-AT" dirty="0" smtClean="0">
                <a:solidFill>
                  <a:schemeClr val="tx1"/>
                </a:solidFill>
                <a:hlinkClick r:id="rId16"/>
              </a:rPr>
              <a:t>www.duisburg.de/vv/medien/dez_i/textbeitrag012017.pdf</a:t>
            </a:r>
            <a:r>
              <a:rPr lang="de-AT" dirty="0" smtClean="0">
                <a:solidFill>
                  <a:schemeClr val="tx1"/>
                </a:solidFill>
              </a:rPr>
              <a:t> [</a:t>
            </a:r>
            <a:r>
              <a:rPr lang="de-AT" dirty="0">
                <a:solidFill>
                  <a:schemeClr val="tx1"/>
                </a:solidFill>
              </a:rPr>
              <a:t>06.08.2018]</a:t>
            </a:r>
          </a:p>
          <a:p>
            <a:pPr>
              <a:lnSpc>
                <a:spcPct val="110000"/>
              </a:lnSpc>
              <a:spcBef>
                <a:spcPts val="300"/>
              </a:spcBef>
              <a:buClr>
                <a:srgbClr val="189BC4"/>
              </a:buClr>
            </a:pPr>
            <a:r>
              <a:rPr lang="de-AT" dirty="0">
                <a:solidFill>
                  <a:schemeClr val="tx1"/>
                </a:solidFill>
              </a:rPr>
              <a:t>World Wide Inland Navigation Network: Europe, The Rhine. </a:t>
            </a:r>
            <a:r>
              <a:rPr lang="de-AT" dirty="0" smtClean="0">
                <a:solidFill>
                  <a:schemeClr val="tx1"/>
                </a:solidFill>
              </a:rPr>
              <a:t>URL: </a:t>
            </a:r>
            <a:r>
              <a:rPr lang="de-AT" dirty="0">
                <a:solidFill>
                  <a:schemeClr val="tx1"/>
                </a:solidFill>
                <a:hlinkClick r:id="rId17"/>
              </a:rPr>
              <a:t>https://</a:t>
            </a:r>
            <a:r>
              <a:rPr lang="de-AT" dirty="0" smtClean="0">
                <a:solidFill>
                  <a:schemeClr val="tx1"/>
                </a:solidFill>
                <a:hlinkClick r:id="rId17"/>
              </a:rPr>
              <a:t>www.wwinn.org/the-rhine</a:t>
            </a:r>
            <a:r>
              <a:rPr lang="de-AT" dirty="0" smtClean="0">
                <a:solidFill>
                  <a:schemeClr val="tx1"/>
                </a:solidFill>
              </a:rPr>
              <a:t> [</a:t>
            </a:r>
            <a:r>
              <a:rPr lang="de-AT" dirty="0">
                <a:solidFill>
                  <a:schemeClr val="tx1"/>
                </a:solidFill>
              </a:rPr>
              <a:t>03.08.2018]</a:t>
            </a:r>
          </a:p>
          <a:p>
            <a:pPr>
              <a:lnSpc>
                <a:spcPct val="110000"/>
              </a:lnSpc>
              <a:spcBef>
                <a:spcPts val="300"/>
              </a:spcBef>
              <a:buClr>
                <a:srgbClr val="189BC4"/>
              </a:buClr>
            </a:pPr>
            <a:r>
              <a:rPr lang="de-AT" dirty="0" smtClean="0">
                <a:solidFill>
                  <a:schemeClr val="tx1"/>
                </a:solidFill>
              </a:rPr>
              <a:t>YouTube</a:t>
            </a:r>
            <a:r>
              <a:rPr lang="de-AT" dirty="0">
                <a:solidFill>
                  <a:schemeClr val="tx1"/>
                </a:solidFill>
              </a:rPr>
              <a:t>: </a:t>
            </a:r>
            <a:r>
              <a:rPr lang="de-AT" dirty="0" err="1">
                <a:solidFill>
                  <a:schemeClr val="tx1"/>
                </a:solidFill>
              </a:rPr>
              <a:t>Automated</a:t>
            </a:r>
            <a:r>
              <a:rPr lang="de-AT" dirty="0">
                <a:solidFill>
                  <a:schemeClr val="tx1"/>
                </a:solidFill>
              </a:rPr>
              <a:t> Cargo </a:t>
            </a:r>
            <a:r>
              <a:rPr lang="de-AT" dirty="0" err="1">
                <a:solidFill>
                  <a:schemeClr val="tx1"/>
                </a:solidFill>
              </a:rPr>
              <a:t>Ships</a:t>
            </a:r>
            <a:r>
              <a:rPr lang="de-AT" dirty="0">
                <a:solidFill>
                  <a:schemeClr val="tx1"/>
                </a:solidFill>
              </a:rPr>
              <a:t>: The Next Transport Revolution?. </a:t>
            </a:r>
            <a:r>
              <a:rPr lang="de-AT" dirty="0" smtClean="0">
                <a:solidFill>
                  <a:schemeClr val="tx1"/>
                </a:solidFill>
              </a:rPr>
              <a:t>Video: </a:t>
            </a:r>
            <a:r>
              <a:rPr lang="de-AT" dirty="0">
                <a:solidFill>
                  <a:schemeClr val="tx1"/>
                </a:solidFill>
                <a:hlinkClick r:id="rId18"/>
              </a:rPr>
              <a:t>https://</a:t>
            </a:r>
            <a:r>
              <a:rPr lang="de-AT" dirty="0" smtClean="0">
                <a:solidFill>
                  <a:schemeClr val="tx1"/>
                </a:solidFill>
                <a:hlinkClick r:id="rId18"/>
              </a:rPr>
              <a:t>www.youtube.com/watch?v=Z5cTxSjjEXI</a:t>
            </a:r>
            <a:r>
              <a:rPr lang="de-AT" dirty="0" smtClean="0">
                <a:solidFill>
                  <a:schemeClr val="tx1"/>
                </a:solidFill>
              </a:rPr>
              <a:t> [</a:t>
            </a:r>
            <a:r>
              <a:rPr lang="de-AT" dirty="0">
                <a:solidFill>
                  <a:schemeClr val="tx1"/>
                </a:solidFill>
              </a:rPr>
              <a:t>06.08.2018</a:t>
            </a:r>
            <a:r>
              <a:rPr lang="de-AT" dirty="0" smtClean="0">
                <a:solidFill>
                  <a:schemeClr val="tx1"/>
                </a:solidFill>
              </a:rPr>
              <a:t>]</a:t>
            </a:r>
          </a:p>
          <a:p>
            <a:pPr>
              <a:lnSpc>
                <a:spcPct val="110000"/>
              </a:lnSpc>
              <a:spcBef>
                <a:spcPts val="300"/>
              </a:spcBef>
              <a:buClr>
                <a:srgbClr val="189BC4"/>
              </a:buClr>
            </a:pPr>
            <a:r>
              <a:rPr lang="de-AT" dirty="0">
                <a:solidFill>
                  <a:schemeClr val="tx1"/>
                </a:solidFill>
              </a:rPr>
              <a:t>Wasserstraßen- und Schifffahrtsamt Duisburg-Rhein (2018): Abladeoptimierung Mittelrhein, online unter URL: </a:t>
            </a:r>
            <a:r>
              <a:rPr lang="de-AT" dirty="0">
                <a:solidFill>
                  <a:schemeClr val="tx1"/>
                </a:solidFill>
                <a:hlinkClick r:id="rId19"/>
              </a:rPr>
              <a:t>http://</a:t>
            </a:r>
            <a:r>
              <a:rPr lang="de-AT" dirty="0" smtClean="0">
                <a:solidFill>
                  <a:schemeClr val="tx1"/>
                </a:solidFill>
                <a:hlinkClick r:id="rId19"/>
              </a:rPr>
              <a:t>www.wsa-duisburg-rhein.wsv.de/Bauprojekte/Abladeoptimierung_Mittelrhein/index.html</a:t>
            </a:r>
            <a:r>
              <a:rPr lang="de-AT" dirty="0" smtClean="0">
                <a:solidFill>
                  <a:schemeClr val="tx1"/>
                </a:solidFill>
              </a:rPr>
              <a:t> [</a:t>
            </a:r>
            <a:r>
              <a:rPr lang="de-AT" dirty="0">
                <a:solidFill>
                  <a:schemeClr val="tx1"/>
                </a:solidFill>
              </a:rPr>
              <a:t>29.10.2018</a:t>
            </a:r>
            <a:r>
              <a:rPr lang="de-AT" dirty="0" smtClean="0">
                <a:solidFill>
                  <a:schemeClr val="tx1"/>
                </a:solidFill>
              </a:rPr>
              <a:t>]</a:t>
            </a:r>
          </a:p>
          <a:p>
            <a:pPr>
              <a:lnSpc>
                <a:spcPct val="110000"/>
              </a:lnSpc>
              <a:spcBef>
                <a:spcPts val="300"/>
              </a:spcBef>
              <a:buClr>
                <a:srgbClr val="189BC4"/>
              </a:buClr>
            </a:pPr>
            <a:r>
              <a:rPr lang="de-AT" dirty="0" smtClean="0">
                <a:solidFill>
                  <a:schemeClr val="tx1"/>
                </a:solidFill>
              </a:rPr>
              <a:t>Zentralkommission für </a:t>
            </a:r>
            <a:r>
              <a:rPr lang="de-AT" dirty="0">
                <a:solidFill>
                  <a:schemeClr val="tx1"/>
                </a:solidFill>
              </a:rPr>
              <a:t>die Rheinschifffahrt (2018): JAHRESBERICHT 2018 EUROPÄISCHE BINNENSCHIFFFAHRT  MARKTBEOBACHTUNG, URL: </a:t>
            </a:r>
            <a:r>
              <a:rPr lang="de-AT" dirty="0">
                <a:solidFill>
                  <a:schemeClr val="tx1"/>
                </a:solidFill>
                <a:hlinkClick r:id="rId20"/>
              </a:rPr>
              <a:t>https://</a:t>
            </a:r>
            <a:r>
              <a:rPr lang="de-AT" dirty="0" smtClean="0">
                <a:solidFill>
                  <a:schemeClr val="tx1"/>
                </a:solidFill>
                <a:hlinkClick r:id="rId20"/>
              </a:rPr>
              <a:t>www.inland-navigation-market.org/wp-content/uploads/2018/09/CNR_annual_report_DE_2018_BD.pdf</a:t>
            </a:r>
            <a:r>
              <a:rPr lang="de-AT" dirty="0" smtClean="0">
                <a:solidFill>
                  <a:schemeClr val="tx1"/>
                </a:solidFill>
              </a:rPr>
              <a:t> [22.10.2018]</a:t>
            </a:r>
            <a:endParaRPr lang="de-AT" dirty="0">
              <a:solidFill>
                <a:schemeClr val="tx1"/>
              </a:solidFill>
            </a:endParaRPr>
          </a:p>
        </p:txBody>
      </p:sp>
      <p:sp>
        <p:nvSpPr>
          <p:cNvPr id="5" name="Foliennummernplatzhalter 4"/>
          <p:cNvSpPr>
            <a:spLocks noGrp="1"/>
          </p:cNvSpPr>
          <p:nvPr>
            <p:ph type="sldNum" sz="quarter" idx="12"/>
          </p:nvPr>
        </p:nvSpPr>
        <p:spPr/>
        <p:txBody>
          <a:bodyPr/>
          <a:lstStyle/>
          <a:p>
            <a:fld id="{7D34D7BA-8E13-46FE-8871-8877FE7E3568}" type="slidenum">
              <a:rPr lang="de-AT" smtClean="0">
                <a:solidFill>
                  <a:prstClr val="white"/>
                </a:solidFill>
              </a:rPr>
              <a:pPr/>
              <a:t>76</a:t>
            </a:fld>
            <a:endParaRPr lang="de-AT" dirty="0">
              <a:solidFill>
                <a:prstClr val="white"/>
              </a:solidFill>
            </a:endParaRPr>
          </a:p>
        </p:txBody>
      </p:sp>
    </p:spTree>
    <p:extLst>
      <p:ext uri="{BB962C8B-B14F-4D97-AF65-F5344CB8AC3E}">
        <p14:creationId xmlns:p14="http://schemas.microsoft.com/office/powerpoint/2010/main" val="3241416334"/>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rity">
  <a:themeElements>
    <a:clrScheme name="Custom 4">
      <a:dk1>
        <a:sysClr val="windowText" lastClr="000000"/>
      </a:dk1>
      <a:lt1>
        <a:sysClr val="window" lastClr="FFFFFF"/>
      </a:lt1>
      <a:dk2>
        <a:srgbClr val="04617B"/>
      </a:dk2>
      <a:lt2>
        <a:srgbClr val="DBF5F9"/>
      </a:lt2>
      <a:accent1>
        <a:srgbClr val="3C628F"/>
      </a:accent1>
      <a:accent2>
        <a:srgbClr val="2D9DD9"/>
      </a:accent2>
      <a:accent3>
        <a:srgbClr val="F7A941"/>
      </a:accent3>
      <a:accent4>
        <a:srgbClr val="3C628F"/>
      </a:accent4>
      <a:accent5>
        <a:srgbClr val="2D9DD9"/>
      </a:accent5>
      <a:accent6>
        <a:srgbClr val="F7A941"/>
      </a:accent6>
      <a:hlink>
        <a:srgbClr val="3C628F"/>
      </a:hlink>
      <a:folHlink>
        <a:srgbClr val="3C628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14848</Words>
  <Application>Microsoft Office PowerPoint</Application>
  <PresentationFormat>Breitbild</PresentationFormat>
  <Paragraphs>1585</Paragraphs>
  <Slides>76</Slides>
  <Notes>68</Notes>
  <HiddenSlides>0</HiddenSlides>
  <MMClips>1</MMClips>
  <ScaleCrop>false</ScaleCrop>
  <HeadingPairs>
    <vt:vector size="6" baseType="variant">
      <vt:variant>
        <vt:lpstr>Verwendete Schriftarten</vt:lpstr>
      </vt:variant>
      <vt:variant>
        <vt:i4>8</vt:i4>
      </vt:variant>
      <vt:variant>
        <vt:lpstr>Design</vt:lpstr>
      </vt:variant>
      <vt:variant>
        <vt:i4>2</vt:i4>
      </vt:variant>
      <vt:variant>
        <vt:lpstr>Folientitel</vt:lpstr>
      </vt:variant>
      <vt:variant>
        <vt:i4>76</vt:i4>
      </vt:variant>
    </vt:vector>
  </HeadingPairs>
  <TitlesOfParts>
    <vt:vector size="86" baseType="lpstr">
      <vt:lpstr>ＭＳ Ｐゴシック</vt:lpstr>
      <vt:lpstr>Arial</vt:lpstr>
      <vt:lpstr>Calibri</vt:lpstr>
      <vt:lpstr>Corbel</vt:lpstr>
      <vt:lpstr>Symbol</vt:lpstr>
      <vt:lpstr>Times New Roman</vt:lpstr>
      <vt:lpstr>Webdings</vt:lpstr>
      <vt:lpstr>Wingdings</vt:lpstr>
      <vt:lpstr>Custom Design</vt:lpstr>
      <vt:lpstr>1_Clarity</vt:lpstr>
      <vt:lpstr>Die WasserstraSSe Rhein</vt:lpstr>
      <vt:lpstr>Wie man am besten mit diesem Lehrmaterial arbeitet</vt:lpstr>
      <vt:lpstr>Wer sind wir? – Die Kooperationspartner</vt:lpstr>
      <vt:lpstr>Warm-Up-Diskussion  Der Rhein</vt:lpstr>
      <vt:lpstr>Die Wasserstraße Rhein</vt:lpstr>
      <vt:lpstr>Einteilung und Schiffbarkeit Der Rhein - (Wirtschafts)geographie</vt:lpstr>
      <vt:lpstr>Daten und Fakten Der Rhein - (Wirtschafts)geographie</vt:lpstr>
      <vt:lpstr>Hinterlandverbindung Der Rhein - (Wirtschafts)geographie</vt:lpstr>
      <vt:lpstr>Transportierte Güter am Rhein Der Rhein - (Wirtschafts)geographie</vt:lpstr>
      <vt:lpstr>Wasserstand Der Rhein - Wirtschafts(geographie)</vt:lpstr>
      <vt:lpstr>Richtpegel – Rhein Deutschland Der Rhein - Wirtschafts(geographie)</vt:lpstr>
      <vt:lpstr>Rheinvertiefung –  Abladeoptimierung Mittelrhein Der Rhein – (Wirtschafts)geographie</vt:lpstr>
      <vt:lpstr>Rheinvertiefung –  Abladeoptimierung Mittelrhein Der Rhein – (Wirtschafts)geographie</vt:lpstr>
      <vt:lpstr>Rheinvertiefung zwischen Duisburg und Stürzelberg Der Rhein – (Wirtschafts)geographie</vt:lpstr>
      <vt:lpstr>Vergleich: Rhein vs. Donau Rhein-Main-Donau-Korridor</vt:lpstr>
      <vt:lpstr>Quiz Der Rhein – (Wirtschafts)geographie</vt:lpstr>
      <vt:lpstr>Die Wasserstraße Rhein</vt:lpstr>
      <vt:lpstr>Verkehrsträger Grundlagen der Binnenschifffahrt</vt:lpstr>
      <vt:lpstr>Verkehrsträgervergleich Grundlagen der Binnenschifffahrt</vt:lpstr>
      <vt:lpstr>Verkehrsträgervergleich Grundlagen der Binnenschifffahrt</vt:lpstr>
      <vt:lpstr>Verkehrsträgervergleich Grundlagen der Binnenschifffahrt</vt:lpstr>
      <vt:lpstr>Verkehrsträgervergleich Grundlagen der Binnenschifffahrt</vt:lpstr>
      <vt:lpstr>Verkehrsträgervergleich Grundlagen der Binnenschifffahrt</vt:lpstr>
      <vt:lpstr>Verkehrsträgervergleich Grundlagen der Binnenschifffahrt</vt:lpstr>
      <vt:lpstr>Das Binnenschiff, die umweltfreundliche Transportalternative Grundlagen der Binnenschifffahrt</vt:lpstr>
      <vt:lpstr>Der Beruf des Binnenschiffers Grundlagen der Binnenschifffahrt</vt:lpstr>
      <vt:lpstr>Wie lebt man auf einem Schiff? Grundlagen der Binnenschifffahrt</vt:lpstr>
      <vt:lpstr>Wie lebt man auf einem Schiff? Grundlagen der Binnenschifffahrt</vt:lpstr>
      <vt:lpstr>Wie lebt man auf einem Schiff? - Matrosenwohnung Grundlagen der Binnenschifffahrt</vt:lpstr>
      <vt:lpstr>Wie lebt man auf einem Schiff? - Schifferwohnung Grundlagen der Binnenschifffahrt</vt:lpstr>
      <vt:lpstr>Wie lebt man auf einem Schiff? - Schifferwohnung Grundlagen der Binnenschifffahrt</vt:lpstr>
      <vt:lpstr>Arbeitsbedingungen in der Rheinschifffahrt Grundlagen der Binnenschifffahrt</vt:lpstr>
      <vt:lpstr>Quiz Grundlagen der Binnenschifffahrt</vt:lpstr>
      <vt:lpstr>Die Wasserstraße Rhein</vt:lpstr>
      <vt:lpstr>Häfen Häfen am Rhein</vt:lpstr>
      <vt:lpstr>Duisport Häfen am Rhein</vt:lpstr>
      <vt:lpstr>Duisport Häfen am Rhein</vt:lpstr>
      <vt:lpstr>LogPort Häfen am Rhein</vt:lpstr>
      <vt:lpstr>DeltaPort Häfen am Rhein</vt:lpstr>
      <vt:lpstr>Quiz Häfen am Rhein</vt:lpstr>
      <vt:lpstr>Die Wasserstraße Rhein</vt:lpstr>
      <vt:lpstr>Markt der Rheinschifffahrt</vt:lpstr>
      <vt:lpstr>Markt der Rheinschifffahrt</vt:lpstr>
      <vt:lpstr>Containertransport Markt der Rheinschifffahrt</vt:lpstr>
      <vt:lpstr>Tourismus Markt der Rheinschifffahrt</vt:lpstr>
      <vt:lpstr>Exkurs: Deutsche Binnenflotte Markt der Rheinschifffahrt</vt:lpstr>
      <vt:lpstr>Exkurs: Deutsche Binnenflotte Markt der Rheinschifffahrt</vt:lpstr>
      <vt:lpstr>Motorgüterschiffe Markt der Rheinschifffahrt</vt:lpstr>
      <vt:lpstr>Schubverbände Markt der Rheinschifffahrt</vt:lpstr>
      <vt:lpstr>Beispiel multimodaler Transport von Bioweizen Markt der Rheinschifffahrt</vt:lpstr>
      <vt:lpstr>Quiz Markt der Rheinschifffahrt</vt:lpstr>
      <vt:lpstr>Die Wasserstraße Rhein</vt:lpstr>
      <vt:lpstr>Contargo Neuss GmbH Praxisbeispiele</vt:lpstr>
      <vt:lpstr>Evonik AG Praxisbeispiele</vt:lpstr>
      <vt:lpstr>Reederei Deymann Praxisbeispiele</vt:lpstr>
      <vt:lpstr>Haeger &amp; Schmidt Praxisbeispiele</vt:lpstr>
      <vt:lpstr>DTG Deutsche Transport-Genossenschaft Binnenschifffahrt eG Praxisbeispiel</vt:lpstr>
      <vt:lpstr>Rhenus Port Logistics GmbH &amp; Co. KG  Praxisbeispiel</vt:lpstr>
      <vt:lpstr>Ford-Werke GmbH Praxisbeispiele</vt:lpstr>
      <vt:lpstr>Duisburger Hafen AG Praxisbeispiel</vt:lpstr>
      <vt:lpstr>Thyssenkrupp Steel Europe Praxisbeispiel</vt:lpstr>
      <vt:lpstr>Die Wasserstraße Rhein</vt:lpstr>
      <vt:lpstr>Autonom fahrende Schiffe Binnenschifffahrt: Ein Blick in die Zukunft</vt:lpstr>
      <vt:lpstr>Autonom fahrende Schiffe Binnenschifffahrt: Ein Blick in die Zukunft</vt:lpstr>
      <vt:lpstr>Autonom fahrende Schiffe – Testfeld Binnenschifffahrt: Ein Blick in die Zukunft</vt:lpstr>
      <vt:lpstr>Digitalisierung Binnenschifffahrt: Ein Blick in die Zukunft</vt:lpstr>
      <vt:lpstr>Blockchain Binnenschifffahrt: Ein Blick in die Zukunft</vt:lpstr>
      <vt:lpstr>NRMM-EU-Verordnung 2016/1628 Binnenschifffahrt: Ein Blick in die Zukunft</vt:lpstr>
      <vt:lpstr>NRMM-EU-Verordnung 2016/1628 Binnenschifffahrt: Ein Blick in die Zukunft</vt:lpstr>
      <vt:lpstr>Antriebstechnologien Binnenschifffahrt: Ein Blick in die Zukunft</vt:lpstr>
      <vt:lpstr>Quiz Binnenschifffahrt: Ein Blick in die Zukunft</vt:lpstr>
      <vt:lpstr>Memory Abschlussübung</vt:lpstr>
      <vt:lpstr>RETrans REWWay, RERoad, RERail, REEcoTrans</vt:lpstr>
      <vt:lpstr>Zusatzinformationen</vt:lpstr>
      <vt:lpstr>Quellenverzeichnis</vt:lpstr>
      <vt:lpstr>Quellenverzeichnis</vt:lpstr>
    </vt:vector>
  </TitlesOfParts>
  <Company>FHOOe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 Wasserstraße Rhein</dc:title>
  <dc:creator>Stockhammer Verena</dc:creator>
  <cp:lastModifiedBy>Stockhammer Verena</cp:lastModifiedBy>
  <cp:revision>580</cp:revision>
  <cp:lastPrinted>2018-08-23T11:51:19Z</cp:lastPrinted>
  <dcterms:created xsi:type="dcterms:W3CDTF">2018-07-09T08:45:21Z</dcterms:created>
  <dcterms:modified xsi:type="dcterms:W3CDTF">2019-02-07T15:28:18Z</dcterms:modified>
</cp:coreProperties>
</file>