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Lst>
  <p:notesMasterIdLst>
    <p:notesMasterId r:id="rId46"/>
  </p:notesMasterIdLst>
  <p:handoutMasterIdLst>
    <p:handoutMasterId r:id="rId47"/>
  </p:handoutMasterIdLst>
  <p:sldIdLst>
    <p:sldId id="413" r:id="rId3"/>
    <p:sldId id="441" r:id="rId4"/>
    <p:sldId id="408" r:id="rId5"/>
    <p:sldId id="412" r:id="rId6"/>
    <p:sldId id="415" r:id="rId7"/>
    <p:sldId id="414" r:id="rId8"/>
    <p:sldId id="409" r:id="rId9"/>
    <p:sldId id="398" r:id="rId10"/>
    <p:sldId id="434" r:id="rId11"/>
    <p:sldId id="439" r:id="rId12"/>
    <p:sldId id="399" r:id="rId13"/>
    <p:sldId id="435" r:id="rId14"/>
    <p:sldId id="417" r:id="rId15"/>
    <p:sldId id="318" r:id="rId16"/>
    <p:sldId id="401" r:id="rId17"/>
    <p:sldId id="402" r:id="rId18"/>
    <p:sldId id="325" r:id="rId19"/>
    <p:sldId id="407" r:id="rId20"/>
    <p:sldId id="436" r:id="rId21"/>
    <p:sldId id="418" r:id="rId22"/>
    <p:sldId id="416" r:id="rId23"/>
    <p:sldId id="319" r:id="rId24"/>
    <p:sldId id="400" r:id="rId25"/>
    <p:sldId id="378" r:id="rId26"/>
    <p:sldId id="403" r:id="rId27"/>
    <p:sldId id="404" r:id="rId28"/>
    <p:sldId id="437" r:id="rId29"/>
    <p:sldId id="419" r:id="rId30"/>
    <p:sldId id="420" r:id="rId31"/>
    <p:sldId id="421" r:id="rId32"/>
    <p:sldId id="442" r:id="rId33"/>
    <p:sldId id="431" r:id="rId34"/>
    <p:sldId id="430" r:id="rId35"/>
    <p:sldId id="423" r:id="rId36"/>
    <p:sldId id="428" r:id="rId37"/>
    <p:sldId id="429" r:id="rId38"/>
    <p:sldId id="432" r:id="rId39"/>
    <p:sldId id="433" r:id="rId40"/>
    <p:sldId id="405" r:id="rId41"/>
    <p:sldId id="438" r:id="rId42"/>
    <p:sldId id="440" r:id="rId43"/>
    <p:sldId id="410" r:id="rId44"/>
    <p:sldId id="411" r:id="rId45"/>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a Hofbauer" initials="VHO" lastIdx="2" clrIdx="0"/>
  <p:cmAuthor id="1" name="Borca Bianca" initials="BB" lastIdx="1" clrIdx="1">
    <p:extLst>
      <p:ext uri="{19B8F6BF-5375-455C-9EA6-DF929625EA0E}">
        <p15:presenceInfo xmlns:p15="http://schemas.microsoft.com/office/powerpoint/2012/main" userId="S-1-5-21-2518422877-1314745675-1541441037-63273" providerId="AD"/>
      </p:ext>
    </p:extLst>
  </p:cmAuthor>
  <p:cmAuthor id="2" name="Haller Alexandra" initials="HA" lastIdx="1" clrIdx="2">
    <p:extLst>
      <p:ext uri="{19B8F6BF-5375-455C-9EA6-DF929625EA0E}">
        <p15:presenceInfo xmlns:p15="http://schemas.microsoft.com/office/powerpoint/2012/main" userId="S-1-5-21-2518422877-1314745675-1541441037-40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65887" autoAdjust="0"/>
  </p:normalViewPr>
  <p:slideViewPr>
    <p:cSldViewPr showGuides="1">
      <p:cViewPr varScale="1">
        <p:scale>
          <a:sx n="86" d="100"/>
          <a:sy n="86" d="100"/>
        </p:scale>
        <p:origin x="2088" y="6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p:scale>
          <a:sx n="130" d="100"/>
          <a:sy n="130" d="100"/>
        </p:scale>
        <p:origin x="-2202" y="30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image" Target="../media/image10.jpeg"/><Relationship Id="rId5" Type="http://schemas.openxmlformats.org/officeDocument/2006/relationships/image" Target="../media/image14.jpg"/><Relationship Id="rId4" Type="http://schemas.openxmlformats.org/officeDocument/2006/relationships/image" Target="../media/image13.jpeg"/></Relationships>
</file>

<file path=ppt/diagrams/_rels/data3.xml.rels><?xml version="1.0" encoding="UTF-8" standalone="yes"?>
<Relationships xmlns="http://schemas.openxmlformats.org/package/2006/relationships"><Relationship Id="rId1" Type="http://schemas.openxmlformats.org/officeDocument/2006/relationships/image" Target="../media/image22.png"/></Relationships>
</file>

<file path=ppt/diagrams/_rels/data4.xml.rels><?xml version="1.0" encoding="UTF-8" standalone="yes"?>
<Relationships xmlns="http://schemas.openxmlformats.org/package/2006/relationships"><Relationship Id="rId1" Type="http://schemas.openxmlformats.org/officeDocument/2006/relationships/image" Target="../media/image31.png"/></Relationships>
</file>

<file path=ppt/diagrams/_rels/data5.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g"/><Relationship Id="rId1" Type="http://schemas.openxmlformats.org/officeDocument/2006/relationships/image" Target="../media/image10.jpeg"/><Relationship Id="rId5" Type="http://schemas.openxmlformats.org/officeDocument/2006/relationships/image" Target="../media/image11.jpg"/><Relationship Id="rId4" Type="http://schemas.openxmlformats.org/officeDocument/2006/relationships/image" Target="../media/image1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053AC2-D9F3-4A43-90AA-4D1FD71FB8D3}" type="doc">
      <dgm:prSet loTypeId="urn:microsoft.com/office/officeart/2008/layout/AscendingPictureAccentProcess" loCatId="process" qsTypeId="urn:microsoft.com/office/officeart/2005/8/quickstyle/simple1" qsCatId="simple" csTypeId="urn:microsoft.com/office/officeart/2005/8/colors/accent2_4" csCatId="accent2" phldr="1"/>
      <dgm:spPr/>
    </dgm:pt>
    <dgm:pt modelId="{E5B884BA-0BC0-4012-A40A-2B02B63691C3}">
      <dgm:prSet phldrT="[Text]"/>
      <dgm:spPr/>
      <dgm:t>
        <a:bodyPr/>
        <a:lstStyle/>
        <a:p>
          <a:r>
            <a:rPr lang="en-GB" noProof="0" dirty="0">
              <a:latin typeface="Corbel" panose="020B0503020204020204" pitchFamily="34" charset="0"/>
            </a:rPr>
            <a:t>legal and policy framework</a:t>
          </a:r>
        </a:p>
      </dgm:t>
    </dgm:pt>
    <dgm:pt modelId="{E12819A4-038E-422C-B631-0B5D4DE9FE69}" type="parTrans" cxnId="{4E23DE8F-D822-46E0-B508-37279C6EC811}">
      <dgm:prSet/>
      <dgm:spPr/>
      <dgm:t>
        <a:bodyPr/>
        <a:lstStyle/>
        <a:p>
          <a:endParaRPr lang="de-DE"/>
        </a:p>
      </dgm:t>
    </dgm:pt>
    <dgm:pt modelId="{D4178A2B-E653-42F8-80F1-9630A15BFBE9}" type="sibTrans" cxnId="{4E23DE8F-D822-46E0-B508-37279C6EC81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0" r="-30000"/>
          </a:stretch>
        </a:blipFill>
      </dgm:spPr>
      <dgm:t>
        <a:bodyPr/>
        <a:lstStyle/>
        <a:p>
          <a:endParaRPr lang="de-DE"/>
        </a:p>
      </dgm:t>
    </dgm:pt>
    <dgm:pt modelId="{7A4AB708-0B0E-43DA-BB83-20DF209C21BA}">
      <dgm:prSet phldrT="[Text]"/>
      <dgm:spPr/>
      <dgm:t>
        <a:bodyPr/>
        <a:lstStyle/>
        <a:p>
          <a:r>
            <a:rPr lang="en-GB" noProof="0" dirty="0">
              <a:latin typeface="Corbel" panose="020B0503020204020204" pitchFamily="34" charset="0"/>
            </a:rPr>
            <a:t>  the Danube   </a:t>
          </a:r>
          <a:br>
            <a:rPr lang="en-GB" noProof="0" dirty="0">
              <a:latin typeface="Corbel" panose="020B0503020204020204" pitchFamily="34" charset="0"/>
            </a:rPr>
          </a:br>
          <a:r>
            <a:rPr lang="en-GB" noProof="0" dirty="0">
              <a:latin typeface="Corbel" panose="020B0503020204020204" pitchFamily="34" charset="0"/>
            </a:rPr>
            <a:t>  waterway</a:t>
          </a:r>
        </a:p>
      </dgm:t>
    </dgm:pt>
    <dgm:pt modelId="{FE27A38F-9314-4330-AC2E-871421AA1185}" type="parTrans" cxnId="{0488AF05-D4E7-428F-9415-32D7B9A02C26}">
      <dgm:prSet/>
      <dgm:spPr/>
      <dgm:t>
        <a:bodyPr/>
        <a:lstStyle/>
        <a:p>
          <a:endParaRPr lang="de-DE"/>
        </a:p>
      </dgm:t>
    </dgm:pt>
    <dgm:pt modelId="{9AA3EF14-A705-4388-89AC-71EDA79C774B}" type="sibTrans" cxnId="{0488AF05-D4E7-428F-9415-32D7B9A02C26}">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dgm:spPr>
      <dgm:t>
        <a:bodyPr/>
        <a:lstStyle/>
        <a:p>
          <a:endParaRPr lang="de-DE"/>
        </a:p>
      </dgm:t>
    </dgm:pt>
    <dgm:pt modelId="{7D5E9AE5-A0E5-488B-A86E-85FC744F030D}">
      <dgm:prSet phldrT="[Text]"/>
      <dgm:spPr/>
      <dgm:t>
        <a:bodyPr/>
        <a:lstStyle/>
        <a:p>
          <a:r>
            <a:rPr lang="en-GB" noProof="0" dirty="0">
              <a:latin typeface="Corbel" panose="020B0503020204020204" pitchFamily="34" charset="0"/>
            </a:rPr>
            <a:t>inland vessels</a:t>
          </a:r>
        </a:p>
      </dgm:t>
    </dgm:pt>
    <dgm:pt modelId="{A45293FA-1222-4E10-9A8B-2C55B971EB36}" type="parTrans" cxnId="{F8C04827-712B-43CA-AA83-0D66567B502B}">
      <dgm:prSet/>
      <dgm:spPr/>
      <dgm:t>
        <a:bodyPr/>
        <a:lstStyle/>
        <a:p>
          <a:endParaRPr lang="de-DE"/>
        </a:p>
      </dgm:t>
    </dgm:pt>
    <dgm:pt modelId="{5A027173-CE90-4AB8-A423-9DE986BC70D6}" type="sibTrans" cxnId="{F8C04827-712B-43CA-AA83-0D66567B502B}">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3000" r="-33000"/>
          </a:stretch>
        </a:blipFill>
      </dgm:spPr>
      <dgm:t>
        <a:bodyPr/>
        <a:lstStyle/>
        <a:p>
          <a:endParaRPr lang="de-DE"/>
        </a:p>
      </dgm:t>
    </dgm:pt>
    <dgm:pt modelId="{2A239557-F75B-44C3-A8B7-E187588BC956}">
      <dgm:prSet phldrT="[Text]"/>
      <dgm:spPr/>
      <dgm:t>
        <a:bodyPr/>
        <a:lstStyle/>
        <a:p>
          <a:r>
            <a:rPr lang="en-GB" noProof="0" dirty="0">
              <a:latin typeface="Corbel" panose="020B0503020204020204" pitchFamily="34" charset="0"/>
            </a:rPr>
            <a:t>ports and terminals</a:t>
          </a:r>
        </a:p>
      </dgm:t>
    </dgm:pt>
    <dgm:pt modelId="{29FB6B4A-7F39-45FB-B463-AE985302479D}" type="parTrans" cxnId="{F9AA0AE2-1E0C-4199-919A-C4506D0EB3A4}">
      <dgm:prSet/>
      <dgm:spPr/>
      <dgm:t>
        <a:bodyPr/>
        <a:lstStyle/>
        <a:p>
          <a:endParaRPr lang="de-DE"/>
        </a:p>
      </dgm:t>
    </dgm:pt>
    <dgm:pt modelId="{CCD6703B-07F7-4635-BF2E-E0AFE679A3F5}" type="sibTrans" cxnId="{F9AA0AE2-1E0C-4199-919A-C4506D0EB3A4}">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9000" r="-19000"/>
          </a:stretch>
        </a:blipFill>
      </dgm:spPr>
      <dgm:t>
        <a:bodyPr/>
        <a:lstStyle/>
        <a:p>
          <a:endParaRPr lang="de-DE"/>
        </a:p>
      </dgm:t>
    </dgm:pt>
    <dgm:pt modelId="{08002095-CFA0-4CC8-81F9-DD5E00535639}">
      <dgm:prSet phldrT="[Text]"/>
      <dgm:spPr/>
      <dgm:t>
        <a:bodyPr/>
        <a:lstStyle/>
        <a:p>
          <a:r>
            <a:rPr lang="de-AT" dirty="0">
              <a:latin typeface="Corbel" panose="020B0503020204020204" pitchFamily="34" charset="0"/>
            </a:rPr>
            <a:t>River Information Services</a:t>
          </a:r>
          <a:endParaRPr lang="de-DE" dirty="0">
            <a:latin typeface="Corbel" panose="020B0503020204020204" pitchFamily="34" charset="0"/>
          </a:endParaRPr>
        </a:p>
      </dgm:t>
    </dgm:pt>
    <dgm:pt modelId="{73B11207-4AAF-4043-831F-90E46D9232C6}" type="parTrans" cxnId="{1E65C5A2-2EB3-4F9A-AD61-30E6455A48D3}">
      <dgm:prSet/>
      <dgm:spPr/>
      <dgm:t>
        <a:bodyPr/>
        <a:lstStyle/>
        <a:p>
          <a:endParaRPr lang="de-DE"/>
        </a:p>
      </dgm:t>
    </dgm:pt>
    <dgm:pt modelId="{E11F6108-9A14-4D1C-BBF1-AE20862D6931}" type="sibTrans" cxnId="{1E65C5A2-2EB3-4F9A-AD61-30E6455A48D3}">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dgm:spPr>
      <dgm:t>
        <a:bodyPr/>
        <a:lstStyle/>
        <a:p>
          <a:endParaRPr lang="de-DE"/>
        </a:p>
      </dgm:t>
    </dgm:pt>
    <dgm:pt modelId="{8E8D7DEA-09CC-4F6F-8A49-733DBEFF68BA}" type="pres">
      <dgm:prSet presAssocID="{C6053AC2-D9F3-4A43-90AA-4D1FD71FB8D3}" presName="Name0" presStyleCnt="0">
        <dgm:presLayoutVars>
          <dgm:chMax val="7"/>
          <dgm:chPref val="7"/>
          <dgm:dir/>
        </dgm:presLayoutVars>
      </dgm:prSet>
      <dgm:spPr/>
    </dgm:pt>
    <dgm:pt modelId="{4D45C0BF-D33F-4F95-ADB2-D9177FE8FFDD}" type="pres">
      <dgm:prSet presAssocID="{C6053AC2-D9F3-4A43-90AA-4D1FD71FB8D3}" presName="dot1" presStyleLbl="alignNode1" presStyleIdx="0" presStyleCnt="15"/>
      <dgm:spPr/>
    </dgm:pt>
    <dgm:pt modelId="{467EC388-7A72-4492-B58E-920995B98D96}" type="pres">
      <dgm:prSet presAssocID="{C6053AC2-D9F3-4A43-90AA-4D1FD71FB8D3}" presName="dot2" presStyleLbl="alignNode1" presStyleIdx="1" presStyleCnt="15"/>
      <dgm:spPr/>
    </dgm:pt>
    <dgm:pt modelId="{7A1D9D18-E3FA-4315-A360-3D2FEDF1D905}" type="pres">
      <dgm:prSet presAssocID="{C6053AC2-D9F3-4A43-90AA-4D1FD71FB8D3}" presName="dot3" presStyleLbl="alignNode1" presStyleIdx="2" presStyleCnt="15"/>
      <dgm:spPr/>
    </dgm:pt>
    <dgm:pt modelId="{AB94B63F-E94C-4B8A-945C-DFF209894165}" type="pres">
      <dgm:prSet presAssocID="{C6053AC2-D9F3-4A43-90AA-4D1FD71FB8D3}" presName="dot4" presStyleLbl="alignNode1" presStyleIdx="3" presStyleCnt="15"/>
      <dgm:spPr/>
    </dgm:pt>
    <dgm:pt modelId="{498F304C-7DFE-4A16-8EFC-718889CF730F}" type="pres">
      <dgm:prSet presAssocID="{C6053AC2-D9F3-4A43-90AA-4D1FD71FB8D3}" presName="dot5" presStyleLbl="alignNode1" presStyleIdx="4" presStyleCnt="15"/>
      <dgm:spPr/>
    </dgm:pt>
    <dgm:pt modelId="{9E7654C4-E646-4506-AEAA-FA97AD459473}" type="pres">
      <dgm:prSet presAssocID="{C6053AC2-D9F3-4A43-90AA-4D1FD71FB8D3}" presName="dot6" presStyleLbl="alignNode1" presStyleIdx="5" presStyleCnt="15"/>
      <dgm:spPr/>
    </dgm:pt>
    <dgm:pt modelId="{5DC0D7F0-E339-47CC-9023-4C1E83A40813}" type="pres">
      <dgm:prSet presAssocID="{C6053AC2-D9F3-4A43-90AA-4D1FD71FB8D3}" presName="dot7" presStyleLbl="alignNode1" presStyleIdx="6" presStyleCnt="15"/>
      <dgm:spPr/>
    </dgm:pt>
    <dgm:pt modelId="{3CDDCF13-B959-4FBE-8C70-E2BCC097E128}" type="pres">
      <dgm:prSet presAssocID="{C6053AC2-D9F3-4A43-90AA-4D1FD71FB8D3}" presName="dot8" presStyleLbl="alignNode1" presStyleIdx="7" presStyleCnt="15"/>
      <dgm:spPr/>
    </dgm:pt>
    <dgm:pt modelId="{056E77DD-424A-41FC-AD53-4EA87F9C2626}" type="pres">
      <dgm:prSet presAssocID="{C6053AC2-D9F3-4A43-90AA-4D1FD71FB8D3}" presName="dotArrow1" presStyleLbl="alignNode1" presStyleIdx="8" presStyleCnt="15"/>
      <dgm:spPr/>
    </dgm:pt>
    <dgm:pt modelId="{35A60326-1A65-4FA2-A0EF-DAEC921BABDC}" type="pres">
      <dgm:prSet presAssocID="{C6053AC2-D9F3-4A43-90AA-4D1FD71FB8D3}" presName="dotArrow2" presStyleLbl="alignNode1" presStyleIdx="9" presStyleCnt="15"/>
      <dgm:spPr/>
    </dgm:pt>
    <dgm:pt modelId="{39CAF5E3-5B70-4A11-B663-840B1C119701}" type="pres">
      <dgm:prSet presAssocID="{C6053AC2-D9F3-4A43-90AA-4D1FD71FB8D3}" presName="dotArrow3" presStyleLbl="alignNode1" presStyleIdx="10" presStyleCnt="15"/>
      <dgm:spPr/>
    </dgm:pt>
    <dgm:pt modelId="{B7802B21-7D84-4DC6-B072-A3E40BB950E9}" type="pres">
      <dgm:prSet presAssocID="{C6053AC2-D9F3-4A43-90AA-4D1FD71FB8D3}" presName="dotArrow4" presStyleLbl="alignNode1" presStyleIdx="11" presStyleCnt="15"/>
      <dgm:spPr/>
    </dgm:pt>
    <dgm:pt modelId="{F44CEF68-EC7D-4C22-A458-23E1E1036436}" type="pres">
      <dgm:prSet presAssocID="{C6053AC2-D9F3-4A43-90AA-4D1FD71FB8D3}" presName="dotArrow5" presStyleLbl="alignNode1" presStyleIdx="12" presStyleCnt="15"/>
      <dgm:spPr/>
    </dgm:pt>
    <dgm:pt modelId="{B6CB4FAD-06BB-4C00-B695-0C6CE76BEC9B}" type="pres">
      <dgm:prSet presAssocID="{C6053AC2-D9F3-4A43-90AA-4D1FD71FB8D3}" presName="dotArrow6" presStyleLbl="alignNode1" presStyleIdx="13" presStyleCnt="15"/>
      <dgm:spPr/>
    </dgm:pt>
    <dgm:pt modelId="{14D181C7-640F-4038-9E6D-602FC9E8DC24}" type="pres">
      <dgm:prSet presAssocID="{C6053AC2-D9F3-4A43-90AA-4D1FD71FB8D3}" presName="dotArrow7" presStyleLbl="alignNode1" presStyleIdx="14" presStyleCnt="15"/>
      <dgm:spPr/>
    </dgm:pt>
    <dgm:pt modelId="{B7129ECE-6C39-48AC-A4B5-3E35943C7F31}" type="pres">
      <dgm:prSet presAssocID="{E5B884BA-0BC0-4012-A40A-2B02B63691C3}" presName="parTx1" presStyleLbl="node1" presStyleIdx="0" presStyleCnt="5"/>
      <dgm:spPr/>
    </dgm:pt>
    <dgm:pt modelId="{B1B9DBCD-E767-4ECB-8E8A-5F46604BB006}" type="pres">
      <dgm:prSet presAssocID="{D4178A2B-E653-42F8-80F1-9630A15BFBE9}" presName="picture1" presStyleCnt="0"/>
      <dgm:spPr/>
    </dgm:pt>
    <dgm:pt modelId="{59776129-F9A1-423D-A150-5186ED9EEAE5}" type="pres">
      <dgm:prSet presAssocID="{D4178A2B-E653-42F8-80F1-9630A15BFBE9}" presName="imageRepeatNode" presStyleLbl="fgImgPlace1" presStyleIdx="0" presStyleCnt="5"/>
      <dgm:spPr/>
    </dgm:pt>
    <dgm:pt modelId="{386D1F43-FA00-4B5D-8543-EAF07493C402}" type="pres">
      <dgm:prSet presAssocID="{08002095-CFA0-4CC8-81F9-DD5E00535639}" presName="parTx2" presStyleLbl="node1" presStyleIdx="1" presStyleCnt="5"/>
      <dgm:spPr/>
    </dgm:pt>
    <dgm:pt modelId="{3339995B-0EAD-44A8-9F6A-D142B09C0092}" type="pres">
      <dgm:prSet presAssocID="{E11F6108-9A14-4D1C-BBF1-AE20862D6931}" presName="picture2" presStyleCnt="0"/>
      <dgm:spPr/>
    </dgm:pt>
    <dgm:pt modelId="{ED9C4611-D723-4F82-BC10-BB07E4502AB4}" type="pres">
      <dgm:prSet presAssocID="{E11F6108-9A14-4D1C-BBF1-AE20862D6931}" presName="imageRepeatNode" presStyleLbl="fgImgPlace1" presStyleIdx="1" presStyleCnt="5"/>
      <dgm:spPr/>
    </dgm:pt>
    <dgm:pt modelId="{59E625AA-24F6-4094-8E13-25DD69C819A7}" type="pres">
      <dgm:prSet presAssocID="{2A239557-F75B-44C3-A8B7-E187588BC956}" presName="parTx3" presStyleLbl="node1" presStyleIdx="2" presStyleCnt="5"/>
      <dgm:spPr/>
    </dgm:pt>
    <dgm:pt modelId="{3A6F4AB0-ECEB-4C69-884B-45F5469E3A31}" type="pres">
      <dgm:prSet presAssocID="{CCD6703B-07F7-4635-BF2E-E0AFE679A3F5}" presName="picture3" presStyleCnt="0"/>
      <dgm:spPr/>
    </dgm:pt>
    <dgm:pt modelId="{176F5D48-BDCA-4D8D-9D1B-BC7E0687FC47}" type="pres">
      <dgm:prSet presAssocID="{CCD6703B-07F7-4635-BF2E-E0AFE679A3F5}" presName="imageRepeatNode" presStyleLbl="fgImgPlace1" presStyleIdx="2" presStyleCnt="5"/>
      <dgm:spPr/>
    </dgm:pt>
    <dgm:pt modelId="{2646E999-FBFE-44E8-8707-54F7E2EBB09C}" type="pres">
      <dgm:prSet presAssocID="{7D5E9AE5-A0E5-488B-A86E-85FC744F030D}" presName="parTx4" presStyleLbl="node1" presStyleIdx="3" presStyleCnt="5"/>
      <dgm:spPr/>
    </dgm:pt>
    <dgm:pt modelId="{FABE7D9F-7B08-4B09-BCA0-8E1998BBFC8A}" type="pres">
      <dgm:prSet presAssocID="{5A027173-CE90-4AB8-A423-9DE986BC70D6}" presName="picture4" presStyleCnt="0"/>
      <dgm:spPr/>
    </dgm:pt>
    <dgm:pt modelId="{4D4BAD87-9ECB-4779-82AC-2A6833FCE1A0}" type="pres">
      <dgm:prSet presAssocID="{5A027173-CE90-4AB8-A423-9DE986BC70D6}" presName="imageRepeatNode" presStyleLbl="fgImgPlace1" presStyleIdx="3" presStyleCnt="5"/>
      <dgm:spPr/>
    </dgm:pt>
    <dgm:pt modelId="{52A33680-2221-4155-AC9D-38D81F19A01E}" type="pres">
      <dgm:prSet presAssocID="{7A4AB708-0B0E-43DA-BB83-20DF209C21BA}" presName="parTx5" presStyleLbl="node1" presStyleIdx="4" presStyleCnt="5" custLinFactNeighborX="-5092" custLinFactNeighborY="-325"/>
      <dgm:spPr/>
    </dgm:pt>
    <dgm:pt modelId="{78647B9F-D0E0-4592-A370-EC5A2EC4B10C}" type="pres">
      <dgm:prSet presAssocID="{9AA3EF14-A705-4388-89AC-71EDA79C774B}" presName="picture5" presStyleCnt="0"/>
      <dgm:spPr/>
    </dgm:pt>
    <dgm:pt modelId="{78AB27AE-7448-4B81-82C7-00DD3513E65B}" type="pres">
      <dgm:prSet presAssocID="{9AA3EF14-A705-4388-89AC-71EDA79C774B}" presName="imageRepeatNode" presStyleLbl="fgImgPlace1" presStyleIdx="4" presStyleCnt="5"/>
      <dgm:spPr/>
    </dgm:pt>
  </dgm:ptLst>
  <dgm:cxnLst>
    <dgm:cxn modelId="{0488AF05-D4E7-428F-9415-32D7B9A02C26}" srcId="{C6053AC2-D9F3-4A43-90AA-4D1FD71FB8D3}" destId="{7A4AB708-0B0E-43DA-BB83-20DF209C21BA}" srcOrd="4" destOrd="0" parTransId="{FE27A38F-9314-4330-AC2E-871421AA1185}" sibTransId="{9AA3EF14-A705-4388-89AC-71EDA79C774B}"/>
    <dgm:cxn modelId="{6CB99419-B948-4A4B-AC5D-CD3558A292BC}" type="presOf" srcId="{7A4AB708-0B0E-43DA-BB83-20DF209C21BA}" destId="{52A33680-2221-4155-AC9D-38D81F19A01E}" srcOrd="0" destOrd="0" presId="urn:microsoft.com/office/officeart/2008/layout/AscendingPictureAccentProcess"/>
    <dgm:cxn modelId="{AA1E5B22-CBDE-45C0-AF1A-BBFDA4AFC539}" type="presOf" srcId="{2A239557-F75B-44C3-A8B7-E187588BC956}" destId="{59E625AA-24F6-4094-8E13-25DD69C819A7}" srcOrd="0" destOrd="0" presId="urn:microsoft.com/office/officeart/2008/layout/AscendingPictureAccentProcess"/>
    <dgm:cxn modelId="{F8C04827-712B-43CA-AA83-0D66567B502B}" srcId="{C6053AC2-D9F3-4A43-90AA-4D1FD71FB8D3}" destId="{7D5E9AE5-A0E5-488B-A86E-85FC744F030D}" srcOrd="3" destOrd="0" parTransId="{A45293FA-1222-4E10-9A8B-2C55B971EB36}" sibTransId="{5A027173-CE90-4AB8-A423-9DE986BC70D6}"/>
    <dgm:cxn modelId="{7CB4C22F-A617-4D74-8913-423940723020}" type="presOf" srcId="{08002095-CFA0-4CC8-81F9-DD5E00535639}" destId="{386D1F43-FA00-4B5D-8543-EAF07493C402}" srcOrd="0" destOrd="0" presId="urn:microsoft.com/office/officeart/2008/layout/AscendingPictureAccentProcess"/>
    <dgm:cxn modelId="{CC794434-9957-4DFA-8C72-6AB7DD6791E1}" type="presOf" srcId="{E5B884BA-0BC0-4012-A40A-2B02B63691C3}" destId="{B7129ECE-6C39-48AC-A4B5-3E35943C7F31}" srcOrd="0" destOrd="0" presId="urn:microsoft.com/office/officeart/2008/layout/AscendingPictureAccentProcess"/>
    <dgm:cxn modelId="{A1655F48-BF5C-4A33-983F-8C884F15EDC5}" type="presOf" srcId="{CCD6703B-07F7-4635-BF2E-E0AFE679A3F5}" destId="{176F5D48-BDCA-4D8D-9D1B-BC7E0687FC47}" srcOrd="0" destOrd="0" presId="urn:microsoft.com/office/officeart/2008/layout/AscendingPictureAccentProcess"/>
    <dgm:cxn modelId="{5F270A69-892B-4B4E-8C8E-723D84E66B45}" type="presOf" srcId="{C6053AC2-D9F3-4A43-90AA-4D1FD71FB8D3}" destId="{8E8D7DEA-09CC-4F6F-8A49-733DBEFF68BA}" srcOrd="0" destOrd="0" presId="urn:microsoft.com/office/officeart/2008/layout/AscendingPictureAccentProcess"/>
    <dgm:cxn modelId="{C7C93B4E-41FE-4AD5-ADB1-ABA2A2750CF6}" type="presOf" srcId="{9AA3EF14-A705-4388-89AC-71EDA79C774B}" destId="{78AB27AE-7448-4B81-82C7-00DD3513E65B}" srcOrd="0" destOrd="0" presId="urn:microsoft.com/office/officeart/2008/layout/AscendingPictureAccentProcess"/>
    <dgm:cxn modelId="{A0F8A58C-FE25-426E-9D13-535A659EDA2F}" type="presOf" srcId="{7D5E9AE5-A0E5-488B-A86E-85FC744F030D}" destId="{2646E999-FBFE-44E8-8707-54F7E2EBB09C}" srcOrd="0" destOrd="0" presId="urn:microsoft.com/office/officeart/2008/layout/AscendingPictureAccentProcess"/>
    <dgm:cxn modelId="{4E23DE8F-D822-46E0-B508-37279C6EC811}" srcId="{C6053AC2-D9F3-4A43-90AA-4D1FD71FB8D3}" destId="{E5B884BA-0BC0-4012-A40A-2B02B63691C3}" srcOrd="0" destOrd="0" parTransId="{E12819A4-038E-422C-B631-0B5D4DE9FE69}" sibTransId="{D4178A2B-E653-42F8-80F1-9630A15BFBE9}"/>
    <dgm:cxn modelId="{1E65C5A2-2EB3-4F9A-AD61-30E6455A48D3}" srcId="{C6053AC2-D9F3-4A43-90AA-4D1FD71FB8D3}" destId="{08002095-CFA0-4CC8-81F9-DD5E00535639}" srcOrd="1" destOrd="0" parTransId="{73B11207-4AAF-4043-831F-90E46D9232C6}" sibTransId="{E11F6108-9A14-4D1C-BBF1-AE20862D6931}"/>
    <dgm:cxn modelId="{8781ADB7-DE66-42F6-90BB-DE98A2E81759}" type="presOf" srcId="{E11F6108-9A14-4D1C-BBF1-AE20862D6931}" destId="{ED9C4611-D723-4F82-BC10-BB07E4502AB4}" srcOrd="0" destOrd="0" presId="urn:microsoft.com/office/officeart/2008/layout/AscendingPictureAccentProcess"/>
    <dgm:cxn modelId="{A61D38BC-BD53-4421-82EA-39C072FFB82D}" type="presOf" srcId="{5A027173-CE90-4AB8-A423-9DE986BC70D6}" destId="{4D4BAD87-9ECB-4779-82AC-2A6833FCE1A0}" srcOrd="0" destOrd="0" presId="urn:microsoft.com/office/officeart/2008/layout/AscendingPictureAccentProcess"/>
    <dgm:cxn modelId="{F9AA0AE2-1E0C-4199-919A-C4506D0EB3A4}" srcId="{C6053AC2-D9F3-4A43-90AA-4D1FD71FB8D3}" destId="{2A239557-F75B-44C3-A8B7-E187588BC956}" srcOrd="2" destOrd="0" parTransId="{29FB6B4A-7F39-45FB-B463-AE985302479D}" sibTransId="{CCD6703B-07F7-4635-BF2E-E0AFE679A3F5}"/>
    <dgm:cxn modelId="{00432BE8-383E-4A1F-AA3A-2BC19AE6AA0E}" type="presOf" srcId="{D4178A2B-E653-42F8-80F1-9630A15BFBE9}" destId="{59776129-F9A1-423D-A150-5186ED9EEAE5}" srcOrd="0" destOrd="0" presId="urn:microsoft.com/office/officeart/2008/layout/AscendingPictureAccentProcess"/>
    <dgm:cxn modelId="{09F111FC-1C4A-4E55-AFD0-34BE9A87D5F8}" type="presParOf" srcId="{8E8D7DEA-09CC-4F6F-8A49-733DBEFF68BA}" destId="{4D45C0BF-D33F-4F95-ADB2-D9177FE8FFDD}" srcOrd="0" destOrd="0" presId="urn:microsoft.com/office/officeart/2008/layout/AscendingPictureAccentProcess"/>
    <dgm:cxn modelId="{8E3385E2-765B-475F-B589-798D1AFA5577}" type="presParOf" srcId="{8E8D7DEA-09CC-4F6F-8A49-733DBEFF68BA}" destId="{467EC388-7A72-4492-B58E-920995B98D96}" srcOrd="1" destOrd="0" presId="urn:microsoft.com/office/officeart/2008/layout/AscendingPictureAccentProcess"/>
    <dgm:cxn modelId="{CAB0C100-75BB-47E3-965A-456B3EF5B892}" type="presParOf" srcId="{8E8D7DEA-09CC-4F6F-8A49-733DBEFF68BA}" destId="{7A1D9D18-E3FA-4315-A360-3D2FEDF1D905}" srcOrd="2" destOrd="0" presId="urn:microsoft.com/office/officeart/2008/layout/AscendingPictureAccentProcess"/>
    <dgm:cxn modelId="{FFB58F41-5A4E-402E-ADE9-39E12525B444}" type="presParOf" srcId="{8E8D7DEA-09CC-4F6F-8A49-733DBEFF68BA}" destId="{AB94B63F-E94C-4B8A-945C-DFF209894165}" srcOrd="3" destOrd="0" presId="urn:microsoft.com/office/officeart/2008/layout/AscendingPictureAccentProcess"/>
    <dgm:cxn modelId="{A0CAB85E-E703-49B7-BA7D-075537977795}" type="presParOf" srcId="{8E8D7DEA-09CC-4F6F-8A49-733DBEFF68BA}" destId="{498F304C-7DFE-4A16-8EFC-718889CF730F}" srcOrd="4" destOrd="0" presId="urn:microsoft.com/office/officeart/2008/layout/AscendingPictureAccentProcess"/>
    <dgm:cxn modelId="{7B30A8EC-3379-4AC3-9DD2-D78E6B60E767}" type="presParOf" srcId="{8E8D7DEA-09CC-4F6F-8A49-733DBEFF68BA}" destId="{9E7654C4-E646-4506-AEAA-FA97AD459473}" srcOrd="5" destOrd="0" presId="urn:microsoft.com/office/officeart/2008/layout/AscendingPictureAccentProcess"/>
    <dgm:cxn modelId="{28F9C0A3-9A4D-44B3-9F50-B035AB4F8F14}" type="presParOf" srcId="{8E8D7DEA-09CC-4F6F-8A49-733DBEFF68BA}" destId="{5DC0D7F0-E339-47CC-9023-4C1E83A40813}" srcOrd="6" destOrd="0" presId="urn:microsoft.com/office/officeart/2008/layout/AscendingPictureAccentProcess"/>
    <dgm:cxn modelId="{3C49EF26-BC03-4570-BA6E-ED6DDE062FDA}" type="presParOf" srcId="{8E8D7DEA-09CC-4F6F-8A49-733DBEFF68BA}" destId="{3CDDCF13-B959-4FBE-8C70-E2BCC097E128}" srcOrd="7" destOrd="0" presId="urn:microsoft.com/office/officeart/2008/layout/AscendingPictureAccentProcess"/>
    <dgm:cxn modelId="{0B699ED6-15DD-43B9-96C5-FAD08E563C10}" type="presParOf" srcId="{8E8D7DEA-09CC-4F6F-8A49-733DBEFF68BA}" destId="{056E77DD-424A-41FC-AD53-4EA87F9C2626}" srcOrd="8" destOrd="0" presId="urn:microsoft.com/office/officeart/2008/layout/AscendingPictureAccentProcess"/>
    <dgm:cxn modelId="{1CCBF460-C8D4-4B74-B0C7-D2728B97D73A}" type="presParOf" srcId="{8E8D7DEA-09CC-4F6F-8A49-733DBEFF68BA}" destId="{35A60326-1A65-4FA2-A0EF-DAEC921BABDC}" srcOrd="9" destOrd="0" presId="urn:microsoft.com/office/officeart/2008/layout/AscendingPictureAccentProcess"/>
    <dgm:cxn modelId="{E9AECD8A-58A1-4742-9C3D-EB867F31BD6D}" type="presParOf" srcId="{8E8D7DEA-09CC-4F6F-8A49-733DBEFF68BA}" destId="{39CAF5E3-5B70-4A11-B663-840B1C119701}" srcOrd="10" destOrd="0" presId="urn:microsoft.com/office/officeart/2008/layout/AscendingPictureAccentProcess"/>
    <dgm:cxn modelId="{9CE820B8-FEEC-4AE9-9E8D-2656A6B1E0AD}" type="presParOf" srcId="{8E8D7DEA-09CC-4F6F-8A49-733DBEFF68BA}" destId="{B7802B21-7D84-4DC6-B072-A3E40BB950E9}" srcOrd="11" destOrd="0" presId="urn:microsoft.com/office/officeart/2008/layout/AscendingPictureAccentProcess"/>
    <dgm:cxn modelId="{BFE1038D-E8C6-4206-95BB-3D481E22EC4B}" type="presParOf" srcId="{8E8D7DEA-09CC-4F6F-8A49-733DBEFF68BA}" destId="{F44CEF68-EC7D-4C22-A458-23E1E1036436}" srcOrd="12" destOrd="0" presId="urn:microsoft.com/office/officeart/2008/layout/AscendingPictureAccentProcess"/>
    <dgm:cxn modelId="{586B53FE-DBD6-4C2F-AD13-FDCF6A5347AC}" type="presParOf" srcId="{8E8D7DEA-09CC-4F6F-8A49-733DBEFF68BA}" destId="{B6CB4FAD-06BB-4C00-B695-0C6CE76BEC9B}" srcOrd="13" destOrd="0" presId="urn:microsoft.com/office/officeart/2008/layout/AscendingPictureAccentProcess"/>
    <dgm:cxn modelId="{27A1869B-F8D7-4FD0-AE6C-BFB80554A34A}" type="presParOf" srcId="{8E8D7DEA-09CC-4F6F-8A49-733DBEFF68BA}" destId="{14D181C7-640F-4038-9E6D-602FC9E8DC24}" srcOrd="14" destOrd="0" presId="urn:microsoft.com/office/officeart/2008/layout/AscendingPictureAccentProcess"/>
    <dgm:cxn modelId="{8308F193-E090-49FE-9BBC-1F0FC205F37E}" type="presParOf" srcId="{8E8D7DEA-09CC-4F6F-8A49-733DBEFF68BA}" destId="{B7129ECE-6C39-48AC-A4B5-3E35943C7F31}" srcOrd="15" destOrd="0" presId="urn:microsoft.com/office/officeart/2008/layout/AscendingPictureAccentProcess"/>
    <dgm:cxn modelId="{00BAF769-D671-440F-A7FE-2752224CBF2F}" type="presParOf" srcId="{8E8D7DEA-09CC-4F6F-8A49-733DBEFF68BA}" destId="{B1B9DBCD-E767-4ECB-8E8A-5F46604BB006}" srcOrd="16" destOrd="0" presId="urn:microsoft.com/office/officeart/2008/layout/AscendingPictureAccentProcess"/>
    <dgm:cxn modelId="{FC6EEAAF-88C6-4370-81B6-3BB45202FD77}" type="presParOf" srcId="{B1B9DBCD-E767-4ECB-8E8A-5F46604BB006}" destId="{59776129-F9A1-423D-A150-5186ED9EEAE5}" srcOrd="0" destOrd="0" presId="urn:microsoft.com/office/officeart/2008/layout/AscendingPictureAccentProcess"/>
    <dgm:cxn modelId="{CFCC49F0-066D-4FDE-8DCA-8BB6EDF93F0D}" type="presParOf" srcId="{8E8D7DEA-09CC-4F6F-8A49-733DBEFF68BA}" destId="{386D1F43-FA00-4B5D-8543-EAF07493C402}" srcOrd="17" destOrd="0" presId="urn:microsoft.com/office/officeart/2008/layout/AscendingPictureAccentProcess"/>
    <dgm:cxn modelId="{3A69BC82-9125-40C4-A6D2-D8A83F7B5931}" type="presParOf" srcId="{8E8D7DEA-09CC-4F6F-8A49-733DBEFF68BA}" destId="{3339995B-0EAD-44A8-9F6A-D142B09C0092}" srcOrd="18" destOrd="0" presId="urn:microsoft.com/office/officeart/2008/layout/AscendingPictureAccentProcess"/>
    <dgm:cxn modelId="{AF5AF543-9B34-44DD-8A84-5EA6DE5E998C}" type="presParOf" srcId="{3339995B-0EAD-44A8-9F6A-D142B09C0092}" destId="{ED9C4611-D723-4F82-BC10-BB07E4502AB4}" srcOrd="0" destOrd="0" presId="urn:microsoft.com/office/officeart/2008/layout/AscendingPictureAccentProcess"/>
    <dgm:cxn modelId="{09E541CD-742E-457B-9D77-291E8EE5D4D7}" type="presParOf" srcId="{8E8D7DEA-09CC-4F6F-8A49-733DBEFF68BA}" destId="{59E625AA-24F6-4094-8E13-25DD69C819A7}" srcOrd="19" destOrd="0" presId="urn:microsoft.com/office/officeart/2008/layout/AscendingPictureAccentProcess"/>
    <dgm:cxn modelId="{0E1CAF63-F7A3-4B86-B466-70356420F193}" type="presParOf" srcId="{8E8D7DEA-09CC-4F6F-8A49-733DBEFF68BA}" destId="{3A6F4AB0-ECEB-4C69-884B-45F5469E3A31}" srcOrd="20" destOrd="0" presId="urn:microsoft.com/office/officeart/2008/layout/AscendingPictureAccentProcess"/>
    <dgm:cxn modelId="{B2DE0BEE-D1A6-49C9-AEE6-4224FAB38353}" type="presParOf" srcId="{3A6F4AB0-ECEB-4C69-884B-45F5469E3A31}" destId="{176F5D48-BDCA-4D8D-9D1B-BC7E0687FC47}" srcOrd="0" destOrd="0" presId="urn:microsoft.com/office/officeart/2008/layout/AscendingPictureAccentProcess"/>
    <dgm:cxn modelId="{3A703183-9AEF-4DBF-8B5A-9786F9ECB659}" type="presParOf" srcId="{8E8D7DEA-09CC-4F6F-8A49-733DBEFF68BA}" destId="{2646E999-FBFE-44E8-8707-54F7E2EBB09C}" srcOrd="21" destOrd="0" presId="urn:microsoft.com/office/officeart/2008/layout/AscendingPictureAccentProcess"/>
    <dgm:cxn modelId="{04C3DECA-E1EF-415D-AB1D-6998F3C6A210}" type="presParOf" srcId="{8E8D7DEA-09CC-4F6F-8A49-733DBEFF68BA}" destId="{FABE7D9F-7B08-4B09-BCA0-8E1998BBFC8A}" srcOrd="22" destOrd="0" presId="urn:microsoft.com/office/officeart/2008/layout/AscendingPictureAccentProcess"/>
    <dgm:cxn modelId="{F1C37478-467E-41C4-8040-08B3958B0031}" type="presParOf" srcId="{FABE7D9F-7B08-4B09-BCA0-8E1998BBFC8A}" destId="{4D4BAD87-9ECB-4779-82AC-2A6833FCE1A0}" srcOrd="0" destOrd="0" presId="urn:microsoft.com/office/officeart/2008/layout/AscendingPictureAccentProcess"/>
    <dgm:cxn modelId="{A12055E2-AE20-485D-8A2B-8EE2C5B374F4}" type="presParOf" srcId="{8E8D7DEA-09CC-4F6F-8A49-733DBEFF68BA}" destId="{52A33680-2221-4155-AC9D-38D81F19A01E}" srcOrd="23" destOrd="0" presId="urn:microsoft.com/office/officeart/2008/layout/AscendingPictureAccentProcess"/>
    <dgm:cxn modelId="{B59D18E2-5E1B-491B-84B5-C480A61EB149}" type="presParOf" srcId="{8E8D7DEA-09CC-4F6F-8A49-733DBEFF68BA}" destId="{78647B9F-D0E0-4592-A370-EC5A2EC4B10C}" srcOrd="24" destOrd="0" presId="urn:microsoft.com/office/officeart/2008/layout/AscendingPictureAccentProcess"/>
    <dgm:cxn modelId="{6ED3F07F-5321-4425-9D01-18EA62D50AD0}" type="presParOf" srcId="{78647B9F-D0E0-4592-A370-EC5A2EC4B10C}" destId="{78AB27AE-7448-4B81-82C7-00DD3513E65B}"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b="0" dirty="0">
              <a:solidFill>
                <a:schemeClr val="accent1"/>
              </a:solidFill>
              <a:latin typeface="Corbel" panose="020B0503020204020204" pitchFamily="34" charset="0"/>
            </a:rPr>
            <a:t>Basic </a:t>
          </a:r>
          <a:r>
            <a:rPr lang="de-DE" sz="2400" b="0" dirty="0" err="1">
              <a:solidFill>
                <a:schemeClr val="accent1"/>
              </a:solidFill>
              <a:latin typeface="Corbel" panose="020B0503020204020204" pitchFamily="34" charset="0"/>
            </a:rPr>
            <a:t>Structure</a:t>
          </a:r>
          <a:r>
            <a:rPr lang="de-DE" sz="2400" b="0" dirty="0">
              <a:solidFill>
                <a:schemeClr val="accent1"/>
              </a:solidFill>
              <a:latin typeface="Corbel" panose="020B0503020204020204" pitchFamily="34" charset="0"/>
            </a:rPr>
            <a:t> </a:t>
          </a:r>
          <a:r>
            <a:rPr lang="de-DE" sz="2400" b="0" dirty="0" err="1">
              <a:solidFill>
                <a:schemeClr val="accent1"/>
              </a:solidFill>
              <a:latin typeface="Corbel" panose="020B0503020204020204" pitchFamily="34" charset="0"/>
            </a:rPr>
            <a:t>of</a:t>
          </a:r>
          <a:r>
            <a:rPr lang="de-DE" sz="2400" b="0" dirty="0">
              <a:solidFill>
                <a:schemeClr val="accent1"/>
              </a:solidFill>
              <a:latin typeface="Corbel" panose="020B0503020204020204" pitchFamily="34" charset="0"/>
            </a:rPr>
            <a:t> a Port</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en-GB" sz="2400" b="0" dirty="0">
              <a:solidFill>
                <a:schemeClr val="accent1"/>
              </a:solidFill>
              <a:latin typeface="Corbel" panose="020B0503020204020204" pitchFamily="34" charset="0"/>
            </a:rPr>
            <a:t>Transhipment/</a:t>
          </a:r>
          <a:br>
            <a:rPr lang="en-GB" sz="2400" b="0" dirty="0">
              <a:solidFill>
                <a:schemeClr val="accent1"/>
              </a:solidFill>
              <a:latin typeface="Corbel" panose="020B0503020204020204" pitchFamily="34" charset="0"/>
            </a:rPr>
          </a:br>
          <a:r>
            <a:rPr lang="en-GB" sz="2400" b="0" dirty="0">
              <a:solidFill>
                <a:schemeClr val="accent1"/>
              </a:solidFill>
              <a:latin typeface="Corbel" panose="020B0503020204020204" pitchFamily="34" charset="0"/>
            </a:rPr>
            <a:t>Transhipment Modes</a:t>
          </a:r>
          <a:endParaRPr lang="de-DE" sz="2400" b="0" dirty="0">
            <a:solidFill>
              <a:schemeClr val="accent1"/>
            </a:solidFill>
            <a:latin typeface="Corbel" panose="020B0503020204020204" pitchFamily="34" charset="0"/>
          </a:endParaRP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AT" sz="2400" b="0" dirty="0" err="1">
              <a:solidFill>
                <a:schemeClr val="accent1"/>
              </a:solidFill>
              <a:latin typeface="Corbel" panose="020B0503020204020204" pitchFamily="34" charset="0"/>
            </a:rPr>
            <a:t>Types</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of</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Vessels</a:t>
          </a:r>
          <a:endParaRPr lang="de-DE" sz="2400" b="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AT" sz="2400" b="0" dirty="0" err="1">
              <a:solidFill>
                <a:schemeClr val="accent1"/>
              </a:solidFill>
              <a:latin typeface="Corbel" panose="020B0503020204020204" pitchFamily="34" charset="0"/>
            </a:rPr>
            <a:t>Danube</a:t>
          </a:r>
          <a:r>
            <a:rPr lang="de-AT" sz="2400" b="0" dirty="0">
              <a:solidFill>
                <a:schemeClr val="accent1"/>
              </a:solidFill>
              <a:latin typeface="Corbel" panose="020B0503020204020204" pitchFamily="34" charset="0"/>
            </a:rPr>
            <a:t> Ports</a:t>
          </a:r>
          <a:endParaRPr lang="de-DE" sz="2400" b="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chemeClr val="accent1"/>
        </a:solidFill>
        <a:ln w="28575">
          <a:solidFill>
            <a:schemeClr val="accent1"/>
          </a:solidFill>
        </a:ln>
      </dgm:spPr>
    </dgm:pt>
    <dgm:pt modelId="{77ECFE10-46D2-48B0-947A-2C85B551FC94}" type="pres">
      <dgm:prSet presAssocID="{F24300EC-4372-4D89-B437-9F81F6228517}" presName="text_2" presStyleLbl="node1" presStyleIdx="1" presStyleCnt="4">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pt>
    <dgm:pt modelId="{6B0ECE05-8828-4C0A-A479-6C928C989F2D}" type="pres">
      <dgm:prSet presAssocID="{173351EC-E710-4201-8F33-1AD5623FE62E}" presName="text_3" presStyleLbl="node1" presStyleIdx="2" presStyleCnt="4">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pt>
    <dgm:pt modelId="{91210F3F-D8B2-42DD-8F99-15CEF9439F8A}" type="pres">
      <dgm:prSet presAssocID="{6755B75A-DA2F-4942-9466-602DAA2B76D4}" presName="text_4" presStyleLbl="node1" presStyleIdx="3" presStyleCnt="4">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39EA9A2F-C4C4-4E51-9485-52C9A3A9B27C}" type="presOf" srcId="{624E2F07-CA2B-4ED9-89E9-4ED31FD7F6BD}" destId="{93855F07-44CB-45DE-B464-761E63A71CD5}" srcOrd="0" destOrd="0" presId="urn:microsoft.com/office/officeart/2008/layout/VerticalCurvedList"/>
    <dgm:cxn modelId="{F893935F-CABD-4D82-B93B-70657E02FACA}" srcId="{754914D3-2823-4D9D-9B5F-8AAE908A2791}" destId="{173351EC-E710-4201-8F33-1AD5623FE62E}" srcOrd="2" destOrd="0" parTransId="{4F3AEDE9-65F0-4988-8076-2CEA40D71496}" sibTransId="{46AFA8D8-F557-4455-8A38-DF16055635A9}"/>
    <dgm:cxn modelId="{564A724B-464F-43EA-B3F9-08B30D823942}" type="presOf" srcId="{F2941672-F5FC-4F5F-8FF3-57791CAF8C56}" destId="{AB399548-C0EB-4691-9CE6-7284291054B6}" srcOrd="0" destOrd="0" presId="urn:microsoft.com/office/officeart/2008/layout/VerticalCurvedList"/>
    <dgm:cxn modelId="{34FC95A1-E7F4-471D-868A-D636D3B7A56C}" type="presOf" srcId="{754914D3-2823-4D9D-9B5F-8AAE908A2791}" destId="{AE6139D5-D84B-4711-8A6A-A5161E022A99}"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B274FDC1-7E59-40F9-AA51-6338718BE116}" type="presOf" srcId="{173351EC-E710-4201-8F33-1AD5623FE62E}" destId="{6B0ECE05-8828-4C0A-A479-6C928C989F2D}" srcOrd="0" destOrd="0" presId="urn:microsoft.com/office/officeart/2008/layout/VerticalCurvedList"/>
    <dgm:cxn modelId="{03E625D1-C733-48D8-923A-D2C842D84372}" type="presOf" srcId="{6755B75A-DA2F-4942-9466-602DAA2B76D4}" destId="{91210F3F-D8B2-42DD-8F99-15CEF9439F8A}" srcOrd="0" destOrd="0" presId="urn:microsoft.com/office/officeart/2008/layout/VerticalCurvedList"/>
    <dgm:cxn modelId="{29C6E8F1-0DA8-40F1-8C46-28A377C1D222}" type="presOf" srcId="{F24300EC-4372-4D89-B437-9F81F6228517}" destId="{77ECFE10-46D2-48B0-947A-2C85B551FC94}" srcOrd="0" destOrd="0" presId="urn:microsoft.com/office/officeart/2008/layout/VerticalCurvedList"/>
    <dgm:cxn modelId="{9145D229-8220-4951-A2CA-A36BF9470A02}" type="presParOf" srcId="{AE6139D5-D84B-4711-8A6A-A5161E022A99}" destId="{00F42187-34FD-4D8B-A449-F316E9EB9AFA}" srcOrd="0" destOrd="0" presId="urn:microsoft.com/office/officeart/2008/layout/VerticalCurvedList"/>
    <dgm:cxn modelId="{D535CA7B-7B99-4E8D-BE4B-36914613F2E9}" type="presParOf" srcId="{00F42187-34FD-4D8B-A449-F316E9EB9AFA}" destId="{C168C53D-163A-4892-8EF0-B5326C3FF8C8}" srcOrd="0" destOrd="0" presId="urn:microsoft.com/office/officeart/2008/layout/VerticalCurvedList"/>
    <dgm:cxn modelId="{5E6778BD-FA22-4708-BD35-8D60621AA2C4}" type="presParOf" srcId="{C168C53D-163A-4892-8EF0-B5326C3FF8C8}" destId="{0FAB2C97-DF89-43B9-B7B2-C745E026F562}" srcOrd="0" destOrd="0" presId="urn:microsoft.com/office/officeart/2008/layout/VerticalCurvedList"/>
    <dgm:cxn modelId="{5CAB1E48-0A59-4542-89ED-27724819164E}" type="presParOf" srcId="{C168C53D-163A-4892-8EF0-B5326C3FF8C8}" destId="{93855F07-44CB-45DE-B464-761E63A71CD5}" srcOrd="1" destOrd="0" presId="urn:microsoft.com/office/officeart/2008/layout/VerticalCurvedList"/>
    <dgm:cxn modelId="{877458A1-BC06-4228-98F1-F930C3E41FBB}" type="presParOf" srcId="{C168C53D-163A-4892-8EF0-B5326C3FF8C8}" destId="{D258DE45-194F-4470-A0BE-D234AB24927B}" srcOrd="2" destOrd="0" presId="urn:microsoft.com/office/officeart/2008/layout/VerticalCurvedList"/>
    <dgm:cxn modelId="{0B7D731A-DCA9-40BD-AF80-59B837B858EE}" type="presParOf" srcId="{C168C53D-163A-4892-8EF0-B5326C3FF8C8}" destId="{BF8CDB65-7F63-46ED-AD6F-299BB5E410A3}" srcOrd="3" destOrd="0" presId="urn:microsoft.com/office/officeart/2008/layout/VerticalCurvedList"/>
    <dgm:cxn modelId="{1658E823-1CA6-4A97-BAA6-D5E0D570B365}" type="presParOf" srcId="{00F42187-34FD-4D8B-A449-F316E9EB9AFA}" destId="{AB399548-C0EB-4691-9CE6-7284291054B6}" srcOrd="1" destOrd="0" presId="urn:microsoft.com/office/officeart/2008/layout/VerticalCurvedList"/>
    <dgm:cxn modelId="{ECBDA577-F05E-4A1D-846C-05974B8AFA80}" type="presParOf" srcId="{00F42187-34FD-4D8B-A449-F316E9EB9AFA}" destId="{0B7AF41F-095F-4954-9948-F3B9C7302B4D}" srcOrd="2" destOrd="0" presId="urn:microsoft.com/office/officeart/2008/layout/VerticalCurvedList"/>
    <dgm:cxn modelId="{D54797A1-EAB9-4006-B974-87C8D0470830}" type="presParOf" srcId="{0B7AF41F-095F-4954-9948-F3B9C7302B4D}" destId="{9AF5ED78-341F-403E-97B4-875F8057A202}" srcOrd="0" destOrd="0" presId="urn:microsoft.com/office/officeart/2008/layout/VerticalCurvedList"/>
    <dgm:cxn modelId="{B10D97D9-9BF6-4FC8-A693-3B3CFB507300}" type="presParOf" srcId="{00F42187-34FD-4D8B-A449-F316E9EB9AFA}" destId="{77ECFE10-46D2-48B0-947A-2C85B551FC94}" srcOrd="3" destOrd="0" presId="urn:microsoft.com/office/officeart/2008/layout/VerticalCurvedList"/>
    <dgm:cxn modelId="{D3746416-584F-4651-8371-570DADC236AF}" type="presParOf" srcId="{00F42187-34FD-4D8B-A449-F316E9EB9AFA}" destId="{FEECF01B-4C91-4B01-BFA5-F1DFA7020B0A}" srcOrd="4" destOrd="0" presId="urn:microsoft.com/office/officeart/2008/layout/VerticalCurvedList"/>
    <dgm:cxn modelId="{E20F32EE-E5C3-4717-AD48-F227C65F5BA9}" type="presParOf" srcId="{FEECF01B-4C91-4B01-BFA5-F1DFA7020B0A}" destId="{EF12B5F5-AB8A-4523-B395-C351AAF3CDFA}" srcOrd="0" destOrd="0" presId="urn:microsoft.com/office/officeart/2008/layout/VerticalCurvedList"/>
    <dgm:cxn modelId="{3F540E02-1B8A-448D-B2E4-5AB13365A153}" type="presParOf" srcId="{00F42187-34FD-4D8B-A449-F316E9EB9AFA}" destId="{6B0ECE05-8828-4C0A-A479-6C928C989F2D}" srcOrd="5" destOrd="0" presId="urn:microsoft.com/office/officeart/2008/layout/VerticalCurvedList"/>
    <dgm:cxn modelId="{C1F5A26A-42C9-40D0-8174-E3D74B64A02F}" type="presParOf" srcId="{00F42187-34FD-4D8B-A449-F316E9EB9AFA}" destId="{1A41940D-DA6D-4168-B61B-2046AB904AF1}" srcOrd="6" destOrd="0" presId="urn:microsoft.com/office/officeart/2008/layout/VerticalCurvedList"/>
    <dgm:cxn modelId="{D850782E-803E-4B76-9086-F4D609A325B2}" type="presParOf" srcId="{1A41940D-DA6D-4168-B61B-2046AB904AF1}" destId="{84FECD7B-556D-40CD-80FE-E856FE6C01BC}" srcOrd="0" destOrd="0" presId="urn:microsoft.com/office/officeart/2008/layout/VerticalCurvedList"/>
    <dgm:cxn modelId="{5F4CBD57-72A9-43F4-BFF2-A52B531C0F9C}" type="presParOf" srcId="{00F42187-34FD-4D8B-A449-F316E9EB9AFA}" destId="{91210F3F-D8B2-42DD-8F99-15CEF9439F8A}" srcOrd="7" destOrd="0" presId="urn:microsoft.com/office/officeart/2008/layout/VerticalCurvedList"/>
    <dgm:cxn modelId="{0BCAA843-8A42-43A7-9184-5719B057F2EC}" type="presParOf" srcId="{00F42187-34FD-4D8B-A449-F316E9EB9AFA}" destId="{D9DCCA26-62B6-4763-8EFA-968C560C11C4}" srcOrd="8" destOrd="0" presId="urn:microsoft.com/office/officeart/2008/layout/VerticalCurvedList"/>
    <dgm:cxn modelId="{C3B0ADD3-A307-4899-91BC-722CC539D96A}"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b="0" dirty="0">
              <a:solidFill>
                <a:schemeClr val="accent1"/>
              </a:solidFill>
              <a:latin typeface="Corbel" panose="020B0503020204020204" pitchFamily="34" charset="0"/>
            </a:rPr>
            <a:t>Basic </a:t>
          </a:r>
          <a:r>
            <a:rPr lang="de-DE" sz="2400" b="0" dirty="0" err="1">
              <a:solidFill>
                <a:schemeClr val="accent1"/>
              </a:solidFill>
              <a:latin typeface="Corbel" panose="020B0503020204020204" pitchFamily="34" charset="0"/>
            </a:rPr>
            <a:t>Structure</a:t>
          </a:r>
          <a:r>
            <a:rPr lang="de-DE" sz="2400" b="0" dirty="0">
              <a:solidFill>
                <a:schemeClr val="accent1"/>
              </a:solidFill>
              <a:latin typeface="Corbel" panose="020B0503020204020204" pitchFamily="34" charset="0"/>
            </a:rPr>
            <a:t> </a:t>
          </a:r>
          <a:r>
            <a:rPr lang="de-DE" sz="2400" b="0" dirty="0" err="1">
              <a:solidFill>
                <a:schemeClr val="accent1"/>
              </a:solidFill>
              <a:latin typeface="Corbel" panose="020B0503020204020204" pitchFamily="34" charset="0"/>
            </a:rPr>
            <a:t>of</a:t>
          </a:r>
          <a:r>
            <a:rPr lang="de-DE" sz="2400" b="0" dirty="0">
              <a:solidFill>
                <a:schemeClr val="accent1"/>
              </a:solidFill>
              <a:latin typeface="Corbel" panose="020B0503020204020204" pitchFamily="34" charset="0"/>
            </a:rPr>
            <a:t> a Port</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en-GB" sz="2400" b="0" dirty="0">
              <a:solidFill>
                <a:schemeClr val="accent1"/>
              </a:solidFill>
              <a:latin typeface="Corbel" panose="020B0503020204020204" pitchFamily="34" charset="0"/>
            </a:rPr>
            <a:t>Transhipment/</a:t>
          </a:r>
          <a:br>
            <a:rPr lang="en-GB" sz="2400" b="0" dirty="0">
              <a:solidFill>
                <a:schemeClr val="accent1"/>
              </a:solidFill>
              <a:latin typeface="Corbel" panose="020B0503020204020204" pitchFamily="34" charset="0"/>
            </a:rPr>
          </a:br>
          <a:r>
            <a:rPr lang="en-GB" sz="2400" b="0" dirty="0">
              <a:solidFill>
                <a:schemeClr val="accent1"/>
              </a:solidFill>
              <a:latin typeface="Corbel" panose="020B0503020204020204" pitchFamily="34" charset="0"/>
            </a:rPr>
            <a:t>Transhipment Modes</a:t>
          </a:r>
          <a:endParaRPr lang="de-DE" sz="2400" b="0" dirty="0">
            <a:solidFill>
              <a:schemeClr val="accent1"/>
            </a:solidFill>
            <a:latin typeface="Corbel" panose="020B0503020204020204" pitchFamily="34" charset="0"/>
          </a:endParaRP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AT" sz="2400" b="0" dirty="0" err="1">
              <a:solidFill>
                <a:schemeClr val="accent1"/>
              </a:solidFill>
              <a:latin typeface="Corbel" panose="020B0503020204020204" pitchFamily="34" charset="0"/>
            </a:rPr>
            <a:t>Types</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of</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Vessels</a:t>
          </a:r>
          <a:endParaRPr lang="de-DE" sz="2400" b="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AT" sz="2400" b="0" dirty="0" err="1">
              <a:solidFill>
                <a:schemeClr val="accent1"/>
              </a:solidFill>
              <a:latin typeface="Corbel" panose="020B0503020204020204" pitchFamily="34" charset="0"/>
            </a:rPr>
            <a:t>Danube</a:t>
          </a:r>
          <a:r>
            <a:rPr lang="de-AT" sz="2400" b="0" dirty="0">
              <a:solidFill>
                <a:schemeClr val="accent1"/>
              </a:solidFill>
              <a:latin typeface="Corbel" panose="020B0503020204020204" pitchFamily="34" charset="0"/>
            </a:rPr>
            <a:t> Ports</a:t>
          </a:r>
          <a:endParaRPr lang="de-DE" sz="2400" b="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pt>
    <dgm:pt modelId="{77ECFE10-46D2-48B0-947A-2C85B551FC94}" type="pres">
      <dgm:prSet presAssocID="{F24300EC-4372-4D89-B437-9F81F6228517}" presName="text_2" presStyleLbl="node1" presStyleIdx="1" presStyleCnt="4">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blipFill rotWithShape="0">
          <a:blip xmlns:r="http://schemas.openxmlformats.org/officeDocument/2006/relationships" r:embed="rId1"/>
          <a:stretch>
            <a:fillRect/>
          </a:stretch>
        </a:blipFill>
        <a:ln w="28575">
          <a:solidFill>
            <a:schemeClr val="accent1"/>
          </a:solidFill>
        </a:ln>
      </dgm:spPr>
    </dgm:pt>
    <dgm:pt modelId="{6B0ECE05-8828-4C0A-A479-6C928C989F2D}" type="pres">
      <dgm:prSet presAssocID="{173351EC-E710-4201-8F33-1AD5623FE62E}" presName="text_3" presStyleLbl="node1" presStyleIdx="2" presStyleCnt="4">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pt>
    <dgm:pt modelId="{91210F3F-D8B2-42DD-8F99-15CEF9439F8A}" type="pres">
      <dgm:prSet presAssocID="{6755B75A-DA2F-4942-9466-602DAA2B76D4}" presName="text_4" presStyleLbl="node1" presStyleIdx="3" presStyleCnt="4">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39EA9A2F-C4C4-4E51-9485-52C9A3A9B27C}" type="presOf" srcId="{624E2F07-CA2B-4ED9-89E9-4ED31FD7F6BD}" destId="{93855F07-44CB-45DE-B464-761E63A71CD5}" srcOrd="0" destOrd="0" presId="urn:microsoft.com/office/officeart/2008/layout/VerticalCurvedList"/>
    <dgm:cxn modelId="{F893935F-CABD-4D82-B93B-70657E02FACA}" srcId="{754914D3-2823-4D9D-9B5F-8AAE908A2791}" destId="{173351EC-E710-4201-8F33-1AD5623FE62E}" srcOrd="2" destOrd="0" parTransId="{4F3AEDE9-65F0-4988-8076-2CEA40D71496}" sibTransId="{46AFA8D8-F557-4455-8A38-DF16055635A9}"/>
    <dgm:cxn modelId="{564A724B-464F-43EA-B3F9-08B30D823942}" type="presOf" srcId="{F2941672-F5FC-4F5F-8FF3-57791CAF8C56}" destId="{AB399548-C0EB-4691-9CE6-7284291054B6}" srcOrd="0" destOrd="0" presId="urn:microsoft.com/office/officeart/2008/layout/VerticalCurvedList"/>
    <dgm:cxn modelId="{34FC95A1-E7F4-471D-868A-D636D3B7A56C}" type="presOf" srcId="{754914D3-2823-4D9D-9B5F-8AAE908A2791}" destId="{AE6139D5-D84B-4711-8A6A-A5161E022A99}"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B274FDC1-7E59-40F9-AA51-6338718BE116}" type="presOf" srcId="{173351EC-E710-4201-8F33-1AD5623FE62E}" destId="{6B0ECE05-8828-4C0A-A479-6C928C989F2D}" srcOrd="0" destOrd="0" presId="urn:microsoft.com/office/officeart/2008/layout/VerticalCurvedList"/>
    <dgm:cxn modelId="{03E625D1-C733-48D8-923A-D2C842D84372}" type="presOf" srcId="{6755B75A-DA2F-4942-9466-602DAA2B76D4}" destId="{91210F3F-D8B2-42DD-8F99-15CEF9439F8A}" srcOrd="0" destOrd="0" presId="urn:microsoft.com/office/officeart/2008/layout/VerticalCurvedList"/>
    <dgm:cxn modelId="{29C6E8F1-0DA8-40F1-8C46-28A377C1D222}" type="presOf" srcId="{F24300EC-4372-4D89-B437-9F81F6228517}" destId="{77ECFE10-46D2-48B0-947A-2C85B551FC94}" srcOrd="0" destOrd="0" presId="urn:microsoft.com/office/officeart/2008/layout/VerticalCurvedList"/>
    <dgm:cxn modelId="{9145D229-8220-4951-A2CA-A36BF9470A02}" type="presParOf" srcId="{AE6139D5-D84B-4711-8A6A-A5161E022A99}" destId="{00F42187-34FD-4D8B-A449-F316E9EB9AFA}" srcOrd="0" destOrd="0" presId="urn:microsoft.com/office/officeart/2008/layout/VerticalCurvedList"/>
    <dgm:cxn modelId="{D535CA7B-7B99-4E8D-BE4B-36914613F2E9}" type="presParOf" srcId="{00F42187-34FD-4D8B-A449-F316E9EB9AFA}" destId="{C168C53D-163A-4892-8EF0-B5326C3FF8C8}" srcOrd="0" destOrd="0" presId="urn:microsoft.com/office/officeart/2008/layout/VerticalCurvedList"/>
    <dgm:cxn modelId="{5E6778BD-FA22-4708-BD35-8D60621AA2C4}" type="presParOf" srcId="{C168C53D-163A-4892-8EF0-B5326C3FF8C8}" destId="{0FAB2C97-DF89-43B9-B7B2-C745E026F562}" srcOrd="0" destOrd="0" presId="urn:microsoft.com/office/officeart/2008/layout/VerticalCurvedList"/>
    <dgm:cxn modelId="{5CAB1E48-0A59-4542-89ED-27724819164E}" type="presParOf" srcId="{C168C53D-163A-4892-8EF0-B5326C3FF8C8}" destId="{93855F07-44CB-45DE-B464-761E63A71CD5}" srcOrd="1" destOrd="0" presId="urn:microsoft.com/office/officeart/2008/layout/VerticalCurvedList"/>
    <dgm:cxn modelId="{877458A1-BC06-4228-98F1-F930C3E41FBB}" type="presParOf" srcId="{C168C53D-163A-4892-8EF0-B5326C3FF8C8}" destId="{D258DE45-194F-4470-A0BE-D234AB24927B}" srcOrd="2" destOrd="0" presId="urn:microsoft.com/office/officeart/2008/layout/VerticalCurvedList"/>
    <dgm:cxn modelId="{0B7D731A-DCA9-40BD-AF80-59B837B858EE}" type="presParOf" srcId="{C168C53D-163A-4892-8EF0-B5326C3FF8C8}" destId="{BF8CDB65-7F63-46ED-AD6F-299BB5E410A3}" srcOrd="3" destOrd="0" presId="urn:microsoft.com/office/officeart/2008/layout/VerticalCurvedList"/>
    <dgm:cxn modelId="{1658E823-1CA6-4A97-BAA6-D5E0D570B365}" type="presParOf" srcId="{00F42187-34FD-4D8B-A449-F316E9EB9AFA}" destId="{AB399548-C0EB-4691-9CE6-7284291054B6}" srcOrd="1" destOrd="0" presId="urn:microsoft.com/office/officeart/2008/layout/VerticalCurvedList"/>
    <dgm:cxn modelId="{ECBDA577-F05E-4A1D-846C-05974B8AFA80}" type="presParOf" srcId="{00F42187-34FD-4D8B-A449-F316E9EB9AFA}" destId="{0B7AF41F-095F-4954-9948-F3B9C7302B4D}" srcOrd="2" destOrd="0" presId="urn:microsoft.com/office/officeart/2008/layout/VerticalCurvedList"/>
    <dgm:cxn modelId="{D54797A1-EAB9-4006-B974-87C8D0470830}" type="presParOf" srcId="{0B7AF41F-095F-4954-9948-F3B9C7302B4D}" destId="{9AF5ED78-341F-403E-97B4-875F8057A202}" srcOrd="0" destOrd="0" presId="urn:microsoft.com/office/officeart/2008/layout/VerticalCurvedList"/>
    <dgm:cxn modelId="{B10D97D9-9BF6-4FC8-A693-3B3CFB507300}" type="presParOf" srcId="{00F42187-34FD-4D8B-A449-F316E9EB9AFA}" destId="{77ECFE10-46D2-48B0-947A-2C85B551FC94}" srcOrd="3" destOrd="0" presId="urn:microsoft.com/office/officeart/2008/layout/VerticalCurvedList"/>
    <dgm:cxn modelId="{D3746416-584F-4651-8371-570DADC236AF}" type="presParOf" srcId="{00F42187-34FD-4D8B-A449-F316E9EB9AFA}" destId="{FEECF01B-4C91-4B01-BFA5-F1DFA7020B0A}" srcOrd="4" destOrd="0" presId="urn:microsoft.com/office/officeart/2008/layout/VerticalCurvedList"/>
    <dgm:cxn modelId="{E20F32EE-E5C3-4717-AD48-F227C65F5BA9}" type="presParOf" srcId="{FEECF01B-4C91-4B01-BFA5-F1DFA7020B0A}" destId="{EF12B5F5-AB8A-4523-B395-C351AAF3CDFA}" srcOrd="0" destOrd="0" presId="urn:microsoft.com/office/officeart/2008/layout/VerticalCurvedList"/>
    <dgm:cxn modelId="{3F540E02-1B8A-448D-B2E4-5AB13365A153}" type="presParOf" srcId="{00F42187-34FD-4D8B-A449-F316E9EB9AFA}" destId="{6B0ECE05-8828-4C0A-A479-6C928C989F2D}" srcOrd="5" destOrd="0" presId="urn:microsoft.com/office/officeart/2008/layout/VerticalCurvedList"/>
    <dgm:cxn modelId="{C1F5A26A-42C9-40D0-8174-E3D74B64A02F}" type="presParOf" srcId="{00F42187-34FD-4D8B-A449-F316E9EB9AFA}" destId="{1A41940D-DA6D-4168-B61B-2046AB904AF1}" srcOrd="6" destOrd="0" presId="urn:microsoft.com/office/officeart/2008/layout/VerticalCurvedList"/>
    <dgm:cxn modelId="{D850782E-803E-4B76-9086-F4D609A325B2}" type="presParOf" srcId="{1A41940D-DA6D-4168-B61B-2046AB904AF1}" destId="{84FECD7B-556D-40CD-80FE-E856FE6C01BC}" srcOrd="0" destOrd="0" presId="urn:microsoft.com/office/officeart/2008/layout/VerticalCurvedList"/>
    <dgm:cxn modelId="{5F4CBD57-72A9-43F4-BFF2-A52B531C0F9C}" type="presParOf" srcId="{00F42187-34FD-4D8B-A449-F316E9EB9AFA}" destId="{91210F3F-D8B2-42DD-8F99-15CEF9439F8A}" srcOrd="7" destOrd="0" presId="urn:microsoft.com/office/officeart/2008/layout/VerticalCurvedList"/>
    <dgm:cxn modelId="{0BCAA843-8A42-43A7-9184-5719B057F2EC}" type="presParOf" srcId="{00F42187-34FD-4D8B-A449-F316E9EB9AFA}" destId="{D9DCCA26-62B6-4763-8EFA-968C560C11C4}" srcOrd="8" destOrd="0" presId="urn:microsoft.com/office/officeart/2008/layout/VerticalCurvedList"/>
    <dgm:cxn modelId="{C3B0ADD3-A307-4899-91BC-722CC539D96A}"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b="0" dirty="0">
              <a:solidFill>
                <a:schemeClr val="accent1"/>
              </a:solidFill>
              <a:latin typeface="Corbel" panose="020B0503020204020204" pitchFamily="34" charset="0"/>
            </a:rPr>
            <a:t>Basic </a:t>
          </a:r>
          <a:r>
            <a:rPr lang="de-DE" sz="2400" b="0" dirty="0" err="1">
              <a:solidFill>
                <a:schemeClr val="accent1"/>
              </a:solidFill>
              <a:latin typeface="Corbel" panose="020B0503020204020204" pitchFamily="34" charset="0"/>
            </a:rPr>
            <a:t>Structure</a:t>
          </a:r>
          <a:r>
            <a:rPr lang="de-DE" sz="2400" b="0" dirty="0">
              <a:solidFill>
                <a:schemeClr val="accent1"/>
              </a:solidFill>
              <a:latin typeface="Corbel" panose="020B0503020204020204" pitchFamily="34" charset="0"/>
            </a:rPr>
            <a:t> </a:t>
          </a:r>
          <a:r>
            <a:rPr lang="de-DE" sz="2400" b="0" dirty="0" err="1">
              <a:solidFill>
                <a:schemeClr val="accent1"/>
              </a:solidFill>
              <a:latin typeface="Corbel" panose="020B0503020204020204" pitchFamily="34" charset="0"/>
            </a:rPr>
            <a:t>of</a:t>
          </a:r>
          <a:r>
            <a:rPr lang="de-DE" sz="2400" b="0" dirty="0">
              <a:solidFill>
                <a:schemeClr val="accent1"/>
              </a:solidFill>
              <a:latin typeface="Corbel" panose="020B0503020204020204" pitchFamily="34" charset="0"/>
            </a:rPr>
            <a:t> a Port</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en-GB" sz="2400" b="0" dirty="0">
              <a:solidFill>
                <a:schemeClr val="accent1"/>
              </a:solidFill>
              <a:latin typeface="Corbel" panose="020B0503020204020204" pitchFamily="34" charset="0"/>
            </a:rPr>
            <a:t>Transhipment/</a:t>
          </a:r>
          <a:br>
            <a:rPr lang="en-GB" sz="2400" b="0" dirty="0">
              <a:solidFill>
                <a:schemeClr val="accent1"/>
              </a:solidFill>
              <a:latin typeface="Corbel" panose="020B0503020204020204" pitchFamily="34" charset="0"/>
            </a:rPr>
          </a:br>
          <a:r>
            <a:rPr lang="en-GB" sz="2400" b="0" dirty="0">
              <a:solidFill>
                <a:schemeClr val="accent1"/>
              </a:solidFill>
              <a:latin typeface="Corbel" panose="020B0503020204020204" pitchFamily="34" charset="0"/>
            </a:rPr>
            <a:t>Transhipment Modes</a:t>
          </a:r>
          <a:endParaRPr lang="de-DE" sz="2400" b="0" dirty="0">
            <a:solidFill>
              <a:schemeClr val="accent1"/>
            </a:solidFill>
            <a:latin typeface="Corbel" panose="020B0503020204020204" pitchFamily="34" charset="0"/>
          </a:endParaRP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AT" sz="2400" b="0" dirty="0" err="1">
              <a:solidFill>
                <a:schemeClr val="accent1"/>
              </a:solidFill>
              <a:latin typeface="Corbel" panose="020B0503020204020204" pitchFamily="34" charset="0"/>
            </a:rPr>
            <a:t>Types</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of</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Vessels</a:t>
          </a:r>
          <a:endParaRPr lang="de-DE" sz="2400" b="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AT" sz="2400" b="0" dirty="0" err="1">
              <a:solidFill>
                <a:schemeClr val="accent1"/>
              </a:solidFill>
              <a:latin typeface="Corbel" panose="020B0503020204020204" pitchFamily="34" charset="0"/>
            </a:rPr>
            <a:t>Danube</a:t>
          </a:r>
          <a:r>
            <a:rPr lang="de-AT" sz="2400" b="0" dirty="0">
              <a:solidFill>
                <a:schemeClr val="accent1"/>
              </a:solidFill>
              <a:latin typeface="Corbel" panose="020B0503020204020204" pitchFamily="34" charset="0"/>
            </a:rPr>
            <a:t> Ports</a:t>
          </a:r>
          <a:endParaRPr lang="de-DE" sz="2400" b="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pt>
    <dgm:pt modelId="{77ECFE10-46D2-48B0-947A-2C85B551FC94}" type="pres">
      <dgm:prSet presAssocID="{F24300EC-4372-4D89-B437-9F81F6228517}" presName="text_2" presStyleLbl="node1" presStyleIdx="1" presStyleCnt="4">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pt>
    <dgm:pt modelId="{6B0ECE05-8828-4C0A-A479-6C928C989F2D}" type="pres">
      <dgm:prSet presAssocID="{173351EC-E710-4201-8F33-1AD5623FE62E}" presName="text_3" presStyleLbl="node1" presStyleIdx="2" presStyleCnt="4">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blipFill rotWithShape="0">
          <a:blip xmlns:r="http://schemas.openxmlformats.org/officeDocument/2006/relationships" r:embed="rId1"/>
          <a:stretch>
            <a:fillRect/>
          </a:stretch>
        </a:blipFill>
        <a:ln w="28575">
          <a:solidFill>
            <a:schemeClr val="accent1"/>
          </a:solidFill>
        </a:ln>
      </dgm:spPr>
    </dgm:pt>
    <dgm:pt modelId="{91210F3F-D8B2-42DD-8F99-15CEF9439F8A}" type="pres">
      <dgm:prSet presAssocID="{6755B75A-DA2F-4942-9466-602DAA2B76D4}" presName="text_4" presStyleLbl="node1" presStyleIdx="3" presStyleCnt="4">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39EA9A2F-C4C4-4E51-9485-52C9A3A9B27C}" type="presOf" srcId="{624E2F07-CA2B-4ED9-89E9-4ED31FD7F6BD}" destId="{93855F07-44CB-45DE-B464-761E63A71CD5}" srcOrd="0" destOrd="0" presId="urn:microsoft.com/office/officeart/2008/layout/VerticalCurvedList"/>
    <dgm:cxn modelId="{F893935F-CABD-4D82-B93B-70657E02FACA}" srcId="{754914D3-2823-4D9D-9B5F-8AAE908A2791}" destId="{173351EC-E710-4201-8F33-1AD5623FE62E}" srcOrd="2" destOrd="0" parTransId="{4F3AEDE9-65F0-4988-8076-2CEA40D71496}" sibTransId="{46AFA8D8-F557-4455-8A38-DF16055635A9}"/>
    <dgm:cxn modelId="{564A724B-464F-43EA-B3F9-08B30D823942}" type="presOf" srcId="{F2941672-F5FC-4F5F-8FF3-57791CAF8C56}" destId="{AB399548-C0EB-4691-9CE6-7284291054B6}" srcOrd="0" destOrd="0" presId="urn:microsoft.com/office/officeart/2008/layout/VerticalCurvedList"/>
    <dgm:cxn modelId="{34FC95A1-E7F4-471D-868A-D636D3B7A56C}" type="presOf" srcId="{754914D3-2823-4D9D-9B5F-8AAE908A2791}" destId="{AE6139D5-D84B-4711-8A6A-A5161E022A99}"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B274FDC1-7E59-40F9-AA51-6338718BE116}" type="presOf" srcId="{173351EC-E710-4201-8F33-1AD5623FE62E}" destId="{6B0ECE05-8828-4C0A-A479-6C928C989F2D}" srcOrd="0" destOrd="0" presId="urn:microsoft.com/office/officeart/2008/layout/VerticalCurvedList"/>
    <dgm:cxn modelId="{03E625D1-C733-48D8-923A-D2C842D84372}" type="presOf" srcId="{6755B75A-DA2F-4942-9466-602DAA2B76D4}" destId="{91210F3F-D8B2-42DD-8F99-15CEF9439F8A}" srcOrd="0" destOrd="0" presId="urn:microsoft.com/office/officeart/2008/layout/VerticalCurvedList"/>
    <dgm:cxn modelId="{29C6E8F1-0DA8-40F1-8C46-28A377C1D222}" type="presOf" srcId="{F24300EC-4372-4D89-B437-9F81F6228517}" destId="{77ECFE10-46D2-48B0-947A-2C85B551FC94}" srcOrd="0" destOrd="0" presId="urn:microsoft.com/office/officeart/2008/layout/VerticalCurvedList"/>
    <dgm:cxn modelId="{9145D229-8220-4951-A2CA-A36BF9470A02}" type="presParOf" srcId="{AE6139D5-D84B-4711-8A6A-A5161E022A99}" destId="{00F42187-34FD-4D8B-A449-F316E9EB9AFA}" srcOrd="0" destOrd="0" presId="urn:microsoft.com/office/officeart/2008/layout/VerticalCurvedList"/>
    <dgm:cxn modelId="{D535CA7B-7B99-4E8D-BE4B-36914613F2E9}" type="presParOf" srcId="{00F42187-34FD-4D8B-A449-F316E9EB9AFA}" destId="{C168C53D-163A-4892-8EF0-B5326C3FF8C8}" srcOrd="0" destOrd="0" presId="urn:microsoft.com/office/officeart/2008/layout/VerticalCurvedList"/>
    <dgm:cxn modelId="{5E6778BD-FA22-4708-BD35-8D60621AA2C4}" type="presParOf" srcId="{C168C53D-163A-4892-8EF0-B5326C3FF8C8}" destId="{0FAB2C97-DF89-43B9-B7B2-C745E026F562}" srcOrd="0" destOrd="0" presId="urn:microsoft.com/office/officeart/2008/layout/VerticalCurvedList"/>
    <dgm:cxn modelId="{5CAB1E48-0A59-4542-89ED-27724819164E}" type="presParOf" srcId="{C168C53D-163A-4892-8EF0-B5326C3FF8C8}" destId="{93855F07-44CB-45DE-B464-761E63A71CD5}" srcOrd="1" destOrd="0" presId="urn:microsoft.com/office/officeart/2008/layout/VerticalCurvedList"/>
    <dgm:cxn modelId="{877458A1-BC06-4228-98F1-F930C3E41FBB}" type="presParOf" srcId="{C168C53D-163A-4892-8EF0-B5326C3FF8C8}" destId="{D258DE45-194F-4470-A0BE-D234AB24927B}" srcOrd="2" destOrd="0" presId="urn:microsoft.com/office/officeart/2008/layout/VerticalCurvedList"/>
    <dgm:cxn modelId="{0B7D731A-DCA9-40BD-AF80-59B837B858EE}" type="presParOf" srcId="{C168C53D-163A-4892-8EF0-B5326C3FF8C8}" destId="{BF8CDB65-7F63-46ED-AD6F-299BB5E410A3}" srcOrd="3" destOrd="0" presId="urn:microsoft.com/office/officeart/2008/layout/VerticalCurvedList"/>
    <dgm:cxn modelId="{1658E823-1CA6-4A97-BAA6-D5E0D570B365}" type="presParOf" srcId="{00F42187-34FD-4D8B-A449-F316E9EB9AFA}" destId="{AB399548-C0EB-4691-9CE6-7284291054B6}" srcOrd="1" destOrd="0" presId="urn:microsoft.com/office/officeart/2008/layout/VerticalCurvedList"/>
    <dgm:cxn modelId="{ECBDA577-F05E-4A1D-846C-05974B8AFA80}" type="presParOf" srcId="{00F42187-34FD-4D8B-A449-F316E9EB9AFA}" destId="{0B7AF41F-095F-4954-9948-F3B9C7302B4D}" srcOrd="2" destOrd="0" presId="urn:microsoft.com/office/officeart/2008/layout/VerticalCurvedList"/>
    <dgm:cxn modelId="{D54797A1-EAB9-4006-B974-87C8D0470830}" type="presParOf" srcId="{0B7AF41F-095F-4954-9948-F3B9C7302B4D}" destId="{9AF5ED78-341F-403E-97B4-875F8057A202}" srcOrd="0" destOrd="0" presId="urn:microsoft.com/office/officeart/2008/layout/VerticalCurvedList"/>
    <dgm:cxn modelId="{B10D97D9-9BF6-4FC8-A693-3B3CFB507300}" type="presParOf" srcId="{00F42187-34FD-4D8B-A449-F316E9EB9AFA}" destId="{77ECFE10-46D2-48B0-947A-2C85B551FC94}" srcOrd="3" destOrd="0" presId="urn:microsoft.com/office/officeart/2008/layout/VerticalCurvedList"/>
    <dgm:cxn modelId="{D3746416-584F-4651-8371-570DADC236AF}" type="presParOf" srcId="{00F42187-34FD-4D8B-A449-F316E9EB9AFA}" destId="{FEECF01B-4C91-4B01-BFA5-F1DFA7020B0A}" srcOrd="4" destOrd="0" presId="urn:microsoft.com/office/officeart/2008/layout/VerticalCurvedList"/>
    <dgm:cxn modelId="{E20F32EE-E5C3-4717-AD48-F227C65F5BA9}" type="presParOf" srcId="{FEECF01B-4C91-4B01-BFA5-F1DFA7020B0A}" destId="{EF12B5F5-AB8A-4523-B395-C351AAF3CDFA}" srcOrd="0" destOrd="0" presId="urn:microsoft.com/office/officeart/2008/layout/VerticalCurvedList"/>
    <dgm:cxn modelId="{3F540E02-1B8A-448D-B2E4-5AB13365A153}" type="presParOf" srcId="{00F42187-34FD-4D8B-A449-F316E9EB9AFA}" destId="{6B0ECE05-8828-4C0A-A479-6C928C989F2D}" srcOrd="5" destOrd="0" presId="urn:microsoft.com/office/officeart/2008/layout/VerticalCurvedList"/>
    <dgm:cxn modelId="{C1F5A26A-42C9-40D0-8174-E3D74B64A02F}" type="presParOf" srcId="{00F42187-34FD-4D8B-A449-F316E9EB9AFA}" destId="{1A41940D-DA6D-4168-B61B-2046AB904AF1}" srcOrd="6" destOrd="0" presId="urn:microsoft.com/office/officeart/2008/layout/VerticalCurvedList"/>
    <dgm:cxn modelId="{D850782E-803E-4B76-9086-F4D609A325B2}" type="presParOf" srcId="{1A41940D-DA6D-4168-B61B-2046AB904AF1}" destId="{84FECD7B-556D-40CD-80FE-E856FE6C01BC}" srcOrd="0" destOrd="0" presId="urn:microsoft.com/office/officeart/2008/layout/VerticalCurvedList"/>
    <dgm:cxn modelId="{5F4CBD57-72A9-43F4-BFF2-A52B531C0F9C}" type="presParOf" srcId="{00F42187-34FD-4D8B-A449-F316E9EB9AFA}" destId="{91210F3F-D8B2-42DD-8F99-15CEF9439F8A}" srcOrd="7" destOrd="0" presId="urn:microsoft.com/office/officeart/2008/layout/VerticalCurvedList"/>
    <dgm:cxn modelId="{0BCAA843-8A42-43A7-9184-5719B057F2EC}" type="presParOf" srcId="{00F42187-34FD-4D8B-A449-F316E9EB9AFA}" destId="{D9DCCA26-62B6-4763-8EFA-968C560C11C4}" srcOrd="8" destOrd="0" presId="urn:microsoft.com/office/officeart/2008/layout/VerticalCurvedList"/>
    <dgm:cxn modelId="{C3B0ADD3-A307-4899-91BC-722CC539D96A}"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b="0" dirty="0">
              <a:solidFill>
                <a:schemeClr val="accent1"/>
              </a:solidFill>
              <a:latin typeface="Corbel" panose="020B0503020204020204" pitchFamily="34" charset="0"/>
            </a:rPr>
            <a:t>Basic </a:t>
          </a:r>
          <a:r>
            <a:rPr lang="de-DE" sz="2400" b="0" dirty="0" err="1">
              <a:solidFill>
                <a:schemeClr val="accent1"/>
              </a:solidFill>
              <a:latin typeface="Corbel" panose="020B0503020204020204" pitchFamily="34" charset="0"/>
            </a:rPr>
            <a:t>Structure</a:t>
          </a:r>
          <a:r>
            <a:rPr lang="de-DE" sz="2400" b="0" dirty="0">
              <a:solidFill>
                <a:schemeClr val="accent1"/>
              </a:solidFill>
              <a:latin typeface="Corbel" panose="020B0503020204020204" pitchFamily="34" charset="0"/>
            </a:rPr>
            <a:t> </a:t>
          </a:r>
          <a:r>
            <a:rPr lang="de-DE" sz="2400" b="0" dirty="0" err="1">
              <a:solidFill>
                <a:schemeClr val="accent1"/>
              </a:solidFill>
              <a:latin typeface="Corbel" panose="020B0503020204020204" pitchFamily="34" charset="0"/>
            </a:rPr>
            <a:t>of</a:t>
          </a:r>
          <a:r>
            <a:rPr lang="de-DE" sz="2400" b="0" dirty="0">
              <a:solidFill>
                <a:schemeClr val="accent1"/>
              </a:solidFill>
              <a:latin typeface="Corbel" panose="020B0503020204020204" pitchFamily="34" charset="0"/>
            </a:rPr>
            <a:t> a Port</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en-GB" sz="2400" b="0" dirty="0">
              <a:solidFill>
                <a:schemeClr val="accent1"/>
              </a:solidFill>
              <a:latin typeface="Corbel" panose="020B0503020204020204" pitchFamily="34" charset="0"/>
            </a:rPr>
            <a:t>Transhipment/</a:t>
          </a:r>
          <a:br>
            <a:rPr lang="en-GB" sz="2400" b="0" dirty="0">
              <a:solidFill>
                <a:schemeClr val="accent1"/>
              </a:solidFill>
              <a:latin typeface="Corbel" panose="020B0503020204020204" pitchFamily="34" charset="0"/>
            </a:rPr>
          </a:br>
          <a:r>
            <a:rPr lang="en-GB" sz="2400" b="0" dirty="0">
              <a:solidFill>
                <a:schemeClr val="accent1"/>
              </a:solidFill>
              <a:latin typeface="Corbel" panose="020B0503020204020204" pitchFamily="34" charset="0"/>
            </a:rPr>
            <a:t>Transhipment Modes</a:t>
          </a:r>
          <a:endParaRPr lang="de-DE" sz="2400" b="0" dirty="0">
            <a:solidFill>
              <a:schemeClr val="accent1"/>
            </a:solidFill>
            <a:latin typeface="Corbel" panose="020B0503020204020204" pitchFamily="34" charset="0"/>
          </a:endParaRP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AT" sz="2400" b="0" dirty="0" err="1">
              <a:solidFill>
                <a:schemeClr val="accent1"/>
              </a:solidFill>
              <a:latin typeface="Corbel" panose="020B0503020204020204" pitchFamily="34" charset="0"/>
            </a:rPr>
            <a:t>Types</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of</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Vessels</a:t>
          </a:r>
          <a:endParaRPr lang="de-DE" sz="2400" b="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AT" sz="2400" b="0" dirty="0" err="1">
              <a:solidFill>
                <a:schemeClr val="accent1"/>
              </a:solidFill>
              <a:latin typeface="Corbel" panose="020B0503020204020204" pitchFamily="34" charset="0"/>
            </a:rPr>
            <a:t>Danube</a:t>
          </a:r>
          <a:r>
            <a:rPr lang="de-AT" sz="2400" b="0" dirty="0">
              <a:solidFill>
                <a:schemeClr val="accent1"/>
              </a:solidFill>
              <a:latin typeface="Corbel" panose="020B0503020204020204" pitchFamily="34" charset="0"/>
            </a:rPr>
            <a:t> Ports</a:t>
          </a:r>
          <a:endParaRPr lang="de-DE" sz="2400" b="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pt>
    <dgm:pt modelId="{77ECFE10-46D2-48B0-947A-2C85B551FC94}" type="pres">
      <dgm:prSet presAssocID="{F24300EC-4372-4D89-B437-9F81F6228517}" presName="text_2" presStyleLbl="node1" presStyleIdx="1" presStyleCnt="4">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pt>
    <dgm:pt modelId="{6B0ECE05-8828-4C0A-A479-6C928C989F2D}" type="pres">
      <dgm:prSet presAssocID="{173351EC-E710-4201-8F33-1AD5623FE62E}" presName="text_3" presStyleLbl="node1" presStyleIdx="2" presStyleCnt="4">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pt>
    <dgm:pt modelId="{91210F3F-D8B2-42DD-8F99-15CEF9439F8A}" type="pres">
      <dgm:prSet presAssocID="{6755B75A-DA2F-4942-9466-602DAA2B76D4}" presName="text_4" presStyleLbl="node1" presStyleIdx="3" presStyleCnt="4">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blipFill rotWithShape="0">
          <a:blip xmlns:r="http://schemas.openxmlformats.org/officeDocument/2006/relationships" r:embed="rId1"/>
          <a:stretch>
            <a:fillRect/>
          </a:stretch>
        </a:blip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39EA9A2F-C4C4-4E51-9485-52C9A3A9B27C}" type="presOf" srcId="{624E2F07-CA2B-4ED9-89E9-4ED31FD7F6BD}" destId="{93855F07-44CB-45DE-B464-761E63A71CD5}" srcOrd="0" destOrd="0" presId="urn:microsoft.com/office/officeart/2008/layout/VerticalCurvedList"/>
    <dgm:cxn modelId="{F893935F-CABD-4D82-B93B-70657E02FACA}" srcId="{754914D3-2823-4D9D-9B5F-8AAE908A2791}" destId="{173351EC-E710-4201-8F33-1AD5623FE62E}" srcOrd="2" destOrd="0" parTransId="{4F3AEDE9-65F0-4988-8076-2CEA40D71496}" sibTransId="{46AFA8D8-F557-4455-8A38-DF16055635A9}"/>
    <dgm:cxn modelId="{564A724B-464F-43EA-B3F9-08B30D823942}" type="presOf" srcId="{F2941672-F5FC-4F5F-8FF3-57791CAF8C56}" destId="{AB399548-C0EB-4691-9CE6-7284291054B6}" srcOrd="0" destOrd="0" presId="urn:microsoft.com/office/officeart/2008/layout/VerticalCurvedList"/>
    <dgm:cxn modelId="{34FC95A1-E7F4-471D-868A-D636D3B7A56C}" type="presOf" srcId="{754914D3-2823-4D9D-9B5F-8AAE908A2791}" destId="{AE6139D5-D84B-4711-8A6A-A5161E022A99}"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B274FDC1-7E59-40F9-AA51-6338718BE116}" type="presOf" srcId="{173351EC-E710-4201-8F33-1AD5623FE62E}" destId="{6B0ECE05-8828-4C0A-A479-6C928C989F2D}" srcOrd="0" destOrd="0" presId="urn:microsoft.com/office/officeart/2008/layout/VerticalCurvedList"/>
    <dgm:cxn modelId="{03E625D1-C733-48D8-923A-D2C842D84372}" type="presOf" srcId="{6755B75A-DA2F-4942-9466-602DAA2B76D4}" destId="{91210F3F-D8B2-42DD-8F99-15CEF9439F8A}" srcOrd="0" destOrd="0" presId="urn:microsoft.com/office/officeart/2008/layout/VerticalCurvedList"/>
    <dgm:cxn modelId="{29C6E8F1-0DA8-40F1-8C46-28A377C1D222}" type="presOf" srcId="{F24300EC-4372-4D89-B437-9F81F6228517}" destId="{77ECFE10-46D2-48B0-947A-2C85B551FC94}" srcOrd="0" destOrd="0" presId="urn:microsoft.com/office/officeart/2008/layout/VerticalCurvedList"/>
    <dgm:cxn modelId="{9145D229-8220-4951-A2CA-A36BF9470A02}" type="presParOf" srcId="{AE6139D5-D84B-4711-8A6A-A5161E022A99}" destId="{00F42187-34FD-4D8B-A449-F316E9EB9AFA}" srcOrd="0" destOrd="0" presId="urn:microsoft.com/office/officeart/2008/layout/VerticalCurvedList"/>
    <dgm:cxn modelId="{D535CA7B-7B99-4E8D-BE4B-36914613F2E9}" type="presParOf" srcId="{00F42187-34FD-4D8B-A449-F316E9EB9AFA}" destId="{C168C53D-163A-4892-8EF0-B5326C3FF8C8}" srcOrd="0" destOrd="0" presId="urn:microsoft.com/office/officeart/2008/layout/VerticalCurvedList"/>
    <dgm:cxn modelId="{5E6778BD-FA22-4708-BD35-8D60621AA2C4}" type="presParOf" srcId="{C168C53D-163A-4892-8EF0-B5326C3FF8C8}" destId="{0FAB2C97-DF89-43B9-B7B2-C745E026F562}" srcOrd="0" destOrd="0" presId="urn:microsoft.com/office/officeart/2008/layout/VerticalCurvedList"/>
    <dgm:cxn modelId="{5CAB1E48-0A59-4542-89ED-27724819164E}" type="presParOf" srcId="{C168C53D-163A-4892-8EF0-B5326C3FF8C8}" destId="{93855F07-44CB-45DE-B464-761E63A71CD5}" srcOrd="1" destOrd="0" presId="urn:microsoft.com/office/officeart/2008/layout/VerticalCurvedList"/>
    <dgm:cxn modelId="{877458A1-BC06-4228-98F1-F930C3E41FBB}" type="presParOf" srcId="{C168C53D-163A-4892-8EF0-B5326C3FF8C8}" destId="{D258DE45-194F-4470-A0BE-D234AB24927B}" srcOrd="2" destOrd="0" presId="urn:microsoft.com/office/officeart/2008/layout/VerticalCurvedList"/>
    <dgm:cxn modelId="{0B7D731A-DCA9-40BD-AF80-59B837B858EE}" type="presParOf" srcId="{C168C53D-163A-4892-8EF0-B5326C3FF8C8}" destId="{BF8CDB65-7F63-46ED-AD6F-299BB5E410A3}" srcOrd="3" destOrd="0" presId="urn:microsoft.com/office/officeart/2008/layout/VerticalCurvedList"/>
    <dgm:cxn modelId="{1658E823-1CA6-4A97-BAA6-D5E0D570B365}" type="presParOf" srcId="{00F42187-34FD-4D8B-A449-F316E9EB9AFA}" destId="{AB399548-C0EB-4691-9CE6-7284291054B6}" srcOrd="1" destOrd="0" presId="urn:microsoft.com/office/officeart/2008/layout/VerticalCurvedList"/>
    <dgm:cxn modelId="{ECBDA577-F05E-4A1D-846C-05974B8AFA80}" type="presParOf" srcId="{00F42187-34FD-4D8B-A449-F316E9EB9AFA}" destId="{0B7AF41F-095F-4954-9948-F3B9C7302B4D}" srcOrd="2" destOrd="0" presId="urn:microsoft.com/office/officeart/2008/layout/VerticalCurvedList"/>
    <dgm:cxn modelId="{D54797A1-EAB9-4006-B974-87C8D0470830}" type="presParOf" srcId="{0B7AF41F-095F-4954-9948-F3B9C7302B4D}" destId="{9AF5ED78-341F-403E-97B4-875F8057A202}" srcOrd="0" destOrd="0" presId="urn:microsoft.com/office/officeart/2008/layout/VerticalCurvedList"/>
    <dgm:cxn modelId="{B10D97D9-9BF6-4FC8-A693-3B3CFB507300}" type="presParOf" srcId="{00F42187-34FD-4D8B-A449-F316E9EB9AFA}" destId="{77ECFE10-46D2-48B0-947A-2C85B551FC94}" srcOrd="3" destOrd="0" presId="urn:microsoft.com/office/officeart/2008/layout/VerticalCurvedList"/>
    <dgm:cxn modelId="{D3746416-584F-4651-8371-570DADC236AF}" type="presParOf" srcId="{00F42187-34FD-4D8B-A449-F316E9EB9AFA}" destId="{FEECF01B-4C91-4B01-BFA5-F1DFA7020B0A}" srcOrd="4" destOrd="0" presId="urn:microsoft.com/office/officeart/2008/layout/VerticalCurvedList"/>
    <dgm:cxn modelId="{E20F32EE-E5C3-4717-AD48-F227C65F5BA9}" type="presParOf" srcId="{FEECF01B-4C91-4B01-BFA5-F1DFA7020B0A}" destId="{EF12B5F5-AB8A-4523-B395-C351AAF3CDFA}" srcOrd="0" destOrd="0" presId="urn:microsoft.com/office/officeart/2008/layout/VerticalCurvedList"/>
    <dgm:cxn modelId="{3F540E02-1B8A-448D-B2E4-5AB13365A153}" type="presParOf" srcId="{00F42187-34FD-4D8B-A449-F316E9EB9AFA}" destId="{6B0ECE05-8828-4C0A-A479-6C928C989F2D}" srcOrd="5" destOrd="0" presId="urn:microsoft.com/office/officeart/2008/layout/VerticalCurvedList"/>
    <dgm:cxn modelId="{C1F5A26A-42C9-40D0-8174-E3D74B64A02F}" type="presParOf" srcId="{00F42187-34FD-4D8B-A449-F316E9EB9AFA}" destId="{1A41940D-DA6D-4168-B61B-2046AB904AF1}" srcOrd="6" destOrd="0" presId="urn:microsoft.com/office/officeart/2008/layout/VerticalCurvedList"/>
    <dgm:cxn modelId="{D850782E-803E-4B76-9086-F4D609A325B2}" type="presParOf" srcId="{1A41940D-DA6D-4168-B61B-2046AB904AF1}" destId="{84FECD7B-556D-40CD-80FE-E856FE6C01BC}" srcOrd="0" destOrd="0" presId="urn:microsoft.com/office/officeart/2008/layout/VerticalCurvedList"/>
    <dgm:cxn modelId="{5F4CBD57-72A9-43F4-BFF2-A52B531C0F9C}" type="presParOf" srcId="{00F42187-34FD-4D8B-A449-F316E9EB9AFA}" destId="{91210F3F-D8B2-42DD-8F99-15CEF9439F8A}" srcOrd="7" destOrd="0" presId="urn:microsoft.com/office/officeart/2008/layout/VerticalCurvedList"/>
    <dgm:cxn modelId="{0BCAA843-8A42-43A7-9184-5719B057F2EC}" type="presParOf" srcId="{00F42187-34FD-4D8B-A449-F316E9EB9AFA}" destId="{D9DCCA26-62B6-4763-8EFA-968C560C11C4}" srcOrd="8" destOrd="0" presId="urn:microsoft.com/office/officeart/2008/layout/VerticalCurvedList"/>
    <dgm:cxn modelId="{C3B0ADD3-A307-4899-91BC-722CC539D96A}"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5C0BF-D33F-4F95-ADB2-D9177FE8FFDD}">
      <dsp:nvSpPr>
        <dsp:cNvPr id="0" name=""/>
        <dsp:cNvSpPr/>
      </dsp:nvSpPr>
      <dsp:spPr>
        <a:xfrm>
          <a:off x="4101344" y="4177267"/>
          <a:ext cx="78716" cy="78716"/>
        </a:xfrm>
        <a:prstGeom prst="ellipse">
          <a:avLst/>
        </a:prstGeom>
        <a:solidFill>
          <a:schemeClr val="accent2">
            <a:shade val="50000"/>
            <a:hueOff val="0"/>
            <a:satOff val="0"/>
            <a:lumOff val="0"/>
            <a:alphaOff val="0"/>
          </a:schemeClr>
        </a:solidFill>
        <a:ln w="26425"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7EC388-7A72-4492-B58E-920995B98D96}">
      <dsp:nvSpPr>
        <dsp:cNvPr id="0" name=""/>
        <dsp:cNvSpPr/>
      </dsp:nvSpPr>
      <dsp:spPr>
        <a:xfrm>
          <a:off x="3926846" y="4248185"/>
          <a:ext cx="78716" cy="78716"/>
        </a:xfrm>
        <a:prstGeom prst="ellipse">
          <a:avLst/>
        </a:prstGeom>
        <a:solidFill>
          <a:schemeClr val="accent2">
            <a:shade val="50000"/>
            <a:hueOff val="74081"/>
            <a:satOff val="-1586"/>
            <a:lumOff val="6463"/>
            <a:alphaOff val="0"/>
          </a:schemeClr>
        </a:solidFill>
        <a:ln w="26425" cap="flat" cmpd="sng" algn="ctr">
          <a:solidFill>
            <a:schemeClr val="accent2">
              <a:shade val="50000"/>
              <a:hueOff val="74081"/>
              <a:satOff val="-1586"/>
              <a:lumOff val="64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1D9D18-E3FA-4315-A360-3D2FEDF1D905}">
      <dsp:nvSpPr>
        <dsp:cNvPr id="0" name=""/>
        <dsp:cNvSpPr/>
      </dsp:nvSpPr>
      <dsp:spPr>
        <a:xfrm>
          <a:off x="3748495" y="4306811"/>
          <a:ext cx="78716" cy="78716"/>
        </a:xfrm>
        <a:prstGeom prst="ellipse">
          <a:avLst/>
        </a:prstGeom>
        <a:solidFill>
          <a:schemeClr val="accent2">
            <a:shade val="50000"/>
            <a:hueOff val="148162"/>
            <a:satOff val="-3172"/>
            <a:lumOff val="12925"/>
            <a:alphaOff val="0"/>
          </a:schemeClr>
        </a:solidFill>
        <a:ln w="26425" cap="flat" cmpd="sng" algn="ctr">
          <a:solidFill>
            <a:schemeClr val="accent2">
              <a:shade val="50000"/>
              <a:hueOff val="148162"/>
              <a:satOff val="-3172"/>
              <a:lumOff val="129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4B63F-E94C-4B8A-945C-DFF209894165}">
      <dsp:nvSpPr>
        <dsp:cNvPr id="0" name=""/>
        <dsp:cNvSpPr/>
      </dsp:nvSpPr>
      <dsp:spPr>
        <a:xfrm>
          <a:off x="3567392" y="4352198"/>
          <a:ext cx="78716" cy="78716"/>
        </a:xfrm>
        <a:prstGeom prst="ellipse">
          <a:avLst/>
        </a:prstGeom>
        <a:solidFill>
          <a:schemeClr val="accent2">
            <a:shade val="50000"/>
            <a:hueOff val="222243"/>
            <a:satOff val="-4758"/>
            <a:lumOff val="19388"/>
            <a:alphaOff val="0"/>
          </a:schemeClr>
        </a:solidFill>
        <a:ln w="26425" cap="flat" cmpd="sng" algn="ctr">
          <a:solidFill>
            <a:schemeClr val="accent2">
              <a:shade val="50000"/>
              <a:hueOff val="222243"/>
              <a:satOff val="-4758"/>
              <a:lumOff val="193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8F304C-7DFE-4A16-8EFC-718889CF730F}">
      <dsp:nvSpPr>
        <dsp:cNvPr id="0" name=""/>
        <dsp:cNvSpPr/>
      </dsp:nvSpPr>
      <dsp:spPr>
        <a:xfrm>
          <a:off x="5053651" y="3490780"/>
          <a:ext cx="78716" cy="78716"/>
        </a:xfrm>
        <a:prstGeom prst="ellipse">
          <a:avLst/>
        </a:prstGeom>
        <a:solidFill>
          <a:schemeClr val="accent2">
            <a:shade val="50000"/>
            <a:hueOff val="296324"/>
            <a:satOff val="-6343"/>
            <a:lumOff val="25850"/>
            <a:alphaOff val="0"/>
          </a:schemeClr>
        </a:solidFill>
        <a:ln w="26425" cap="flat" cmpd="sng" algn="ctr">
          <a:solidFill>
            <a:schemeClr val="accent2">
              <a:shade val="50000"/>
              <a:hueOff val="296324"/>
              <a:satOff val="-6343"/>
              <a:lumOff val="258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7654C4-E646-4506-AEAA-FA97AD459473}">
      <dsp:nvSpPr>
        <dsp:cNvPr id="0" name=""/>
        <dsp:cNvSpPr/>
      </dsp:nvSpPr>
      <dsp:spPr>
        <a:xfrm>
          <a:off x="4915484" y="3630725"/>
          <a:ext cx="78716" cy="78716"/>
        </a:xfrm>
        <a:prstGeom prst="ellipse">
          <a:avLst/>
        </a:prstGeom>
        <a:solidFill>
          <a:schemeClr val="accent2">
            <a:shade val="50000"/>
            <a:hueOff val="370405"/>
            <a:satOff val="-7929"/>
            <a:lumOff val="32313"/>
            <a:alphaOff val="0"/>
          </a:schemeClr>
        </a:solidFill>
        <a:ln w="26425" cap="flat" cmpd="sng" algn="ctr">
          <a:solidFill>
            <a:schemeClr val="accent2">
              <a:shade val="50000"/>
              <a:hueOff val="370405"/>
              <a:satOff val="-7929"/>
              <a:lumOff val="323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C0D7F0-E339-47CC-9023-4C1E83A40813}">
      <dsp:nvSpPr>
        <dsp:cNvPr id="0" name=""/>
        <dsp:cNvSpPr/>
      </dsp:nvSpPr>
      <dsp:spPr>
        <a:xfrm>
          <a:off x="5625585" y="2639763"/>
          <a:ext cx="78716" cy="78716"/>
        </a:xfrm>
        <a:prstGeom prst="ellipse">
          <a:avLst/>
        </a:prstGeom>
        <a:solidFill>
          <a:schemeClr val="accent2">
            <a:shade val="50000"/>
            <a:hueOff val="444486"/>
            <a:satOff val="-9515"/>
            <a:lumOff val="38775"/>
            <a:alphaOff val="0"/>
          </a:schemeClr>
        </a:solidFill>
        <a:ln w="26425" cap="flat" cmpd="sng" algn="ctr">
          <a:solidFill>
            <a:schemeClr val="accent2">
              <a:shade val="50000"/>
              <a:hueOff val="444486"/>
              <a:satOff val="-9515"/>
              <a:lumOff val="387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DDCF13-B959-4FBE-8C70-E2BCC097E128}">
      <dsp:nvSpPr>
        <dsp:cNvPr id="0" name=""/>
        <dsp:cNvSpPr/>
      </dsp:nvSpPr>
      <dsp:spPr>
        <a:xfrm>
          <a:off x="5932745" y="1602940"/>
          <a:ext cx="78716" cy="78716"/>
        </a:xfrm>
        <a:prstGeom prst="ellipse">
          <a:avLst/>
        </a:prstGeom>
        <a:solidFill>
          <a:schemeClr val="accent2">
            <a:shade val="50000"/>
            <a:hueOff val="518567"/>
            <a:satOff val="-11101"/>
            <a:lumOff val="45238"/>
            <a:alphaOff val="0"/>
          </a:schemeClr>
        </a:solidFill>
        <a:ln w="26425" cap="flat" cmpd="sng" algn="ctr">
          <a:solidFill>
            <a:schemeClr val="accent2">
              <a:shade val="50000"/>
              <a:hueOff val="518567"/>
              <a:satOff val="-11101"/>
              <a:lumOff val="452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6E77DD-424A-41FC-AD53-4EA87F9C2626}">
      <dsp:nvSpPr>
        <dsp:cNvPr id="0" name=""/>
        <dsp:cNvSpPr/>
      </dsp:nvSpPr>
      <dsp:spPr>
        <a:xfrm>
          <a:off x="5779165" y="376530"/>
          <a:ext cx="78716" cy="78716"/>
        </a:xfrm>
        <a:prstGeom prst="ellipse">
          <a:avLst/>
        </a:prstGeom>
        <a:solidFill>
          <a:schemeClr val="accent2">
            <a:shade val="50000"/>
            <a:hueOff val="518567"/>
            <a:satOff val="-11101"/>
            <a:lumOff val="45238"/>
            <a:alphaOff val="0"/>
          </a:schemeClr>
        </a:solidFill>
        <a:ln w="26425" cap="flat" cmpd="sng" algn="ctr">
          <a:solidFill>
            <a:schemeClr val="accent2">
              <a:shade val="50000"/>
              <a:hueOff val="518567"/>
              <a:satOff val="-11101"/>
              <a:lumOff val="452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A60326-1A65-4FA2-A0EF-DAEC921BABDC}">
      <dsp:nvSpPr>
        <dsp:cNvPr id="0" name=""/>
        <dsp:cNvSpPr/>
      </dsp:nvSpPr>
      <dsp:spPr>
        <a:xfrm>
          <a:off x="5893662" y="288119"/>
          <a:ext cx="78716" cy="78716"/>
        </a:xfrm>
        <a:prstGeom prst="ellipse">
          <a:avLst/>
        </a:prstGeom>
        <a:solidFill>
          <a:schemeClr val="accent2">
            <a:shade val="50000"/>
            <a:hueOff val="444486"/>
            <a:satOff val="-9515"/>
            <a:lumOff val="38775"/>
            <a:alphaOff val="0"/>
          </a:schemeClr>
        </a:solidFill>
        <a:ln w="26425" cap="flat" cmpd="sng" algn="ctr">
          <a:solidFill>
            <a:schemeClr val="accent2">
              <a:shade val="50000"/>
              <a:hueOff val="444486"/>
              <a:satOff val="-9515"/>
              <a:lumOff val="387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CAF5E3-5B70-4A11-B663-840B1C119701}">
      <dsp:nvSpPr>
        <dsp:cNvPr id="0" name=""/>
        <dsp:cNvSpPr/>
      </dsp:nvSpPr>
      <dsp:spPr>
        <a:xfrm>
          <a:off x="6008159" y="199235"/>
          <a:ext cx="78716" cy="78716"/>
        </a:xfrm>
        <a:prstGeom prst="ellipse">
          <a:avLst/>
        </a:prstGeom>
        <a:solidFill>
          <a:schemeClr val="accent2">
            <a:shade val="50000"/>
            <a:hueOff val="370405"/>
            <a:satOff val="-7929"/>
            <a:lumOff val="32313"/>
            <a:alphaOff val="0"/>
          </a:schemeClr>
        </a:solidFill>
        <a:ln w="26425" cap="flat" cmpd="sng" algn="ctr">
          <a:solidFill>
            <a:schemeClr val="accent2">
              <a:shade val="50000"/>
              <a:hueOff val="370405"/>
              <a:satOff val="-7929"/>
              <a:lumOff val="323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02B21-7D84-4DC6-B072-A3E40BB950E9}">
      <dsp:nvSpPr>
        <dsp:cNvPr id="0" name=""/>
        <dsp:cNvSpPr/>
      </dsp:nvSpPr>
      <dsp:spPr>
        <a:xfrm>
          <a:off x="6123207" y="288119"/>
          <a:ext cx="78716" cy="78716"/>
        </a:xfrm>
        <a:prstGeom prst="ellipse">
          <a:avLst/>
        </a:prstGeom>
        <a:solidFill>
          <a:schemeClr val="accent2">
            <a:shade val="50000"/>
            <a:hueOff val="296324"/>
            <a:satOff val="-6343"/>
            <a:lumOff val="25850"/>
            <a:alphaOff val="0"/>
          </a:schemeClr>
        </a:solidFill>
        <a:ln w="26425" cap="flat" cmpd="sng" algn="ctr">
          <a:solidFill>
            <a:schemeClr val="accent2">
              <a:shade val="50000"/>
              <a:hueOff val="296324"/>
              <a:satOff val="-6343"/>
              <a:lumOff val="258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4CEF68-EC7D-4C22-A458-23E1E1036436}">
      <dsp:nvSpPr>
        <dsp:cNvPr id="0" name=""/>
        <dsp:cNvSpPr/>
      </dsp:nvSpPr>
      <dsp:spPr>
        <a:xfrm>
          <a:off x="6237703" y="376530"/>
          <a:ext cx="78716" cy="78716"/>
        </a:xfrm>
        <a:prstGeom prst="ellipse">
          <a:avLst/>
        </a:prstGeom>
        <a:solidFill>
          <a:schemeClr val="accent2">
            <a:shade val="50000"/>
            <a:hueOff val="222243"/>
            <a:satOff val="-4758"/>
            <a:lumOff val="19388"/>
            <a:alphaOff val="0"/>
          </a:schemeClr>
        </a:solidFill>
        <a:ln w="26425" cap="flat" cmpd="sng" algn="ctr">
          <a:solidFill>
            <a:schemeClr val="accent2">
              <a:shade val="50000"/>
              <a:hueOff val="222243"/>
              <a:satOff val="-4758"/>
              <a:lumOff val="193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B4FAD-06BB-4C00-B695-0C6CE76BEC9B}">
      <dsp:nvSpPr>
        <dsp:cNvPr id="0" name=""/>
        <dsp:cNvSpPr/>
      </dsp:nvSpPr>
      <dsp:spPr>
        <a:xfrm>
          <a:off x="6008159" y="386459"/>
          <a:ext cx="78716" cy="78716"/>
        </a:xfrm>
        <a:prstGeom prst="ellipse">
          <a:avLst/>
        </a:prstGeom>
        <a:solidFill>
          <a:schemeClr val="accent2">
            <a:shade val="50000"/>
            <a:hueOff val="148162"/>
            <a:satOff val="-3172"/>
            <a:lumOff val="12925"/>
            <a:alphaOff val="0"/>
          </a:schemeClr>
        </a:solidFill>
        <a:ln w="26425" cap="flat" cmpd="sng" algn="ctr">
          <a:solidFill>
            <a:schemeClr val="accent2">
              <a:shade val="50000"/>
              <a:hueOff val="148162"/>
              <a:satOff val="-3172"/>
              <a:lumOff val="129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D181C7-640F-4038-9E6D-602FC9E8DC24}">
      <dsp:nvSpPr>
        <dsp:cNvPr id="0" name=""/>
        <dsp:cNvSpPr/>
      </dsp:nvSpPr>
      <dsp:spPr>
        <a:xfrm>
          <a:off x="6008159" y="573683"/>
          <a:ext cx="78716" cy="78716"/>
        </a:xfrm>
        <a:prstGeom prst="ellipse">
          <a:avLst/>
        </a:prstGeom>
        <a:solidFill>
          <a:schemeClr val="accent2">
            <a:shade val="50000"/>
            <a:hueOff val="74081"/>
            <a:satOff val="-1586"/>
            <a:lumOff val="6463"/>
            <a:alphaOff val="0"/>
          </a:schemeClr>
        </a:solidFill>
        <a:ln w="26425" cap="flat" cmpd="sng" algn="ctr">
          <a:solidFill>
            <a:schemeClr val="accent2">
              <a:shade val="50000"/>
              <a:hueOff val="74081"/>
              <a:satOff val="-1586"/>
              <a:lumOff val="64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129ECE-6C39-48AC-A4B5-3E35943C7F31}">
      <dsp:nvSpPr>
        <dsp:cNvPr id="0" name=""/>
        <dsp:cNvSpPr/>
      </dsp:nvSpPr>
      <dsp:spPr>
        <a:xfrm>
          <a:off x="3130046" y="4503135"/>
          <a:ext cx="1695986" cy="454821"/>
        </a:xfrm>
        <a:prstGeom prst="roundRect">
          <a:avLst/>
        </a:prstGeom>
        <a:solidFill>
          <a:schemeClr val="accent2">
            <a:shade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noProof="0" dirty="0">
              <a:latin typeface="Corbel" panose="020B0503020204020204" pitchFamily="34" charset="0"/>
            </a:rPr>
            <a:t>legal and policy framework</a:t>
          </a:r>
        </a:p>
      </dsp:txBody>
      <dsp:txXfrm>
        <a:off x="3152249" y="4525338"/>
        <a:ext cx="1651580" cy="410415"/>
      </dsp:txXfrm>
    </dsp:sp>
    <dsp:sp modelId="{59776129-F9A1-423D-A150-5186ED9EEAE5}">
      <dsp:nvSpPr>
        <dsp:cNvPr id="0" name=""/>
        <dsp:cNvSpPr/>
      </dsp:nvSpPr>
      <dsp:spPr>
        <a:xfrm>
          <a:off x="2659673" y="4057533"/>
          <a:ext cx="786616" cy="78624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0" r="-30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6D1F43-FA00-4B5D-8543-EAF07493C402}">
      <dsp:nvSpPr>
        <dsp:cNvPr id="0" name=""/>
        <dsp:cNvSpPr/>
      </dsp:nvSpPr>
      <dsp:spPr>
        <a:xfrm>
          <a:off x="4620158" y="3965575"/>
          <a:ext cx="1695986" cy="454821"/>
        </a:xfrm>
        <a:prstGeom prst="roundRect">
          <a:avLst/>
        </a:prstGeom>
        <a:solidFill>
          <a:schemeClr val="accent2">
            <a:shade val="50000"/>
            <a:hueOff val="222243"/>
            <a:satOff val="-4758"/>
            <a:lumOff val="1938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marL="0" lvl="0" indent="0" algn="l" defTabSz="488950">
            <a:lnSpc>
              <a:spcPct val="90000"/>
            </a:lnSpc>
            <a:spcBef>
              <a:spcPct val="0"/>
            </a:spcBef>
            <a:spcAft>
              <a:spcPct val="35000"/>
            </a:spcAft>
            <a:buNone/>
          </a:pPr>
          <a:r>
            <a:rPr lang="de-AT" sz="1100" kern="1200" dirty="0">
              <a:latin typeface="Corbel" panose="020B0503020204020204" pitchFamily="34" charset="0"/>
            </a:rPr>
            <a:t>River Information Services</a:t>
          </a:r>
          <a:endParaRPr lang="de-DE" sz="1100" kern="1200" dirty="0">
            <a:latin typeface="Corbel" panose="020B0503020204020204" pitchFamily="34" charset="0"/>
          </a:endParaRPr>
        </a:p>
      </dsp:txBody>
      <dsp:txXfrm>
        <a:off x="4642361" y="3987778"/>
        <a:ext cx="1651580" cy="410415"/>
      </dsp:txXfrm>
    </dsp:sp>
    <dsp:sp modelId="{ED9C4611-D723-4F82-BC10-BB07E4502AB4}">
      <dsp:nvSpPr>
        <dsp:cNvPr id="0" name=""/>
        <dsp:cNvSpPr/>
      </dsp:nvSpPr>
      <dsp:spPr>
        <a:xfrm>
          <a:off x="4149785" y="3519973"/>
          <a:ext cx="786616" cy="78624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E625AA-24F6-4094-8E13-25DD69C819A7}">
      <dsp:nvSpPr>
        <dsp:cNvPr id="0" name=""/>
        <dsp:cNvSpPr/>
      </dsp:nvSpPr>
      <dsp:spPr>
        <a:xfrm>
          <a:off x="5428243" y="3188786"/>
          <a:ext cx="1695986" cy="454821"/>
        </a:xfrm>
        <a:prstGeom prst="roundRect">
          <a:avLst/>
        </a:prstGeom>
        <a:solidFill>
          <a:schemeClr val="accent2">
            <a:shade val="50000"/>
            <a:hueOff val="444486"/>
            <a:satOff val="-9515"/>
            <a:lumOff val="3877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noProof="0" dirty="0">
              <a:latin typeface="Corbel" panose="020B0503020204020204" pitchFamily="34" charset="0"/>
            </a:rPr>
            <a:t>ports and terminals</a:t>
          </a:r>
        </a:p>
      </dsp:txBody>
      <dsp:txXfrm>
        <a:off x="5450446" y="3210989"/>
        <a:ext cx="1651580" cy="410415"/>
      </dsp:txXfrm>
    </dsp:sp>
    <dsp:sp modelId="{176F5D48-BDCA-4D8D-9D1B-BC7E0687FC47}">
      <dsp:nvSpPr>
        <dsp:cNvPr id="0" name=""/>
        <dsp:cNvSpPr/>
      </dsp:nvSpPr>
      <dsp:spPr>
        <a:xfrm>
          <a:off x="4957869" y="2743184"/>
          <a:ext cx="786616" cy="78624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46E999-FBFE-44E8-8707-54F7E2EBB09C}">
      <dsp:nvSpPr>
        <dsp:cNvPr id="0" name=""/>
        <dsp:cNvSpPr/>
      </dsp:nvSpPr>
      <dsp:spPr>
        <a:xfrm>
          <a:off x="5850450" y="2190259"/>
          <a:ext cx="1695986" cy="454821"/>
        </a:xfrm>
        <a:prstGeom prst="roundRect">
          <a:avLst/>
        </a:prstGeom>
        <a:solidFill>
          <a:schemeClr val="accent2">
            <a:shade val="50000"/>
            <a:hueOff val="444486"/>
            <a:satOff val="-9515"/>
            <a:lumOff val="3877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noProof="0" dirty="0">
              <a:latin typeface="Corbel" panose="020B0503020204020204" pitchFamily="34" charset="0"/>
            </a:rPr>
            <a:t>inland vessels</a:t>
          </a:r>
        </a:p>
      </dsp:txBody>
      <dsp:txXfrm>
        <a:off x="5872653" y="2212462"/>
        <a:ext cx="1651580" cy="410415"/>
      </dsp:txXfrm>
    </dsp:sp>
    <dsp:sp modelId="{4D4BAD87-9ECB-4779-82AC-2A6833FCE1A0}">
      <dsp:nvSpPr>
        <dsp:cNvPr id="0" name=""/>
        <dsp:cNvSpPr/>
      </dsp:nvSpPr>
      <dsp:spPr>
        <a:xfrm>
          <a:off x="5380077" y="1744657"/>
          <a:ext cx="786616" cy="78624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3000" r="-33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A33680-2221-4155-AC9D-38D81F19A01E}">
      <dsp:nvSpPr>
        <dsp:cNvPr id="0" name=""/>
        <dsp:cNvSpPr/>
      </dsp:nvSpPr>
      <dsp:spPr>
        <a:xfrm>
          <a:off x="5999140" y="1172288"/>
          <a:ext cx="1695986" cy="454821"/>
        </a:xfrm>
        <a:prstGeom prst="roundRect">
          <a:avLst/>
        </a:prstGeom>
        <a:solidFill>
          <a:schemeClr val="accent2">
            <a:shade val="50000"/>
            <a:hueOff val="222243"/>
            <a:satOff val="-4758"/>
            <a:lumOff val="1938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noProof="0" dirty="0">
              <a:latin typeface="Corbel" panose="020B0503020204020204" pitchFamily="34" charset="0"/>
            </a:rPr>
            <a:t>  the Danube   </a:t>
          </a:r>
          <a:br>
            <a:rPr lang="en-GB" sz="1100" kern="1200" noProof="0" dirty="0">
              <a:latin typeface="Corbel" panose="020B0503020204020204" pitchFamily="34" charset="0"/>
            </a:rPr>
          </a:br>
          <a:r>
            <a:rPr lang="en-GB" sz="1100" kern="1200" noProof="0" dirty="0">
              <a:latin typeface="Corbel" panose="020B0503020204020204" pitchFamily="34" charset="0"/>
            </a:rPr>
            <a:t>  waterway</a:t>
          </a:r>
        </a:p>
      </dsp:txBody>
      <dsp:txXfrm>
        <a:off x="6021343" y="1194491"/>
        <a:ext cx="1651580" cy="410415"/>
      </dsp:txXfrm>
    </dsp:sp>
    <dsp:sp modelId="{78AB27AE-7448-4B81-82C7-00DD3513E65B}">
      <dsp:nvSpPr>
        <dsp:cNvPr id="0" name=""/>
        <dsp:cNvSpPr/>
      </dsp:nvSpPr>
      <dsp:spPr>
        <a:xfrm>
          <a:off x="5615126" y="728165"/>
          <a:ext cx="786616" cy="78624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9000" r="-19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52822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b="0" kern="1200" dirty="0">
              <a:solidFill>
                <a:schemeClr val="accent1"/>
              </a:solidFill>
              <a:latin typeface="Corbel" panose="020B0503020204020204" pitchFamily="34" charset="0"/>
            </a:rPr>
            <a:t>Basic </a:t>
          </a:r>
          <a:r>
            <a:rPr lang="de-DE" sz="2400" b="0" kern="1200" dirty="0" err="1">
              <a:solidFill>
                <a:schemeClr val="accent1"/>
              </a:solidFill>
              <a:latin typeface="Corbel" panose="020B0503020204020204" pitchFamily="34" charset="0"/>
            </a:rPr>
            <a:t>Structure</a:t>
          </a:r>
          <a:r>
            <a:rPr lang="de-DE" sz="2400" b="0" kern="1200" dirty="0">
              <a:solidFill>
                <a:schemeClr val="accent1"/>
              </a:solidFill>
              <a:latin typeface="Corbel" panose="020B0503020204020204" pitchFamily="34" charset="0"/>
            </a:rPr>
            <a:t> </a:t>
          </a:r>
          <a:r>
            <a:rPr lang="de-DE" sz="2400" b="0" kern="1200" dirty="0" err="1">
              <a:solidFill>
                <a:schemeClr val="accent1"/>
              </a:solidFill>
              <a:latin typeface="Corbel" panose="020B0503020204020204" pitchFamily="34" charset="0"/>
            </a:rPr>
            <a:t>of</a:t>
          </a:r>
          <a:r>
            <a:rPr lang="de-DE" sz="2400" b="0" kern="1200" dirty="0">
              <a:solidFill>
                <a:schemeClr val="accent1"/>
              </a:solidFill>
              <a:latin typeface="Corbel" panose="020B0503020204020204" pitchFamily="34" charset="0"/>
            </a:rPr>
            <a:t> a Port</a:t>
          </a:r>
        </a:p>
      </dsp:txBody>
      <dsp:txXfrm>
        <a:off x="464619" y="315550"/>
        <a:ext cx="5528226" cy="631429"/>
      </dsp:txXfrm>
    </dsp:sp>
    <dsp:sp modelId="{9AF5ED78-341F-403E-97B4-875F8057A202}">
      <dsp:nvSpPr>
        <dsp:cNvPr id="0" name=""/>
        <dsp:cNvSpPr/>
      </dsp:nvSpPr>
      <dsp:spPr>
        <a:xfrm>
          <a:off x="69976" y="236621"/>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16621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AT" sz="2400" b="0" kern="1200" dirty="0" err="1">
              <a:solidFill>
                <a:schemeClr val="accent1"/>
              </a:solidFill>
              <a:latin typeface="Corbel" panose="020B0503020204020204" pitchFamily="34" charset="0"/>
            </a:rPr>
            <a:t>Danube</a:t>
          </a:r>
          <a:r>
            <a:rPr lang="de-AT" sz="2400" b="0" kern="1200" dirty="0">
              <a:solidFill>
                <a:schemeClr val="accent1"/>
              </a:solidFill>
              <a:latin typeface="Corbel" panose="020B0503020204020204" pitchFamily="34" charset="0"/>
            </a:rPr>
            <a:t> Ports</a:t>
          </a:r>
          <a:endParaRPr lang="de-DE" sz="2400" b="0" kern="1200" dirty="0">
            <a:solidFill>
              <a:schemeClr val="accent1"/>
            </a:solidFill>
            <a:latin typeface="Corbel" panose="020B0503020204020204" pitchFamily="34" charset="0"/>
          </a:endParaRPr>
        </a:p>
      </dsp:txBody>
      <dsp:txXfrm>
        <a:off x="826632" y="1262859"/>
        <a:ext cx="5166213"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16621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b="0" kern="1200" dirty="0">
              <a:solidFill>
                <a:schemeClr val="accent1"/>
              </a:solidFill>
              <a:latin typeface="Corbel" panose="020B0503020204020204" pitchFamily="34" charset="0"/>
            </a:rPr>
            <a:t>Transhipment/</a:t>
          </a:r>
          <a:br>
            <a:rPr lang="en-GB" sz="2400" b="0" kern="1200" dirty="0">
              <a:solidFill>
                <a:schemeClr val="accent1"/>
              </a:solidFill>
              <a:latin typeface="Corbel" panose="020B0503020204020204" pitchFamily="34" charset="0"/>
            </a:rPr>
          </a:br>
          <a:r>
            <a:rPr lang="en-GB" sz="2400" b="0" kern="1200" dirty="0">
              <a:solidFill>
                <a:schemeClr val="accent1"/>
              </a:solidFill>
              <a:latin typeface="Corbel" panose="020B0503020204020204" pitchFamily="34" charset="0"/>
            </a:rPr>
            <a:t>Transhipment Modes</a:t>
          </a:r>
          <a:endParaRPr lang="de-DE" sz="2400" b="0" kern="1200" dirty="0">
            <a:solidFill>
              <a:schemeClr val="accent1"/>
            </a:solidFill>
            <a:latin typeface="Corbel" panose="020B0503020204020204" pitchFamily="34" charset="0"/>
          </a:endParaRPr>
        </a:p>
      </dsp:txBody>
      <dsp:txXfrm>
        <a:off x="826632" y="2210167"/>
        <a:ext cx="5166213"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52822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AT" sz="2400" b="0" kern="1200" dirty="0" err="1">
              <a:solidFill>
                <a:schemeClr val="accent1"/>
              </a:solidFill>
              <a:latin typeface="Corbel" panose="020B0503020204020204" pitchFamily="34" charset="0"/>
            </a:rPr>
            <a:t>Types</a:t>
          </a:r>
          <a:r>
            <a:rPr lang="de-AT" sz="2400" b="0" kern="1200" dirty="0">
              <a:solidFill>
                <a:schemeClr val="accent1"/>
              </a:solidFill>
              <a:latin typeface="Corbel" panose="020B0503020204020204" pitchFamily="34" charset="0"/>
            </a:rPr>
            <a:t> </a:t>
          </a:r>
          <a:r>
            <a:rPr lang="de-AT" sz="2400" b="0" kern="1200" dirty="0" err="1">
              <a:solidFill>
                <a:schemeClr val="accent1"/>
              </a:solidFill>
              <a:latin typeface="Corbel" panose="020B0503020204020204" pitchFamily="34" charset="0"/>
            </a:rPr>
            <a:t>of</a:t>
          </a:r>
          <a:r>
            <a:rPr lang="de-AT" sz="2400" b="0" kern="1200" dirty="0">
              <a:solidFill>
                <a:schemeClr val="accent1"/>
              </a:solidFill>
              <a:latin typeface="Corbel" panose="020B0503020204020204" pitchFamily="34" charset="0"/>
            </a:rPr>
            <a:t> </a:t>
          </a:r>
          <a:r>
            <a:rPr lang="de-AT" sz="2400" b="0" kern="1200" dirty="0" err="1">
              <a:solidFill>
                <a:schemeClr val="accent1"/>
              </a:solidFill>
              <a:latin typeface="Corbel" panose="020B0503020204020204" pitchFamily="34" charset="0"/>
            </a:rPr>
            <a:t>Vessels</a:t>
          </a:r>
          <a:endParaRPr lang="de-DE" sz="2400" b="0" kern="1200" dirty="0">
            <a:solidFill>
              <a:schemeClr val="accent1"/>
            </a:solidFill>
            <a:latin typeface="Corbel" panose="020B0503020204020204" pitchFamily="34" charset="0"/>
          </a:endParaRPr>
        </a:p>
      </dsp:txBody>
      <dsp:txXfrm>
        <a:off x="464619" y="3157475"/>
        <a:ext cx="5528226"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52822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b="0" kern="1200" dirty="0">
              <a:solidFill>
                <a:schemeClr val="accent1"/>
              </a:solidFill>
              <a:latin typeface="Corbel" panose="020B0503020204020204" pitchFamily="34" charset="0"/>
            </a:rPr>
            <a:t>Basic </a:t>
          </a:r>
          <a:r>
            <a:rPr lang="de-DE" sz="2400" b="0" kern="1200" dirty="0" err="1">
              <a:solidFill>
                <a:schemeClr val="accent1"/>
              </a:solidFill>
              <a:latin typeface="Corbel" panose="020B0503020204020204" pitchFamily="34" charset="0"/>
            </a:rPr>
            <a:t>Structure</a:t>
          </a:r>
          <a:r>
            <a:rPr lang="de-DE" sz="2400" b="0" kern="1200" dirty="0">
              <a:solidFill>
                <a:schemeClr val="accent1"/>
              </a:solidFill>
              <a:latin typeface="Corbel" panose="020B0503020204020204" pitchFamily="34" charset="0"/>
            </a:rPr>
            <a:t> </a:t>
          </a:r>
          <a:r>
            <a:rPr lang="de-DE" sz="2400" b="0" kern="1200" dirty="0" err="1">
              <a:solidFill>
                <a:schemeClr val="accent1"/>
              </a:solidFill>
              <a:latin typeface="Corbel" panose="020B0503020204020204" pitchFamily="34" charset="0"/>
            </a:rPr>
            <a:t>of</a:t>
          </a:r>
          <a:r>
            <a:rPr lang="de-DE" sz="2400" b="0" kern="1200" dirty="0">
              <a:solidFill>
                <a:schemeClr val="accent1"/>
              </a:solidFill>
              <a:latin typeface="Corbel" panose="020B0503020204020204" pitchFamily="34" charset="0"/>
            </a:rPr>
            <a:t> a Port</a:t>
          </a:r>
        </a:p>
      </dsp:txBody>
      <dsp:txXfrm>
        <a:off x="464619" y="315550"/>
        <a:ext cx="5528226"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16621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AT" sz="2400" b="0" kern="1200" dirty="0" err="1">
              <a:solidFill>
                <a:schemeClr val="accent1"/>
              </a:solidFill>
              <a:latin typeface="Corbel" panose="020B0503020204020204" pitchFamily="34" charset="0"/>
            </a:rPr>
            <a:t>Danube</a:t>
          </a:r>
          <a:r>
            <a:rPr lang="de-AT" sz="2400" b="0" kern="1200" dirty="0">
              <a:solidFill>
                <a:schemeClr val="accent1"/>
              </a:solidFill>
              <a:latin typeface="Corbel" panose="020B0503020204020204" pitchFamily="34" charset="0"/>
            </a:rPr>
            <a:t> Ports</a:t>
          </a:r>
          <a:endParaRPr lang="de-DE" sz="2400" b="0" kern="1200" dirty="0">
            <a:solidFill>
              <a:schemeClr val="accent1"/>
            </a:solidFill>
            <a:latin typeface="Corbel" panose="020B0503020204020204" pitchFamily="34" charset="0"/>
          </a:endParaRPr>
        </a:p>
      </dsp:txBody>
      <dsp:txXfrm>
        <a:off x="826632" y="1262859"/>
        <a:ext cx="5166213" cy="631429"/>
      </dsp:txXfrm>
    </dsp:sp>
    <dsp:sp modelId="{EF12B5F5-AB8A-4523-B395-C351AAF3CDFA}">
      <dsp:nvSpPr>
        <dsp:cNvPr id="0" name=""/>
        <dsp:cNvSpPr/>
      </dsp:nvSpPr>
      <dsp:spPr>
        <a:xfrm>
          <a:off x="431989" y="1183930"/>
          <a:ext cx="789286" cy="789286"/>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16621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b="0" kern="1200" dirty="0">
              <a:solidFill>
                <a:schemeClr val="accent1"/>
              </a:solidFill>
              <a:latin typeface="Corbel" panose="020B0503020204020204" pitchFamily="34" charset="0"/>
            </a:rPr>
            <a:t>Transhipment/</a:t>
          </a:r>
          <a:br>
            <a:rPr lang="en-GB" sz="2400" b="0" kern="1200" dirty="0">
              <a:solidFill>
                <a:schemeClr val="accent1"/>
              </a:solidFill>
              <a:latin typeface="Corbel" panose="020B0503020204020204" pitchFamily="34" charset="0"/>
            </a:rPr>
          </a:br>
          <a:r>
            <a:rPr lang="en-GB" sz="2400" b="0" kern="1200" dirty="0">
              <a:solidFill>
                <a:schemeClr val="accent1"/>
              </a:solidFill>
              <a:latin typeface="Corbel" panose="020B0503020204020204" pitchFamily="34" charset="0"/>
            </a:rPr>
            <a:t>Transhipment Modes</a:t>
          </a:r>
          <a:endParaRPr lang="de-DE" sz="2400" b="0" kern="1200" dirty="0">
            <a:solidFill>
              <a:schemeClr val="accent1"/>
            </a:solidFill>
            <a:latin typeface="Corbel" panose="020B0503020204020204" pitchFamily="34" charset="0"/>
          </a:endParaRPr>
        </a:p>
      </dsp:txBody>
      <dsp:txXfrm>
        <a:off x="826632" y="2210167"/>
        <a:ext cx="5166213"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52822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AT" sz="2400" b="0" kern="1200" dirty="0" err="1">
              <a:solidFill>
                <a:schemeClr val="accent1"/>
              </a:solidFill>
              <a:latin typeface="Corbel" panose="020B0503020204020204" pitchFamily="34" charset="0"/>
            </a:rPr>
            <a:t>Types</a:t>
          </a:r>
          <a:r>
            <a:rPr lang="de-AT" sz="2400" b="0" kern="1200" dirty="0">
              <a:solidFill>
                <a:schemeClr val="accent1"/>
              </a:solidFill>
              <a:latin typeface="Corbel" panose="020B0503020204020204" pitchFamily="34" charset="0"/>
            </a:rPr>
            <a:t> </a:t>
          </a:r>
          <a:r>
            <a:rPr lang="de-AT" sz="2400" b="0" kern="1200" dirty="0" err="1">
              <a:solidFill>
                <a:schemeClr val="accent1"/>
              </a:solidFill>
              <a:latin typeface="Corbel" panose="020B0503020204020204" pitchFamily="34" charset="0"/>
            </a:rPr>
            <a:t>of</a:t>
          </a:r>
          <a:r>
            <a:rPr lang="de-AT" sz="2400" b="0" kern="1200" dirty="0">
              <a:solidFill>
                <a:schemeClr val="accent1"/>
              </a:solidFill>
              <a:latin typeface="Corbel" panose="020B0503020204020204" pitchFamily="34" charset="0"/>
            </a:rPr>
            <a:t> </a:t>
          </a:r>
          <a:r>
            <a:rPr lang="de-AT" sz="2400" b="0" kern="1200" dirty="0" err="1">
              <a:solidFill>
                <a:schemeClr val="accent1"/>
              </a:solidFill>
              <a:latin typeface="Corbel" panose="020B0503020204020204" pitchFamily="34" charset="0"/>
            </a:rPr>
            <a:t>Vessels</a:t>
          </a:r>
          <a:endParaRPr lang="de-DE" sz="2400" b="0" kern="1200" dirty="0">
            <a:solidFill>
              <a:schemeClr val="accent1"/>
            </a:solidFill>
            <a:latin typeface="Corbel" panose="020B0503020204020204" pitchFamily="34" charset="0"/>
          </a:endParaRPr>
        </a:p>
      </dsp:txBody>
      <dsp:txXfrm>
        <a:off x="464619" y="3157475"/>
        <a:ext cx="5528226"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52822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b="0" kern="1200" dirty="0">
              <a:solidFill>
                <a:schemeClr val="accent1"/>
              </a:solidFill>
              <a:latin typeface="Corbel" panose="020B0503020204020204" pitchFamily="34" charset="0"/>
            </a:rPr>
            <a:t>Basic </a:t>
          </a:r>
          <a:r>
            <a:rPr lang="de-DE" sz="2400" b="0" kern="1200" dirty="0" err="1">
              <a:solidFill>
                <a:schemeClr val="accent1"/>
              </a:solidFill>
              <a:latin typeface="Corbel" panose="020B0503020204020204" pitchFamily="34" charset="0"/>
            </a:rPr>
            <a:t>Structure</a:t>
          </a:r>
          <a:r>
            <a:rPr lang="de-DE" sz="2400" b="0" kern="1200" dirty="0">
              <a:solidFill>
                <a:schemeClr val="accent1"/>
              </a:solidFill>
              <a:latin typeface="Corbel" panose="020B0503020204020204" pitchFamily="34" charset="0"/>
            </a:rPr>
            <a:t> </a:t>
          </a:r>
          <a:r>
            <a:rPr lang="de-DE" sz="2400" b="0" kern="1200" dirty="0" err="1">
              <a:solidFill>
                <a:schemeClr val="accent1"/>
              </a:solidFill>
              <a:latin typeface="Corbel" panose="020B0503020204020204" pitchFamily="34" charset="0"/>
            </a:rPr>
            <a:t>of</a:t>
          </a:r>
          <a:r>
            <a:rPr lang="de-DE" sz="2400" b="0" kern="1200" dirty="0">
              <a:solidFill>
                <a:schemeClr val="accent1"/>
              </a:solidFill>
              <a:latin typeface="Corbel" panose="020B0503020204020204" pitchFamily="34" charset="0"/>
            </a:rPr>
            <a:t> a Port</a:t>
          </a:r>
        </a:p>
      </dsp:txBody>
      <dsp:txXfrm>
        <a:off x="464619" y="315550"/>
        <a:ext cx="5528226"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16621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AT" sz="2400" b="0" kern="1200" dirty="0" err="1">
              <a:solidFill>
                <a:schemeClr val="accent1"/>
              </a:solidFill>
              <a:latin typeface="Corbel" panose="020B0503020204020204" pitchFamily="34" charset="0"/>
            </a:rPr>
            <a:t>Danube</a:t>
          </a:r>
          <a:r>
            <a:rPr lang="de-AT" sz="2400" b="0" kern="1200" dirty="0">
              <a:solidFill>
                <a:schemeClr val="accent1"/>
              </a:solidFill>
              <a:latin typeface="Corbel" panose="020B0503020204020204" pitchFamily="34" charset="0"/>
            </a:rPr>
            <a:t> Ports</a:t>
          </a:r>
          <a:endParaRPr lang="de-DE" sz="2400" b="0" kern="1200" dirty="0">
            <a:solidFill>
              <a:schemeClr val="accent1"/>
            </a:solidFill>
            <a:latin typeface="Corbel" panose="020B0503020204020204" pitchFamily="34" charset="0"/>
          </a:endParaRPr>
        </a:p>
      </dsp:txBody>
      <dsp:txXfrm>
        <a:off x="826632" y="1262859"/>
        <a:ext cx="5166213"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16621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b="0" kern="1200" dirty="0">
              <a:solidFill>
                <a:schemeClr val="accent1"/>
              </a:solidFill>
              <a:latin typeface="Corbel" panose="020B0503020204020204" pitchFamily="34" charset="0"/>
            </a:rPr>
            <a:t>Transhipment/</a:t>
          </a:r>
          <a:br>
            <a:rPr lang="en-GB" sz="2400" b="0" kern="1200" dirty="0">
              <a:solidFill>
                <a:schemeClr val="accent1"/>
              </a:solidFill>
              <a:latin typeface="Corbel" panose="020B0503020204020204" pitchFamily="34" charset="0"/>
            </a:rPr>
          </a:br>
          <a:r>
            <a:rPr lang="en-GB" sz="2400" b="0" kern="1200" dirty="0">
              <a:solidFill>
                <a:schemeClr val="accent1"/>
              </a:solidFill>
              <a:latin typeface="Corbel" panose="020B0503020204020204" pitchFamily="34" charset="0"/>
            </a:rPr>
            <a:t>Transhipment Modes</a:t>
          </a:r>
          <a:endParaRPr lang="de-DE" sz="2400" b="0" kern="1200" dirty="0">
            <a:solidFill>
              <a:schemeClr val="accent1"/>
            </a:solidFill>
            <a:latin typeface="Corbel" panose="020B0503020204020204" pitchFamily="34" charset="0"/>
          </a:endParaRPr>
        </a:p>
      </dsp:txBody>
      <dsp:txXfrm>
        <a:off x="826632" y="2210167"/>
        <a:ext cx="5166213" cy="631429"/>
      </dsp:txXfrm>
    </dsp:sp>
    <dsp:sp modelId="{84FECD7B-556D-40CD-80FE-E856FE6C01BC}">
      <dsp:nvSpPr>
        <dsp:cNvPr id="0" name=""/>
        <dsp:cNvSpPr/>
      </dsp:nvSpPr>
      <dsp:spPr>
        <a:xfrm>
          <a:off x="431989" y="2131238"/>
          <a:ext cx="789286" cy="789286"/>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52822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AT" sz="2400" b="0" kern="1200" dirty="0" err="1">
              <a:solidFill>
                <a:schemeClr val="accent1"/>
              </a:solidFill>
              <a:latin typeface="Corbel" panose="020B0503020204020204" pitchFamily="34" charset="0"/>
            </a:rPr>
            <a:t>Types</a:t>
          </a:r>
          <a:r>
            <a:rPr lang="de-AT" sz="2400" b="0" kern="1200" dirty="0">
              <a:solidFill>
                <a:schemeClr val="accent1"/>
              </a:solidFill>
              <a:latin typeface="Corbel" panose="020B0503020204020204" pitchFamily="34" charset="0"/>
            </a:rPr>
            <a:t> </a:t>
          </a:r>
          <a:r>
            <a:rPr lang="de-AT" sz="2400" b="0" kern="1200" dirty="0" err="1">
              <a:solidFill>
                <a:schemeClr val="accent1"/>
              </a:solidFill>
              <a:latin typeface="Corbel" panose="020B0503020204020204" pitchFamily="34" charset="0"/>
            </a:rPr>
            <a:t>of</a:t>
          </a:r>
          <a:r>
            <a:rPr lang="de-AT" sz="2400" b="0" kern="1200" dirty="0">
              <a:solidFill>
                <a:schemeClr val="accent1"/>
              </a:solidFill>
              <a:latin typeface="Corbel" panose="020B0503020204020204" pitchFamily="34" charset="0"/>
            </a:rPr>
            <a:t> </a:t>
          </a:r>
          <a:r>
            <a:rPr lang="de-AT" sz="2400" b="0" kern="1200" dirty="0" err="1">
              <a:solidFill>
                <a:schemeClr val="accent1"/>
              </a:solidFill>
              <a:latin typeface="Corbel" panose="020B0503020204020204" pitchFamily="34" charset="0"/>
            </a:rPr>
            <a:t>Vessels</a:t>
          </a:r>
          <a:endParaRPr lang="de-DE" sz="2400" b="0" kern="1200" dirty="0">
            <a:solidFill>
              <a:schemeClr val="accent1"/>
            </a:solidFill>
            <a:latin typeface="Corbel" panose="020B0503020204020204" pitchFamily="34" charset="0"/>
          </a:endParaRPr>
        </a:p>
      </dsp:txBody>
      <dsp:txXfrm>
        <a:off x="464619" y="3157475"/>
        <a:ext cx="5528226"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52822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b="0" kern="1200" dirty="0">
              <a:solidFill>
                <a:schemeClr val="accent1"/>
              </a:solidFill>
              <a:latin typeface="Corbel" panose="020B0503020204020204" pitchFamily="34" charset="0"/>
            </a:rPr>
            <a:t>Basic </a:t>
          </a:r>
          <a:r>
            <a:rPr lang="de-DE" sz="2400" b="0" kern="1200" dirty="0" err="1">
              <a:solidFill>
                <a:schemeClr val="accent1"/>
              </a:solidFill>
              <a:latin typeface="Corbel" panose="020B0503020204020204" pitchFamily="34" charset="0"/>
            </a:rPr>
            <a:t>Structure</a:t>
          </a:r>
          <a:r>
            <a:rPr lang="de-DE" sz="2400" b="0" kern="1200" dirty="0">
              <a:solidFill>
                <a:schemeClr val="accent1"/>
              </a:solidFill>
              <a:latin typeface="Corbel" panose="020B0503020204020204" pitchFamily="34" charset="0"/>
            </a:rPr>
            <a:t> </a:t>
          </a:r>
          <a:r>
            <a:rPr lang="de-DE" sz="2400" b="0" kern="1200" dirty="0" err="1">
              <a:solidFill>
                <a:schemeClr val="accent1"/>
              </a:solidFill>
              <a:latin typeface="Corbel" panose="020B0503020204020204" pitchFamily="34" charset="0"/>
            </a:rPr>
            <a:t>of</a:t>
          </a:r>
          <a:r>
            <a:rPr lang="de-DE" sz="2400" b="0" kern="1200" dirty="0">
              <a:solidFill>
                <a:schemeClr val="accent1"/>
              </a:solidFill>
              <a:latin typeface="Corbel" panose="020B0503020204020204" pitchFamily="34" charset="0"/>
            </a:rPr>
            <a:t> a Port</a:t>
          </a:r>
        </a:p>
      </dsp:txBody>
      <dsp:txXfrm>
        <a:off x="464619" y="315550"/>
        <a:ext cx="5528226"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16621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AT" sz="2400" b="0" kern="1200" dirty="0" err="1">
              <a:solidFill>
                <a:schemeClr val="accent1"/>
              </a:solidFill>
              <a:latin typeface="Corbel" panose="020B0503020204020204" pitchFamily="34" charset="0"/>
            </a:rPr>
            <a:t>Danube</a:t>
          </a:r>
          <a:r>
            <a:rPr lang="de-AT" sz="2400" b="0" kern="1200" dirty="0">
              <a:solidFill>
                <a:schemeClr val="accent1"/>
              </a:solidFill>
              <a:latin typeface="Corbel" panose="020B0503020204020204" pitchFamily="34" charset="0"/>
            </a:rPr>
            <a:t> Ports</a:t>
          </a:r>
          <a:endParaRPr lang="de-DE" sz="2400" b="0" kern="1200" dirty="0">
            <a:solidFill>
              <a:schemeClr val="accent1"/>
            </a:solidFill>
            <a:latin typeface="Corbel" panose="020B0503020204020204" pitchFamily="34" charset="0"/>
          </a:endParaRPr>
        </a:p>
      </dsp:txBody>
      <dsp:txXfrm>
        <a:off x="826632" y="1262859"/>
        <a:ext cx="5166213"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16621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b="0" kern="1200" dirty="0">
              <a:solidFill>
                <a:schemeClr val="accent1"/>
              </a:solidFill>
              <a:latin typeface="Corbel" panose="020B0503020204020204" pitchFamily="34" charset="0"/>
            </a:rPr>
            <a:t>Transhipment/</a:t>
          </a:r>
          <a:br>
            <a:rPr lang="en-GB" sz="2400" b="0" kern="1200" dirty="0">
              <a:solidFill>
                <a:schemeClr val="accent1"/>
              </a:solidFill>
              <a:latin typeface="Corbel" panose="020B0503020204020204" pitchFamily="34" charset="0"/>
            </a:rPr>
          </a:br>
          <a:r>
            <a:rPr lang="en-GB" sz="2400" b="0" kern="1200" dirty="0">
              <a:solidFill>
                <a:schemeClr val="accent1"/>
              </a:solidFill>
              <a:latin typeface="Corbel" panose="020B0503020204020204" pitchFamily="34" charset="0"/>
            </a:rPr>
            <a:t>Transhipment Modes</a:t>
          </a:r>
          <a:endParaRPr lang="de-DE" sz="2400" b="0" kern="1200" dirty="0">
            <a:solidFill>
              <a:schemeClr val="accent1"/>
            </a:solidFill>
            <a:latin typeface="Corbel" panose="020B0503020204020204" pitchFamily="34" charset="0"/>
          </a:endParaRPr>
        </a:p>
      </dsp:txBody>
      <dsp:txXfrm>
        <a:off x="826632" y="2210167"/>
        <a:ext cx="5166213"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52822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AT" sz="2400" b="0" kern="1200" dirty="0" err="1">
              <a:solidFill>
                <a:schemeClr val="accent1"/>
              </a:solidFill>
              <a:latin typeface="Corbel" panose="020B0503020204020204" pitchFamily="34" charset="0"/>
            </a:rPr>
            <a:t>Types</a:t>
          </a:r>
          <a:r>
            <a:rPr lang="de-AT" sz="2400" b="0" kern="1200" dirty="0">
              <a:solidFill>
                <a:schemeClr val="accent1"/>
              </a:solidFill>
              <a:latin typeface="Corbel" panose="020B0503020204020204" pitchFamily="34" charset="0"/>
            </a:rPr>
            <a:t> </a:t>
          </a:r>
          <a:r>
            <a:rPr lang="de-AT" sz="2400" b="0" kern="1200" dirty="0" err="1">
              <a:solidFill>
                <a:schemeClr val="accent1"/>
              </a:solidFill>
              <a:latin typeface="Corbel" panose="020B0503020204020204" pitchFamily="34" charset="0"/>
            </a:rPr>
            <a:t>of</a:t>
          </a:r>
          <a:r>
            <a:rPr lang="de-AT" sz="2400" b="0" kern="1200" dirty="0">
              <a:solidFill>
                <a:schemeClr val="accent1"/>
              </a:solidFill>
              <a:latin typeface="Corbel" panose="020B0503020204020204" pitchFamily="34" charset="0"/>
            </a:rPr>
            <a:t> </a:t>
          </a:r>
          <a:r>
            <a:rPr lang="de-AT" sz="2400" b="0" kern="1200" dirty="0" err="1">
              <a:solidFill>
                <a:schemeClr val="accent1"/>
              </a:solidFill>
              <a:latin typeface="Corbel" panose="020B0503020204020204" pitchFamily="34" charset="0"/>
            </a:rPr>
            <a:t>Vessels</a:t>
          </a:r>
          <a:endParaRPr lang="de-DE" sz="2400" b="0" kern="1200" dirty="0">
            <a:solidFill>
              <a:schemeClr val="accent1"/>
            </a:solidFill>
            <a:latin typeface="Corbel" panose="020B0503020204020204" pitchFamily="34" charset="0"/>
          </a:endParaRPr>
        </a:p>
      </dsp:txBody>
      <dsp:txXfrm>
        <a:off x="464619" y="3157475"/>
        <a:ext cx="5528226" cy="631429"/>
      </dsp:txXfrm>
    </dsp:sp>
    <dsp:sp modelId="{2D85C60B-45A6-47F1-BDC4-779963C33EA5}">
      <dsp:nvSpPr>
        <dsp:cNvPr id="0" name=""/>
        <dsp:cNvSpPr/>
      </dsp:nvSpPr>
      <dsp:spPr>
        <a:xfrm>
          <a:off x="69976" y="3078547"/>
          <a:ext cx="789286" cy="789286"/>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AT"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BE683BB-D3E2-4014-A7FE-DEF47A88FFD7}" type="datetimeFigureOut">
              <a:rPr lang="de-AT" smtClean="0"/>
              <a:t>28.09.2022</a:t>
            </a:fld>
            <a:endParaRPr lang="de-AT" dirty="0"/>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AT" dirty="0"/>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628F3BC-2E07-4781-88B3-FCAE182409C7}" type="slidenum">
              <a:rPr lang="de-AT" smtClean="0"/>
              <a:t>‹Nr.›</a:t>
            </a:fld>
            <a:endParaRPr lang="de-AT" dirty="0"/>
          </a:p>
        </p:txBody>
      </p:sp>
    </p:spTree>
    <p:extLst>
      <p:ext uri="{BB962C8B-B14F-4D97-AF65-F5344CB8AC3E}">
        <p14:creationId xmlns:p14="http://schemas.microsoft.com/office/powerpoint/2010/main" val="1701872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2"/>
          </a:xfrm>
          <a:prstGeom prst="rect">
            <a:avLst/>
          </a:prstGeom>
        </p:spPr>
        <p:txBody>
          <a:bodyPr vert="horz" lIns="92125" tIns="46062" rIns="92125" bIns="46062" rtlCol="0"/>
          <a:lstStyle>
            <a:lvl1pPr algn="l">
              <a:defRPr sz="1200"/>
            </a:lvl1pPr>
          </a:lstStyle>
          <a:p>
            <a:endParaRPr lang="de-AT" dirty="0"/>
          </a:p>
        </p:txBody>
      </p:sp>
      <p:sp>
        <p:nvSpPr>
          <p:cNvPr id="3" name="Date Placeholder 2"/>
          <p:cNvSpPr>
            <a:spLocks noGrp="1"/>
          </p:cNvSpPr>
          <p:nvPr>
            <p:ph type="dt" idx="1"/>
          </p:nvPr>
        </p:nvSpPr>
        <p:spPr>
          <a:xfrm>
            <a:off x="3850444" y="0"/>
            <a:ext cx="2945659" cy="496412"/>
          </a:xfrm>
          <a:prstGeom prst="rect">
            <a:avLst/>
          </a:prstGeom>
        </p:spPr>
        <p:txBody>
          <a:bodyPr vert="horz" lIns="92125" tIns="46062" rIns="92125" bIns="46062" rtlCol="0"/>
          <a:lstStyle>
            <a:lvl1pPr algn="r">
              <a:defRPr sz="1200"/>
            </a:lvl1pPr>
          </a:lstStyle>
          <a:p>
            <a:fld id="{CCFC2A34-98BB-4C93-A97D-162B0DCA04A7}" type="datetimeFigureOut">
              <a:rPr lang="de-AT" smtClean="0"/>
              <a:t>28.09.2022</a:t>
            </a:fld>
            <a:endParaRPr lang="de-AT" dirty="0"/>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2125" tIns="46062" rIns="92125" bIns="46062" rtlCol="0" anchor="ctr"/>
          <a:lstStyle/>
          <a:p>
            <a:endParaRPr lang="de-AT" dirty="0"/>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2125" tIns="46062" rIns="92125" bIns="460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1" y="9430092"/>
            <a:ext cx="2945659" cy="496412"/>
          </a:xfrm>
          <a:prstGeom prst="rect">
            <a:avLst/>
          </a:prstGeom>
        </p:spPr>
        <p:txBody>
          <a:bodyPr vert="horz" lIns="92125" tIns="46062" rIns="92125" bIns="46062" rtlCol="0" anchor="b"/>
          <a:lstStyle>
            <a:lvl1pPr algn="l">
              <a:defRPr sz="1200"/>
            </a:lvl1pPr>
          </a:lstStyle>
          <a:p>
            <a:endParaRPr lang="de-AT" dirty="0"/>
          </a:p>
        </p:txBody>
      </p:sp>
      <p:sp>
        <p:nvSpPr>
          <p:cNvPr id="7" name="Slide Number Placeholder 6"/>
          <p:cNvSpPr>
            <a:spLocks noGrp="1"/>
          </p:cNvSpPr>
          <p:nvPr>
            <p:ph type="sldNum" sz="quarter" idx="5"/>
          </p:nvPr>
        </p:nvSpPr>
        <p:spPr>
          <a:xfrm>
            <a:off x="3850444" y="9430092"/>
            <a:ext cx="2945659" cy="496412"/>
          </a:xfrm>
          <a:prstGeom prst="rect">
            <a:avLst/>
          </a:prstGeom>
        </p:spPr>
        <p:txBody>
          <a:bodyPr vert="horz" lIns="92125" tIns="46062" rIns="92125" bIns="46062" rtlCol="0" anchor="b"/>
          <a:lstStyle>
            <a:lvl1pPr algn="r">
              <a:defRPr sz="1200"/>
            </a:lvl1pPr>
          </a:lstStyle>
          <a:p>
            <a:fld id="{56F06DAA-0A4E-4110-9797-3FB8CA0FEA93}" type="slidenum">
              <a:rPr lang="de-AT" smtClean="0"/>
              <a:t>‹Nr.›</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2635681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Ports connect the transport modes of road, rail and waterway and are important service providers in the fields of </a:t>
            </a:r>
            <a:r>
              <a:rPr lang="en-US" baseline="0" noProof="0" dirty="0" err="1"/>
              <a:t>transhipment</a:t>
            </a:r>
            <a:r>
              <a:rPr lang="en-US" baseline="0" noProof="0" dirty="0"/>
              <a:t>, storage and logistics.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In addition to their basic functions of </a:t>
            </a:r>
            <a:r>
              <a:rPr lang="en-US" b="1" baseline="0" noProof="0" dirty="0" err="1"/>
              <a:t>transhipment</a:t>
            </a:r>
            <a:r>
              <a:rPr lang="en-US" baseline="0" noProof="0" dirty="0"/>
              <a:t> and </a:t>
            </a:r>
            <a:r>
              <a:rPr lang="en-US" b="1" baseline="0" noProof="0" dirty="0"/>
              <a:t>storage</a:t>
            </a:r>
            <a:r>
              <a:rPr lang="en-US" baseline="0" noProof="0" dirty="0"/>
              <a:t> of goods, the also often perform a variety of value-added logistics services to customers, such as </a:t>
            </a:r>
            <a:r>
              <a:rPr lang="en-US" b="1" baseline="0" noProof="0" dirty="0"/>
              <a:t>packaging</a:t>
            </a:r>
            <a:r>
              <a:rPr lang="en-US" baseline="0" noProof="0" dirty="0"/>
              <a:t>, </a:t>
            </a:r>
            <a:r>
              <a:rPr lang="en-US" b="1" baseline="0" noProof="0" dirty="0"/>
              <a:t>container</a:t>
            </a:r>
            <a:r>
              <a:rPr lang="en-US" baseline="0" noProof="0" dirty="0"/>
              <a:t> </a:t>
            </a:r>
            <a:r>
              <a:rPr lang="en-US" b="1" baseline="0" noProof="0" dirty="0"/>
              <a:t>stuffing</a:t>
            </a:r>
            <a:r>
              <a:rPr lang="en-US" baseline="0" noProof="0" dirty="0"/>
              <a:t> and </a:t>
            </a:r>
            <a:r>
              <a:rPr lang="en-US" b="1" baseline="0" noProof="0" dirty="0"/>
              <a:t>stripping</a:t>
            </a:r>
            <a:r>
              <a:rPr lang="en-US" baseline="0" noProof="0" dirty="0"/>
              <a:t>, </a:t>
            </a:r>
            <a:r>
              <a:rPr lang="en-US" b="1" baseline="0" noProof="0" dirty="0"/>
              <a:t>sanitation</a:t>
            </a:r>
            <a:r>
              <a:rPr lang="en-US" baseline="0" noProof="0" dirty="0"/>
              <a:t> and </a:t>
            </a:r>
            <a:r>
              <a:rPr lang="en-US" b="1" baseline="0" noProof="0" dirty="0"/>
              <a:t>quality</a:t>
            </a:r>
            <a:r>
              <a:rPr lang="en-US" baseline="0" noProof="0" dirty="0"/>
              <a:t> </a:t>
            </a:r>
            <a:r>
              <a:rPr lang="en-US" b="1" baseline="0" noProof="0" dirty="0"/>
              <a:t>checks</a:t>
            </a:r>
            <a:r>
              <a:rPr lang="en-US" baseline="0" noProof="0" dirty="0"/>
              <a:t>. This enhances ports as logistics platforms and impetus sources for locating companies and boosting the economy. As multimodal logistical hubs, they act like nodal points between various transport modes.</a:t>
            </a:r>
          </a:p>
          <a:p>
            <a:endParaRPr lang="en-US" dirty="0"/>
          </a:p>
          <a:p>
            <a:r>
              <a:rPr lang="en-US" dirty="0"/>
              <a:t>Manual on Danube</a:t>
            </a:r>
            <a:r>
              <a:rPr lang="en-US" baseline="0" dirty="0"/>
              <a:t> Navigation page 86-87.</a:t>
            </a:r>
          </a:p>
          <a:p>
            <a:r>
              <a:rPr lang="en-US" baseline="0" dirty="0"/>
              <a:t>Picture: viadonau, Inland Navigation Europe, </a:t>
            </a:r>
            <a:r>
              <a:rPr lang="en-US" dirty="0"/>
              <a:t>Manual on Danube</a:t>
            </a:r>
            <a:r>
              <a:rPr lang="en-US" baseline="0" dirty="0"/>
              <a:t> Navigation p 44</a:t>
            </a:r>
          </a:p>
          <a:p>
            <a:endParaRPr lang="en-US" dirty="0"/>
          </a:p>
          <a:p>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3061040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What</a:t>
            </a:r>
            <a:r>
              <a:rPr lang="en-US" baseline="0" noProof="0" dirty="0"/>
              <a:t> do ports have, that differs them from </a:t>
            </a:r>
            <a:r>
              <a:rPr lang="en-US" baseline="0" noProof="0" dirty="0" err="1"/>
              <a:t>transhipment</a:t>
            </a:r>
            <a:r>
              <a:rPr lang="en-US" baseline="0" noProof="0" dirty="0"/>
              <a:t> sites?</a:t>
            </a:r>
          </a:p>
          <a:p>
            <a:endParaRPr lang="en-US" baseline="0" noProof="0" dirty="0"/>
          </a:p>
          <a:p>
            <a:r>
              <a:rPr lang="en-US" baseline="0" noProof="0" dirty="0"/>
              <a:t>At least one port basin</a:t>
            </a:r>
          </a:p>
          <a:p>
            <a:endParaRPr lang="en-US" baseline="0" noProof="0" dirty="0"/>
          </a:p>
          <a:p>
            <a:r>
              <a:rPr lang="en-US" baseline="0" noProof="0" dirty="0"/>
              <a:t>Picture: https://fotos.viadonau.org</a:t>
            </a:r>
            <a:endParaRPr lang="en-US"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3081006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2261114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30272" eaLnBrk="0" hangingPunct="0">
              <a:defRPr sz="4000">
                <a:solidFill>
                  <a:schemeClr val="tx1"/>
                </a:solidFill>
                <a:latin typeface="Arial" charset="0"/>
              </a:defRPr>
            </a:lvl1pPr>
            <a:lvl2pPr marL="742948" indent="-285750" defTabSz="930272" eaLnBrk="0" hangingPunct="0">
              <a:defRPr sz="4000">
                <a:solidFill>
                  <a:schemeClr val="tx1"/>
                </a:solidFill>
                <a:latin typeface="Arial" charset="0"/>
              </a:defRPr>
            </a:lvl2pPr>
            <a:lvl3pPr marL="1142998" indent="-228600" defTabSz="930272" eaLnBrk="0" hangingPunct="0">
              <a:defRPr sz="4000">
                <a:solidFill>
                  <a:schemeClr val="tx1"/>
                </a:solidFill>
                <a:latin typeface="Arial" charset="0"/>
              </a:defRPr>
            </a:lvl3pPr>
            <a:lvl4pPr marL="1600196" indent="-228600" defTabSz="930272" eaLnBrk="0" hangingPunct="0">
              <a:defRPr sz="4000">
                <a:solidFill>
                  <a:schemeClr val="tx1"/>
                </a:solidFill>
                <a:latin typeface="Arial" charset="0"/>
              </a:defRPr>
            </a:lvl4pPr>
            <a:lvl5pPr marL="2057395" indent="-228600" defTabSz="930272" eaLnBrk="0" hangingPunct="0">
              <a:defRPr sz="4000">
                <a:solidFill>
                  <a:schemeClr val="tx1"/>
                </a:solidFill>
                <a:latin typeface="Arial" charset="0"/>
              </a:defRPr>
            </a:lvl5pPr>
            <a:lvl6pPr marL="2514594" indent="-228600" algn="ctr" defTabSz="930272" eaLnBrk="0" fontAlgn="base" hangingPunct="0">
              <a:spcBef>
                <a:spcPct val="0"/>
              </a:spcBef>
              <a:spcAft>
                <a:spcPct val="0"/>
              </a:spcAft>
              <a:defRPr sz="4000">
                <a:solidFill>
                  <a:schemeClr val="tx1"/>
                </a:solidFill>
                <a:latin typeface="Arial" charset="0"/>
              </a:defRPr>
            </a:lvl6pPr>
            <a:lvl7pPr marL="2971794" indent="-228600" algn="ctr" defTabSz="930272" eaLnBrk="0" fontAlgn="base" hangingPunct="0">
              <a:spcBef>
                <a:spcPct val="0"/>
              </a:spcBef>
              <a:spcAft>
                <a:spcPct val="0"/>
              </a:spcAft>
              <a:defRPr sz="4000">
                <a:solidFill>
                  <a:schemeClr val="tx1"/>
                </a:solidFill>
                <a:latin typeface="Arial" charset="0"/>
              </a:defRPr>
            </a:lvl7pPr>
            <a:lvl8pPr marL="3428993" indent="-228600" algn="ctr" defTabSz="930272" eaLnBrk="0" fontAlgn="base" hangingPunct="0">
              <a:spcBef>
                <a:spcPct val="0"/>
              </a:spcBef>
              <a:spcAft>
                <a:spcPct val="0"/>
              </a:spcAft>
              <a:defRPr sz="4000">
                <a:solidFill>
                  <a:schemeClr val="tx1"/>
                </a:solidFill>
                <a:latin typeface="Arial" charset="0"/>
              </a:defRPr>
            </a:lvl8pPr>
            <a:lvl9pPr marL="3886191" indent="-228600" algn="ctr" defTabSz="930272" eaLnBrk="0" fontAlgn="base" hangingPunct="0">
              <a:spcBef>
                <a:spcPct val="0"/>
              </a:spcBef>
              <a:spcAft>
                <a:spcPct val="0"/>
              </a:spcAft>
              <a:defRPr sz="4000">
                <a:solidFill>
                  <a:schemeClr val="tx1"/>
                </a:solidFill>
                <a:latin typeface="Arial" charset="0"/>
              </a:defRPr>
            </a:lvl9pPr>
          </a:lstStyle>
          <a:p>
            <a:pPr eaLnBrk="1" hangingPunct="1"/>
            <a:fld id="{D369230C-4B3A-4467-AE58-E8B3D83D6383}" type="slidenum">
              <a:rPr lang="en-GB" sz="1200"/>
              <a:pPr eaLnBrk="1" hangingPunct="1"/>
              <a:t>14</a:t>
            </a:fld>
            <a:endParaRPr lang="en-GB" sz="1200" dirty="0"/>
          </a:p>
        </p:txBody>
      </p:sp>
      <p:sp>
        <p:nvSpPr>
          <p:cNvPr id="73731" name="Rectangle 2"/>
          <p:cNvSpPr>
            <a:spLocks noGrp="1" noRot="1" noChangeAspect="1" noChangeArrowheads="1" noTextEdit="1"/>
          </p:cNvSpPr>
          <p:nvPr>
            <p:ph type="sldImg"/>
          </p:nvPr>
        </p:nvSpPr>
        <p:spPr>
          <a:xfrm>
            <a:off x="917575" y="744538"/>
            <a:ext cx="4967288" cy="3724275"/>
          </a:xfrm>
          <a:ln/>
        </p:spPr>
      </p:sp>
      <p:sp>
        <p:nvSpPr>
          <p:cNvPr id="73732"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The</a:t>
            </a:r>
            <a:r>
              <a:rPr lang="en-US" baseline="0" noProof="0" dirty="0"/>
              <a:t> four public ports in Austria are following: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a:t>Linz</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err="1"/>
              <a:t>Enns</a:t>
            </a:r>
            <a:endParaRPr lang="en-US"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err="1"/>
              <a:t>Krems</a:t>
            </a:r>
            <a:endParaRPr lang="en-US"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a:t>Wien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a:t>The biggest port in Austria, regarding waterside </a:t>
            </a:r>
            <a:r>
              <a:rPr lang="en-US" baseline="0" noProof="0" dirty="0" err="1"/>
              <a:t>transhipment</a:t>
            </a:r>
            <a:r>
              <a:rPr lang="en-US" baseline="0" noProof="0" dirty="0"/>
              <a:t> is the private port of </a:t>
            </a:r>
            <a:r>
              <a:rPr lang="en-US" baseline="0" noProof="0" dirty="0" err="1"/>
              <a:t>voestalpine</a:t>
            </a:r>
            <a:r>
              <a:rPr lang="en-US" baseline="0" noProof="0" dirty="0"/>
              <a:t> in Linz.</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Manual on Danube Navigation p. 86 et. </a:t>
            </a:r>
            <a:r>
              <a:rPr lang="en-US" noProof="0" dirty="0" err="1"/>
              <a:t>seqq</a:t>
            </a: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Picture:</a:t>
            </a:r>
            <a:r>
              <a:rPr lang="en-US" baseline="0" noProof="0" dirty="0"/>
              <a:t> Manual on Danube Navigation p 46</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Tree>
    <p:extLst>
      <p:ext uri="{BB962C8B-B14F-4D97-AF65-F5344CB8AC3E}">
        <p14:creationId xmlns:p14="http://schemas.microsoft.com/office/powerpoint/2010/main" val="341082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t>Linz </a:t>
            </a:r>
            <a:r>
              <a:rPr lang="en-US" noProof="0" dirty="0"/>
              <a:t>is the biggest port of the Upper Danube. A total amount of 3.6</a:t>
            </a:r>
            <a:r>
              <a:rPr lang="en-US" baseline="0" noProof="0" dirty="0"/>
              <a:t> millions tons of cargo was </a:t>
            </a:r>
            <a:r>
              <a:rPr lang="en-US" baseline="0" noProof="0" dirty="0" err="1"/>
              <a:t>transhipped</a:t>
            </a:r>
            <a:r>
              <a:rPr lang="en-US" baseline="0" noProof="0" dirty="0"/>
              <a:t> in the public port and the </a:t>
            </a:r>
            <a:r>
              <a:rPr lang="en-US" baseline="0" noProof="0" dirty="0" err="1"/>
              <a:t>voestalpine</a:t>
            </a:r>
            <a:r>
              <a:rPr lang="en-US" baseline="0" noProof="0" dirty="0"/>
              <a:t> port in Linz in 2017.</a:t>
            </a:r>
          </a:p>
          <a:p>
            <a:r>
              <a:rPr lang="en-US" baseline="0" noProof="0" dirty="0"/>
              <a:t>In the public port a variety of goods are </a:t>
            </a:r>
            <a:r>
              <a:rPr lang="en-US" baseline="0" noProof="0" dirty="0" err="1"/>
              <a:t>transhipped</a:t>
            </a:r>
            <a:r>
              <a:rPr lang="en-US" baseline="0" noProof="0" dirty="0"/>
              <a:t>, in the tanker port mineral oil products are </a:t>
            </a:r>
            <a:r>
              <a:rPr lang="en-US" baseline="0" noProof="0" dirty="0" err="1"/>
              <a:t>transhipped</a:t>
            </a:r>
            <a:r>
              <a:rPr lang="en-US" baseline="0" noProof="0" dirty="0"/>
              <a:t>, stored and distributed. Modern equipment is available at the 150 ha area (approx.. 45 ha water) for efficient transport and safe storage of the products.</a:t>
            </a:r>
          </a:p>
          <a:p>
            <a:endParaRPr lang="en-US" baseline="0" noProof="0" dirty="0"/>
          </a:p>
          <a:p>
            <a:r>
              <a:rPr lang="en-US" baseline="0" noProof="0" dirty="0"/>
              <a:t>The </a:t>
            </a:r>
            <a:r>
              <a:rPr lang="en-US" b="1" baseline="0" noProof="0" dirty="0" err="1"/>
              <a:t>Ennshafen</a:t>
            </a:r>
            <a:r>
              <a:rPr lang="en-US" baseline="0" noProof="0" dirty="0"/>
              <a:t> is located on the border between Upper and Lower Austria on the Upper Danube. More than 50 companies with approx. 2000 employees are located there.</a:t>
            </a:r>
          </a:p>
          <a:p>
            <a:endParaRPr lang="en-US" baseline="0" noProof="0" dirty="0"/>
          </a:p>
          <a:p>
            <a:r>
              <a:rPr lang="en-US" baseline="0" noProof="0" dirty="0"/>
              <a:t>The port of </a:t>
            </a:r>
            <a:r>
              <a:rPr lang="en-US" b="1" baseline="0" noProof="0" dirty="0" err="1"/>
              <a:t>Krems</a:t>
            </a:r>
            <a:r>
              <a:rPr lang="en-US" baseline="0" noProof="0" dirty="0"/>
              <a:t> is located approximately in the middle of the 3.500 km long Rhine-Main-Danube waterway and has a 1.560 m long quay wall.</a:t>
            </a:r>
            <a:endParaRPr lang="en-US" noProof="0" dirty="0"/>
          </a:p>
          <a:p>
            <a:endParaRPr lang="en-US" noProof="0" dirty="0"/>
          </a:p>
          <a:p>
            <a:r>
              <a:rPr lang="en-US" noProof="0" dirty="0"/>
              <a:t>Annual report on Danube Navigation, </a:t>
            </a:r>
            <a:r>
              <a:rPr lang="en-US" noProof="0" dirty="0" err="1"/>
              <a:t>viadonau</a:t>
            </a:r>
            <a:r>
              <a:rPr lang="en-US" noProof="0" dirty="0"/>
              <a:t> 2018  page 30 et seqq.; https://www.ennshafen.at/infrastruktur/</a:t>
            </a:r>
          </a:p>
          <a:p>
            <a:r>
              <a:rPr lang="de-AT" dirty="0"/>
              <a:t>Picture: Manual</a:t>
            </a:r>
            <a:r>
              <a:rPr lang="de-AT" baseline="0" dirty="0"/>
              <a:t> on </a:t>
            </a:r>
            <a:r>
              <a:rPr lang="de-AT" baseline="0" dirty="0" err="1"/>
              <a:t>Danube</a:t>
            </a:r>
            <a:r>
              <a:rPr lang="de-AT" baseline="0" dirty="0"/>
              <a:t> Navigation 2013 p 93</a:t>
            </a:r>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1601500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whole area of the port in Vienna is approx.. 300ha large. Three big cargo ports are operated here: the port of </a:t>
            </a:r>
            <a:r>
              <a:rPr lang="en-US" baseline="0" dirty="0" err="1"/>
              <a:t>Freudenau</a:t>
            </a:r>
            <a:r>
              <a:rPr lang="en-US" baseline="0" dirty="0"/>
              <a:t>, the port of </a:t>
            </a:r>
            <a:r>
              <a:rPr lang="en-US" baseline="0" dirty="0" err="1"/>
              <a:t>Albern</a:t>
            </a:r>
            <a:r>
              <a:rPr lang="en-US" baseline="0" dirty="0"/>
              <a:t> and the port for oil products in </a:t>
            </a:r>
            <a:r>
              <a:rPr lang="en-US" baseline="0" dirty="0" err="1"/>
              <a:t>Lobau</a:t>
            </a:r>
            <a:r>
              <a:rPr lang="en-US" baseline="0" dirty="0"/>
              <a:t>. Annually in all three ports a total of 1.700 cargo vessels are being dispatched.</a:t>
            </a:r>
          </a:p>
          <a:p>
            <a:r>
              <a:rPr lang="en-US" baseline="0" dirty="0"/>
              <a:t>In the </a:t>
            </a:r>
            <a:r>
              <a:rPr lang="en-US" b="1" baseline="0" dirty="0"/>
              <a:t>port of </a:t>
            </a:r>
            <a:r>
              <a:rPr lang="en-US" b="1" baseline="0" dirty="0" err="1"/>
              <a:t>Lobau</a:t>
            </a:r>
            <a:r>
              <a:rPr lang="en-US" b="1" baseline="0" dirty="0"/>
              <a:t> </a:t>
            </a:r>
            <a:r>
              <a:rPr lang="en-US" baseline="0" dirty="0"/>
              <a:t>1.000 tankers are dispatched and 1 million tons of mineral oil products </a:t>
            </a:r>
            <a:r>
              <a:rPr lang="en-US" baseline="0" dirty="0" err="1"/>
              <a:t>transhipped</a:t>
            </a:r>
            <a:r>
              <a:rPr lang="en-US" baseline="0" dirty="0"/>
              <a:t> annually.</a:t>
            </a:r>
          </a:p>
          <a:p>
            <a:r>
              <a:rPr lang="en-US" baseline="0" dirty="0"/>
              <a:t>At the container </a:t>
            </a:r>
            <a:r>
              <a:rPr lang="en-US" b="1" baseline="0" dirty="0"/>
              <a:t>port of </a:t>
            </a:r>
            <a:r>
              <a:rPr lang="en-US" b="1" baseline="0" dirty="0" err="1"/>
              <a:t>Freudenau</a:t>
            </a:r>
            <a:r>
              <a:rPr lang="en-US" baseline="0" dirty="0"/>
              <a:t>, 300.000 containers and 700.000 cars are transhipped annually.  </a:t>
            </a:r>
          </a:p>
          <a:p>
            <a:r>
              <a:rPr lang="en-US" baseline="0" dirty="0"/>
              <a:t>In the </a:t>
            </a:r>
            <a:r>
              <a:rPr lang="en-US" b="1" baseline="0" dirty="0"/>
              <a:t>port of </a:t>
            </a:r>
            <a:r>
              <a:rPr lang="en-US" b="1" baseline="0" dirty="0" err="1"/>
              <a:t>Albern</a:t>
            </a:r>
            <a:r>
              <a:rPr lang="en-US" b="1" baseline="0" dirty="0"/>
              <a:t> </a:t>
            </a:r>
            <a:r>
              <a:rPr lang="en-US" baseline="0" dirty="0"/>
              <a:t>construction materials, steel products and agricultural products are transhipped and stored.</a:t>
            </a:r>
          </a:p>
          <a:p>
            <a:endParaRPr lang="en-US" baseline="0" dirty="0"/>
          </a:p>
          <a:p>
            <a:r>
              <a:rPr lang="en-US" baseline="0" dirty="0"/>
              <a:t>Sources:</a:t>
            </a:r>
          </a:p>
          <a:p>
            <a:r>
              <a:rPr lang="en-US" dirty="0"/>
              <a:t>http://www.hafen-wien.com/de/home/unternehmen/standorte/31/Hafen-Albern [15.03.2020]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http://www.hafen-wien.com/de/home/unternehmen/standorte/35/Oelhafen-Lobau [15.03.2020]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http://www.hafen-wien.com/de/home/unternehmen/zahlen-daten [15.03.2020]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 </a:t>
            </a:r>
            <a:r>
              <a:rPr lang="en-US" dirty="0" err="1"/>
              <a:t>Hafen</a:t>
            </a:r>
            <a:r>
              <a:rPr lang="en-US" baseline="0" dirty="0"/>
              <a:t> Wien, viadonau, </a:t>
            </a:r>
            <a:r>
              <a:rPr lang="en-US" dirty="0"/>
              <a:t>Manual</a:t>
            </a:r>
            <a:r>
              <a:rPr lang="en-US" baseline="0" dirty="0"/>
              <a:t> on Danube Navigation 2013 p 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https://fotos.viadonau.org</a:t>
            </a: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1444768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Along the</a:t>
            </a:r>
            <a:r>
              <a:rPr lang="en-US" baseline="0" noProof="0" dirty="0"/>
              <a:t> Danube there are more than 80 ports, 40 of them are so called e-ports making them inland ports of international importance. The average distance between these Danube ports is around 60 km, but only approx. 20 km in the Rhine region.</a:t>
            </a:r>
            <a:endParaRPr lang="en-US" noProof="0" dirty="0"/>
          </a:p>
          <a:p>
            <a:endParaRPr lang="en-US" noProof="0" dirty="0"/>
          </a:p>
          <a:p>
            <a:r>
              <a:rPr lang="en-US" noProof="0" dirty="0"/>
              <a:t>Manual</a:t>
            </a:r>
            <a:r>
              <a:rPr lang="en-US" baseline="0" noProof="0" dirty="0"/>
              <a:t> on Danube Navigation page 105.</a:t>
            </a:r>
          </a:p>
          <a:p>
            <a:r>
              <a:rPr lang="en-US" baseline="0" noProof="0" dirty="0"/>
              <a:t>Picture: INTERACT, </a:t>
            </a:r>
            <a:r>
              <a:rPr lang="en-US" noProof="0" dirty="0"/>
              <a:t>Manual</a:t>
            </a:r>
            <a:r>
              <a:rPr lang="en-US" baseline="0" noProof="0" dirty="0"/>
              <a:t> on Danube Navigation p 29</a:t>
            </a:r>
          </a:p>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991262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noProof="0" dirty="0"/>
              <a:t>The port of Duisburg</a:t>
            </a:r>
            <a:r>
              <a:rPr lang="en-US" sz="800" baseline="0" noProof="0" dirty="0"/>
              <a:t> (called </a:t>
            </a:r>
            <a:r>
              <a:rPr lang="en-US" sz="800" b="1" baseline="0" noProof="0" dirty="0" err="1"/>
              <a:t>Duisport</a:t>
            </a:r>
            <a:r>
              <a:rPr lang="en-US" sz="800" baseline="0" noProof="0" dirty="0"/>
              <a:t>) is the largest port in the Rhine-Main-Danube corridor. 2019 127.5 million tons were </a:t>
            </a:r>
            <a:r>
              <a:rPr lang="en-US" sz="800" baseline="0" noProof="0" dirty="0" err="1"/>
              <a:t>transhipped</a:t>
            </a:r>
            <a:r>
              <a:rPr lang="en-US" sz="800" baseline="0" noProof="0" dirty="0"/>
              <a:t> there. The whole area is of 1.350ha. It contains 21 port basins and 37km of shore length.</a:t>
            </a:r>
          </a:p>
          <a:p>
            <a:endParaRPr lang="en-US" sz="800" baseline="0" noProof="0" dirty="0"/>
          </a:p>
          <a:p>
            <a:r>
              <a:rPr lang="en-US" sz="800" baseline="0" noProof="0" dirty="0"/>
              <a:t>Regarding the waterside </a:t>
            </a:r>
            <a:r>
              <a:rPr lang="en-US" sz="800" baseline="0" noProof="0" dirty="0" err="1"/>
              <a:t>transhipment</a:t>
            </a:r>
            <a:r>
              <a:rPr lang="en-US" sz="800" baseline="0" noProof="0" dirty="0"/>
              <a:t> amount the Danube </a:t>
            </a:r>
            <a:r>
              <a:rPr lang="en-US" sz="800" b="1" baseline="0" noProof="0" dirty="0"/>
              <a:t>port of Constanta </a:t>
            </a:r>
            <a:r>
              <a:rPr lang="en-US" sz="800" baseline="0" noProof="0" dirty="0"/>
              <a:t>in Romania is the largest Danube port (66.6 million tons in 2019).</a:t>
            </a:r>
          </a:p>
          <a:p>
            <a:endParaRPr lang="en-US" sz="800" baseline="0" noProof="0" dirty="0"/>
          </a:p>
          <a:p>
            <a:r>
              <a:rPr lang="en-US" sz="800" baseline="0" noProof="0" dirty="0"/>
              <a:t>In Austria the </a:t>
            </a:r>
            <a:r>
              <a:rPr lang="en-US" sz="800" b="1" baseline="0" noProof="0" dirty="0"/>
              <a:t>private port of </a:t>
            </a:r>
            <a:r>
              <a:rPr lang="en-US" sz="800" b="1" baseline="0" noProof="0" dirty="0" err="1"/>
              <a:t>voestalpine</a:t>
            </a:r>
            <a:r>
              <a:rPr lang="en-US" sz="800" b="1" baseline="0" noProof="0" dirty="0"/>
              <a:t> in Linz </a:t>
            </a:r>
            <a:r>
              <a:rPr lang="en-US" sz="800" baseline="0" noProof="0" dirty="0"/>
              <a:t>is the largest port with 3.6 million tons of waterside </a:t>
            </a:r>
            <a:r>
              <a:rPr lang="en-US" sz="800" baseline="0" noProof="0" dirty="0" err="1"/>
              <a:t>transhipment</a:t>
            </a:r>
            <a:r>
              <a:rPr lang="en-US" sz="800" baseline="0" noProof="0" dirty="0"/>
              <a:t> in 2017.</a:t>
            </a:r>
            <a:endParaRPr lang="en-US" sz="800" noProof="0" dirty="0"/>
          </a:p>
          <a:p>
            <a:endParaRPr lang="en-US" sz="800" noProof="0" dirty="0"/>
          </a:p>
          <a:p>
            <a:r>
              <a:rPr lang="en-US" sz="800" noProof="0" dirty="0"/>
              <a:t>sources:</a:t>
            </a:r>
          </a:p>
          <a:p>
            <a:r>
              <a:rPr lang="en-US" sz="800" b="1" noProof="0" dirty="0" err="1"/>
              <a:t>Duisport</a:t>
            </a:r>
            <a:r>
              <a:rPr lang="en-US" sz="800" noProof="0" dirty="0"/>
              <a:t>: https://www.duisport.de/hafeninformation/)</a:t>
            </a:r>
          </a:p>
          <a:p>
            <a:endParaRPr lang="en-US" sz="800" noProof="0" dirty="0"/>
          </a:p>
          <a:p>
            <a:r>
              <a:rPr lang="en-US" sz="800" b="1" noProof="0" dirty="0"/>
              <a:t>Port</a:t>
            </a:r>
            <a:r>
              <a:rPr lang="en-US" sz="800" b="1" baseline="0" noProof="0" dirty="0"/>
              <a:t> of Constanta:</a:t>
            </a:r>
          </a:p>
          <a:p>
            <a:r>
              <a:rPr lang="en-US" sz="800" noProof="0" dirty="0"/>
              <a:t>http://www.portofconstantza.com/apmc/portal/static.do?package_id=st_generale&amp;x=load </a:t>
            </a:r>
          </a:p>
          <a:p>
            <a:endParaRPr lang="en-US" sz="800" baseline="0" noProof="0" dirty="0"/>
          </a:p>
          <a:p>
            <a:r>
              <a:rPr lang="en-US" b="1" baseline="0" noProof="0" dirty="0"/>
              <a:t>Port of Linz (</a:t>
            </a:r>
            <a:r>
              <a:rPr lang="en-US" b="1" baseline="0" noProof="0" dirty="0" err="1"/>
              <a:t>voestalpine</a:t>
            </a:r>
            <a:r>
              <a:rPr lang="en-US" b="1" baseline="0" noProof="0" dirty="0"/>
              <a:t>):</a:t>
            </a:r>
          </a:p>
          <a:p>
            <a:r>
              <a:rPr lang="en-US" baseline="0" noProof="0" dirty="0"/>
              <a:t>https://www.wko.at/service/verkehr-betriebsstandort/Donauhaefen.html#heading_stadthafen_linz</a:t>
            </a:r>
          </a:p>
          <a:p>
            <a:endParaRPr lang="en-US" baseline="0" noProof="0" dirty="0"/>
          </a:p>
          <a:p>
            <a:r>
              <a:rPr lang="en-US" baseline="0" noProof="0" dirty="0"/>
              <a:t>Pictures: viadonau Port of Constanta, </a:t>
            </a:r>
            <a:r>
              <a:rPr lang="en-US" baseline="0" noProof="0" dirty="0" err="1"/>
              <a:t>LogServ</a:t>
            </a:r>
            <a:endParaRPr lang="en-US" baseline="0" noProof="0" dirty="0"/>
          </a:p>
          <a:p>
            <a:endParaRPr lang="en-US" baseline="0" noProof="0" dirty="0"/>
          </a:p>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2460564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Which port is the biggest inland port in the Rhine-Main-Danube Corridor?</a:t>
            </a:r>
          </a:p>
          <a:p>
            <a:r>
              <a:rPr lang="en-US" noProof="0" dirty="0" err="1"/>
              <a:t>Duisport</a:t>
            </a:r>
            <a:endParaRPr lang="en-US"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4058450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3943830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a:t>This </a:t>
            </a:r>
            <a:r>
              <a:rPr lang="en-GB" baseline="0" noProof="0" dirty="0"/>
              <a:t>set</a:t>
            </a:r>
            <a:r>
              <a:rPr lang="de-AT" baseline="0" dirty="0"/>
              <a:t> of slides provides you with information on the tasks and functions of (Danube) ports and gives an overview of existing transhipment equipment.</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noProof="0" dirty="0" err="1"/>
              <a:t>Transhipment</a:t>
            </a:r>
            <a:r>
              <a:rPr lang="en-US" baseline="0" noProof="0" dirty="0"/>
              <a:t> means shifting of transport units or goods from one means of transport to another, for example from a lorry to an inland waterway vessel or from a vessel to a train. The </a:t>
            </a:r>
            <a:r>
              <a:rPr lang="en-US" baseline="0" noProof="0" dirty="0" err="1"/>
              <a:t>transhipment</a:t>
            </a:r>
            <a:r>
              <a:rPr lang="en-US" baseline="0" noProof="0" dirty="0"/>
              <a:t> process is often supported by cranes, reach stackers or other working equipment.</a:t>
            </a:r>
            <a:endParaRPr lang="en-US" dirty="0"/>
          </a:p>
          <a:p>
            <a:pPr eaLnBrk="1" hangingPunct="1"/>
            <a:endParaRPr lang="en-US" dirty="0"/>
          </a:p>
          <a:p>
            <a:pPr eaLnBrk="1" hangingPunct="1"/>
            <a:r>
              <a:rPr lang="en-US" dirty="0"/>
              <a:t>Manual</a:t>
            </a:r>
            <a:r>
              <a:rPr lang="en-US" baseline="0" dirty="0"/>
              <a:t> on Danube Navigation page 86-108.</a:t>
            </a:r>
            <a:endParaRPr lang="en-US" dirty="0"/>
          </a:p>
          <a:p>
            <a:pPr marL="0" marR="0" lvl="0" indent="0" algn="l" defTabSz="905987" rtl="0" eaLnBrk="1" fontAlgn="auto" latinLnBrk="0" hangingPunct="1">
              <a:lnSpc>
                <a:spcPct val="100000"/>
              </a:lnSpc>
              <a:spcBef>
                <a:spcPts val="0"/>
              </a:spcBef>
              <a:spcAft>
                <a:spcPts val="0"/>
              </a:spcAft>
              <a:buClrTx/>
              <a:buSzTx/>
              <a:buFontTx/>
              <a:buNone/>
              <a:tabLst/>
              <a:defRPr/>
            </a:pPr>
            <a:r>
              <a:rPr lang="en-US" dirty="0"/>
              <a:t>Picture:</a:t>
            </a:r>
            <a:r>
              <a:rPr lang="en-US" baseline="0" dirty="0"/>
              <a:t> </a:t>
            </a:r>
            <a:r>
              <a:rPr lang="en-US" baseline="0" dirty="0" err="1"/>
              <a:t>Ennshafen</a:t>
            </a:r>
            <a:r>
              <a:rPr lang="en-US" baseline="0" dirty="0"/>
              <a:t>, </a:t>
            </a:r>
            <a:r>
              <a:rPr lang="en-US" dirty="0"/>
              <a:t>Manual</a:t>
            </a:r>
            <a:r>
              <a:rPr lang="en-US" baseline="0" dirty="0"/>
              <a:t> on Danube Navigation p 99</a:t>
            </a:r>
            <a:endParaRPr lang="en-US" dirty="0"/>
          </a:p>
          <a:p>
            <a:pPr defTabSz="905987">
              <a:defRPr/>
            </a:pPr>
            <a:endParaRPr lang="en-US" dirty="0"/>
          </a:p>
          <a:p>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3652323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30272" eaLnBrk="0" hangingPunct="0">
              <a:defRPr sz="4000">
                <a:solidFill>
                  <a:schemeClr val="tx1"/>
                </a:solidFill>
                <a:latin typeface="Arial" charset="0"/>
              </a:defRPr>
            </a:lvl1pPr>
            <a:lvl2pPr marL="742948" indent="-285750" defTabSz="930272" eaLnBrk="0" hangingPunct="0">
              <a:defRPr sz="4000">
                <a:solidFill>
                  <a:schemeClr val="tx1"/>
                </a:solidFill>
                <a:latin typeface="Arial" charset="0"/>
              </a:defRPr>
            </a:lvl2pPr>
            <a:lvl3pPr marL="1142998" indent="-228600" defTabSz="930272" eaLnBrk="0" hangingPunct="0">
              <a:defRPr sz="4000">
                <a:solidFill>
                  <a:schemeClr val="tx1"/>
                </a:solidFill>
                <a:latin typeface="Arial" charset="0"/>
              </a:defRPr>
            </a:lvl3pPr>
            <a:lvl4pPr marL="1600196" indent="-228600" defTabSz="930272" eaLnBrk="0" hangingPunct="0">
              <a:defRPr sz="4000">
                <a:solidFill>
                  <a:schemeClr val="tx1"/>
                </a:solidFill>
                <a:latin typeface="Arial" charset="0"/>
              </a:defRPr>
            </a:lvl4pPr>
            <a:lvl5pPr marL="2057395" indent="-228600" defTabSz="930272" eaLnBrk="0" hangingPunct="0">
              <a:defRPr sz="4000">
                <a:solidFill>
                  <a:schemeClr val="tx1"/>
                </a:solidFill>
                <a:latin typeface="Arial" charset="0"/>
              </a:defRPr>
            </a:lvl5pPr>
            <a:lvl6pPr marL="2514594" indent="-228600" algn="ctr" defTabSz="930272" eaLnBrk="0" fontAlgn="base" hangingPunct="0">
              <a:spcBef>
                <a:spcPct val="0"/>
              </a:spcBef>
              <a:spcAft>
                <a:spcPct val="0"/>
              </a:spcAft>
              <a:defRPr sz="4000">
                <a:solidFill>
                  <a:schemeClr val="tx1"/>
                </a:solidFill>
                <a:latin typeface="Arial" charset="0"/>
              </a:defRPr>
            </a:lvl6pPr>
            <a:lvl7pPr marL="2971794" indent="-228600" algn="ctr" defTabSz="930272" eaLnBrk="0" fontAlgn="base" hangingPunct="0">
              <a:spcBef>
                <a:spcPct val="0"/>
              </a:spcBef>
              <a:spcAft>
                <a:spcPct val="0"/>
              </a:spcAft>
              <a:defRPr sz="4000">
                <a:solidFill>
                  <a:schemeClr val="tx1"/>
                </a:solidFill>
                <a:latin typeface="Arial" charset="0"/>
              </a:defRPr>
            </a:lvl7pPr>
            <a:lvl8pPr marL="3428993" indent="-228600" algn="ctr" defTabSz="930272" eaLnBrk="0" fontAlgn="base" hangingPunct="0">
              <a:spcBef>
                <a:spcPct val="0"/>
              </a:spcBef>
              <a:spcAft>
                <a:spcPct val="0"/>
              </a:spcAft>
              <a:defRPr sz="4000">
                <a:solidFill>
                  <a:schemeClr val="tx1"/>
                </a:solidFill>
                <a:latin typeface="Arial" charset="0"/>
              </a:defRPr>
            </a:lvl8pPr>
            <a:lvl9pPr marL="3886191" indent="-228600" algn="ctr" defTabSz="930272" eaLnBrk="0" fontAlgn="base" hangingPunct="0">
              <a:spcBef>
                <a:spcPct val="0"/>
              </a:spcBef>
              <a:spcAft>
                <a:spcPct val="0"/>
              </a:spcAft>
              <a:defRPr sz="4000">
                <a:solidFill>
                  <a:schemeClr val="tx1"/>
                </a:solidFill>
                <a:latin typeface="Arial" charset="0"/>
              </a:defRPr>
            </a:lvl9pPr>
          </a:lstStyle>
          <a:p>
            <a:pPr eaLnBrk="1" hangingPunct="1"/>
            <a:fld id="{A545A65F-E27F-4603-B7AA-B4008FC4D406}" type="slidenum">
              <a:rPr lang="en-GB" sz="1200"/>
              <a:pPr eaLnBrk="1" hangingPunct="1"/>
              <a:t>22</a:t>
            </a:fld>
            <a:endParaRPr lang="en-GB" sz="1200" dirty="0"/>
          </a:p>
        </p:txBody>
      </p:sp>
      <p:sp>
        <p:nvSpPr>
          <p:cNvPr id="74755" name="Rectangle 2"/>
          <p:cNvSpPr>
            <a:spLocks noGrp="1" noRot="1" noChangeAspect="1" noChangeArrowheads="1" noTextEdit="1"/>
          </p:cNvSpPr>
          <p:nvPr>
            <p:ph type="sldImg"/>
          </p:nvPr>
        </p:nvSpPr>
        <p:spPr>
          <a:xfrm>
            <a:off x="915988" y="744538"/>
            <a:ext cx="4967287" cy="3724275"/>
          </a:xfrm>
          <a:ln/>
        </p:spPr>
      </p:sp>
      <p:sp>
        <p:nvSpPr>
          <p:cNvPr id="74756" name="Rectangle 3"/>
          <p:cNvSpPr>
            <a:spLocks noGrp="1" noChangeArrowheads="1"/>
          </p:cNvSpPr>
          <p:nvPr>
            <p:ph type="body" idx="1"/>
          </p:nvPr>
        </p:nvSpPr>
        <p:spPr>
          <a:noFill/>
        </p:spPr>
        <p:txBody>
          <a:bodyPr/>
          <a:lstStyle/>
          <a:p>
            <a:pPr algn="l"/>
            <a:r>
              <a:rPr lang="en-US" sz="1800" b="0" i="0" u="none" strike="noStrike" baseline="0" dirty="0">
                <a:solidFill>
                  <a:srgbClr val="1D1D1B"/>
                </a:solidFill>
                <a:latin typeface="AkkuratStd-Light"/>
              </a:rPr>
              <a:t>Just under 8.3 million tons were transported on the Austrian Danube in 2021, similar to the previous year. This corresponds to a slight increase of 0.3% in transport volume. Compared to the previous year, the commodity group ranking also remained unchanged in terms of total transport volume.</a:t>
            </a:r>
            <a:endParaRPr lang="en-US" noProof="0" dirty="0"/>
          </a:p>
          <a:p>
            <a:pPr defTabSz="913028">
              <a:defRPr/>
            </a:pPr>
            <a:endParaRPr lang="en-US" noProof="0" dirty="0"/>
          </a:p>
          <a:p>
            <a:pPr defTabSz="913028">
              <a:defRPr/>
            </a:pPr>
            <a:r>
              <a:rPr lang="en-US" noProof="0" dirty="0"/>
              <a:t>Source: </a:t>
            </a:r>
          </a:p>
          <a:p>
            <a:pPr defTabSz="913028">
              <a:defRPr/>
            </a:pPr>
            <a:r>
              <a:rPr lang="en-US" noProof="0" dirty="0"/>
              <a:t>Annual report on Danube Navigation, </a:t>
            </a:r>
            <a:r>
              <a:rPr lang="en-US" noProof="0" dirty="0" err="1"/>
              <a:t>viadonau</a:t>
            </a:r>
            <a:r>
              <a:rPr lang="en-US" noProof="0" dirty="0"/>
              <a:t> 2021, p. 20 f. :</a:t>
            </a:r>
            <a:endParaRPr lang="en-US" baseline="0" noProof="0" dirty="0"/>
          </a:p>
          <a:p>
            <a:endParaRPr lang="en-US" noProof="0" dirty="0"/>
          </a:p>
        </p:txBody>
      </p:sp>
    </p:spTree>
    <p:extLst>
      <p:ext uri="{BB962C8B-B14F-4D97-AF65-F5344CB8AC3E}">
        <p14:creationId xmlns:p14="http://schemas.microsoft.com/office/powerpoint/2010/main" val="182048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installation</a:t>
            </a:r>
            <a:r>
              <a:rPr lang="en-US" baseline="0" noProof="0" dirty="0"/>
              <a:t> and acquisition of different types of cranes depends on the types of goods handled.</a:t>
            </a:r>
          </a:p>
          <a:p>
            <a:endParaRPr lang="en-US" baseline="0" noProof="0" dirty="0"/>
          </a:p>
          <a:p>
            <a:r>
              <a:rPr lang="en-US" b="1" baseline="0" noProof="0" dirty="0"/>
              <a:t>Gantry or portal cranes</a:t>
            </a:r>
            <a:r>
              <a:rPr lang="en-US" baseline="0" noProof="0" dirty="0"/>
              <a:t> are mainly used for the </a:t>
            </a:r>
            <a:r>
              <a:rPr lang="en-US" baseline="0" noProof="0" dirty="0" err="1"/>
              <a:t>transhipment</a:t>
            </a:r>
            <a:r>
              <a:rPr lang="en-US" baseline="0" noProof="0" dirty="0"/>
              <a:t> of containers, although they can also handle cargo such as sheet metal or pipes. The capacity is approx.. 25 containers per hour. </a:t>
            </a:r>
          </a:p>
          <a:p>
            <a:endParaRPr lang="en-US" baseline="0" noProof="0" dirty="0"/>
          </a:p>
          <a:p>
            <a:r>
              <a:rPr lang="en-US" baseline="0" noProof="0" dirty="0"/>
              <a:t>A </a:t>
            </a:r>
            <a:r>
              <a:rPr lang="en-US" b="1" baseline="0" noProof="0" dirty="0"/>
              <a:t>luffing and slewing crane </a:t>
            </a:r>
            <a:r>
              <a:rPr lang="en-US" baseline="0" noProof="0" dirty="0"/>
              <a:t>is a multipurpose </a:t>
            </a:r>
            <a:r>
              <a:rPr lang="en-US" baseline="0" noProof="0" dirty="0" err="1"/>
              <a:t>transhipment</a:t>
            </a:r>
            <a:r>
              <a:rPr lang="en-US" baseline="0" noProof="0" dirty="0"/>
              <a:t> crane and is suited for </a:t>
            </a:r>
            <a:r>
              <a:rPr lang="en-US" baseline="0" noProof="0" dirty="0" err="1"/>
              <a:t>transhipment</a:t>
            </a:r>
            <a:r>
              <a:rPr lang="en-US" baseline="0" noProof="0" dirty="0"/>
              <a:t> of goods using hooks and grabbers. Procurement costs are significantly less than those of a gantry crane.</a:t>
            </a:r>
          </a:p>
          <a:p>
            <a:endParaRPr lang="en-US" baseline="0" noProof="0" dirty="0"/>
          </a:p>
          <a:p>
            <a:r>
              <a:rPr lang="en-US" b="1" baseline="0" noProof="0" dirty="0"/>
              <a:t>Mobile cranes </a:t>
            </a:r>
            <a:r>
              <a:rPr lang="en-US" baseline="0" noProof="0" dirty="0"/>
              <a:t>can be used as primary equipment at a port and can also provide support for existing crane equipment.</a:t>
            </a:r>
          </a:p>
          <a:p>
            <a:endParaRPr lang="en-US" noProof="0" dirty="0"/>
          </a:p>
          <a:p>
            <a:endParaRPr lang="en-US" noProof="0" dirty="0"/>
          </a:p>
          <a:p>
            <a:r>
              <a:rPr lang="en-US" noProof="0" dirty="0"/>
              <a:t>Manual on Danube</a:t>
            </a:r>
            <a:r>
              <a:rPr lang="en-US" baseline="0" noProof="0" dirty="0"/>
              <a:t> Navigation page 90-92.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Picture:</a:t>
            </a:r>
            <a:r>
              <a:rPr lang="en-US" baseline="0" noProof="0" dirty="0"/>
              <a:t> Linz AG, viadonau, </a:t>
            </a:r>
            <a:r>
              <a:rPr lang="en-US" baseline="0" noProof="0" dirty="0" err="1"/>
              <a:t>Ennshafen</a:t>
            </a:r>
            <a:r>
              <a:rPr lang="en-US" baseline="0" noProof="0" dirty="0"/>
              <a:t>, </a:t>
            </a:r>
            <a:r>
              <a:rPr lang="en-US" noProof="0" dirty="0"/>
              <a:t>Manual</a:t>
            </a:r>
            <a:r>
              <a:rPr lang="en-US" baseline="0" noProof="0" dirty="0"/>
              <a:t> on Danube Navigation p 90,91</a:t>
            </a:r>
            <a:endParaRPr lang="en-US" noProof="0" dirty="0"/>
          </a:p>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905093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performance</a:t>
            </a:r>
            <a:r>
              <a:rPr lang="en-US" baseline="0" noProof="0" dirty="0"/>
              <a:t> of port </a:t>
            </a:r>
            <a:r>
              <a:rPr lang="en-US" baseline="0" noProof="0" dirty="0" err="1"/>
              <a:t>transhipment</a:t>
            </a:r>
            <a:r>
              <a:rPr lang="en-US" baseline="0" noProof="0" dirty="0"/>
              <a:t> equipment is defined by the maximum lifting capacity as well as the hourly or daily output of each individual crane. Modern gantry cranes or mobile cranes can accommodate 30 tons with 20 meter outreach and thereby efficiently </a:t>
            </a:r>
            <a:r>
              <a:rPr lang="en-US" baseline="0" noProof="0" dirty="0" err="1"/>
              <a:t>tranship</a:t>
            </a:r>
            <a:r>
              <a:rPr lang="en-US" baseline="0" noProof="0" dirty="0"/>
              <a:t> full containers or heavy steel coils from vessel to quay or from truck to railway wagon.</a:t>
            </a:r>
            <a:endParaRPr lang="en-US" noProof="0" dirty="0"/>
          </a:p>
          <a:p>
            <a:endParaRPr lang="de-AT" dirty="0"/>
          </a:p>
          <a:p>
            <a:r>
              <a:rPr lang="de-AT" dirty="0"/>
              <a:t>Manual on Danube Navigation </a:t>
            </a:r>
            <a:r>
              <a:rPr lang="de-AT" dirty="0" err="1"/>
              <a:t>page</a:t>
            </a:r>
            <a:r>
              <a:rPr lang="de-AT" dirty="0"/>
              <a:t> 89.</a:t>
            </a:r>
          </a:p>
          <a:p>
            <a:endParaRPr lang="de-AT" dirty="0"/>
          </a:p>
          <a:p>
            <a:r>
              <a:rPr lang="de-AT" dirty="0" err="1"/>
              <a:t>Spreader</a:t>
            </a:r>
            <a:r>
              <a:rPr lang="de-AT" dirty="0"/>
              <a:t>: </a:t>
            </a:r>
            <a:r>
              <a:rPr lang="en-US" dirty="0"/>
              <a:t>hoisting equipment of gantry cranes; a telescopic frame that can be adjusted to the length of a  container; the studs of the spreader hold the corner fittings of the container and are locked; thereafter, the container may be lifted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(Glossary, Manual of Danube Navigation p 224)</a:t>
            </a:r>
            <a:endParaRPr lang="en-US" baseline="0" dirty="0"/>
          </a:p>
          <a:p>
            <a:endParaRPr lang="en-US" dirty="0"/>
          </a:p>
          <a:p>
            <a:endParaRPr lang="de-AT" dirty="0"/>
          </a:p>
          <a:p>
            <a:endParaRPr lang="de-AT" dirty="0"/>
          </a:p>
          <a:p>
            <a:endParaRPr lang="de-AT"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773662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a:p>
            <a:r>
              <a:rPr lang="en-US" noProof="0" dirty="0"/>
              <a:t>The </a:t>
            </a:r>
            <a:r>
              <a:rPr lang="en-US" noProof="0" dirty="0" err="1"/>
              <a:t>transhipment</a:t>
            </a:r>
            <a:r>
              <a:rPr lang="en-US" noProof="0" dirty="0"/>
              <a:t> of rolling cargo such as cars</a:t>
            </a:r>
            <a:r>
              <a:rPr lang="en-US" baseline="0" noProof="0" dirty="0"/>
              <a:t> requires the ports to have a </a:t>
            </a:r>
            <a:r>
              <a:rPr lang="en-US" b="1" baseline="0" noProof="0" dirty="0"/>
              <a:t>roll-on-roll-off ramp. </a:t>
            </a:r>
            <a:r>
              <a:rPr lang="en-US" baseline="0" noProof="0" dirty="0"/>
              <a:t>Numerous Danube ports are equipped with such a ramp.</a:t>
            </a:r>
          </a:p>
          <a:p>
            <a:endParaRPr lang="en-US" baseline="0" noProof="0" dirty="0"/>
          </a:p>
          <a:p>
            <a:r>
              <a:rPr lang="en-US" b="1" baseline="0" noProof="0" dirty="0"/>
              <a:t>Loading hoppers </a:t>
            </a:r>
            <a:r>
              <a:rPr lang="en-US" baseline="0" noProof="0" dirty="0"/>
              <a:t>are used for the </a:t>
            </a:r>
            <a:r>
              <a:rPr lang="en-US" baseline="0" noProof="0" dirty="0" err="1"/>
              <a:t>transhipment</a:t>
            </a:r>
            <a:r>
              <a:rPr lang="en-US" baseline="0" noProof="0" dirty="0"/>
              <a:t> of bulk cargo from an inland vessel to a railway wagon or to a truck. Due to the fact that an inland vessel can carry far larger amounts than a truck trailer or a railway wagon, a loading hopper is needed to accommodate with different cycle times in the </a:t>
            </a:r>
            <a:r>
              <a:rPr lang="en-US" baseline="0" noProof="0" dirty="0" err="1"/>
              <a:t>transhipment</a:t>
            </a:r>
            <a:r>
              <a:rPr lang="en-US" baseline="0" noProof="0" dirty="0"/>
              <a:t> process. A crane loads the bulk cargo from the inland vessel from above into the hopper, while trucks or railway wagons located under the hopper are being filled at the same time. These loading hoppers can also be used as temporary storage facilities.</a:t>
            </a:r>
            <a:endParaRPr lang="en-US" noProof="0" dirty="0"/>
          </a:p>
          <a:p>
            <a:endParaRPr lang="en-US" noProof="0" dirty="0"/>
          </a:p>
          <a:p>
            <a:r>
              <a:rPr lang="en-US" noProof="0" dirty="0"/>
              <a:t>Manual on Danube</a:t>
            </a:r>
            <a:r>
              <a:rPr lang="en-US" baseline="0" noProof="0" dirty="0"/>
              <a:t> Navigation page 92.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Picture:</a:t>
            </a:r>
            <a:r>
              <a:rPr lang="en-US" baseline="0" noProof="0" dirty="0"/>
              <a:t> </a:t>
            </a:r>
            <a:r>
              <a:rPr lang="en-US" baseline="0" noProof="0" dirty="0" err="1"/>
              <a:t>Ennshafen</a:t>
            </a:r>
            <a:r>
              <a:rPr lang="en-US" baseline="0" noProof="0" dirty="0"/>
              <a:t>, </a:t>
            </a:r>
            <a:r>
              <a:rPr lang="en-US" baseline="0" noProof="0" dirty="0" err="1"/>
              <a:t>Rhenus</a:t>
            </a:r>
            <a:r>
              <a:rPr lang="en-US" baseline="0" noProof="0" dirty="0"/>
              <a:t> </a:t>
            </a:r>
            <a:r>
              <a:rPr lang="en-US" baseline="0" noProof="0" dirty="0" err="1"/>
              <a:t>Donauhafen</a:t>
            </a:r>
            <a:r>
              <a:rPr lang="en-US" baseline="0" noProof="0" dirty="0"/>
              <a:t> </a:t>
            </a:r>
            <a:r>
              <a:rPr lang="en-US" baseline="0" noProof="0" dirty="0" err="1"/>
              <a:t>Krems</a:t>
            </a:r>
            <a:r>
              <a:rPr lang="en-US" baseline="0" noProof="0" dirty="0"/>
              <a:t>, </a:t>
            </a:r>
            <a:r>
              <a:rPr lang="en-US" noProof="0" dirty="0"/>
              <a:t>Manual</a:t>
            </a:r>
            <a:r>
              <a:rPr lang="en-US" baseline="0" noProof="0" dirty="0"/>
              <a:t> on Danube Navigation p 92</a:t>
            </a:r>
            <a:endParaRPr lang="en-US" noProof="0" dirty="0"/>
          </a:p>
          <a:p>
            <a:endParaRPr lang="en-US" noProof="0" dirty="0"/>
          </a:p>
          <a:p>
            <a:endParaRPr lang="en-US" noProof="0" dirty="0"/>
          </a:p>
          <a:p>
            <a:endParaRPr lang="en-US" baseline="0" noProof="0" dirty="0"/>
          </a:p>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064508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Special</a:t>
            </a:r>
            <a:r>
              <a:rPr lang="en-US" baseline="0" noProof="0" dirty="0"/>
              <a:t> suction and pumping equipment is needed for </a:t>
            </a:r>
            <a:r>
              <a:rPr lang="en-US" baseline="0" noProof="0" dirty="0" err="1"/>
              <a:t>transhipping</a:t>
            </a:r>
            <a:r>
              <a:rPr lang="en-US" baseline="0" noProof="0" dirty="0"/>
              <a:t> liquid goods. This equipment, so called </a:t>
            </a:r>
            <a:r>
              <a:rPr lang="en-US" b="1" baseline="0" noProof="0" dirty="0"/>
              <a:t>fillers,</a:t>
            </a:r>
            <a:r>
              <a:rPr lang="en-US" baseline="0" noProof="0" dirty="0"/>
              <a:t> are connected to the tanker vessel using a swinging arm and the cargo is pumped directly into the storage tanks or waiting railway wagon or trucks. Vice versa, tankers are filled from the warehouse. Since the majority of liquid goods are classified as dangerous goods, these </a:t>
            </a:r>
            <a:r>
              <a:rPr lang="en-US" baseline="0" noProof="0" dirty="0" err="1"/>
              <a:t>transhipment</a:t>
            </a:r>
            <a:r>
              <a:rPr lang="en-US" baseline="0" noProof="0" dirty="0"/>
              <a:t> facilities are subject to stringent safety standards.</a:t>
            </a:r>
          </a:p>
          <a:p>
            <a:endParaRPr lang="en-US" baseline="0" noProof="0" dirty="0"/>
          </a:p>
          <a:p>
            <a:r>
              <a:rPr lang="en-US" b="1" baseline="0" noProof="0" dirty="0"/>
              <a:t>Reach stackers </a:t>
            </a:r>
            <a:r>
              <a:rPr lang="en-US" baseline="0" noProof="0" dirty="0"/>
              <a:t>are wheeled vehicles which can </a:t>
            </a:r>
            <a:r>
              <a:rPr lang="en-US" baseline="0" noProof="0" dirty="0" err="1"/>
              <a:t>tranship</a:t>
            </a:r>
            <a:r>
              <a:rPr lang="en-US" baseline="0" noProof="0" dirty="0"/>
              <a:t> containers using spreaders. These vehicles are predominantly used as a supplement to cranes or gantry cranes. Whereas a forklift can only hoist containers upwards in vertical direction, a reach stacker can also move containers forward by using an </a:t>
            </a:r>
            <a:r>
              <a:rPr lang="en-US" baseline="0" noProof="0" dirty="0" err="1"/>
              <a:t>exandable</a:t>
            </a:r>
            <a:r>
              <a:rPr lang="en-US" baseline="0" noProof="0" dirty="0"/>
              <a:t> lifting arm. This allow the vertical storage of containers in piles, which can reach a height of 4 to 6 containers.</a:t>
            </a:r>
            <a:endParaRPr lang="en-US" noProof="0" dirty="0"/>
          </a:p>
          <a:p>
            <a:endParaRPr lang="en-US" noProof="0" dirty="0"/>
          </a:p>
          <a:p>
            <a:endParaRPr lang="en-US" noProof="0" dirty="0"/>
          </a:p>
          <a:p>
            <a:r>
              <a:rPr lang="en-US" noProof="0" dirty="0"/>
              <a:t>Manual on Danube</a:t>
            </a:r>
            <a:r>
              <a:rPr lang="en-US" baseline="0" noProof="0" dirty="0"/>
              <a:t> Navigation page 93-94.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Picture: viadonau, </a:t>
            </a:r>
            <a:r>
              <a:rPr lang="en-US" baseline="0" noProof="0" dirty="0" err="1"/>
              <a:t>WienCont</a:t>
            </a:r>
            <a:r>
              <a:rPr lang="en-US" baseline="0" noProof="0" dirty="0"/>
              <a:t> </a:t>
            </a:r>
            <a:r>
              <a:rPr lang="en-US" baseline="0" noProof="0" dirty="0" err="1"/>
              <a:t>Containergesellschaft</a:t>
            </a:r>
            <a:r>
              <a:rPr lang="en-US" baseline="0" noProof="0" dirty="0"/>
              <a:t> </a:t>
            </a:r>
            <a:r>
              <a:rPr lang="en-US" baseline="0" noProof="0" dirty="0" err="1"/>
              <a:t>mbH</a:t>
            </a:r>
            <a:r>
              <a:rPr lang="en-US" baseline="0" noProof="0" dirty="0"/>
              <a:t>, </a:t>
            </a:r>
            <a:r>
              <a:rPr lang="en-US" noProof="0" dirty="0"/>
              <a:t>Manual on Danube</a:t>
            </a:r>
            <a:r>
              <a:rPr lang="en-US" baseline="0" noProof="0" dirty="0"/>
              <a:t> Navigation 2013 page 83-84</a:t>
            </a:r>
            <a:endParaRPr lang="en-US" noProof="0" dirty="0"/>
          </a:p>
          <a:p>
            <a:endParaRPr lang="en-US" noProof="0" dirty="0"/>
          </a:p>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609600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What is the definition of</a:t>
            </a:r>
            <a:r>
              <a:rPr lang="en-US" baseline="0" noProof="0" dirty="0"/>
              <a:t> the term „</a:t>
            </a:r>
            <a:r>
              <a:rPr lang="en-US" baseline="0" noProof="0" dirty="0" err="1"/>
              <a:t>transhipment</a:t>
            </a:r>
            <a:r>
              <a:rPr lang="en-US" baseline="0" noProof="0" dirty="0"/>
              <a:t>“?</a:t>
            </a:r>
          </a:p>
          <a:p>
            <a:r>
              <a:rPr lang="en-US" baseline="0" noProof="0" dirty="0"/>
              <a:t>Shifting goods from one mean of transport to another within a transport chain</a:t>
            </a:r>
          </a:p>
          <a:p>
            <a:r>
              <a:rPr lang="en-US" baseline="0" noProof="0" dirty="0"/>
              <a:t>Pictures: Pixabay.com</a:t>
            </a:r>
            <a:endParaRPr lang="en-US"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3785187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1072224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1" defTabSz="915680">
              <a:defRPr/>
            </a:pPr>
            <a:r>
              <a:rPr lang="en-US" altLang="de-DE" noProof="0" dirty="0"/>
              <a:t>On</a:t>
            </a:r>
            <a:r>
              <a:rPr lang="en-US" altLang="de-DE" baseline="0" noProof="0" dirty="0"/>
              <a:t> inland waterway, inland waterway vessels are used for transport of goods. There are basically three types:</a:t>
            </a:r>
          </a:p>
          <a:p>
            <a:pPr marL="0" lvl="1" defTabSz="915680">
              <a:defRPr/>
            </a:pPr>
            <a:endParaRPr lang="en-US" altLang="de-DE" baseline="0" noProof="0" dirty="0"/>
          </a:p>
          <a:p>
            <a:pPr marL="0" lvl="1" defTabSz="915680">
              <a:defRPr/>
            </a:pPr>
            <a:r>
              <a:rPr lang="en-US" altLang="de-DE" b="1" baseline="0" noProof="0" dirty="0"/>
              <a:t>Motor cargo vessels </a:t>
            </a:r>
            <a:r>
              <a:rPr lang="en-US" altLang="de-DE" baseline="0" noProof="0" dirty="0"/>
              <a:t>(or self-propelled vessels) are equipped with a motor drive and cargo hold.</a:t>
            </a:r>
          </a:p>
          <a:p>
            <a:pPr marL="0" lvl="1" defTabSz="915680">
              <a:defRPr/>
            </a:pPr>
            <a:endParaRPr lang="en-US" altLang="de-DE" baseline="0" noProof="0" dirty="0"/>
          </a:p>
          <a:p>
            <a:pPr marL="0" lvl="1" defTabSz="915680">
              <a:defRPr/>
            </a:pPr>
            <a:r>
              <a:rPr lang="en-US" altLang="de-DE" b="1" baseline="0" noProof="0" dirty="0"/>
              <a:t>Pushed convoys</a:t>
            </a:r>
            <a:r>
              <a:rPr lang="en-US" altLang="de-DE" baseline="0" noProof="0" dirty="0"/>
              <a:t> usually consists of a pusher and one or more non-motorized pushed lighters or pushed barges. They are firmly attached to the pushing unit, and at least one unit is positioned in front of the pushing craft. A coupled formation or side-by-side formation consists of one motor cargo vessel with one or two lighters or barges coupled on its sides.</a:t>
            </a:r>
          </a:p>
          <a:p>
            <a:pPr marL="0" lvl="1" defTabSz="915680">
              <a:defRPr/>
            </a:pPr>
            <a:endParaRPr lang="en-US" altLang="de-DE" baseline="0" noProof="0" dirty="0"/>
          </a:p>
          <a:p>
            <a:pPr marL="0" lvl="1" defTabSz="915680">
              <a:defRPr/>
            </a:pPr>
            <a:r>
              <a:rPr lang="en-US" altLang="de-DE" b="1" baseline="0" noProof="0" dirty="0"/>
              <a:t>Tugs</a:t>
            </a:r>
            <a:r>
              <a:rPr lang="en-US" altLang="de-DE" baseline="0" noProof="0" dirty="0"/>
              <a:t> are used to tow non- motorized vessel units, so called barge. Towed convoys are rarely used on the Danube any more because they are less cost-effective than pushed convoys.</a:t>
            </a:r>
            <a:endParaRPr lang="en-US" altLang="de-DE" noProof="0" dirty="0"/>
          </a:p>
          <a:p>
            <a:pPr marL="0" lvl="1" defTabSz="915680">
              <a:defRPr/>
            </a:pPr>
            <a:endParaRPr lang="en-US" altLang="de-DE" noProof="0" dirty="0"/>
          </a:p>
          <a:p>
            <a:pPr marL="0" lvl="1" defTabSz="915680">
              <a:defRPr/>
            </a:pPr>
            <a:endParaRPr lang="en-US" altLang="de-DE" noProof="0" dirty="0"/>
          </a:p>
          <a:p>
            <a:pPr marL="0" lvl="1" defTabSz="915680">
              <a:defRPr/>
            </a:pPr>
            <a:r>
              <a:rPr lang="en-US" altLang="de-DE" noProof="0" dirty="0"/>
              <a:t>Manual on Danube Navigation page 112-118.</a:t>
            </a:r>
          </a:p>
          <a:p>
            <a:pPr marL="0" lvl="1" defTabSz="915680">
              <a:defRPr/>
            </a:pPr>
            <a:r>
              <a:rPr lang="en-US" altLang="de-DE" noProof="0" dirty="0"/>
              <a:t>Picture:</a:t>
            </a:r>
            <a:r>
              <a:rPr lang="en-US" altLang="de-DE" baseline="0" noProof="0" dirty="0"/>
              <a:t> viadonau, </a:t>
            </a:r>
            <a:r>
              <a:rPr lang="en-US" altLang="de-DE" noProof="0" dirty="0"/>
              <a:t>Manual on Danube Navigation </a:t>
            </a:r>
            <a:r>
              <a:rPr lang="de-DE" altLang="de-DE" dirty="0"/>
              <a:t>Page 112,</a:t>
            </a:r>
            <a:r>
              <a:rPr lang="de-DE" altLang="de-DE" baseline="0" dirty="0"/>
              <a:t> 158</a:t>
            </a:r>
            <a:endParaRPr lang="de-DE" alt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29</a:t>
            </a:fld>
            <a:endParaRPr lang="de-AT" dirty="0">
              <a:solidFill>
                <a:prstClr val="black"/>
              </a:solidFill>
            </a:endParaRPr>
          </a:p>
        </p:txBody>
      </p:sp>
    </p:spTree>
    <p:extLst>
      <p:ext uri="{BB962C8B-B14F-4D97-AF65-F5344CB8AC3E}">
        <p14:creationId xmlns:p14="http://schemas.microsoft.com/office/powerpoint/2010/main" val="204283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baseline="0" noProof="0" dirty="0"/>
              <a:t>Motor cargo vessels </a:t>
            </a:r>
            <a:r>
              <a:rPr lang="en-US" altLang="de-DE" baseline="0" noProof="0" dirty="0"/>
              <a:t>(or self-propelled vessels) are equipped with a motor drive and cargo hold.</a:t>
            </a: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Source: Manual on Danube</a:t>
            </a:r>
            <a:r>
              <a:rPr lang="en-US" baseline="0" noProof="0" dirty="0"/>
              <a:t> Navigation page 112.</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a:t>Picture: viadonau, https://fotos.viadonau.org</a:t>
            </a:r>
            <a:endParaRPr lang="en-US" noProof="0" dirty="0"/>
          </a:p>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303366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a:latin typeface="Corbel" panose="020B0503020204020204" pitchFamily="34" charset="0"/>
              </a:rPr>
              <a:t>The questions mentioned in the slide above can be used as a warm up exercise for the topic “</a:t>
            </a:r>
            <a:r>
              <a:rPr lang="en-US" sz="1200" dirty="0">
                <a:solidFill>
                  <a:schemeClr val="accent1"/>
                </a:solidFill>
                <a:latin typeface="Corbel" panose="020B0503020204020204" pitchFamily="34" charset="0"/>
              </a:rPr>
              <a:t>ports and inland vessels</a:t>
            </a:r>
            <a:r>
              <a:rPr lang="en-US" sz="1200" baseline="0" noProof="0" dirty="0">
                <a:latin typeface="Corbel" panose="020B0503020204020204" pitchFamily="34" charset="0"/>
              </a:rPr>
              <a:t>”. The aim is to discuss the questions in plenum with students. Answers to the questions will be provided during </a:t>
            </a:r>
            <a:r>
              <a:rPr lang="en-US" sz="1200" baseline="0" dirty="0">
                <a:latin typeface="Corbel" panose="020B0503020204020204" pitchFamily="34" charset="0"/>
              </a:rPr>
              <a:t>the presentation</a:t>
            </a:r>
            <a:r>
              <a:rPr lang="en-US" sz="1200" baseline="0" noProof="0" dirty="0">
                <a:latin typeface="Corbel" panose="020B0503020204020204" pitchFamily="34" charset="0"/>
              </a:rPr>
              <a:t>. Therefore, the questions can be discussed again at the end of the presentation.</a:t>
            </a:r>
          </a:p>
          <a:p>
            <a:endParaRPr lang="de-AT" sz="1200" baseline="0" dirty="0">
              <a:latin typeface="Corbel" panose="020B0503020204020204" pitchFamily="34" charset="0"/>
            </a:endParaRPr>
          </a:p>
          <a:p>
            <a:pPr defTabSz="918431"/>
            <a:r>
              <a:rPr lang="en-US" sz="1200" b="1" baseline="0" noProof="0" dirty="0">
                <a:latin typeface="Corbel" panose="020B0503020204020204" pitchFamily="34" charset="0"/>
              </a:rPr>
              <a:t>Discussion questions (5-10 minute Discussion)</a:t>
            </a:r>
            <a:r>
              <a:rPr lang="en-US" sz="1200" baseline="0" noProof="0" dirty="0">
                <a:latin typeface="Corbel" panose="020B0503020204020204" pitchFamily="34" charset="0"/>
              </a:rPr>
              <a:t>: </a:t>
            </a:r>
          </a:p>
          <a:p>
            <a:pPr defTabSz="918431"/>
            <a:r>
              <a:rPr lang="en-US" sz="1200" baseline="0" noProof="0" dirty="0">
                <a:latin typeface="Corbel" panose="020B0503020204020204" pitchFamily="34" charset="0"/>
              </a:rPr>
              <a:t>What Austrian ports are on the Danube</a:t>
            </a:r>
            <a:r>
              <a:rPr lang="de-AT" sz="1200" baseline="0" dirty="0">
                <a:latin typeface="Corbel" panose="020B0503020204020204" pitchFamily="34" charset="0"/>
              </a:rPr>
              <a:t>? Linz, Vienna, Enns, Krems (</a:t>
            </a:r>
            <a:r>
              <a:rPr lang="de-AT" sz="1200" baseline="0" dirty="0" err="1">
                <a:latin typeface="Corbel" panose="020B0503020204020204" pitchFamily="34" charset="0"/>
              </a:rPr>
              <a:t>public</a:t>
            </a:r>
            <a:r>
              <a:rPr lang="de-AT" sz="1200" baseline="0" dirty="0">
                <a:latin typeface="Corbel" panose="020B0503020204020204" pitchFamily="34" charset="0"/>
              </a:rPr>
              <a:t> </a:t>
            </a:r>
            <a:r>
              <a:rPr lang="de-AT" sz="1200" baseline="0" dirty="0" err="1">
                <a:latin typeface="Corbel" panose="020B0503020204020204" pitchFamily="34" charset="0"/>
              </a:rPr>
              <a:t>ports</a:t>
            </a:r>
            <a:r>
              <a:rPr lang="de-AT" sz="1200" baseline="0" dirty="0">
                <a:latin typeface="Corbel" panose="020B0503020204020204" pitchFamily="34" charset="0"/>
              </a:rPr>
              <a:t>)</a:t>
            </a:r>
          </a:p>
          <a:p>
            <a:pPr defTabSz="918431"/>
            <a:r>
              <a:rPr lang="en-US" sz="1200" baseline="0" noProof="0" dirty="0">
                <a:latin typeface="Corbel" panose="020B0503020204020204" pitchFamily="34" charset="0"/>
              </a:rPr>
              <a:t>Ports fulfill what activities? </a:t>
            </a:r>
            <a:r>
              <a:rPr lang="en-US" sz="1200" baseline="0" noProof="0" dirty="0" err="1">
                <a:latin typeface="Corbel" panose="020B0503020204020204" pitchFamily="34" charset="0"/>
              </a:rPr>
              <a:t>Transhipment</a:t>
            </a:r>
            <a:r>
              <a:rPr lang="en-US" sz="1200" baseline="0" noProof="0" dirty="0">
                <a:latin typeface="Corbel" panose="020B0503020204020204" pitchFamily="34" charset="0"/>
              </a:rPr>
              <a:t>, storage, packing, stuffing and stripping of containers, commissioning, distribution, project logistics</a:t>
            </a:r>
          </a:p>
          <a:p>
            <a:endParaRPr lang="de-AT" sz="1200" baseline="0" dirty="0">
              <a:latin typeface="Corbel" panose="020B0503020204020204" pitchFamily="34" charset="0"/>
            </a:endParaRPr>
          </a:p>
          <a:p>
            <a:r>
              <a:rPr lang="en-US" sz="1200" b="1" baseline="0" dirty="0">
                <a:latin typeface="Corbel" panose="020B0503020204020204" pitchFamily="34" charset="0"/>
              </a:rPr>
              <a:t>Input- possible topics of discussion:</a:t>
            </a:r>
          </a:p>
          <a:p>
            <a:pPr marL="172205" indent="-172205">
              <a:buFont typeface="Arial" panose="020B0604020202020204" pitchFamily="34" charset="0"/>
              <a:buChar char="•"/>
            </a:pPr>
            <a:r>
              <a:rPr lang="en-US" sz="1200" baseline="0" noProof="0" dirty="0">
                <a:latin typeface="Corbel" panose="020B0503020204020204" pitchFamily="34" charset="0"/>
              </a:rPr>
              <a:t>Ports as logistics providers</a:t>
            </a:r>
          </a:p>
          <a:p>
            <a:pPr marL="172205" indent="-172205">
              <a:buFont typeface="Arial" panose="020B0604020202020204" pitchFamily="34" charset="0"/>
              <a:buChar char="•"/>
            </a:pPr>
            <a:r>
              <a:rPr lang="en-US" sz="1200" baseline="0" noProof="0" dirty="0">
                <a:latin typeface="Corbel" panose="020B0503020204020204" pitchFamily="34" charset="0"/>
              </a:rPr>
              <a:t>Structure of a Port</a:t>
            </a:r>
          </a:p>
          <a:p>
            <a:pPr marL="172464" indent="-172464">
              <a:buFont typeface="Arial" panose="020B0604020202020204" pitchFamily="34" charset="0"/>
              <a:buChar char="•"/>
            </a:pPr>
            <a:r>
              <a:rPr lang="en-US" sz="1200" baseline="0" noProof="0" dirty="0">
                <a:latin typeface="Corbel" panose="020B0503020204020204" pitchFamily="34" charset="0"/>
              </a:rPr>
              <a:t>Capacity</a:t>
            </a:r>
          </a:p>
          <a:p>
            <a:pPr marL="172464" indent="-172464">
              <a:buFont typeface="Arial" panose="020B0604020202020204" pitchFamily="34" charset="0"/>
              <a:buChar char="•"/>
            </a:pPr>
            <a:r>
              <a:rPr lang="en-US" sz="1200" baseline="0" noProof="0" dirty="0">
                <a:latin typeface="Corbel" panose="020B0503020204020204" pitchFamily="34" charset="0"/>
              </a:rPr>
              <a:t>Types of drive </a:t>
            </a:r>
          </a:p>
          <a:p>
            <a:pPr marL="0" indent="0">
              <a:buFont typeface="Arial" panose="020B0604020202020204" pitchFamily="34" charset="0"/>
              <a:buNone/>
            </a:pPr>
            <a:endParaRPr lang="de-DE" sz="1200" baseline="0" noProof="0" dirty="0">
              <a:latin typeface="Corbel" panose="020B0503020204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noProof="0" dirty="0">
                <a:latin typeface="Corbel" panose="020B0503020204020204" pitchFamily="34" charset="0"/>
              </a:rPr>
              <a:t>(A detailed overview </a:t>
            </a:r>
            <a:r>
              <a:rPr lang="en-GB" sz="1200" baseline="0" noProof="0" dirty="0">
                <a:latin typeface="Corbel" panose="020B0503020204020204" pitchFamily="34" charset="0"/>
              </a:rPr>
              <a:t>can be found in the manual on Danube navigation on page 86 et seqq., 112)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sz="1200" baseline="0" noProof="0" dirty="0">
                <a:latin typeface="Corbel" panose="020B0503020204020204" pitchFamily="34" charset="0"/>
              </a:rPr>
              <a:t>Picture: viadonau, </a:t>
            </a:r>
            <a:r>
              <a:rPr lang="de-AT" sz="1200" baseline="0" noProof="0" dirty="0" err="1">
                <a:latin typeface="Corbel" panose="020B0503020204020204" pitchFamily="34" charset="0"/>
              </a:rPr>
              <a:t>Ennshafen</a:t>
            </a:r>
            <a:r>
              <a:rPr lang="de-AT" sz="1200" baseline="0" noProof="0" dirty="0">
                <a:latin typeface="Corbel" panose="020B0503020204020204" pitchFamily="34" charset="0"/>
              </a:rPr>
              <a:t>, </a:t>
            </a:r>
            <a:r>
              <a:rPr lang="de-AT" sz="1200" baseline="0" noProof="0" dirty="0" err="1">
                <a:latin typeface="Corbel" panose="020B0503020204020204" pitchFamily="34" charset="0"/>
              </a:rPr>
              <a:t>manual</a:t>
            </a:r>
            <a:r>
              <a:rPr lang="de-AT" sz="1200" baseline="0" noProof="0" dirty="0">
                <a:latin typeface="Corbel" panose="020B0503020204020204" pitchFamily="34" charset="0"/>
              </a:rPr>
              <a:t> </a:t>
            </a:r>
            <a:r>
              <a:rPr lang="de-AT" sz="1200" baseline="0" noProof="0" dirty="0" err="1">
                <a:latin typeface="Corbel" panose="020B0503020204020204" pitchFamily="34" charset="0"/>
              </a:rPr>
              <a:t>of</a:t>
            </a:r>
            <a:r>
              <a:rPr lang="de-AT" sz="1200" baseline="0" noProof="0" dirty="0">
                <a:latin typeface="Corbel" panose="020B0503020204020204" pitchFamily="34" charset="0"/>
              </a:rPr>
              <a:t> </a:t>
            </a:r>
            <a:r>
              <a:rPr lang="de-AT" sz="1200" baseline="0" noProof="0" dirty="0" err="1">
                <a:latin typeface="Corbel" panose="020B0503020204020204" pitchFamily="34" charset="0"/>
              </a:rPr>
              <a:t>Danube</a:t>
            </a:r>
            <a:r>
              <a:rPr lang="de-AT" sz="1200" baseline="0" noProof="0" dirty="0">
                <a:latin typeface="Corbel" panose="020B0503020204020204" pitchFamily="34" charset="0"/>
              </a:rPr>
              <a:t> Navigation </a:t>
            </a:r>
            <a:r>
              <a:rPr lang="de-AT" sz="1200" baseline="0" noProof="0" dirty="0" err="1">
                <a:latin typeface="Corbel" panose="020B0503020204020204" pitchFamily="34" charset="0"/>
              </a:rPr>
              <a:t>page</a:t>
            </a:r>
            <a:r>
              <a:rPr lang="de-AT" sz="1200" baseline="0" noProof="0" dirty="0">
                <a:latin typeface="Corbel" panose="020B0503020204020204" pitchFamily="34" charset="0"/>
              </a:rPr>
              <a:t> 103</a:t>
            </a:r>
            <a:endParaRPr lang="de-AT" sz="1200" baseline="0" dirty="0">
              <a:latin typeface="Corbel" panose="020B0503020204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noProof="0" dirty="0">
              <a:latin typeface="Corbel" panose="020B0503020204020204" pitchFamily="34" charset="0"/>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2394074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31670" eaLnBrk="0" hangingPunct="0">
              <a:defRPr sz="4000">
                <a:solidFill>
                  <a:schemeClr val="tx1"/>
                </a:solidFill>
                <a:latin typeface="Arial" charset="0"/>
              </a:defRPr>
            </a:lvl1pPr>
            <a:lvl2pPr marL="744064" indent="-286179" defTabSz="931670" eaLnBrk="0" hangingPunct="0">
              <a:defRPr sz="4000">
                <a:solidFill>
                  <a:schemeClr val="tx1"/>
                </a:solidFill>
                <a:latin typeface="Arial" charset="0"/>
              </a:defRPr>
            </a:lvl2pPr>
            <a:lvl3pPr marL="1144715" indent="-228943" defTabSz="931670" eaLnBrk="0" hangingPunct="0">
              <a:defRPr sz="4000">
                <a:solidFill>
                  <a:schemeClr val="tx1"/>
                </a:solidFill>
                <a:latin typeface="Arial" charset="0"/>
              </a:defRPr>
            </a:lvl3pPr>
            <a:lvl4pPr marL="1602600" indent="-228943" defTabSz="931670" eaLnBrk="0" hangingPunct="0">
              <a:defRPr sz="4000">
                <a:solidFill>
                  <a:schemeClr val="tx1"/>
                </a:solidFill>
                <a:latin typeface="Arial" charset="0"/>
              </a:defRPr>
            </a:lvl4pPr>
            <a:lvl5pPr marL="2060486" indent="-228943" defTabSz="931670" eaLnBrk="0" hangingPunct="0">
              <a:defRPr sz="4000">
                <a:solidFill>
                  <a:schemeClr val="tx1"/>
                </a:solidFill>
                <a:latin typeface="Arial" charset="0"/>
              </a:defRPr>
            </a:lvl5pPr>
            <a:lvl6pPr marL="2518372" indent="-228943" algn="ctr" defTabSz="931670" eaLnBrk="0" fontAlgn="base" hangingPunct="0">
              <a:spcBef>
                <a:spcPct val="0"/>
              </a:spcBef>
              <a:spcAft>
                <a:spcPct val="0"/>
              </a:spcAft>
              <a:defRPr sz="4000">
                <a:solidFill>
                  <a:schemeClr val="tx1"/>
                </a:solidFill>
                <a:latin typeface="Arial" charset="0"/>
              </a:defRPr>
            </a:lvl6pPr>
            <a:lvl7pPr marL="2976258" indent="-228943" algn="ctr" defTabSz="931670" eaLnBrk="0" fontAlgn="base" hangingPunct="0">
              <a:spcBef>
                <a:spcPct val="0"/>
              </a:spcBef>
              <a:spcAft>
                <a:spcPct val="0"/>
              </a:spcAft>
              <a:defRPr sz="4000">
                <a:solidFill>
                  <a:schemeClr val="tx1"/>
                </a:solidFill>
                <a:latin typeface="Arial" charset="0"/>
              </a:defRPr>
            </a:lvl7pPr>
            <a:lvl8pPr marL="3434144" indent="-228943" algn="ctr" defTabSz="931670" eaLnBrk="0" fontAlgn="base" hangingPunct="0">
              <a:spcBef>
                <a:spcPct val="0"/>
              </a:spcBef>
              <a:spcAft>
                <a:spcPct val="0"/>
              </a:spcAft>
              <a:defRPr sz="4000">
                <a:solidFill>
                  <a:schemeClr val="tx1"/>
                </a:solidFill>
                <a:latin typeface="Arial" charset="0"/>
              </a:defRPr>
            </a:lvl8pPr>
            <a:lvl9pPr marL="3892029" indent="-228943" algn="ctr" defTabSz="931670" eaLnBrk="0" fontAlgn="base" hangingPunct="0">
              <a:spcBef>
                <a:spcPct val="0"/>
              </a:spcBef>
              <a:spcAft>
                <a:spcPct val="0"/>
              </a:spcAft>
              <a:defRPr sz="4000">
                <a:solidFill>
                  <a:schemeClr val="tx1"/>
                </a:solidFill>
                <a:latin typeface="Arial" charset="0"/>
              </a:defRPr>
            </a:lvl9pPr>
          </a:lstStyle>
          <a:p>
            <a:pPr eaLnBrk="1" hangingPunct="1"/>
            <a:fld id="{B73E61BF-E201-4E4F-9AFA-42299F1D4DF1}" type="slidenum">
              <a:rPr lang="en-GB" sz="1200"/>
              <a:pPr eaLnBrk="1" hangingPunct="1"/>
              <a:t>31</a:t>
            </a:fld>
            <a:endParaRPr lang="en-GB" sz="1200" dirty="0"/>
          </a:p>
        </p:txBody>
      </p:sp>
      <p:sp>
        <p:nvSpPr>
          <p:cNvPr id="72707" name="Rectangle 2"/>
          <p:cNvSpPr>
            <a:spLocks noGrp="1" noRot="1" noChangeAspect="1" noChangeArrowheads="1" noTextEdit="1"/>
          </p:cNvSpPr>
          <p:nvPr>
            <p:ph type="sldImg"/>
          </p:nvPr>
        </p:nvSpPr>
        <p:spPr>
          <a:xfrm>
            <a:off x="919163" y="746125"/>
            <a:ext cx="4972050" cy="3729038"/>
          </a:xfrm>
          <a:ln/>
        </p:spPr>
      </p:sp>
      <p:sp>
        <p:nvSpPr>
          <p:cNvPr id="72708" name="Rectangle 3"/>
          <p:cNvSpPr>
            <a:spLocks noGrp="1" noChangeArrowheads="1"/>
          </p:cNvSpPr>
          <p:nvPr>
            <p:ph type="body" idx="1"/>
          </p:nvPr>
        </p:nvSpPr>
        <p:spPr>
          <a:xfrm>
            <a:off x="680244" y="4723170"/>
            <a:ext cx="5445126" cy="4475083"/>
          </a:xfrm>
          <a:noFill/>
        </p:spPr>
        <p:txBody>
          <a:bodyPr/>
          <a:lstStyle/>
          <a:p>
            <a:pPr eaLnBrk="1" hangingPunct="1"/>
            <a:r>
              <a:rPr lang="de-DE" dirty="0"/>
              <a:t>Source: Manual on </a:t>
            </a:r>
            <a:r>
              <a:rPr lang="de-DE" dirty="0" err="1"/>
              <a:t>Danube</a:t>
            </a:r>
            <a:r>
              <a:rPr lang="de-DE" dirty="0"/>
              <a:t> Navigation p. 115-116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Picture: viadonau, Manual on </a:t>
            </a:r>
            <a:r>
              <a:rPr lang="de-DE" dirty="0" err="1"/>
              <a:t>Danube</a:t>
            </a:r>
            <a:r>
              <a:rPr lang="de-DE" dirty="0"/>
              <a:t> Navigation p. </a:t>
            </a:r>
            <a:r>
              <a:rPr lang="de-AT" dirty="0"/>
              <a:t>116</a:t>
            </a:r>
          </a:p>
          <a:p>
            <a:pPr eaLnBrk="1" hangingPunct="1"/>
            <a:endParaRPr lang="de-AT" dirty="0"/>
          </a:p>
        </p:txBody>
      </p:sp>
    </p:spTree>
    <p:extLst>
      <p:ext uri="{BB962C8B-B14F-4D97-AF65-F5344CB8AC3E}">
        <p14:creationId xmlns:p14="http://schemas.microsoft.com/office/powerpoint/2010/main" val="1793196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noProof="0" dirty="0">
                <a:solidFill>
                  <a:schemeClr val="accent3"/>
                </a:solidFill>
              </a:rPr>
              <a:t>Dry cargo</a:t>
            </a:r>
            <a:r>
              <a:rPr lang="en-US" sz="1800" b="1" baseline="0" noProof="0" dirty="0">
                <a:solidFill>
                  <a:schemeClr val="accent3"/>
                </a:solidFill>
              </a:rPr>
              <a:t> vessels </a:t>
            </a:r>
            <a:r>
              <a:rPr lang="en-US" sz="1800" b="0" baseline="0" noProof="0" dirty="0">
                <a:solidFill>
                  <a:schemeClr val="accent3"/>
                </a:solidFill>
              </a:rPr>
              <a:t>can generally carry between 1,000 and 2,000 tons of goods and are often used on the Danube in coupled formations or pushed-coupled convoys.</a:t>
            </a:r>
          </a:p>
          <a:p>
            <a:r>
              <a:rPr lang="en-US" sz="1800" b="1" baseline="0" noProof="0" dirty="0">
                <a:solidFill>
                  <a:schemeClr val="accent3"/>
                </a:solidFill>
              </a:rPr>
              <a:t>Tankers</a:t>
            </a:r>
            <a:r>
              <a:rPr lang="en-US" sz="1800" b="0" baseline="0" noProof="0" dirty="0">
                <a:solidFill>
                  <a:schemeClr val="accent3"/>
                </a:solidFill>
              </a:rPr>
              <a:t> on the Danube have an average deadweight of around 2,000 tons. As is the case with navigation of dry cargoes, the transport of liquid goods on the Danube is carried out primarily by pushed convoys.</a:t>
            </a:r>
          </a:p>
          <a:p>
            <a:r>
              <a:rPr lang="en-US" sz="1800" b="1" baseline="0" noProof="0" dirty="0">
                <a:solidFill>
                  <a:schemeClr val="accent3"/>
                </a:solidFill>
              </a:rPr>
              <a:t>Ro-Ro-vessels</a:t>
            </a:r>
            <a:r>
              <a:rPr lang="en-US" sz="1800" b="0" baseline="0" noProof="0" dirty="0">
                <a:solidFill>
                  <a:schemeClr val="accent3"/>
                </a:solidFill>
              </a:rPr>
              <a:t> means that the goods being transported can be loaded and unloaded using their own motive power via port or vessel ramps.</a:t>
            </a:r>
            <a:endParaRPr lang="en-US" sz="1800" b="0" noProof="0" dirty="0">
              <a:solidFill>
                <a:schemeClr val="accent3"/>
              </a:solidFill>
            </a:endParaRPr>
          </a:p>
          <a:p>
            <a:endParaRPr lang="en-US" sz="1800" b="0" noProof="0" dirty="0">
              <a:solidFill>
                <a:schemeClr val="accent3"/>
              </a:solidFill>
            </a:endParaRPr>
          </a:p>
          <a:p>
            <a:r>
              <a:rPr lang="en-US" sz="1800" b="0" noProof="0" dirty="0">
                <a:solidFill>
                  <a:schemeClr val="accent3"/>
                </a:solidFill>
              </a:rPr>
              <a:t>Manual on Danube Navigation page 115-118</a:t>
            </a:r>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2042884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1" defTabSz="915680">
              <a:defRPr/>
            </a:pPr>
            <a:r>
              <a:rPr lang="en-US" altLang="de-DE" b="1" noProof="0" dirty="0"/>
              <a:t>Dry</a:t>
            </a:r>
            <a:r>
              <a:rPr lang="en-US" altLang="de-DE" b="1" baseline="0" noProof="0" dirty="0"/>
              <a:t> cargo vessels </a:t>
            </a:r>
            <a:r>
              <a:rPr lang="en-US" altLang="de-DE" baseline="0" noProof="0" dirty="0"/>
              <a:t>are used for transporting a wide variety of goods including log wood, steel coils, grain and ore.</a:t>
            </a:r>
          </a:p>
          <a:p>
            <a:pPr marL="0" lvl="1" defTabSz="915680">
              <a:defRPr/>
            </a:pPr>
            <a:endParaRPr lang="en-US" altLang="de-DE" baseline="0" noProof="0" dirty="0"/>
          </a:p>
          <a:p>
            <a:pPr marL="0" lvl="1" defTabSz="915680">
              <a:defRPr/>
            </a:pPr>
            <a:r>
              <a:rPr lang="en-US" altLang="de-DE" b="1" baseline="0" noProof="0" dirty="0"/>
              <a:t>Tankers</a:t>
            </a:r>
            <a:r>
              <a:rPr lang="en-US" altLang="de-DE" baseline="0" noProof="0" dirty="0"/>
              <a:t> transport various types of liquid goods, such as mineral oil and </a:t>
            </a:r>
            <a:r>
              <a:rPr lang="en-US" altLang="de-DE" baseline="0" noProof="0" dirty="0" err="1"/>
              <a:t>derivates</a:t>
            </a:r>
            <a:r>
              <a:rPr lang="en-US" altLang="de-DE" baseline="0" noProof="0" dirty="0"/>
              <a:t> (petrol, diesel, heating oil), chemical products  acids, bases, benzene, styrene, methanol) or liquid gas. The majority of the liquid goods are dangerous goods which are transported using a special tanker vessel unit equipped with the appropriate safety devices.</a:t>
            </a:r>
          </a:p>
          <a:p>
            <a:pPr marL="0" lvl="1" defTabSz="915680">
              <a:defRPr/>
            </a:pPr>
            <a:endParaRPr lang="en-US" altLang="de-DE" baseline="0" noProof="0" dirty="0"/>
          </a:p>
          <a:p>
            <a:pPr marL="0" marR="0" lvl="1" indent="0" algn="l" defTabSz="915680" rtl="0" eaLnBrk="1" fontAlgn="auto" latinLnBrk="0" hangingPunct="1">
              <a:lnSpc>
                <a:spcPct val="100000"/>
              </a:lnSpc>
              <a:spcBef>
                <a:spcPts val="0"/>
              </a:spcBef>
              <a:spcAft>
                <a:spcPts val="0"/>
              </a:spcAft>
              <a:buClrTx/>
              <a:buSzTx/>
              <a:buFontTx/>
              <a:buNone/>
              <a:tabLst/>
              <a:defRPr/>
            </a:pPr>
            <a:r>
              <a:rPr lang="en-US" sz="1200" b="1" baseline="0" noProof="0" dirty="0">
                <a:solidFill>
                  <a:schemeClr val="accent3"/>
                </a:solidFill>
              </a:rPr>
              <a:t>Ro-Ro-vessels</a:t>
            </a:r>
            <a:r>
              <a:rPr lang="en-US" sz="1200" b="0" baseline="0" noProof="0" dirty="0">
                <a:solidFill>
                  <a:schemeClr val="accent3"/>
                </a:solidFill>
              </a:rPr>
              <a:t> means that the goods being transported can be loaded and unloaded using their own motive power via port or vessel ramps. The most important types of goods transported in this way include passenger cars, construction and agricultural machinery, articulated vehicles and semi-trailers.</a:t>
            </a:r>
          </a:p>
          <a:p>
            <a:pPr marL="0" marR="0" lvl="1" indent="0" algn="l" defTabSz="915680" rtl="0" eaLnBrk="1" fontAlgn="auto" latinLnBrk="0" hangingPunct="1">
              <a:lnSpc>
                <a:spcPct val="100000"/>
              </a:lnSpc>
              <a:spcBef>
                <a:spcPts val="0"/>
              </a:spcBef>
              <a:spcAft>
                <a:spcPts val="0"/>
              </a:spcAft>
              <a:buClrTx/>
              <a:buSzTx/>
              <a:buFontTx/>
              <a:buNone/>
              <a:tabLst/>
              <a:defRPr/>
            </a:pPr>
            <a:endParaRPr lang="en-US" sz="1200" b="0" baseline="0" noProof="0" dirty="0">
              <a:solidFill>
                <a:schemeClr val="accent3"/>
              </a:solidFill>
            </a:endParaRPr>
          </a:p>
          <a:p>
            <a:pPr marL="0" marR="0" lvl="1" indent="0" algn="l" defTabSz="915680" rtl="0" eaLnBrk="1" fontAlgn="auto" latinLnBrk="0" hangingPunct="1">
              <a:lnSpc>
                <a:spcPct val="100000"/>
              </a:lnSpc>
              <a:spcBef>
                <a:spcPts val="0"/>
              </a:spcBef>
              <a:spcAft>
                <a:spcPts val="0"/>
              </a:spcAft>
              <a:buClrTx/>
              <a:buSzTx/>
              <a:buFontTx/>
              <a:buNone/>
              <a:tabLst/>
              <a:defRPr/>
            </a:pPr>
            <a:r>
              <a:rPr lang="en-US" sz="1200" b="1" baseline="0" noProof="0" dirty="0">
                <a:solidFill>
                  <a:schemeClr val="accent3"/>
                </a:solidFill>
              </a:rPr>
              <a:t>Container vessels </a:t>
            </a:r>
            <a:r>
              <a:rPr lang="en-US" sz="1200" b="0" baseline="0" noProof="0" dirty="0">
                <a:solidFill>
                  <a:schemeClr val="accent3"/>
                </a:solidFill>
              </a:rPr>
              <a:t>are ships constructed specifically for the transport of containers and are currently used primarily in the Rhine region.</a:t>
            </a:r>
          </a:p>
          <a:p>
            <a:pPr marL="0" marR="0" lvl="1" indent="0" algn="l" defTabSz="915680" rtl="0" eaLnBrk="1" fontAlgn="auto" latinLnBrk="0" hangingPunct="1">
              <a:lnSpc>
                <a:spcPct val="100000"/>
              </a:lnSpc>
              <a:spcBef>
                <a:spcPts val="0"/>
              </a:spcBef>
              <a:spcAft>
                <a:spcPts val="0"/>
              </a:spcAft>
              <a:buClrTx/>
              <a:buSzTx/>
              <a:buFontTx/>
              <a:buNone/>
              <a:tabLst/>
              <a:defRPr/>
            </a:pPr>
            <a:endParaRPr lang="en-US" sz="1200" b="0" baseline="0" noProof="0" dirty="0">
              <a:solidFill>
                <a:schemeClr val="accent3"/>
              </a:solidFill>
            </a:endParaRPr>
          </a:p>
          <a:p>
            <a:pPr marL="0" marR="0" lvl="1" indent="0" algn="l" defTabSz="915680" rtl="0" eaLnBrk="1" fontAlgn="auto" latinLnBrk="0" hangingPunct="1">
              <a:lnSpc>
                <a:spcPct val="100000"/>
              </a:lnSpc>
              <a:spcBef>
                <a:spcPts val="0"/>
              </a:spcBef>
              <a:spcAft>
                <a:spcPts val="0"/>
              </a:spcAft>
              <a:buClrTx/>
              <a:buSzTx/>
              <a:buFontTx/>
              <a:buNone/>
              <a:tabLst/>
              <a:defRPr/>
            </a:pPr>
            <a:r>
              <a:rPr lang="en-US" sz="1200" b="0" baseline="0" noProof="0" dirty="0">
                <a:solidFill>
                  <a:schemeClr val="accent3"/>
                </a:solidFill>
              </a:rPr>
              <a:t>The Danube has become significantly more attractive in recent years even for longer river cruises along its whole stretch between the Main-Danube-Canal and its Black Sea estuary. As a logical consequence of this trend, the number of new </a:t>
            </a:r>
            <a:r>
              <a:rPr lang="en-US" sz="1200" b="1" baseline="0" noProof="0" dirty="0">
                <a:solidFill>
                  <a:schemeClr val="accent3"/>
                </a:solidFill>
              </a:rPr>
              <a:t>passenger vessels </a:t>
            </a:r>
            <a:r>
              <a:rPr lang="en-US" sz="1200" b="0" baseline="0" noProof="0" dirty="0">
                <a:solidFill>
                  <a:schemeClr val="accent3"/>
                </a:solidFill>
              </a:rPr>
              <a:t>is also rising.</a:t>
            </a:r>
          </a:p>
          <a:p>
            <a:pPr marL="0" marR="0" lvl="1" indent="0" algn="l" defTabSz="915680" rtl="0" eaLnBrk="1" fontAlgn="auto" latinLnBrk="0" hangingPunct="1">
              <a:lnSpc>
                <a:spcPct val="100000"/>
              </a:lnSpc>
              <a:spcBef>
                <a:spcPts val="0"/>
              </a:spcBef>
              <a:spcAft>
                <a:spcPts val="0"/>
              </a:spcAft>
              <a:buClrTx/>
              <a:buSzTx/>
              <a:buFontTx/>
              <a:buNone/>
              <a:tabLst/>
              <a:defRPr/>
            </a:pPr>
            <a:endParaRPr lang="en-US" sz="1200" b="0" baseline="0" noProof="0" dirty="0">
              <a:solidFill>
                <a:schemeClr val="accent3"/>
              </a:solidFill>
            </a:endParaRPr>
          </a:p>
          <a:p>
            <a:pPr marL="0" lvl="1" defTabSz="915680">
              <a:defRPr/>
            </a:pPr>
            <a:endParaRPr lang="en-US" altLang="de-DE" baseline="0" noProof="0" dirty="0"/>
          </a:p>
          <a:p>
            <a:pPr marL="0" lvl="1" defTabSz="915680">
              <a:defRPr/>
            </a:pPr>
            <a:r>
              <a:rPr lang="en-US" altLang="de-DE" noProof="0" dirty="0"/>
              <a:t>Manual on Danube Navigation page 115-118.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Picture: </a:t>
            </a:r>
            <a:r>
              <a:rPr lang="de-AT" sz="1200" dirty="0">
                <a:solidFill>
                  <a:schemeClr val="bg1">
                    <a:lumMod val="85000"/>
                  </a:schemeClr>
                </a:solidFill>
                <a:latin typeface="Corbel" panose="020B0503020204020204" pitchFamily="34" charset="0"/>
              </a:rPr>
              <a:t>C.N.F.R. NAVAROM S.A. </a:t>
            </a:r>
            <a:r>
              <a:rPr lang="de-AT" sz="1200" dirty="0" err="1">
                <a:solidFill>
                  <a:schemeClr val="bg1">
                    <a:lumMod val="85000"/>
                  </a:schemeClr>
                </a:solidFill>
                <a:latin typeface="Corbel" panose="020B0503020204020204" pitchFamily="34" charset="0"/>
              </a:rPr>
              <a:t>Galati</a:t>
            </a:r>
            <a:r>
              <a:rPr lang="de-DE" sz="1200" dirty="0">
                <a:solidFill>
                  <a:schemeClr val="bg1">
                    <a:lumMod val="85000"/>
                  </a:schemeClr>
                </a:solidFill>
                <a:latin typeface="Corbel" panose="020B0503020204020204" pitchFamily="34" charset="0"/>
              </a:rPr>
              <a:t>,</a:t>
            </a:r>
            <a:r>
              <a:rPr lang="de-DE" sz="1200" baseline="0" dirty="0">
                <a:solidFill>
                  <a:schemeClr val="bg1">
                    <a:lumMod val="85000"/>
                  </a:schemeClr>
                </a:solidFill>
                <a:latin typeface="Corbel" panose="020B0503020204020204" pitchFamily="34" charset="0"/>
              </a:rPr>
              <a:t> </a:t>
            </a:r>
            <a:r>
              <a:rPr lang="de-AT" sz="1200" dirty="0">
                <a:solidFill>
                  <a:schemeClr val="bg1">
                    <a:lumMod val="85000"/>
                  </a:schemeClr>
                </a:solidFill>
                <a:latin typeface="Corbel" panose="020B0503020204020204" pitchFamily="34" charset="0"/>
              </a:rPr>
              <a:t>: helmut1972, www.binnenschifferforum.de, viadonau, </a:t>
            </a:r>
            <a:r>
              <a:rPr lang="de-AT" sz="1200" dirty="0">
                <a:solidFill>
                  <a:schemeClr val="bg1"/>
                </a:solidFill>
                <a:latin typeface="Corbel" panose="020B0503020204020204" pitchFamily="34" charset="0"/>
              </a:rPr>
              <a:t>viadonau / Andi Bruckner,</a:t>
            </a:r>
            <a:r>
              <a:rPr lang="de-AT" sz="1200" dirty="0">
                <a:solidFill>
                  <a:schemeClr val="bg1">
                    <a:lumMod val="85000"/>
                  </a:schemeClr>
                </a:solidFill>
                <a:latin typeface="Corbel" panose="020B0503020204020204" pitchFamily="34" charset="0"/>
              </a:rPr>
              <a:t> </a:t>
            </a:r>
            <a:r>
              <a:rPr lang="en-US" baseline="0" noProof="0" dirty="0"/>
              <a:t>Manual on Danube Navigation p 119, 125, 117, 118</a:t>
            </a:r>
          </a:p>
          <a:p>
            <a:endParaRPr lang="en-US" baseline="0"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33</a:t>
            </a:fld>
            <a:endParaRPr lang="de-AT" dirty="0">
              <a:solidFill>
                <a:prstClr val="black"/>
              </a:solidFill>
            </a:endParaRPr>
          </a:p>
        </p:txBody>
      </p:sp>
    </p:spTree>
    <p:extLst>
      <p:ext uri="{BB962C8B-B14F-4D97-AF65-F5344CB8AC3E}">
        <p14:creationId xmlns:p14="http://schemas.microsoft.com/office/powerpoint/2010/main" val="1574816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baseline="0" noProof="0" dirty="0"/>
              <a:t>Pushed convoys</a:t>
            </a:r>
            <a:r>
              <a:rPr lang="en-US" altLang="de-DE" baseline="0" noProof="0" dirty="0"/>
              <a:t> usually consists of a pusher and one or more non-motorized pushed lighters or pushed barges. They are firmly attached to the pushing unit, and at least one unit is positioned in front of the pushing craft. A coupled formation or side-by-side formation consists of one motor cargo vessel with one or two lighters or barges coupled on its sides.</a:t>
            </a:r>
          </a:p>
          <a:p>
            <a:endParaRPr lang="en-US" noProof="0" dirty="0"/>
          </a:p>
          <a:p>
            <a:endParaRPr lang="en-US" noProof="0" dirty="0"/>
          </a:p>
          <a:p>
            <a:r>
              <a:rPr lang="en-US" noProof="0" dirty="0"/>
              <a:t>Manual on Danube</a:t>
            </a:r>
            <a:r>
              <a:rPr lang="en-US" baseline="0" noProof="0" dirty="0"/>
              <a:t> Navigation page 112.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Picture: viadonau, https://fotos.viadonau.org, Manual on Danube Navigation p 112.</a:t>
            </a:r>
            <a:endParaRPr lang="en-US" noProof="0"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3125106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Compared to other land transport modes, Danube navigation offers a significantly</a:t>
            </a:r>
            <a:r>
              <a:rPr lang="en-US" baseline="0" noProof="0" dirty="0"/>
              <a:t> higher </a:t>
            </a:r>
            <a:r>
              <a:rPr lang="en-US" b="1" baseline="0" noProof="0" dirty="0"/>
              <a:t>transport capacity per transport unit</a:t>
            </a:r>
            <a:r>
              <a:rPr lang="en-US" baseline="0" noProof="0" dirty="0"/>
              <a:t>. For instance, a single convoy with 4 pushed lighters can transport around 7,000 tons of goods – equivalent to the cargo carried by 175 railcars (with 40 net tons each) or 280 trucks (with 25 net tons each).</a:t>
            </a:r>
            <a:r>
              <a:rPr lang="en-US" noProof="0" dirty="0"/>
              <a:t> </a:t>
            </a:r>
          </a:p>
          <a:p>
            <a:endParaRPr lang="en-US" noProof="0" dirty="0"/>
          </a:p>
          <a:p>
            <a:r>
              <a:rPr lang="en-US" noProof="0" dirty="0"/>
              <a:t>Manual on Danube Navigation</a:t>
            </a:r>
            <a:r>
              <a:rPr lang="en-US" baseline="0" noProof="0" dirty="0"/>
              <a:t> page 18-19.</a:t>
            </a:r>
          </a:p>
          <a:p>
            <a:r>
              <a:rPr lang="en-US" baseline="0" noProof="0" dirty="0"/>
              <a:t>Picture: viadonau, Manual on Danube Navigation p 19</a:t>
            </a:r>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3862769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A pushed convoy consisting of one pusher</a:t>
            </a:r>
            <a:r>
              <a:rPr lang="en-US" baseline="0" noProof="0" dirty="0"/>
              <a:t> and four non-motorized can navigate the whole stretch of the Danube between the German port of Passau and the Black Sea.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a:t>Even more impressive is the transport capacity of a 9-unit convoy like those used on the Central and Lower Danube. A convoy of this kind can carry remarkable 15,750 tons of cargo and can therefore replace 630 trucks or 394 railway wagons. Convoys comprising up to 16 pushed lighters are possible on the lower reach of the Danube due to the width of the waterway and the fact that there are no limitations caused by locks.</a:t>
            </a: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Manual on Danube Navigation</a:t>
            </a:r>
            <a:r>
              <a:rPr lang="en-US" baseline="0" noProof="0" dirty="0"/>
              <a:t> page 113-114.</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a:t>Picture: viadonau, Manual on Danube Navigation p 41.</a:t>
            </a:r>
            <a:endParaRPr lang="en-US" noProof="0" dirty="0"/>
          </a:p>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2619666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noProof="0" dirty="0"/>
              <a:t>Large shipping companies remain</a:t>
            </a:r>
            <a:r>
              <a:rPr lang="en-US" altLang="de-DE" baseline="0" noProof="0" dirty="0"/>
              <a:t> dominant on the Danube. This is the opposite of the situation on the Rhine, where small „one-ship-companies“, i.e. private vessel owner operators are predominant.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de-DE" baseline="0" noProof="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baseline="0" noProof="0" dirty="0"/>
              <a:t>Due to the relatively low gradient of the Danube in its middle and lower stretches these large shipping companies use </a:t>
            </a:r>
            <a:r>
              <a:rPr lang="en-US" altLang="de-DE" b="1" baseline="0" noProof="0" dirty="0"/>
              <a:t>large pushed convoys </a:t>
            </a:r>
            <a:r>
              <a:rPr lang="en-US" altLang="de-DE" baseline="0" noProof="0" dirty="0"/>
              <a:t>to transport bulk cargo.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baseline="0" noProof="0" dirty="0"/>
              <a:t>The share of cargo space on </a:t>
            </a:r>
            <a:r>
              <a:rPr lang="en-US" altLang="de-DE" b="1" baseline="0" noProof="0" dirty="0"/>
              <a:t>non-self-propelled units</a:t>
            </a:r>
            <a:r>
              <a:rPr lang="en-US" altLang="de-DE" baseline="0" noProof="0" dirty="0"/>
              <a:t> on the Danube fleet stood at around 87% at the end of 2016. In absolute figures, this amounted to 1,668 pushed lighters with an average tons deadweight of almost 1,300.</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baseline="0" noProof="0" dirty="0"/>
              <a:t>In contrast to the Rhine region, the proportion of </a:t>
            </a:r>
            <a:r>
              <a:rPr lang="en-US" altLang="de-DE" b="1" baseline="0" noProof="0" dirty="0"/>
              <a:t>self-propelled units with a cargo hold </a:t>
            </a:r>
            <a:r>
              <a:rPr lang="en-US" altLang="de-DE" baseline="0" noProof="0" dirty="0"/>
              <a:t>account for 13% of the Danube fleet and is hence relatively low.</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de-DE" baseline="0" noProof="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de-DE" baseline="0" noProof="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noProof="0" dirty="0"/>
              <a:t>Manual on Danube Navigation page 125-126.</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noProof="0" dirty="0"/>
              <a:t>Picture: </a:t>
            </a:r>
            <a:r>
              <a:rPr lang="de-AT" sz="1200" dirty="0">
                <a:solidFill>
                  <a:schemeClr val="bg1">
                    <a:lumMod val="85000"/>
                  </a:schemeClr>
                </a:solidFill>
                <a:latin typeface="Corbel" panose="020B0503020204020204" pitchFamily="34" charset="0"/>
              </a:rPr>
              <a:t>C.N.F.R. NAVAROM S.A. </a:t>
            </a:r>
            <a:r>
              <a:rPr lang="de-AT" sz="1200" dirty="0" err="1">
                <a:solidFill>
                  <a:schemeClr val="bg1">
                    <a:lumMod val="85000"/>
                  </a:schemeClr>
                </a:solidFill>
                <a:latin typeface="Corbel" panose="020B0503020204020204" pitchFamily="34" charset="0"/>
              </a:rPr>
              <a:t>Galati</a:t>
            </a:r>
            <a:r>
              <a:rPr lang="de-AT" sz="1200" dirty="0">
                <a:solidFill>
                  <a:schemeClr val="bg1">
                    <a:lumMod val="85000"/>
                  </a:schemeClr>
                </a:solidFill>
                <a:latin typeface="Corbel" panose="020B0503020204020204" pitchFamily="34" charset="0"/>
              </a:rPr>
              <a:t>,</a:t>
            </a:r>
            <a:r>
              <a:rPr lang="en-US" baseline="0" noProof="0" dirty="0"/>
              <a:t>Manual on Danube </a:t>
            </a:r>
            <a:r>
              <a:rPr lang="de-AT" baseline="0" dirty="0"/>
              <a:t>Navigation p 125</a:t>
            </a:r>
            <a:endParaRPr lang="de-DE" alt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3171401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On the mentioned website</a:t>
            </a:r>
            <a:r>
              <a:rPr lang="en-US" baseline="0" noProof="0" dirty="0"/>
              <a:t> you will find a overview of shipping companies and logistics service providers along the Danube, and on www.bonapart.de along the Rhine. </a:t>
            </a:r>
            <a:endParaRPr lang="en-US" noProof="0" dirty="0"/>
          </a:p>
          <a:p>
            <a:endParaRPr lang="en-US" noProof="0" dirty="0"/>
          </a:p>
          <a:p>
            <a:r>
              <a:rPr lang="en-US" noProof="0" dirty="0"/>
              <a:t>http://www.danube-logistics.info/the-blue-pages/</a:t>
            </a:r>
          </a:p>
          <a:p>
            <a:r>
              <a:rPr lang="en-US" noProof="0" dirty="0"/>
              <a:t>https://www.ddsg-blue-danube.at/</a:t>
            </a:r>
          </a:p>
          <a:p>
            <a:r>
              <a:rPr lang="en-US" noProof="0" dirty="0"/>
              <a:t>https://www.bonapart.de/nachrichten.html</a:t>
            </a:r>
          </a:p>
          <a:p>
            <a:endParaRPr lang="en-US"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2603604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addition to multi-purpose ports, specialized ports also exist which focus their business on a particular type of cargo. The specialization of a port to specific</a:t>
            </a:r>
            <a:r>
              <a:rPr lang="en-US" baseline="0" noProof="0" dirty="0"/>
              <a:t> transport sectors can lead to competitive advantages. The port may specialize in a specific type of cargo on the basis of greater demand for such goods and/or increased cargo volumes in the hinterland of the port.</a:t>
            </a:r>
          </a:p>
          <a:p>
            <a:endParaRPr lang="en-US" baseline="0" noProof="0" dirty="0"/>
          </a:p>
          <a:p>
            <a:r>
              <a:rPr lang="en-US" b="1" baseline="0" noProof="0" dirty="0"/>
              <a:t>Green Ports</a:t>
            </a:r>
            <a:r>
              <a:rPr lang="en-US" baseline="0" noProof="0" dirty="0"/>
              <a:t>, i.e. sustainable port management, is a trend which has become increasingly more predominant in the field of port development over the last few years. Green ports aim to strike a balance between environmental impact and economic interests. Together with the development of ports, the concept Green Ports also includes a total redesign of logistics chains.</a:t>
            </a:r>
          </a:p>
          <a:p>
            <a:endParaRPr lang="en-US" baseline="0" noProof="0" dirty="0"/>
          </a:p>
          <a:p>
            <a:r>
              <a:rPr lang="en-US" baseline="0" noProof="0" dirty="0"/>
              <a:t>Example:</a:t>
            </a:r>
          </a:p>
          <a:p>
            <a:r>
              <a:rPr lang="en-US" b="1" baseline="0" noProof="0" dirty="0"/>
              <a:t>Shore-side electricity facilities</a:t>
            </a:r>
            <a:r>
              <a:rPr lang="en-US" baseline="0" noProof="0" dirty="0"/>
              <a:t> at the port allow vessels to source the power they need, even when their engines are switched off. Besides cutting fuel consumption, this leads to a reduction in pollutant, odor and noise emissions at the port. Efforts are therefore under way at European level to continue expanding the provision of shore-side electricity facilities.</a:t>
            </a:r>
          </a:p>
          <a:p>
            <a:endParaRPr lang="en-US" baseline="0" noProof="0" dirty="0"/>
          </a:p>
          <a:p>
            <a:r>
              <a:rPr lang="en-US" baseline="0" noProof="0" dirty="0"/>
              <a:t>In order to maintain a hold in an ever changing environment, both competition and cooperation are required. </a:t>
            </a:r>
            <a:r>
              <a:rPr lang="en-US" b="1" baseline="0" noProof="0" dirty="0"/>
              <a:t>Co-opetition</a:t>
            </a:r>
            <a:r>
              <a:rPr lang="en-US" baseline="0" noProof="0" dirty="0"/>
              <a:t>, a combination of competition and cooperation is consistent with this approach. For this reason, ports in the same geographical region often cooperate with each other in areas such as marketing and locational development.</a:t>
            </a:r>
          </a:p>
          <a:p>
            <a:endParaRPr lang="de-AT" dirty="0"/>
          </a:p>
          <a:p>
            <a:r>
              <a:rPr lang="de-AT" dirty="0"/>
              <a:t>Manual</a:t>
            </a:r>
            <a:r>
              <a:rPr lang="de-AT" baseline="0" dirty="0"/>
              <a:t> on Danube Navigation </a:t>
            </a:r>
            <a:r>
              <a:rPr lang="de-AT" baseline="0" dirty="0" err="1"/>
              <a:t>page</a:t>
            </a:r>
            <a:r>
              <a:rPr lang="de-AT" baseline="0" dirty="0"/>
              <a:t> 101-103.</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Picture: </a:t>
            </a:r>
            <a:r>
              <a:rPr lang="de-AT" sz="1200" dirty="0">
                <a:solidFill>
                  <a:schemeClr val="bg1"/>
                </a:solidFill>
                <a:latin typeface="Corbel" panose="020B0503020204020204" pitchFamily="34" charset="0"/>
              </a:rPr>
              <a:t>Hafen Linz AG, </a:t>
            </a:r>
            <a:r>
              <a:rPr lang="de-AT" sz="1200" dirty="0" err="1">
                <a:solidFill>
                  <a:schemeClr val="bg1"/>
                </a:solidFill>
                <a:latin typeface="Corbel" panose="020B0503020204020204" pitchFamily="34" charset="0"/>
              </a:rPr>
              <a:t>Ennshafen</a:t>
            </a:r>
            <a:r>
              <a:rPr lang="de-AT" sz="1200" dirty="0">
                <a:solidFill>
                  <a:schemeClr val="bg1"/>
                </a:solidFill>
                <a:latin typeface="Corbel" panose="020B0503020204020204" pitchFamily="34" charset="0"/>
              </a:rPr>
              <a:t>, Hafen Wien, </a:t>
            </a:r>
            <a:r>
              <a:rPr lang="de-AT" sz="1200" dirty="0" err="1">
                <a:solidFill>
                  <a:schemeClr val="bg1"/>
                </a:solidFill>
                <a:latin typeface="Corbel" panose="020B0503020204020204" pitchFamily="34" charset="0"/>
              </a:rPr>
              <a:t>Rhenus</a:t>
            </a:r>
            <a:r>
              <a:rPr lang="de-AT" sz="1200" dirty="0">
                <a:solidFill>
                  <a:schemeClr val="bg1"/>
                </a:solidFill>
                <a:latin typeface="Corbel" panose="020B0503020204020204" pitchFamily="34" charset="0"/>
              </a:rPr>
              <a:t> Donauhafen Krems</a:t>
            </a:r>
            <a:r>
              <a:rPr lang="de-DE" sz="1200" dirty="0">
                <a:solidFill>
                  <a:schemeClr val="bg1"/>
                </a:solidFill>
                <a:latin typeface="Corbel" panose="020B0503020204020204" pitchFamily="34" charset="0"/>
              </a:rPr>
              <a:t>,</a:t>
            </a:r>
            <a:r>
              <a:rPr lang="de-DE" sz="1200" baseline="0" dirty="0">
                <a:solidFill>
                  <a:schemeClr val="bg1"/>
                </a:solidFill>
                <a:latin typeface="Corbel" panose="020B0503020204020204" pitchFamily="34" charset="0"/>
              </a:rPr>
              <a:t> </a:t>
            </a:r>
            <a:r>
              <a:rPr lang="de-AT" baseline="0" dirty="0"/>
              <a:t>Manual on </a:t>
            </a:r>
            <a:r>
              <a:rPr lang="de-AT" baseline="0" dirty="0" err="1"/>
              <a:t>Danube</a:t>
            </a:r>
            <a:r>
              <a:rPr lang="de-AT" baseline="0" dirty="0"/>
              <a:t> Navigation 2013 p 92, 93</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1558562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Picture: viadonau, </a:t>
            </a:r>
            <a:r>
              <a:rPr lang="de-DE" baseline="0" dirty="0"/>
              <a:t>https://fotos.viadonau.org</a:t>
            </a:r>
            <a:endParaRPr lang="de-AT"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2399823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noProof="0" dirty="0"/>
              <a:t>The system elements of Danube Navigation are the </a:t>
            </a:r>
            <a:r>
              <a:rPr lang="en-GB" b="1" baseline="0" noProof="0" dirty="0"/>
              <a:t>Danube waterway</a:t>
            </a:r>
            <a:r>
              <a:rPr lang="en-GB" baseline="0" noProof="0" dirty="0"/>
              <a:t>, the </a:t>
            </a:r>
            <a:r>
              <a:rPr lang="en-GB" b="1" baseline="0" noProof="0" dirty="0"/>
              <a:t>ports </a:t>
            </a:r>
            <a:r>
              <a:rPr lang="en-GB" baseline="0" noProof="0" dirty="0"/>
              <a:t>as hubs to connect with the transport modes road and rail, as well as the </a:t>
            </a:r>
            <a:r>
              <a:rPr lang="en-GB" b="1" baseline="0" noProof="0" dirty="0"/>
              <a:t>vessels</a:t>
            </a:r>
            <a:r>
              <a:rPr lang="en-GB" baseline="0" noProof="0" dirty="0"/>
              <a:t> and their cargo. The potential of inland navigation will only be fully utilisable if all elements within the system interact smoothly.</a:t>
            </a:r>
          </a:p>
          <a:p>
            <a:endParaRPr lang="en-GB" baseline="0" noProof="0" dirty="0"/>
          </a:p>
          <a:p>
            <a:r>
              <a:rPr lang="en-GB" baseline="0" noProof="0" dirty="0"/>
              <a:t>Source: Manual on Danube navigation on page 14-17.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Picture: </a:t>
            </a:r>
            <a:r>
              <a:rPr lang="de-DE" sz="1200" dirty="0">
                <a:solidFill>
                  <a:schemeClr val="accent1">
                    <a:lumMod val="75000"/>
                  </a:schemeClr>
                </a:solidFill>
                <a:latin typeface="Corbel" panose="020B0503020204020204" pitchFamily="34" charset="0"/>
              </a:rPr>
              <a:t>www.ines-danube.info</a:t>
            </a:r>
            <a:endParaRPr lang="en-GB" noProof="0" dirty="0"/>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5</a:t>
            </a:fld>
            <a:endParaRPr lang="de-AT" dirty="0">
              <a:solidFill>
                <a:prstClr val="black"/>
              </a:solidFill>
            </a:endParaRPr>
          </a:p>
        </p:txBody>
      </p:sp>
    </p:spTree>
    <p:extLst>
      <p:ext uri="{BB962C8B-B14F-4D97-AF65-F5344CB8AC3E}">
        <p14:creationId xmlns:p14="http://schemas.microsoft.com/office/powerpoint/2010/main" val="3499433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exercise</a:t>
            </a:r>
            <a:r>
              <a:rPr lang="en-US" baseline="0" dirty="0"/>
              <a:t> could be an individual exercise or to be solved in groups of max. 5 people.</a:t>
            </a:r>
          </a:p>
          <a:p>
            <a:endParaRPr lang="en-US" baseline="0" dirty="0"/>
          </a:p>
          <a:p>
            <a:r>
              <a:rPr lang="en-US" baseline="0" dirty="0"/>
              <a:t>Duration: 20 minutes</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2068629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1091796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3895329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Ports</a:t>
            </a:r>
            <a:r>
              <a:rPr lang="en-US" dirty="0"/>
              <a:t> are facilities for </a:t>
            </a:r>
            <a:r>
              <a:rPr lang="en-US" dirty="0" err="1"/>
              <a:t>transhipment</a:t>
            </a:r>
            <a:r>
              <a:rPr lang="en-US" dirty="0"/>
              <a:t> of goods</a:t>
            </a:r>
            <a:r>
              <a:rPr lang="en-US" baseline="0" dirty="0"/>
              <a:t> that have at least one port basin. </a:t>
            </a:r>
          </a:p>
          <a:p>
            <a:pPr eaLnBrk="1" hangingPunct="1"/>
            <a:endParaRPr lang="en-US" baseline="0" dirty="0"/>
          </a:p>
          <a:p>
            <a:pPr eaLnBrk="1" hangingPunct="1"/>
            <a:r>
              <a:rPr lang="en-US" baseline="0" dirty="0"/>
              <a:t>A </a:t>
            </a:r>
            <a:r>
              <a:rPr lang="en-US" b="1" baseline="0" dirty="0"/>
              <a:t>port</a:t>
            </a:r>
            <a:r>
              <a:rPr lang="en-US" baseline="0" dirty="0"/>
              <a:t> has many </a:t>
            </a:r>
            <a:r>
              <a:rPr lang="en-US" b="1" baseline="0" dirty="0"/>
              <a:t>advantages</a:t>
            </a:r>
            <a:r>
              <a:rPr lang="en-US" baseline="0" dirty="0"/>
              <a:t> compared to a </a:t>
            </a:r>
            <a:r>
              <a:rPr lang="en-US" baseline="0" dirty="0" err="1"/>
              <a:t>transhipment</a:t>
            </a:r>
            <a:r>
              <a:rPr lang="en-US" baseline="0" dirty="0"/>
              <a:t> site: Firstly it has </a:t>
            </a:r>
            <a:r>
              <a:rPr lang="en-US" b="1" baseline="0" dirty="0"/>
              <a:t>longer quay walls </a:t>
            </a:r>
            <a:r>
              <a:rPr lang="en-US" baseline="0" dirty="0"/>
              <a:t>and can therefore offer more possibilities for </a:t>
            </a:r>
            <a:r>
              <a:rPr lang="en-US" baseline="0" dirty="0" err="1"/>
              <a:t>transhipment</a:t>
            </a:r>
            <a:r>
              <a:rPr lang="en-US" baseline="0" dirty="0"/>
              <a:t> and logistics. Certain cargo groups are only allowed to be </a:t>
            </a:r>
            <a:r>
              <a:rPr lang="en-US" baseline="0" dirty="0" err="1"/>
              <a:t>transhipped</a:t>
            </a:r>
            <a:r>
              <a:rPr lang="en-US" baseline="0" dirty="0"/>
              <a:t> in a port basin in accordance with national laws. Secondly ports provide an important </a:t>
            </a:r>
            <a:r>
              <a:rPr lang="en-US" b="1" baseline="0" dirty="0"/>
              <a:t>protective</a:t>
            </a:r>
            <a:r>
              <a:rPr lang="en-US" baseline="0" dirty="0"/>
              <a:t> </a:t>
            </a:r>
            <a:r>
              <a:rPr lang="en-US" b="1" baseline="0" dirty="0"/>
              <a:t>function</a:t>
            </a:r>
            <a:r>
              <a:rPr lang="en-US" baseline="0" dirty="0"/>
              <a:t>: During flood water, ice formation or other extreme weather events ships can stay safe in the port.</a:t>
            </a:r>
            <a:endParaRPr lang="en-US" dirty="0"/>
          </a:p>
          <a:p>
            <a:pPr eaLnBrk="1" hangingPunct="1"/>
            <a:endParaRPr lang="en-US" dirty="0"/>
          </a:p>
          <a:p>
            <a:pPr eaLnBrk="1" hangingPunct="1"/>
            <a:r>
              <a:rPr lang="en-US" dirty="0"/>
              <a:t>Manual</a:t>
            </a:r>
            <a:r>
              <a:rPr lang="en-US" baseline="0" dirty="0"/>
              <a:t> on Danube Navigation page 86-108.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Picture: viadonau, Manual of Danube Navigation p 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err="1"/>
              <a:t>Transhipment</a:t>
            </a:r>
            <a:r>
              <a:rPr lang="en-US" baseline="0" noProof="0" dirty="0"/>
              <a:t> = shifting of transport units or goods from one means of transport to another (Glossary, Manual of Danube Navigation p 224)</a:t>
            </a:r>
            <a:endParaRPr lang="en-US" baseline="0" dirty="0"/>
          </a:p>
          <a:p>
            <a:pPr eaLnBrk="1" hangingPunct="1"/>
            <a:endParaRPr lang="en-US" dirty="0"/>
          </a:p>
          <a:p>
            <a:pPr defTabSz="905987">
              <a:defRPr/>
            </a:pPr>
            <a:endParaRPr lang="en-US" dirty="0"/>
          </a:p>
          <a:p>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766422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30272" eaLnBrk="0" hangingPunct="0">
              <a:defRPr sz="4000">
                <a:solidFill>
                  <a:schemeClr val="tx1"/>
                </a:solidFill>
                <a:latin typeface="Arial" charset="0"/>
              </a:defRPr>
            </a:lvl1pPr>
            <a:lvl2pPr marL="742948" indent="-285750" defTabSz="930272" eaLnBrk="0" hangingPunct="0">
              <a:defRPr sz="4000">
                <a:solidFill>
                  <a:schemeClr val="tx1"/>
                </a:solidFill>
                <a:latin typeface="Arial" charset="0"/>
              </a:defRPr>
            </a:lvl2pPr>
            <a:lvl3pPr marL="1142998" indent="-228600" defTabSz="930272" eaLnBrk="0" hangingPunct="0">
              <a:defRPr sz="4000">
                <a:solidFill>
                  <a:schemeClr val="tx1"/>
                </a:solidFill>
                <a:latin typeface="Arial" charset="0"/>
              </a:defRPr>
            </a:lvl3pPr>
            <a:lvl4pPr marL="1600196" indent="-228600" defTabSz="930272" eaLnBrk="0" hangingPunct="0">
              <a:defRPr sz="4000">
                <a:solidFill>
                  <a:schemeClr val="tx1"/>
                </a:solidFill>
                <a:latin typeface="Arial" charset="0"/>
              </a:defRPr>
            </a:lvl4pPr>
            <a:lvl5pPr marL="2057395" indent="-228600" defTabSz="930272" eaLnBrk="0" hangingPunct="0">
              <a:defRPr sz="4000">
                <a:solidFill>
                  <a:schemeClr val="tx1"/>
                </a:solidFill>
                <a:latin typeface="Arial" charset="0"/>
              </a:defRPr>
            </a:lvl5pPr>
            <a:lvl6pPr marL="2514594" indent="-228600" algn="ctr" defTabSz="930272" eaLnBrk="0" fontAlgn="base" hangingPunct="0">
              <a:spcBef>
                <a:spcPct val="0"/>
              </a:spcBef>
              <a:spcAft>
                <a:spcPct val="0"/>
              </a:spcAft>
              <a:defRPr sz="4000">
                <a:solidFill>
                  <a:schemeClr val="tx1"/>
                </a:solidFill>
                <a:latin typeface="Arial" charset="0"/>
              </a:defRPr>
            </a:lvl6pPr>
            <a:lvl7pPr marL="2971794" indent="-228600" algn="ctr" defTabSz="930272" eaLnBrk="0" fontAlgn="base" hangingPunct="0">
              <a:spcBef>
                <a:spcPct val="0"/>
              </a:spcBef>
              <a:spcAft>
                <a:spcPct val="0"/>
              </a:spcAft>
              <a:defRPr sz="4000">
                <a:solidFill>
                  <a:schemeClr val="tx1"/>
                </a:solidFill>
                <a:latin typeface="Arial" charset="0"/>
              </a:defRPr>
            </a:lvl7pPr>
            <a:lvl8pPr marL="3428993" indent="-228600" algn="ctr" defTabSz="930272" eaLnBrk="0" fontAlgn="base" hangingPunct="0">
              <a:spcBef>
                <a:spcPct val="0"/>
              </a:spcBef>
              <a:spcAft>
                <a:spcPct val="0"/>
              </a:spcAft>
              <a:defRPr sz="4000">
                <a:solidFill>
                  <a:schemeClr val="tx1"/>
                </a:solidFill>
                <a:latin typeface="Arial" charset="0"/>
              </a:defRPr>
            </a:lvl8pPr>
            <a:lvl9pPr marL="3886191" indent="-228600" algn="ctr" defTabSz="930272" eaLnBrk="0" fontAlgn="base" hangingPunct="0">
              <a:spcBef>
                <a:spcPct val="0"/>
              </a:spcBef>
              <a:spcAft>
                <a:spcPct val="0"/>
              </a:spcAft>
              <a:defRPr sz="4000">
                <a:solidFill>
                  <a:schemeClr val="tx1"/>
                </a:solidFill>
                <a:latin typeface="Arial" charset="0"/>
              </a:defRPr>
            </a:lvl9pPr>
          </a:lstStyle>
          <a:p>
            <a:pPr eaLnBrk="1" hangingPunct="1"/>
            <a:fld id="{E08B2964-5AE5-4DCF-890E-4B5BCBD1C1BE}" type="slidenum">
              <a:rPr lang="en-GB" sz="1200">
                <a:solidFill>
                  <a:prstClr val="black"/>
                </a:solidFill>
              </a:rPr>
              <a:pPr eaLnBrk="1" hangingPunct="1"/>
              <a:t>8</a:t>
            </a:fld>
            <a:endParaRPr lang="en-GB" sz="1200" dirty="0">
              <a:solidFill>
                <a:prstClr val="black"/>
              </a:solidFill>
            </a:endParaRPr>
          </a:p>
        </p:txBody>
      </p:sp>
      <p:sp>
        <p:nvSpPr>
          <p:cNvPr id="75779" name="Rectangle 2"/>
          <p:cNvSpPr>
            <a:spLocks noGrp="1" noRot="1" noChangeAspect="1" noChangeArrowheads="1" noTextEdit="1"/>
          </p:cNvSpPr>
          <p:nvPr>
            <p:ph type="sldImg"/>
          </p:nvPr>
        </p:nvSpPr>
        <p:spPr>
          <a:xfrm>
            <a:off x="917575" y="744538"/>
            <a:ext cx="4967288" cy="3724275"/>
          </a:xfrm>
          <a:ln/>
        </p:spPr>
      </p:sp>
      <p:sp>
        <p:nvSpPr>
          <p:cNvPr id="75780" name="Rectangle 3"/>
          <p:cNvSpPr>
            <a:spLocks noGrp="1" noChangeArrowheads="1"/>
          </p:cNvSpPr>
          <p:nvPr>
            <p:ph type="body" idx="1"/>
          </p:nvPr>
        </p:nvSpPr>
        <p:spPr>
          <a:noFill/>
        </p:spPr>
        <p:txBody>
          <a:bodyPr/>
          <a:lstStyle/>
          <a:p>
            <a:pPr eaLnBrk="1" hangingPunct="1"/>
            <a:r>
              <a:rPr lang="en-US" dirty="0"/>
              <a:t>Every</a:t>
            </a:r>
            <a:r>
              <a:rPr lang="en-US" baseline="0" dirty="0"/>
              <a:t> port is structured into </a:t>
            </a:r>
            <a:r>
              <a:rPr lang="en-US" b="1" baseline="0" dirty="0"/>
              <a:t>three main areas:</a:t>
            </a:r>
          </a:p>
          <a:p>
            <a:pPr eaLnBrk="1" hangingPunct="1"/>
            <a:endParaRPr lang="en-US" b="1" baseline="0" dirty="0"/>
          </a:p>
          <a:p>
            <a:pPr eaLnBrk="1" hangingPunct="1"/>
            <a:r>
              <a:rPr lang="en-US" baseline="0" dirty="0"/>
              <a:t>The </a:t>
            </a:r>
            <a:r>
              <a:rPr lang="en-US" b="1" baseline="0" dirty="0"/>
              <a:t>water side area</a:t>
            </a:r>
            <a:r>
              <a:rPr lang="en-US" baseline="0" dirty="0"/>
              <a:t> of a port is formed by a port basin and quay walls.</a:t>
            </a:r>
          </a:p>
          <a:p>
            <a:pPr eaLnBrk="1" hangingPunct="1"/>
            <a:r>
              <a:rPr lang="en-US" baseline="0" dirty="0"/>
              <a:t>The handling area directly behind the quay walls is part of the </a:t>
            </a:r>
            <a:r>
              <a:rPr lang="en-US" b="1" baseline="0" dirty="0"/>
              <a:t>port area</a:t>
            </a:r>
            <a:r>
              <a:rPr lang="en-US" baseline="0" dirty="0"/>
              <a:t>. Cranes, crane tracks and quay tracks are located in this area. Besides areas used for industrial settlements, the port area also consists of areas for logistics service providers. </a:t>
            </a:r>
          </a:p>
          <a:p>
            <a:pPr eaLnBrk="1" hangingPunct="1"/>
            <a:r>
              <a:rPr lang="en-US" baseline="0" dirty="0"/>
              <a:t>The </a:t>
            </a:r>
            <a:r>
              <a:rPr lang="en-US" b="1" baseline="0" dirty="0"/>
              <a:t>hinterland</a:t>
            </a:r>
            <a:r>
              <a:rPr lang="en-US" baseline="0" dirty="0"/>
              <a:t> is the catchment area of the port. A port concentrates and distributes traffic flows from the hinterland.</a:t>
            </a:r>
            <a:endParaRPr lang="en-US" dirty="0"/>
          </a:p>
          <a:p>
            <a:pPr eaLnBrk="1" hangingPunct="1"/>
            <a:endParaRPr lang="en-US" dirty="0"/>
          </a:p>
          <a:p>
            <a:pPr eaLnBrk="1" hangingPunct="1"/>
            <a:r>
              <a:rPr lang="en-US" dirty="0"/>
              <a:t>Manual on Danube Navigation</a:t>
            </a:r>
            <a:r>
              <a:rPr lang="en-US" baseline="0" dirty="0"/>
              <a:t> page 87-88.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Picture: viadonau, </a:t>
            </a:r>
            <a:r>
              <a:rPr lang="en-US" baseline="0" noProof="0" dirty="0" err="1"/>
              <a:t>Ennshafen</a:t>
            </a:r>
            <a:r>
              <a:rPr lang="en-US" baseline="0" noProof="0" dirty="0"/>
              <a:t>, Manual of Danube Navigation p 88</a:t>
            </a:r>
            <a:endParaRPr lang="en-US" baseline="0" dirty="0"/>
          </a:p>
          <a:p>
            <a:pPr eaLnBrk="1" hangingPunct="1"/>
            <a:endParaRPr lang="en-US" dirty="0"/>
          </a:p>
          <a:p>
            <a:pPr eaLnBrk="1" hangingPunct="1"/>
            <a:endParaRPr lang="en-US" dirty="0"/>
          </a:p>
        </p:txBody>
      </p:sp>
    </p:spTree>
    <p:extLst>
      <p:ext uri="{BB962C8B-B14F-4D97-AF65-F5344CB8AC3E}">
        <p14:creationId xmlns:p14="http://schemas.microsoft.com/office/powerpoint/2010/main" val="2352686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Transhipment</a:t>
            </a:r>
            <a:r>
              <a:rPr lang="en-US" baseline="0" dirty="0"/>
              <a:t> points without a port basin are known as </a:t>
            </a:r>
            <a:r>
              <a:rPr lang="en-US" b="1" baseline="0" dirty="0" err="1"/>
              <a:t>transhipment</a:t>
            </a:r>
            <a:r>
              <a:rPr lang="en-US" b="1" baseline="0" dirty="0"/>
              <a:t> sites.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a:t>
            </a:r>
            <a:r>
              <a:rPr lang="en-US" b="1" baseline="0" dirty="0"/>
              <a:t>port</a:t>
            </a:r>
            <a:r>
              <a:rPr lang="en-US" baseline="0" dirty="0"/>
              <a:t> has many </a:t>
            </a:r>
            <a:r>
              <a:rPr lang="en-US" b="1" baseline="0" dirty="0"/>
              <a:t>advantages</a:t>
            </a:r>
            <a:r>
              <a:rPr lang="en-US" baseline="0" dirty="0"/>
              <a:t> compared to a </a:t>
            </a:r>
            <a:r>
              <a:rPr lang="en-US" baseline="0" dirty="0" err="1"/>
              <a:t>transhipment</a:t>
            </a:r>
            <a:r>
              <a:rPr lang="en-US" baseline="0" dirty="0"/>
              <a:t> site: Firstly it has </a:t>
            </a:r>
            <a:r>
              <a:rPr lang="en-US" b="1" baseline="0" dirty="0"/>
              <a:t>longer quay walls </a:t>
            </a:r>
            <a:r>
              <a:rPr lang="en-US" baseline="0" dirty="0"/>
              <a:t>and can therefore offer more possibilities for </a:t>
            </a:r>
            <a:r>
              <a:rPr lang="en-US" baseline="0" dirty="0" err="1"/>
              <a:t>transhipment</a:t>
            </a:r>
            <a:r>
              <a:rPr lang="en-US" baseline="0" dirty="0"/>
              <a:t> and logistics. Certain cargo groups are only allowed to be </a:t>
            </a:r>
            <a:r>
              <a:rPr lang="en-US" baseline="0" dirty="0" err="1"/>
              <a:t>transhipped</a:t>
            </a:r>
            <a:r>
              <a:rPr lang="en-US" baseline="0" dirty="0"/>
              <a:t> in a port basin in accordance with national laws. Secondly ports provide an important </a:t>
            </a:r>
            <a:r>
              <a:rPr lang="en-US" b="1" baseline="0" dirty="0"/>
              <a:t>protective</a:t>
            </a:r>
            <a:r>
              <a:rPr lang="en-US" baseline="0" dirty="0"/>
              <a:t> </a:t>
            </a:r>
            <a:r>
              <a:rPr lang="en-US" b="1" baseline="0" dirty="0"/>
              <a:t>function</a:t>
            </a:r>
            <a:r>
              <a:rPr lang="en-US" baseline="0" dirty="0"/>
              <a:t>: During flood water, ice formation or other extreme weather events ships can stay safe in the port.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Manual on Danube Navigation</a:t>
            </a:r>
            <a:r>
              <a:rPr lang="en-US" baseline="0" dirty="0"/>
              <a:t> page 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Picture: viadonau, Manual of Danube Navigation p 86</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1753546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Ports connect the transport modes of road, rail and waterway and are important service providers in the fields of </a:t>
            </a:r>
            <a:r>
              <a:rPr lang="en-US" baseline="0" noProof="0" dirty="0" err="1"/>
              <a:t>transhipment</a:t>
            </a:r>
            <a:r>
              <a:rPr lang="en-US" baseline="0" noProof="0" dirty="0"/>
              <a:t>, storage and logistics.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In addition to their basic functions of </a:t>
            </a:r>
            <a:r>
              <a:rPr lang="en-US" b="1" baseline="0" noProof="0" dirty="0" err="1"/>
              <a:t>transhipment</a:t>
            </a:r>
            <a:r>
              <a:rPr lang="en-US" baseline="0" noProof="0" dirty="0"/>
              <a:t> and </a:t>
            </a:r>
            <a:r>
              <a:rPr lang="en-US" b="1" baseline="0" noProof="0" dirty="0"/>
              <a:t>storage</a:t>
            </a:r>
            <a:r>
              <a:rPr lang="en-US" baseline="0" noProof="0" dirty="0"/>
              <a:t> of goods, the also often perform a variety of value-added logistics services to customers, such as </a:t>
            </a:r>
            <a:r>
              <a:rPr lang="en-US" b="1" baseline="0" noProof="0" dirty="0"/>
              <a:t>packaging</a:t>
            </a:r>
            <a:r>
              <a:rPr lang="en-US" baseline="0" noProof="0" dirty="0"/>
              <a:t>, </a:t>
            </a:r>
            <a:r>
              <a:rPr lang="en-US" b="1" baseline="0" noProof="0" dirty="0"/>
              <a:t>container</a:t>
            </a:r>
            <a:r>
              <a:rPr lang="en-US" baseline="0" noProof="0" dirty="0"/>
              <a:t> </a:t>
            </a:r>
            <a:r>
              <a:rPr lang="en-US" b="1" baseline="0" noProof="0" dirty="0"/>
              <a:t>stuffing</a:t>
            </a:r>
            <a:r>
              <a:rPr lang="en-US" baseline="0" noProof="0" dirty="0"/>
              <a:t> and </a:t>
            </a:r>
            <a:r>
              <a:rPr lang="en-US" b="1" baseline="0" noProof="0" dirty="0"/>
              <a:t>stripping</a:t>
            </a:r>
            <a:r>
              <a:rPr lang="en-US" baseline="0" noProof="0" dirty="0"/>
              <a:t>, </a:t>
            </a:r>
            <a:r>
              <a:rPr lang="en-US" b="1" baseline="0" noProof="0" dirty="0"/>
              <a:t>sanitation</a:t>
            </a:r>
            <a:r>
              <a:rPr lang="en-US" baseline="0" noProof="0" dirty="0"/>
              <a:t> and </a:t>
            </a:r>
            <a:r>
              <a:rPr lang="en-US" b="1" baseline="0" noProof="0" dirty="0"/>
              <a:t>quality</a:t>
            </a:r>
            <a:r>
              <a:rPr lang="en-US" baseline="0" noProof="0" dirty="0"/>
              <a:t> </a:t>
            </a:r>
            <a:r>
              <a:rPr lang="en-US" b="1" baseline="0" noProof="0" dirty="0"/>
              <a:t>checks</a:t>
            </a:r>
            <a:r>
              <a:rPr lang="en-US" baseline="0" noProof="0" dirty="0"/>
              <a:t>. This enhances ports as logistics platforms and impetus sources for locating companies and boosting the economy. As multimodal logistical hubs, they act like nodal points between various transport modes.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Manual on Danube</a:t>
            </a:r>
            <a:r>
              <a:rPr lang="en-US" baseline="0" dirty="0"/>
              <a:t> Navigation page 86-87.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Picture: viadonau, Manual of Danube Navigation p 87</a:t>
            </a:r>
            <a:endParaRPr lang="en-US" baseline="0" dirty="0"/>
          </a:p>
          <a:p>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1621365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3C31676F-7C42-49B1-9215-C5252768BCA5}" type="datetime7">
              <a:rPr lang="de-AT" smtClean="0"/>
              <a:t>Sep-22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‹Nr.›</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1A0F70-6875-4134-A78D-4C0CCF16E59D}" type="datetime7">
              <a:rPr lang="de-AT"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BA4156-34B3-494F-A207-671B24DBAB82}" type="datetime7">
              <a:rPr lang="de-AT"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CDFD42-AB24-47A9-A3BD-590F8E9C1898}" type="datetime7">
              <a:rPr lang="de-AT"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2C5CAB9-FD8C-47D2-8389-2AC6704E63A4}" type="datetime7">
              <a:rPr lang="de-AT"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D77C34-6C44-4277-B246-65ADA1908AF9}" type="datetime7">
              <a:rPr lang="de-AT"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pic>
        <p:nvPicPr>
          <p:cNvPr id="7" name="Picture 2" descr="C:\Users\p41662\AppData\Local\Microsoft\Windows\Temporary Internet Files\Content.Outlook\VDWGJMU4\REWWay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p41662\AppData\Local\Microsoft\Windows\Temporary Internet Files\Content.Outlook\VDWGJMU4\RZ-Logo-Logistikum-hoch-cmyk-2000x2000px.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9"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189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B9685-EB74-4F15-B0EF-AD3171FBD264}" type="datetime7">
              <a:rPr lang="de-AT" smtClean="0">
                <a:solidFill>
                  <a:prstClr val="black"/>
                </a:solidFill>
              </a:r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AB857C-1BD9-4D14-B5E7-5A9650CCC6E0}" type="datetime7">
              <a:rPr lang="de-AT"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pic>
        <p:nvPicPr>
          <p:cNvPr id="8" name="Picture 2" descr="C:\Users\p41662\AppData\Local\Microsoft\Windows\Temporary Internet Files\Content.Outlook\VDWGJMU4\REWWay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C:\Users\p41662\AppData\Local\Microsoft\Windows\Temporary Internet Files\Content.Outlook\VDWGJMU4\RZ-Logo-Logistikum-hoch-cmyk-2000x2000px.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0"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33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C9222F-D777-47A3-9705-640BEEFF4280}" type="datetime7">
              <a:rPr lang="de-AT" smtClean="0">
                <a:solidFill>
                  <a:prstClr val="white"/>
                </a:solidFill>
              </a:r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376696A6-1945-4B41-BEAF-9E54098FB90C}" type="datetime7">
              <a:rPr lang="de-AT" smtClean="0">
                <a:solidFill>
                  <a:prstClr val="white"/>
                </a:solidFill>
              </a:r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pic>
        <p:nvPicPr>
          <p:cNvPr id="6" name="Picture 2" descr="C:\Users\p41662\AppData\Local\Microsoft\Windows\Temporary Internet Files\Content.Outlook\VDWGJMU4\REWWay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C:\Users\p41662\AppData\Local\Microsoft\Windows\Temporary Internet Files\Content.Outlook\VDWGJMU4\RZ-Logo-Logistikum-hoch-cmyk-2000x2000px.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8"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07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8D14B-1E48-49FE-BF4B-BA55AA24700E}" type="datetime7">
              <a:rPr lang="de-AT" smtClean="0">
                <a:solidFill>
                  <a:prstClr val="white"/>
                </a:solidFill>
              </a:r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pic>
        <p:nvPicPr>
          <p:cNvPr id="5" name="Picture 2" descr="C:\Users\p41662\AppData\Local\Microsoft\Windows\Temporary Internet Files\Content.Outlook\VDWGJMU4\REWWay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p41662\AppData\Local\Microsoft\Windows\Temporary Internet Files\Content.Outlook\VDWGJMU4\RZ-Logo-Logistikum-hoch-cmyk-2000x2000px.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7"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19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6C726A-A298-4DEA-B7A2-D05DBBD5E415}" type="datetime7">
              <a:rPr lang="de-AT"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4.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59BD0-624F-43C8-B800-062DF3ADF3D5}" type="datetime7">
              <a:rPr lang="de-AT" smtClean="0"/>
              <a:t>Sep-22</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‹Nr.›</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B7322B96-C2BA-4112-8EFC-E13FF6A7CD00}" type="datetime7">
              <a:rPr lang="de-AT" smtClean="0">
                <a:solidFill>
                  <a:prstClr val="white"/>
                </a:solidFill>
              </a:r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3"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www.danubeports.info/index.ph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www.blue-pages.at/"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www.bonapart.d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www.viadonau.org/fileadmin/user_upload/Manual_on_Danube_Navigation.pdf" TargetMode="External"/><Relationship Id="rId7" Type="http://schemas.openxmlformats.org/officeDocument/2006/relationships/hyperlink" Target="http://www.portofconstantza.com/"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hyperlink" Target="http://www.duisport.de/" TargetMode="External"/><Relationship Id="rId5" Type="http://schemas.openxmlformats.org/officeDocument/2006/relationships/hyperlink" Target="http://www.hafen-wien.com/" TargetMode="External"/><Relationship Id="rId4" Type="http://schemas.openxmlformats.org/officeDocument/2006/relationships/hyperlink" Target="http://www.ines-danube.info/?lang=en"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6.jpg"/><Relationship Id="rId5" Type="http://schemas.openxmlformats.org/officeDocument/2006/relationships/hyperlink" Target="http://www.rewway.at/en/services/" TargetMode="External"/><Relationship Id="rId4" Type="http://schemas.openxmlformats.org/officeDocument/2006/relationships/hyperlink" Target="http://www.rewway.at/en/teaching-materials/bundle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ines-danube.info/goto.php?target=pg_165_168&amp;client_id=viailias4"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latin typeface="Corbel" panose="020B0503020204020204" pitchFamily="34" charset="0"/>
              </a:rPr>
              <a:t>How to work with this learning material</a:t>
            </a:r>
          </a:p>
        </p:txBody>
      </p:sp>
      <p:sp>
        <p:nvSpPr>
          <p:cNvPr id="2" name="Content Placeholder 1"/>
          <p:cNvSpPr>
            <a:spLocks noGrp="1"/>
          </p:cNvSpPr>
          <p:nvPr>
            <p:ph idx="1"/>
          </p:nvPr>
        </p:nvSpPr>
        <p:spPr/>
        <p:txBody>
          <a:bodyPr>
            <a:normAutofit/>
          </a:bodyPr>
          <a:lstStyle/>
          <a:p>
            <a:pPr algn="just">
              <a:spcBef>
                <a:spcPts val="0"/>
              </a:spcBef>
              <a:buClr>
                <a:srgbClr val="189BC4"/>
              </a:buClr>
            </a:pPr>
            <a:endParaRPr lang="en-US" sz="1800" b="1" dirty="0">
              <a:solidFill>
                <a:srgbClr val="189BC4"/>
              </a:solidFill>
              <a:latin typeface="Corbel" panose="020B0503020204020204" pitchFamily="34" charset="0"/>
            </a:endParaRPr>
          </a:p>
          <a:p>
            <a:pPr algn="just">
              <a:spcBef>
                <a:spcPts val="0"/>
              </a:spcBef>
              <a:buClr>
                <a:srgbClr val="189BC4"/>
              </a:buClr>
            </a:pPr>
            <a:r>
              <a:rPr lang="en-US" sz="1800" b="1" dirty="0">
                <a:solidFill>
                  <a:srgbClr val="189BC4"/>
                </a:solidFill>
                <a:latin typeface="Corbel" panose="020B0503020204020204" pitchFamily="34" charset="0"/>
              </a:rPr>
              <a:t>Power Point</a:t>
            </a:r>
          </a:p>
          <a:p>
            <a:pPr marL="0" indent="0" algn="just">
              <a:spcBef>
                <a:spcPts val="0"/>
              </a:spcBef>
              <a:buClr>
                <a:srgbClr val="189BC4"/>
              </a:buClr>
              <a:buNone/>
            </a:pPr>
            <a:r>
              <a:rPr lang="en-US" sz="1600" dirty="0">
                <a:solidFill>
                  <a:schemeClr val="accent1"/>
                </a:solidFill>
                <a:latin typeface="Corbel" panose="020B0503020204020204" pitchFamily="34" charset="0"/>
              </a:rPr>
              <a:t>The following power point presents </a:t>
            </a:r>
            <a:r>
              <a:rPr lang="en-US" sz="1600" cap="all" dirty="0">
                <a:solidFill>
                  <a:schemeClr val="accent1"/>
                </a:solidFill>
                <a:latin typeface="Corbel" panose="020B0503020204020204" pitchFamily="34" charset="0"/>
              </a:rPr>
              <a:t>ports and inland vessels</a:t>
            </a:r>
            <a:r>
              <a:rPr lang="en-US" sz="1600" dirty="0">
                <a:solidFill>
                  <a:schemeClr val="accent1"/>
                </a:solidFill>
                <a:latin typeface="Corbel" panose="020B0503020204020204" pitchFamily="34" charset="0"/>
              </a:rPr>
              <a:t>. The slides are shortly described in the notes below and you can also find the link to the source if you need further information.</a:t>
            </a:r>
          </a:p>
          <a:p>
            <a:pPr marL="0" indent="0" algn="just">
              <a:spcBef>
                <a:spcPts val="0"/>
              </a:spcBef>
              <a:buClr>
                <a:srgbClr val="189BC4"/>
              </a:buClr>
              <a:buNone/>
            </a:pPr>
            <a:endParaRPr lang="en-US" sz="1600" dirty="0">
              <a:solidFill>
                <a:schemeClr val="accent1"/>
              </a:solidFill>
              <a:latin typeface="Corbel" panose="020B0503020204020204" pitchFamily="34" charset="0"/>
            </a:endParaRPr>
          </a:p>
          <a:p>
            <a:pPr algn="just">
              <a:spcBef>
                <a:spcPts val="0"/>
              </a:spcBef>
              <a:buClr>
                <a:srgbClr val="189BC4"/>
              </a:buClr>
            </a:pPr>
            <a:r>
              <a:rPr lang="en-US" sz="1800" b="1" dirty="0">
                <a:solidFill>
                  <a:srgbClr val="189BC4"/>
                </a:solidFill>
                <a:latin typeface="Corbel" panose="020B0503020204020204" pitchFamily="34" charset="0"/>
              </a:rPr>
              <a:t>Reader</a:t>
            </a:r>
          </a:p>
          <a:p>
            <a:pPr marL="0" indent="0" algn="just">
              <a:spcBef>
                <a:spcPts val="0"/>
              </a:spcBef>
              <a:buClr>
                <a:srgbClr val="189BC4"/>
              </a:buClr>
              <a:buNone/>
            </a:pPr>
            <a:r>
              <a:rPr lang="en-US" sz="1600" dirty="0">
                <a:solidFill>
                  <a:schemeClr val="accent1"/>
                </a:solidFill>
                <a:latin typeface="Corbel" panose="020B0503020204020204" pitchFamily="34" charset="0"/>
              </a:rPr>
              <a:t>In addition to the power point presentation, you can also use the reader provided on our platform. It’s more detailed and could be used as a script. </a:t>
            </a:r>
          </a:p>
          <a:p>
            <a:pPr marL="0" indent="0" algn="just">
              <a:spcBef>
                <a:spcPts val="0"/>
              </a:spcBef>
              <a:buClr>
                <a:srgbClr val="189BC4"/>
              </a:buClr>
              <a:buNone/>
            </a:pPr>
            <a:endParaRPr lang="en-US" sz="1600" dirty="0">
              <a:solidFill>
                <a:schemeClr val="accent1"/>
              </a:solidFill>
              <a:latin typeface="Corbel" panose="020B0503020204020204" pitchFamily="34" charset="0"/>
            </a:endParaRPr>
          </a:p>
          <a:p>
            <a:pPr algn="just">
              <a:spcBef>
                <a:spcPts val="0"/>
              </a:spcBef>
              <a:buClr>
                <a:srgbClr val="189BC4"/>
              </a:buClr>
            </a:pPr>
            <a:r>
              <a:rPr lang="en-US" sz="1800" b="1" dirty="0">
                <a:solidFill>
                  <a:srgbClr val="189BC4"/>
                </a:solidFill>
                <a:latin typeface="Corbel" panose="020B0503020204020204" pitchFamily="34" charset="0"/>
              </a:rPr>
              <a:t>Links</a:t>
            </a:r>
          </a:p>
          <a:p>
            <a:pPr marL="0" indent="0" algn="just">
              <a:spcBef>
                <a:spcPts val="0"/>
              </a:spcBef>
              <a:buClr>
                <a:srgbClr val="189BC4"/>
              </a:buClr>
              <a:buNone/>
            </a:pPr>
            <a:r>
              <a:rPr lang="en-US" sz="1600" dirty="0">
                <a:solidFill>
                  <a:schemeClr val="accent1"/>
                </a:solidFill>
                <a:latin typeface="Corbel" panose="020B0503020204020204" pitchFamily="34" charset="0"/>
              </a:rPr>
              <a:t>You can also find the sources of our presentation and reader in the links section of the relevant bundled teaching material.</a:t>
            </a:r>
          </a:p>
          <a:p>
            <a:pPr marL="0" indent="0" algn="just">
              <a:spcBef>
                <a:spcPts val="0"/>
              </a:spcBef>
              <a:buClr>
                <a:srgbClr val="189BC4"/>
              </a:buClr>
              <a:buNone/>
            </a:pPr>
            <a:endParaRPr lang="en-US" sz="1600" dirty="0">
              <a:solidFill>
                <a:schemeClr val="accent1"/>
              </a:solidFill>
              <a:latin typeface="Corbel" panose="020B0503020204020204" pitchFamily="34" charset="0"/>
            </a:endParaRPr>
          </a:p>
          <a:p>
            <a:pPr algn="just">
              <a:spcBef>
                <a:spcPts val="0"/>
              </a:spcBef>
              <a:buClr>
                <a:srgbClr val="189BC4"/>
              </a:buClr>
            </a:pPr>
            <a:r>
              <a:rPr lang="en-US" sz="1800" b="1" dirty="0">
                <a:solidFill>
                  <a:srgbClr val="189BC4"/>
                </a:solidFill>
                <a:latin typeface="Corbel" panose="020B0503020204020204" pitchFamily="34" charset="0"/>
              </a:rPr>
              <a:t>Videos and exercises</a:t>
            </a:r>
          </a:p>
          <a:p>
            <a:pPr marL="0" indent="0" algn="just">
              <a:spcBef>
                <a:spcPts val="0"/>
              </a:spcBef>
              <a:buClr>
                <a:srgbClr val="189BC4"/>
              </a:buClr>
              <a:buNone/>
            </a:pPr>
            <a:r>
              <a:rPr lang="en-US" sz="1600" dirty="0">
                <a:solidFill>
                  <a:schemeClr val="accent1"/>
                </a:solidFill>
                <a:latin typeface="Corbel" panose="020B0503020204020204" pitchFamily="34" charset="0"/>
              </a:rPr>
              <a:t>There are also different videos and exercises used as sources in this presentation. You can find these videos as well as a variety of exercises separately in the relevant bundled teaching material.</a:t>
            </a:r>
          </a:p>
        </p:txBody>
      </p:sp>
      <p:sp>
        <p:nvSpPr>
          <p:cNvPr id="3" name="Date Placeholder 2"/>
          <p:cNvSpPr>
            <a:spLocks noGrp="1"/>
          </p:cNvSpPr>
          <p:nvPr>
            <p:ph type="dt" sz="half" idx="10"/>
          </p:nvPr>
        </p:nvSpPr>
        <p:spPr/>
        <p:txBody>
          <a:bodyPr/>
          <a:lstStyle/>
          <a:p>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1399554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266928" cy="990600"/>
          </a:xfrm>
        </p:spPr>
        <p:txBody>
          <a:bodyPr>
            <a:normAutofit fontScale="90000"/>
          </a:bodyPr>
          <a:lstStyle/>
          <a:p>
            <a:r>
              <a:rPr lang="en-US" sz="3100" b="1" dirty="0">
                <a:solidFill>
                  <a:srgbClr val="3C628F"/>
                </a:solidFill>
                <a:latin typeface="Corbel" panose="020B0503020204020204" pitchFamily="34" charset="0"/>
              </a:rPr>
              <a:t>Ports as Logistics Service Provider</a:t>
            </a:r>
            <a:br>
              <a:rPr lang="en-US" sz="2500" b="1" dirty="0">
                <a:solidFill>
                  <a:srgbClr val="3C628F"/>
                </a:solidFill>
                <a:latin typeface="Corbel" panose="020B0503020204020204" pitchFamily="34" charset="0"/>
              </a:rPr>
            </a:br>
            <a:r>
              <a:rPr lang="en-US" sz="2700" dirty="0">
                <a:solidFill>
                  <a:srgbClr val="3C628F"/>
                </a:solidFill>
                <a:latin typeface="Corbel" panose="020B0503020204020204" pitchFamily="34" charset="0"/>
              </a:rPr>
              <a:t>Basic structure of a port</a:t>
            </a:r>
            <a:endParaRPr lang="en-US" sz="31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pic>
        <p:nvPicPr>
          <p:cNvPr id="6" name="Picture 7"/>
          <p:cNvPicPr/>
          <p:nvPr/>
        </p:nvPicPr>
        <p:blipFill rotWithShape="1">
          <a:blip r:embed="rId3">
            <a:duotone>
              <a:schemeClr val="accent2">
                <a:shade val="45000"/>
                <a:satMod val="135000"/>
              </a:schemeClr>
              <a:prstClr val="white"/>
            </a:duotone>
          </a:blip>
          <a:srcRect l="58996" t="26446" r="9766" b="23017"/>
          <a:stretch/>
        </p:blipFill>
        <p:spPr bwMode="auto">
          <a:xfrm>
            <a:off x="1187624" y="1700808"/>
            <a:ext cx="6408712" cy="4776192"/>
          </a:xfrm>
          <a:prstGeom prst="rect">
            <a:avLst/>
          </a:prstGeom>
          <a:ln>
            <a:noFill/>
          </a:ln>
          <a:extLst>
            <a:ext uri="{53640926-AAD7-44D8-BBD7-CCE9431645EC}">
              <a14:shadowObscured xmlns:a14="http://schemas.microsoft.com/office/drawing/2010/main"/>
            </a:ext>
          </a:extLst>
        </p:spPr>
      </p:pic>
      <p:sp>
        <p:nvSpPr>
          <p:cNvPr id="7" name="Text Box 6"/>
          <p:cNvSpPr txBox="1">
            <a:spLocks noChangeArrowheads="1"/>
          </p:cNvSpPr>
          <p:nvPr/>
        </p:nvSpPr>
        <p:spPr bwMode="auto">
          <a:xfrm>
            <a:off x="1403648" y="1700808"/>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err="1">
                <a:solidFill>
                  <a:schemeClr val="accent1"/>
                </a:solidFill>
                <a:latin typeface="Corbel" panose="020B0503020204020204" pitchFamily="34" charset="0"/>
              </a:rPr>
              <a:t>picture</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496735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a:blip r:embed="rId3"/>
          <a:stretch>
            <a:fillRect/>
          </a:stretch>
        </p:blipFill>
        <p:spPr>
          <a:xfrm>
            <a:off x="5779114" y="2930451"/>
            <a:ext cx="3364886" cy="2615962"/>
          </a:xfrm>
          <a:prstGeom prst="rect">
            <a:avLst/>
          </a:prstGeom>
        </p:spPr>
      </p:pic>
      <p:sp>
        <p:nvSpPr>
          <p:cNvPr id="2" name="Title 1"/>
          <p:cNvSpPr>
            <a:spLocks noGrp="1"/>
          </p:cNvSpPr>
          <p:nvPr>
            <p:ph type="title"/>
          </p:nvPr>
        </p:nvSpPr>
        <p:spPr>
          <a:xfrm>
            <a:off x="457200" y="404664"/>
            <a:ext cx="5194920" cy="990600"/>
          </a:xfrm>
        </p:spPr>
        <p:txBody>
          <a:bodyPr>
            <a:normAutofit fontScale="90000"/>
          </a:bodyPr>
          <a:lstStyle/>
          <a:p>
            <a:r>
              <a:rPr lang="en-US" sz="3100" b="1" dirty="0">
                <a:solidFill>
                  <a:schemeClr val="accent1"/>
                </a:solidFill>
                <a:latin typeface="Corbel" panose="020B0503020204020204" pitchFamily="34" charset="0"/>
              </a:rPr>
              <a:t>Ports as Logistics Service Provider</a:t>
            </a:r>
            <a:br>
              <a:rPr lang="en-US" b="1" dirty="0">
                <a:solidFill>
                  <a:schemeClr val="accent1"/>
                </a:solidFill>
                <a:latin typeface="Corbel" panose="020B0503020204020204" pitchFamily="34" charset="0"/>
              </a:rPr>
            </a:br>
            <a:r>
              <a:rPr lang="en-US" sz="2700" dirty="0">
                <a:solidFill>
                  <a:schemeClr val="accent1"/>
                </a:solidFill>
                <a:latin typeface="Corbel" panose="020B0503020204020204" pitchFamily="34" charset="0"/>
              </a:rPr>
              <a:t>Basic structure of a port</a:t>
            </a:r>
            <a:endParaRPr lang="en-US" sz="27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a:buClr>
                <a:srgbClr val="189BC4"/>
              </a:buClr>
            </a:pPr>
            <a:r>
              <a:rPr lang="en-US" sz="1800" dirty="0">
                <a:solidFill>
                  <a:schemeClr val="accent1"/>
                </a:solidFill>
                <a:latin typeface="Corbel" panose="020B0503020204020204" pitchFamily="34" charset="0"/>
              </a:rPr>
              <a:t>connection between transport modes (road, rail, waterway)</a:t>
            </a:r>
          </a:p>
          <a:p>
            <a:pPr>
              <a:buClr>
                <a:srgbClr val="189BC4"/>
              </a:buClr>
            </a:pPr>
            <a:endParaRPr lang="en-US" sz="1800" dirty="0">
              <a:solidFill>
                <a:schemeClr val="accent1"/>
              </a:solidFill>
              <a:latin typeface="Corbel" panose="020B0503020204020204" pitchFamily="34" charset="0"/>
            </a:endParaRPr>
          </a:p>
          <a:p>
            <a:pPr>
              <a:buClr>
                <a:srgbClr val="189BC4"/>
              </a:buClr>
            </a:pPr>
            <a:r>
              <a:rPr lang="en-US" sz="1800" dirty="0">
                <a:solidFill>
                  <a:schemeClr val="accent1"/>
                </a:solidFill>
                <a:latin typeface="Corbel" panose="020B0503020204020204" pitchFamily="34" charset="0"/>
              </a:rPr>
              <a:t>service for </a:t>
            </a:r>
            <a:r>
              <a:rPr lang="en-US" sz="1800" dirty="0" err="1">
                <a:solidFill>
                  <a:schemeClr val="accent1"/>
                </a:solidFill>
                <a:latin typeface="Corbel" panose="020B0503020204020204" pitchFamily="34" charset="0"/>
              </a:rPr>
              <a:t>transhipment</a:t>
            </a:r>
            <a:r>
              <a:rPr lang="en-US" sz="1800" dirty="0">
                <a:solidFill>
                  <a:schemeClr val="accent1"/>
                </a:solidFill>
                <a:latin typeface="Corbel" panose="020B0503020204020204" pitchFamily="34" charset="0"/>
              </a:rPr>
              <a:t>, storage and logistic</a:t>
            </a:r>
          </a:p>
          <a:p>
            <a:pPr>
              <a:buClr>
                <a:srgbClr val="189BC4"/>
              </a:buClr>
            </a:pPr>
            <a:endParaRPr lang="en-US" sz="1800" dirty="0">
              <a:solidFill>
                <a:schemeClr val="accent1"/>
              </a:solidFill>
              <a:latin typeface="Corbel" panose="020B0503020204020204" pitchFamily="34" charset="0"/>
            </a:endParaRPr>
          </a:p>
          <a:p>
            <a:pPr>
              <a:buClr>
                <a:srgbClr val="189BC4"/>
              </a:buClr>
            </a:pPr>
            <a:r>
              <a:rPr lang="en-US" sz="1800" b="1" dirty="0">
                <a:solidFill>
                  <a:srgbClr val="189BC4"/>
                </a:solidFill>
                <a:latin typeface="Corbel" panose="020B0503020204020204" pitchFamily="34" charset="0"/>
              </a:rPr>
              <a:t>value-added logistics services:</a:t>
            </a:r>
          </a:p>
          <a:p>
            <a:pPr lvl="1">
              <a:buClr>
                <a:srgbClr val="189BC4"/>
              </a:buClr>
              <a:buFont typeface="Symbol" panose="05050102010706020507" pitchFamily="18" charset="2"/>
              <a:buChar char="-"/>
            </a:pPr>
            <a:r>
              <a:rPr lang="en-US" sz="1600" dirty="0">
                <a:solidFill>
                  <a:schemeClr val="accent1"/>
                </a:solidFill>
                <a:latin typeface="Corbel" panose="020B0503020204020204" pitchFamily="34" charset="0"/>
              </a:rPr>
              <a:t>packing</a:t>
            </a:r>
          </a:p>
          <a:p>
            <a:pPr lvl="1">
              <a:buClr>
                <a:srgbClr val="189BC4"/>
              </a:buClr>
              <a:buFont typeface="Symbol" panose="05050102010706020507" pitchFamily="18" charset="2"/>
              <a:buChar char="-"/>
            </a:pPr>
            <a:r>
              <a:rPr lang="en-US" sz="1600" dirty="0">
                <a:solidFill>
                  <a:schemeClr val="accent1"/>
                </a:solidFill>
                <a:latin typeface="Corbel" panose="020B0503020204020204" pitchFamily="34" charset="0"/>
              </a:rPr>
              <a:t>container stuffing and stripping </a:t>
            </a:r>
            <a:br>
              <a:rPr lang="en-US" sz="1600" dirty="0">
                <a:solidFill>
                  <a:schemeClr val="accent1"/>
                </a:solidFill>
                <a:latin typeface="Corbel" panose="020B0503020204020204" pitchFamily="34" charset="0"/>
              </a:rPr>
            </a:br>
            <a:r>
              <a:rPr lang="en-US" sz="1600" dirty="0">
                <a:solidFill>
                  <a:schemeClr val="accent1"/>
                </a:solidFill>
                <a:latin typeface="Corbel" panose="020B0503020204020204" pitchFamily="34" charset="0"/>
              </a:rPr>
              <a:t>(load and unload) </a:t>
            </a:r>
          </a:p>
          <a:p>
            <a:pPr lvl="1">
              <a:buClr>
                <a:srgbClr val="189BC4"/>
              </a:buClr>
              <a:buFont typeface="Symbol" panose="05050102010706020507" pitchFamily="18" charset="2"/>
              <a:buChar char="-"/>
            </a:pPr>
            <a:r>
              <a:rPr lang="en-US" sz="1600" dirty="0">
                <a:solidFill>
                  <a:schemeClr val="accent1"/>
                </a:solidFill>
                <a:latin typeface="Corbel" panose="020B0503020204020204" pitchFamily="34" charset="0"/>
              </a:rPr>
              <a:t>quality checks</a:t>
            </a:r>
          </a:p>
          <a:p>
            <a:pPr lvl="1">
              <a:buClr>
                <a:srgbClr val="189BC4"/>
              </a:buClr>
              <a:buFont typeface="Symbol" panose="05050102010706020507" pitchFamily="18" charset="2"/>
              <a:buChar char="-"/>
            </a:pPr>
            <a:r>
              <a:rPr lang="en-US" sz="1600" dirty="0">
                <a:solidFill>
                  <a:schemeClr val="accent1"/>
                </a:solidFill>
                <a:latin typeface="Corbel" panose="020B0503020204020204" pitchFamily="34" charset="0"/>
              </a:rPr>
              <a:t>Sanitation</a:t>
            </a:r>
          </a:p>
          <a:p>
            <a:pPr lvl="1">
              <a:buClr>
                <a:srgbClr val="189BC4"/>
              </a:buClr>
              <a:buFont typeface="Symbol" panose="05050102010706020507" pitchFamily="18" charset="2"/>
              <a:buChar char="-"/>
            </a:pPr>
            <a:endParaRPr lang="en-US" sz="1800" dirty="0">
              <a:solidFill>
                <a:schemeClr val="accent1"/>
              </a:solidFill>
              <a:latin typeface="Corbel" panose="020B0503020204020204" pitchFamily="34" charset="0"/>
            </a:endParaRPr>
          </a:p>
          <a:p>
            <a:pPr>
              <a:buClr>
                <a:srgbClr val="189BC4"/>
              </a:buClr>
            </a:pPr>
            <a:r>
              <a:rPr lang="en-US" sz="1800" dirty="0">
                <a:solidFill>
                  <a:schemeClr val="accent1"/>
                </a:solidFill>
                <a:latin typeface="Corbel" panose="020B0503020204020204" pitchFamily="34" charset="0"/>
              </a:rPr>
              <a:t>three </a:t>
            </a:r>
            <a:r>
              <a:rPr lang="en-US" sz="1800" b="1" dirty="0">
                <a:solidFill>
                  <a:srgbClr val="189BC4"/>
                </a:solidFill>
                <a:latin typeface="Corbel" panose="020B0503020204020204" pitchFamily="34" charset="0"/>
              </a:rPr>
              <a:t>major ports </a:t>
            </a:r>
            <a:r>
              <a:rPr lang="en-US" sz="1800" dirty="0">
                <a:solidFill>
                  <a:schemeClr val="accent1"/>
                </a:solidFill>
                <a:latin typeface="Corbel" panose="020B0503020204020204" pitchFamily="34" charset="0"/>
              </a:rPr>
              <a:t>on the Danube:</a:t>
            </a:r>
          </a:p>
          <a:p>
            <a:pPr lvl="1">
              <a:buClr>
                <a:srgbClr val="189BC4"/>
              </a:buClr>
              <a:buFont typeface="Symbol" panose="05050102010706020507" pitchFamily="18" charset="2"/>
              <a:buChar char="-"/>
            </a:pPr>
            <a:r>
              <a:rPr lang="en-US" sz="1600" dirty="0" err="1">
                <a:solidFill>
                  <a:schemeClr val="accent1"/>
                </a:solidFill>
                <a:latin typeface="Corbel" panose="020B0503020204020204" pitchFamily="34" charset="0"/>
              </a:rPr>
              <a:t>Izmail</a:t>
            </a:r>
            <a:r>
              <a:rPr lang="en-US" sz="1600" dirty="0">
                <a:solidFill>
                  <a:schemeClr val="accent1"/>
                </a:solidFill>
                <a:latin typeface="Corbel" panose="020B0503020204020204" pitchFamily="34" charset="0"/>
              </a:rPr>
              <a:t> (Ukraine)</a:t>
            </a:r>
          </a:p>
          <a:p>
            <a:pPr lvl="1">
              <a:buClr>
                <a:srgbClr val="189BC4"/>
              </a:buClr>
              <a:buFont typeface="Symbol" panose="05050102010706020507" pitchFamily="18" charset="2"/>
              <a:buChar char="-"/>
            </a:pPr>
            <a:r>
              <a:rPr lang="en-US" sz="1600" dirty="0">
                <a:solidFill>
                  <a:schemeClr val="accent1"/>
                </a:solidFill>
                <a:latin typeface="Corbel" panose="020B0503020204020204" pitchFamily="34" charset="0"/>
              </a:rPr>
              <a:t>Linz (Austria)</a:t>
            </a:r>
          </a:p>
          <a:p>
            <a:pPr lvl="1">
              <a:buClr>
                <a:srgbClr val="189BC4"/>
              </a:buClr>
              <a:buFont typeface="Symbol" panose="05050102010706020507" pitchFamily="18" charset="2"/>
              <a:buChar char="-"/>
            </a:pPr>
            <a:r>
              <a:rPr lang="en-US" sz="1600" dirty="0">
                <a:solidFill>
                  <a:schemeClr val="accent1"/>
                </a:solidFill>
                <a:latin typeface="Corbel" panose="020B0503020204020204" pitchFamily="34" charset="0"/>
              </a:rPr>
              <a:t>Galati (Romania)</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9" name="Text Box 6"/>
          <p:cNvSpPr txBox="1">
            <a:spLocks noChangeArrowheads="1"/>
          </p:cNvSpPr>
          <p:nvPr/>
        </p:nvSpPr>
        <p:spPr bwMode="auto">
          <a:xfrm>
            <a:off x="8146740" y="6410157"/>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source: via donau</a:t>
            </a:r>
            <a:endParaRPr lang="de-DE" sz="800" dirty="0">
              <a:solidFill>
                <a:schemeClr val="accent1"/>
              </a:solidFill>
              <a:latin typeface="Corbel" panose="020B0503020204020204" pitchFamily="34" charset="0"/>
            </a:endParaRPr>
          </a:p>
        </p:txBody>
      </p:sp>
      <p:sp>
        <p:nvSpPr>
          <p:cNvPr id="15" name="Ellipse 14"/>
          <p:cNvSpPr/>
          <p:nvPr/>
        </p:nvSpPr>
        <p:spPr>
          <a:xfrm>
            <a:off x="8735080" y="4869160"/>
            <a:ext cx="146542" cy="100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Ellipse 15"/>
          <p:cNvSpPr/>
          <p:nvPr/>
        </p:nvSpPr>
        <p:spPr>
          <a:xfrm>
            <a:off x="8501890" y="4818709"/>
            <a:ext cx="146542" cy="100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Ellipse 17"/>
          <p:cNvSpPr/>
          <p:nvPr/>
        </p:nvSpPr>
        <p:spPr>
          <a:xfrm>
            <a:off x="6300192" y="4149080"/>
            <a:ext cx="144016" cy="1007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Textfeld 1"/>
          <p:cNvSpPr txBox="1">
            <a:spLocks noChangeArrowheads="1"/>
          </p:cNvSpPr>
          <p:nvPr/>
        </p:nvSpPr>
        <p:spPr bwMode="auto">
          <a:xfrm>
            <a:off x="5756219" y="2923947"/>
            <a:ext cx="2892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Picture: </a:t>
            </a:r>
            <a:r>
              <a:rPr lang="de-DE" sz="800" dirty="0" err="1">
                <a:solidFill>
                  <a:schemeClr val="accent1"/>
                </a:solidFill>
                <a:latin typeface="Corbel" panose="020B0503020204020204" pitchFamily="34" charset="0"/>
              </a:rPr>
              <a:t>viadonau</a:t>
            </a:r>
            <a:r>
              <a:rPr lang="de-DE" sz="800" dirty="0">
                <a:solidFill>
                  <a:schemeClr val="accent1"/>
                </a:solidFill>
                <a:latin typeface="Corbel" panose="020B0503020204020204" pitchFamily="34" charset="0"/>
              </a:rPr>
              <a:t>, Inland Navigation Europe</a:t>
            </a:r>
          </a:p>
        </p:txBody>
      </p:sp>
    </p:spTree>
    <p:extLst>
      <p:ext uri="{BB962C8B-B14F-4D97-AF65-F5344CB8AC3E}">
        <p14:creationId xmlns:p14="http://schemas.microsoft.com/office/powerpoint/2010/main" val="3752405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b="1" dirty="0">
                <a:solidFill>
                  <a:schemeClr val="accent1"/>
                </a:solidFill>
                <a:latin typeface="Corbel" panose="020B0503020204020204" pitchFamily="34" charset="0"/>
              </a:rPr>
              <a:t>Quiz</a:t>
            </a:r>
            <a:br>
              <a:rPr lang="en-US" b="1" dirty="0">
                <a:solidFill>
                  <a:schemeClr val="accent1"/>
                </a:solidFill>
                <a:latin typeface="Corbel" panose="020B0503020204020204" pitchFamily="34" charset="0"/>
              </a:rPr>
            </a:br>
            <a:r>
              <a:rPr lang="en-US" sz="2400" dirty="0">
                <a:solidFill>
                  <a:schemeClr val="accent1"/>
                </a:solidFill>
                <a:latin typeface="Corbel" panose="020B0503020204020204" pitchFamily="34" charset="0"/>
              </a:rPr>
              <a:t>Basic structure of a port</a:t>
            </a:r>
          </a:p>
        </p:txBody>
      </p:sp>
      <p:sp>
        <p:nvSpPr>
          <p:cNvPr id="3" name="Inhaltsplatzhalter 2"/>
          <p:cNvSpPr>
            <a:spLocks noGrp="1"/>
          </p:cNvSpPr>
          <p:nvPr>
            <p:ph idx="1"/>
          </p:nvPr>
        </p:nvSpPr>
        <p:spPr/>
        <p:txBody>
          <a:bodyPr>
            <a:normAutofit/>
          </a:bodyPr>
          <a:lstStyle/>
          <a:p>
            <a:pPr marL="0" indent="0" algn="ctr">
              <a:buNone/>
            </a:pPr>
            <a:r>
              <a:rPr lang="en-US" sz="2000" dirty="0">
                <a:solidFill>
                  <a:schemeClr val="accent1"/>
                </a:solidFill>
                <a:latin typeface="Corbel" panose="020B0503020204020204" pitchFamily="34" charset="0"/>
              </a:rPr>
              <a:t>What do ports have, that differs them from </a:t>
            </a:r>
            <a:r>
              <a:rPr lang="en-US" sz="2000" dirty="0" err="1">
                <a:solidFill>
                  <a:schemeClr val="accent1"/>
                </a:solidFill>
                <a:latin typeface="Corbel" panose="020B0503020204020204" pitchFamily="34" charset="0"/>
              </a:rPr>
              <a:t>transhipment</a:t>
            </a:r>
            <a:r>
              <a:rPr lang="en-US" sz="2000" dirty="0">
                <a:solidFill>
                  <a:schemeClr val="accent1"/>
                </a:solidFill>
                <a:latin typeface="Corbel" panose="020B0503020204020204" pitchFamily="34" charset="0"/>
              </a:rPr>
              <a:t> sites?</a:t>
            </a:r>
          </a:p>
          <a:p>
            <a:pPr marL="0" indent="0" algn="ctr">
              <a:buNone/>
            </a:pPr>
            <a:endParaRPr lang="en-US" sz="2000" dirty="0">
              <a:solidFill>
                <a:schemeClr val="accent1"/>
              </a:solidFill>
              <a:latin typeface="Corbel" panose="020B0503020204020204" pitchFamily="34" charset="0"/>
            </a:endParaRPr>
          </a:p>
          <a:p>
            <a:pPr marL="1885950" indent="-454025">
              <a:buAutoNum type="alphaLcParenR"/>
            </a:pPr>
            <a:r>
              <a:rPr lang="en-US" sz="2000" dirty="0">
                <a:solidFill>
                  <a:schemeClr val="accent1"/>
                </a:solidFill>
                <a:latin typeface="Corbel" panose="020B0503020204020204" pitchFamily="34" charset="0"/>
              </a:rPr>
              <a:t>Several terminals</a:t>
            </a:r>
          </a:p>
          <a:p>
            <a:pPr marL="1885950" indent="-454025">
              <a:buAutoNum type="alphaLcParenR"/>
            </a:pPr>
            <a:r>
              <a:rPr lang="en-US" sz="2000" dirty="0">
                <a:solidFill>
                  <a:schemeClr val="accent1"/>
                </a:solidFill>
                <a:latin typeface="Corbel" panose="020B0503020204020204" pitchFamily="34" charset="0"/>
              </a:rPr>
              <a:t>Port basin</a:t>
            </a:r>
          </a:p>
          <a:p>
            <a:pPr marL="1885950" indent="-454025">
              <a:buAutoNum type="alphaLcParenR"/>
            </a:pPr>
            <a:r>
              <a:rPr lang="en-US" sz="2000" dirty="0">
                <a:solidFill>
                  <a:schemeClr val="accent1"/>
                </a:solidFill>
                <a:latin typeface="Corbel" panose="020B0503020204020204" pitchFamily="34" charset="0"/>
              </a:rPr>
              <a:t>A shorter quay wall</a:t>
            </a:r>
          </a:p>
          <a:p>
            <a:pPr marL="1885950" indent="-454025">
              <a:buAutoNum type="alphaLcParenR"/>
            </a:pPr>
            <a:r>
              <a:rPr lang="en-US" sz="2000" dirty="0">
                <a:solidFill>
                  <a:schemeClr val="accent1"/>
                </a:solidFill>
                <a:latin typeface="Corbel" panose="020B0503020204020204" pitchFamily="34" charset="0"/>
              </a:rPr>
              <a:t>A train connection</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6" name="Ellipse 5"/>
          <p:cNvSpPr/>
          <p:nvPr/>
        </p:nvSpPr>
        <p:spPr>
          <a:xfrm>
            <a:off x="1691680" y="2780928"/>
            <a:ext cx="2160240" cy="44789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rotWithShape="1">
          <a:blip r:embed="rId3"/>
          <a:srcRect t="15001" b="14798"/>
          <a:stretch/>
        </p:blipFill>
        <p:spPr>
          <a:xfrm>
            <a:off x="-12211" y="4509120"/>
            <a:ext cx="9344903" cy="2201652"/>
          </a:xfrm>
          <a:prstGeom prst="rect">
            <a:avLst/>
          </a:prstGeom>
        </p:spPr>
      </p:pic>
      <p:sp>
        <p:nvSpPr>
          <p:cNvPr id="8" name="Text Box 6"/>
          <p:cNvSpPr txBox="1">
            <a:spLocks noChangeArrowheads="1"/>
          </p:cNvSpPr>
          <p:nvPr/>
        </p:nvSpPr>
        <p:spPr bwMode="auto">
          <a:xfrm>
            <a:off x="-12211" y="4509120"/>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bg1">
                    <a:lumMod val="85000"/>
                  </a:schemeClr>
                </a:solidFill>
                <a:latin typeface="Corbel" panose="020B0503020204020204" pitchFamily="34" charset="0"/>
              </a:rPr>
              <a:t>Quelle: via donau</a:t>
            </a:r>
            <a:endParaRPr lang="de-DE"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66073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23528" y="332656"/>
            <a:ext cx="4762872" cy="990600"/>
          </a:xfrm>
        </p:spPr>
        <p:txBody>
          <a:bodyPr>
            <a:normAutofit/>
          </a:bodyPr>
          <a:lstStyle/>
          <a:p>
            <a:r>
              <a:rPr lang="en-US" b="1" dirty="0">
                <a:solidFill>
                  <a:srgbClr val="1F497D"/>
                </a:solidFill>
                <a:latin typeface="Corbel" panose="020B0503020204020204" pitchFamily="34" charset="0"/>
              </a:rPr>
              <a:t>Ports and </a:t>
            </a:r>
            <a:r>
              <a:rPr lang="de-AT" b="1" dirty="0">
                <a:solidFill>
                  <a:srgbClr val="1F497D"/>
                </a:solidFill>
                <a:latin typeface="Corbel" panose="020B0503020204020204" pitchFamily="34" charset="0"/>
              </a:rPr>
              <a:t>Inland </a:t>
            </a:r>
            <a:r>
              <a:rPr lang="de-AT" b="1" dirty="0" err="1">
                <a:solidFill>
                  <a:srgbClr val="1F497D"/>
                </a:solidFill>
                <a:latin typeface="Corbel" panose="020B0503020204020204" pitchFamily="34" charset="0"/>
              </a:rPr>
              <a:t>Vessels</a:t>
            </a:r>
            <a:endParaRPr lang="de-AT"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13</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956609334"/>
              </p:ext>
            </p:extLst>
          </p:nvPr>
        </p:nvGraphicFramePr>
        <p:xfrm>
          <a:off x="1763688" y="1772816"/>
          <a:ext cx="604867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6094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a:blip r:embed="rId3"/>
          <a:stretch>
            <a:fillRect/>
          </a:stretch>
        </p:blipFill>
        <p:spPr>
          <a:xfrm>
            <a:off x="1257958" y="1672828"/>
            <a:ext cx="6844107" cy="4971066"/>
          </a:xfrm>
          <a:prstGeom prst="rect">
            <a:avLst/>
          </a:prstGeom>
        </p:spPr>
      </p:pic>
      <p:sp>
        <p:nvSpPr>
          <p:cNvPr id="30731" name="Oval 10"/>
          <p:cNvSpPr>
            <a:spLocks noChangeArrowheads="1"/>
          </p:cNvSpPr>
          <p:nvPr/>
        </p:nvSpPr>
        <p:spPr bwMode="auto">
          <a:xfrm>
            <a:off x="2195736" y="2886221"/>
            <a:ext cx="1296144" cy="902819"/>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dirty="0"/>
          </a:p>
        </p:txBody>
      </p:sp>
      <p:sp>
        <p:nvSpPr>
          <p:cNvPr id="12" name="Rectangle 2"/>
          <p:cNvSpPr>
            <a:spLocks noGrp="1" noChangeArrowheads="1"/>
          </p:cNvSpPr>
          <p:nvPr>
            <p:ph type="title" idx="4294967295"/>
          </p:nvPr>
        </p:nvSpPr>
        <p:spPr>
          <a:xfrm>
            <a:off x="323528" y="621060"/>
            <a:ext cx="7916008" cy="647700"/>
          </a:xfrm>
        </p:spPr>
        <p:txBody>
          <a:bodyPr>
            <a:noAutofit/>
          </a:bodyPr>
          <a:lstStyle/>
          <a:p>
            <a:r>
              <a:rPr lang="en-GB" b="1" dirty="0">
                <a:solidFill>
                  <a:schemeClr val="accent1"/>
                </a:solidFill>
                <a:latin typeface="Corbel" panose="020B0503020204020204" pitchFamily="34" charset="0"/>
              </a:rPr>
              <a:t>Overview of all Austrian Danube Ports</a:t>
            </a:r>
            <a:br>
              <a:rPr lang="en-GB" b="1" dirty="0">
                <a:solidFill>
                  <a:schemeClr val="accent1"/>
                </a:solidFill>
                <a:latin typeface="Corbel" panose="020B0503020204020204" pitchFamily="34" charset="0"/>
              </a:rPr>
            </a:br>
            <a:r>
              <a:rPr lang="de-AT" sz="2400" dirty="0" err="1">
                <a:solidFill>
                  <a:schemeClr val="accent1"/>
                </a:solidFill>
                <a:latin typeface="Corbel" panose="020B0503020204020204" pitchFamily="34" charset="0"/>
              </a:rPr>
              <a:t>Danube</a:t>
            </a:r>
            <a:r>
              <a:rPr lang="de-AT" sz="2400" dirty="0">
                <a:solidFill>
                  <a:schemeClr val="accent1"/>
                </a:solidFill>
                <a:latin typeface="Corbel" panose="020B0503020204020204" pitchFamily="34" charset="0"/>
              </a:rPr>
              <a:t> Ports</a:t>
            </a:r>
            <a:endParaRPr lang="en-GB" sz="2400" b="1"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sp>
        <p:nvSpPr>
          <p:cNvPr id="13" name="Text Box 6"/>
          <p:cNvSpPr txBox="1">
            <a:spLocks noChangeArrowheads="1"/>
          </p:cNvSpPr>
          <p:nvPr/>
        </p:nvSpPr>
        <p:spPr bwMode="auto">
          <a:xfrm>
            <a:off x="1257958" y="1672828"/>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err="1">
                <a:solidFill>
                  <a:schemeClr val="accent1"/>
                </a:solidFill>
                <a:latin typeface="Corbel" panose="020B0503020204020204" pitchFamily="34" charset="0"/>
              </a:rPr>
              <a:t>picture</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265573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Austrian </a:t>
            </a:r>
            <a:r>
              <a:rPr lang="de-AT" b="1" dirty="0" err="1">
                <a:solidFill>
                  <a:schemeClr val="accent1"/>
                </a:solidFill>
                <a:latin typeface="Corbel" panose="020B0503020204020204" pitchFamily="34" charset="0"/>
              </a:rPr>
              <a:t>Danube</a:t>
            </a:r>
            <a:r>
              <a:rPr lang="de-AT" b="1" dirty="0">
                <a:solidFill>
                  <a:schemeClr val="accent1"/>
                </a:solidFill>
                <a:latin typeface="Corbel" panose="020B0503020204020204" pitchFamily="34" charset="0"/>
              </a:rPr>
              <a:t> Ports</a:t>
            </a:r>
            <a:br>
              <a:rPr lang="de-AT" b="1" dirty="0">
                <a:solidFill>
                  <a:schemeClr val="accent1"/>
                </a:solidFill>
                <a:latin typeface="Corbel" panose="020B0503020204020204" pitchFamily="34" charset="0"/>
              </a:rPr>
            </a:br>
            <a:r>
              <a:rPr lang="de-AT" sz="2400" dirty="0" err="1">
                <a:solidFill>
                  <a:schemeClr val="accent1"/>
                </a:solidFill>
                <a:latin typeface="Corbel" panose="020B0503020204020204" pitchFamily="34" charset="0"/>
              </a:rPr>
              <a:t>Danube</a:t>
            </a:r>
            <a:r>
              <a:rPr lang="de-AT" sz="2400" dirty="0">
                <a:solidFill>
                  <a:schemeClr val="accent1"/>
                </a:solidFill>
                <a:latin typeface="Corbel" panose="020B0503020204020204" pitchFamily="34" charset="0"/>
              </a:rPr>
              <a:t> Ports</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2751384" y="1750275"/>
            <a:ext cx="5194920" cy="4776192"/>
          </a:xfrm>
        </p:spPr>
        <p:txBody>
          <a:bodyPr>
            <a:normAutofit/>
          </a:bodyPr>
          <a:lstStyle/>
          <a:p>
            <a:pPr>
              <a:spcBef>
                <a:spcPts val="600"/>
              </a:spcBef>
              <a:buClr>
                <a:srgbClr val="189BC4"/>
              </a:buClr>
            </a:pPr>
            <a:endParaRPr lang="en-GB" sz="1800" b="1" dirty="0">
              <a:solidFill>
                <a:srgbClr val="189BC4"/>
              </a:solidFill>
              <a:latin typeface="Corbel" panose="020B0503020204020204" pitchFamily="34" charset="0"/>
            </a:endParaRPr>
          </a:p>
          <a:p>
            <a:pPr>
              <a:spcBef>
                <a:spcPts val="600"/>
              </a:spcBef>
              <a:buClr>
                <a:srgbClr val="189BC4"/>
              </a:buClr>
            </a:pPr>
            <a:r>
              <a:rPr lang="en-GB" sz="1800" b="1" dirty="0">
                <a:solidFill>
                  <a:srgbClr val="189BC4"/>
                </a:solidFill>
                <a:latin typeface="Corbel" panose="020B0503020204020204" pitchFamily="34" charset="0"/>
              </a:rPr>
              <a:t>Port of Linz</a:t>
            </a:r>
          </a:p>
          <a:p>
            <a:pPr lvl="1">
              <a:spcBef>
                <a:spcPts val="600"/>
              </a:spcBef>
              <a:buClr>
                <a:srgbClr val="189BC4"/>
              </a:buClr>
              <a:buFont typeface="Symbol" panose="05050102010706020507" pitchFamily="18" charset="2"/>
              <a:buChar char="-"/>
            </a:pPr>
            <a:r>
              <a:rPr lang="en-GB" sz="1600" dirty="0">
                <a:solidFill>
                  <a:schemeClr val="accent1"/>
                </a:solidFill>
                <a:latin typeface="Corbel" panose="020B0503020204020204" pitchFamily="34" charset="0"/>
              </a:rPr>
              <a:t>trading- and refuelling port &amp; voestalpine </a:t>
            </a:r>
          </a:p>
          <a:p>
            <a:pPr lvl="1">
              <a:spcBef>
                <a:spcPts val="600"/>
              </a:spcBef>
              <a:buClr>
                <a:srgbClr val="189BC4"/>
              </a:buClr>
              <a:buFont typeface="Symbol" panose="05050102010706020507" pitchFamily="18" charset="2"/>
              <a:buChar char="-"/>
            </a:pPr>
            <a:r>
              <a:rPr lang="en-GB" sz="1600" dirty="0">
                <a:solidFill>
                  <a:schemeClr val="accent1"/>
                </a:solidFill>
                <a:latin typeface="Corbel" panose="020B0503020204020204" pitchFamily="34" charset="0"/>
              </a:rPr>
              <a:t>total transhipment of</a:t>
            </a:r>
            <a:br>
              <a:rPr lang="en-GB" sz="1600" dirty="0">
                <a:solidFill>
                  <a:schemeClr val="accent1"/>
                </a:solidFill>
                <a:latin typeface="Corbel" panose="020B0503020204020204" pitchFamily="34" charset="0"/>
              </a:rPr>
            </a:br>
            <a:r>
              <a:rPr lang="en-GB" sz="1600" dirty="0">
                <a:solidFill>
                  <a:schemeClr val="accent1"/>
                </a:solidFill>
                <a:latin typeface="Corbel" panose="020B0503020204020204" pitchFamily="34" charset="0"/>
              </a:rPr>
              <a:t>3.2 mio. tons of goods (2018)</a:t>
            </a:r>
          </a:p>
          <a:p>
            <a:pPr lvl="1">
              <a:spcBef>
                <a:spcPts val="600"/>
              </a:spcBef>
              <a:buClr>
                <a:srgbClr val="189BC4"/>
              </a:buClr>
              <a:buFont typeface="Symbol" panose="05050102010706020507" pitchFamily="18" charset="2"/>
              <a:buChar char="-"/>
            </a:pPr>
            <a:endParaRPr lang="en-GB" sz="1800" dirty="0">
              <a:solidFill>
                <a:schemeClr val="accent1"/>
              </a:solidFill>
              <a:latin typeface="Corbel" panose="020B0503020204020204" pitchFamily="34" charset="0"/>
            </a:endParaRPr>
          </a:p>
          <a:p>
            <a:pPr>
              <a:spcBef>
                <a:spcPts val="600"/>
              </a:spcBef>
              <a:buClr>
                <a:srgbClr val="189BC4"/>
              </a:buClr>
            </a:pPr>
            <a:r>
              <a:rPr lang="en-GB" sz="1800" dirty="0">
                <a:solidFill>
                  <a:srgbClr val="189BC4"/>
                </a:solidFill>
                <a:latin typeface="Corbel" panose="020B0503020204020204" pitchFamily="34" charset="0"/>
              </a:rPr>
              <a:t> </a:t>
            </a:r>
            <a:r>
              <a:rPr lang="en-GB" sz="1800" b="1" dirty="0">
                <a:solidFill>
                  <a:srgbClr val="189BC4"/>
                </a:solidFill>
                <a:latin typeface="Corbel" panose="020B0503020204020204" pitchFamily="34" charset="0"/>
              </a:rPr>
              <a:t>Ennshafen</a:t>
            </a:r>
            <a:endParaRPr lang="en-GB" sz="1800" dirty="0">
              <a:solidFill>
                <a:srgbClr val="189BC4"/>
              </a:solidFill>
              <a:latin typeface="Corbel" panose="020B0503020204020204" pitchFamily="34" charset="0"/>
            </a:endParaRPr>
          </a:p>
          <a:p>
            <a:pPr lvl="1">
              <a:spcBef>
                <a:spcPts val="600"/>
              </a:spcBef>
              <a:buClr>
                <a:srgbClr val="189BC4"/>
              </a:buClr>
              <a:buFont typeface="Symbol" panose="05050102010706020507" pitchFamily="18" charset="2"/>
              <a:buChar char="-"/>
            </a:pPr>
            <a:r>
              <a:rPr lang="en-GB" sz="1600" dirty="0">
                <a:solidFill>
                  <a:schemeClr val="accent1"/>
                </a:solidFill>
                <a:latin typeface="Corbel" panose="020B0503020204020204" pitchFamily="34" charset="0"/>
              </a:rPr>
              <a:t>&gt; 350 ha area</a:t>
            </a:r>
          </a:p>
          <a:p>
            <a:pPr lvl="1">
              <a:spcBef>
                <a:spcPts val="600"/>
              </a:spcBef>
              <a:buClr>
                <a:srgbClr val="189BC4"/>
              </a:buClr>
              <a:buFont typeface="Symbol" panose="05050102010706020507" pitchFamily="18" charset="2"/>
              <a:buChar char="-"/>
            </a:pPr>
            <a:r>
              <a:rPr lang="en-GB" sz="1600" dirty="0">
                <a:solidFill>
                  <a:schemeClr val="accent1"/>
                </a:solidFill>
                <a:latin typeface="Corbel" panose="020B0503020204020204" pitchFamily="34" charset="0"/>
              </a:rPr>
              <a:t>2.300 employees in all companies </a:t>
            </a:r>
          </a:p>
          <a:p>
            <a:pPr lvl="1">
              <a:spcBef>
                <a:spcPts val="600"/>
              </a:spcBef>
              <a:buClr>
                <a:srgbClr val="189BC4"/>
              </a:buClr>
              <a:buFont typeface="Symbol" panose="05050102010706020507" pitchFamily="18" charset="2"/>
              <a:buChar char="-"/>
            </a:pPr>
            <a:endParaRPr lang="en-GB" sz="1800" dirty="0">
              <a:solidFill>
                <a:schemeClr val="accent1"/>
              </a:solidFill>
              <a:latin typeface="Corbel" panose="020B0503020204020204" pitchFamily="34" charset="0"/>
            </a:endParaRPr>
          </a:p>
          <a:p>
            <a:pPr>
              <a:spcBef>
                <a:spcPts val="600"/>
              </a:spcBef>
              <a:buClr>
                <a:srgbClr val="189BC4"/>
              </a:buClr>
            </a:pPr>
            <a:r>
              <a:rPr lang="en-GB" sz="1800" b="1" dirty="0">
                <a:solidFill>
                  <a:srgbClr val="189BC4"/>
                </a:solidFill>
                <a:latin typeface="Corbel" panose="020B0503020204020204" pitchFamily="34" charset="0"/>
              </a:rPr>
              <a:t>Port of Krems</a:t>
            </a:r>
          </a:p>
          <a:p>
            <a:pPr lvl="1">
              <a:spcBef>
                <a:spcPts val="600"/>
              </a:spcBef>
              <a:buClr>
                <a:srgbClr val="189BC4"/>
              </a:buClr>
              <a:buFont typeface="Symbol" panose="05050102010706020507" pitchFamily="18" charset="2"/>
              <a:buChar char="-"/>
            </a:pPr>
            <a:r>
              <a:rPr lang="en-GB" sz="1600" dirty="0">
                <a:solidFill>
                  <a:schemeClr val="accent1"/>
                </a:solidFill>
                <a:latin typeface="Corbel" panose="020B0503020204020204" pitchFamily="34" charset="0"/>
              </a:rPr>
              <a:t>total quay wall 1.560 m</a:t>
            </a:r>
          </a:p>
          <a:p>
            <a:endParaRPr lang="de-AT" dirty="0">
              <a:latin typeface="Corbel" panose="020B0503020204020204" pitchFamily="34" charset="0"/>
            </a:endParaRPr>
          </a:p>
          <a:p>
            <a:endParaRPr lang="de-AT" sz="1200" dirty="0">
              <a:latin typeface="Corbel" panose="020B0503020204020204" pitchFamily="34" charset="0"/>
            </a:endParaRPr>
          </a:p>
          <a:p>
            <a:pPr lvl="1"/>
            <a:endParaRPr lang="de-AT" dirty="0">
              <a:latin typeface="Corbel" panose="020B0503020204020204" pitchFamily="34" charset="0"/>
            </a:endParaRPr>
          </a:p>
          <a:p>
            <a:pPr marL="0" indent="0">
              <a:buNone/>
            </a:pPr>
            <a:endParaRPr lang="de-AT" dirty="0">
              <a:latin typeface="Corbel" panose="020B0503020204020204" pitchFamily="34" charset="0"/>
            </a:endParaRPr>
          </a:p>
          <a:p>
            <a:endParaRPr lang="de-AT" dirty="0">
              <a:latin typeface="Corbel" panose="020B0503020204020204" pitchFamily="34" charset="0"/>
            </a:endParaRPr>
          </a:p>
          <a:p>
            <a:endParaRPr lang="de-AT" dirty="0">
              <a:latin typeface="Corbel" panose="020B0503020204020204" pitchFamily="34" charset="0"/>
            </a:endParaRPr>
          </a:p>
          <a:p>
            <a:endParaRPr lang="de-AT" dirty="0">
              <a:latin typeface="Corbel" panose="020B0503020204020204" pitchFamily="34" charset="0"/>
            </a:endParaRPr>
          </a:p>
          <a:p>
            <a:endParaRPr lang="de-AT" dirty="0">
              <a:latin typeface="Corbel" panose="020B0503020204020204" pitchFamily="34" charset="0"/>
            </a:endParaRPr>
          </a:p>
          <a:p>
            <a:endParaRPr lang="de-AT" dirty="0">
              <a:latin typeface="Corbel" panose="020B0503020204020204" pitchFamily="34" charset="0"/>
            </a:endParaRPr>
          </a:p>
          <a:p>
            <a:endParaRPr lang="de-AT" dirty="0">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pic>
        <p:nvPicPr>
          <p:cNvPr id="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772030"/>
            <a:ext cx="2520000" cy="131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Enn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3324230"/>
            <a:ext cx="2520000" cy="140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 y="4939083"/>
            <a:ext cx="2520000" cy="153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7"/>
          <p:cNvSpPr>
            <a:spLocks noChangeArrowheads="1"/>
          </p:cNvSpPr>
          <p:nvPr/>
        </p:nvSpPr>
        <p:spPr bwMode="auto">
          <a:xfrm>
            <a:off x="-1" y="1750275"/>
            <a:ext cx="97159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err="1">
                <a:solidFill>
                  <a:schemeClr val="bg1">
                    <a:lumMod val="85000"/>
                  </a:schemeClr>
                </a:solidFill>
                <a:latin typeface="Corbel" panose="020B0503020204020204" pitchFamily="34" charset="0"/>
              </a:rPr>
              <a:t>picture</a:t>
            </a:r>
            <a:r>
              <a:rPr lang="de-DE" sz="800" dirty="0">
                <a:solidFill>
                  <a:schemeClr val="bg1">
                    <a:lumMod val="85000"/>
                  </a:schemeClr>
                </a:solidFill>
                <a:latin typeface="Corbel" panose="020B0503020204020204" pitchFamily="34" charset="0"/>
              </a:rPr>
              <a:t>: Linz AG</a:t>
            </a:r>
          </a:p>
        </p:txBody>
      </p:sp>
      <p:sp>
        <p:nvSpPr>
          <p:cNvPr id="14" name="Rectangle 4"/>
          <p:cNvSpPr>
            <a:spLocks noChangeArrowheads="1"/>
          </p:cNvSpPr>
          <p:nvPr/>
        </p:nvSpPr>
        <p:spPr bwMode="auto">
          <a:xfrm>
            <a:off x="-25601" y="3297878"/>
            <a:ext cx="97815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err="1">
                <a:solidFill>
                  <a:schemeClr val="bg1">
                    <a:lumMod val="85000"/>
                  </a:schemeClr>
                </a:solidFill>
                <a:latin typeface="Corbel" panose="020B0503020204020204" pitchFamily="34" charset="0"/>
              </a:rPr>
              <a:t>picture</a:t>
            </a:r>
            <a:r>
              <a:rPr lang="de-DE" sz="800" dirty="0">
                <a:solidFill>
                  <a:schemeClr val="bg1">
                    <a:lumMod val="85000"/>
                  </a:schemeClr>
                </a:solidFill>
                <a:latin typeface="Corbel" panose="020B0503020204020204" pitchFamily="34" charset="0"/>
              </a:rPr>
              <a:t>: Ennshafen</a:t>
            </a:r>
          </a:p>
        </p:txBody>
      </p:sp>
      <p:sp>
        <p:nvSpPr>
          <p:cNvPr id="15" name="Rectangle 4"/>
          <p:cNvSpPr>
            <a:spLocks noChangeArrowheads="1"/>
          </p:cNvSpPr>
          <p:nvPr/>
        </p:nvSpPr>
        <p:spPr bwMode="auto">
          <a:xfrm>
            <a:off x="-1" y="4893785"/>
            <a:ext cx="166103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err="1">
                <a:solidFill>
                  <a:schemeClr val="bg1">
                    <a:lumMod val="85000"/>
                  </a:schemeClr>
                </a:solidFill>
                <a:latin typeface="Corbel" panose="020B0503020204020204" pitchFamily="34" charset="0"/>
              </a:rPr>
              <a:t>picture</a:t>
            </a:r>
            <a:r>
              <a:rPr lang="de-DE" sz="800" dirty="0">
                <a:solidFill>
                  <a:schemeClr val="bg1">
                    <a:lumMod val="85000"/>
                  </a:schemeClr>
                </a:solidFill>
                <a:latin typeface="Corbel" panose="020B0503020204020204" pitchFamily="34" charset="0"/>
              </a:rPr>
              <a:t>: Mierka Donauhafen Krems</a:t>
            </a:r>
          </a:p>
        </p:txBody>
      </p:sp>
      <p:sp>
        <p:nvSpPr>
          <p:cNvPr id="11" name="Text Box 6"/>
          <p:cNvSpPr txBox="1">
            <a:spLocks noChangeArrowheads="1"/>
          </p:cNvSpPr>
          <p:nvPr/>
        </p:nvSpPr>
        <p:spPr bwMode="auto">
          <a:xfrm>
            <a:off x="8146740" y="6430190"/>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source: via 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71628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3"/>
          <a:stretch>
            <a:fillRect/>
          </a:stretch>
        </p:blipFill>
        <p:spPr>
          <a:xfrm>
            <a:off x="10964" y="1707535"/>
            <a:ext cx="3120875" cy="2166197"/>
          </a:xfrm>
          <a:prstGeom prst="rect">
            <a:avLst/>
          </a:prstGeom>
        </p:spPr>
      </p:pic>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Austrian </a:t>
            </a:r>
            <a:r>
              <a:rPr lang="de-AT" b="1" dirty="0" err="1">
                <a:solidFill>
                  <a:schemeClr val="accent1"/>
                </a:solidFill>
                <a:latin typeface="Corbel" panose="020B0503020204020204" pitchFamily="34" charset="0"/>
              </a:rPr>
              <a:t>Danube</a:t>
            </a:r>
            <a:r>
              <a:rPr lang="de-AT" b="1" dirty="0">
                <a:solidFill>
                  <a:schemeClr val="accent1"/>
                </a:solidFill>
                <a:latin typeface="Corbel" panose="020B0503020204020204" pitchFamily="34" charset="0"/>
              </a:rPr>
              <a:t> Ports</a:t>
            </a:r>
            <a:br>
              <a:rPr lang="de-AT" b="1" dirty="0">
                <a:solidFill>
                  <a:schemeClr val="accent1"/>
                </a:solidFill>
                <a:latin typeface="Corbel" panose="020B0503020204020204" pitchFamily="34" charset="0"/>
              </a:rPr>
            </a:br>
            <a:r>
              <a:rPr lang="de-AT" sz="2400" dirty="0" err="1">
                <a:solidFill>
                  <a:schemeClr val="accent1"/>
                </a:solidFill>
                <a:latin typeface="Corbel" panose="020B0503020204020204" pitchFamily="34" charset="0"/>
              </a:rPr>
              <a:t>Danube</a:t>
            </a:r>
            <a:r>
              <a:rPr lang="de-AT" sz="2400" dirty="0">
                <a:solidFill>
                  <a:schemeClr val="accent1"/>
                </a:solidFill>
                <a:latin typeface="Corbel" panose="020B0503020204020204" pitchFamily="34" charset="0"/>
              </a:rPr>
              <a:t> Ports</a:t>
            </a:r>
            <a:endParaRPr lang="de-AT" sz="2400" dirty="0">
              <a:latin typeface="Corbel" panose="020B0503020204020204" pitchFamily="34" charset="0"/>
            </a:endParaRPr>
          </a:p>
        </p:txBody>
      </p:sp>
      <p:sp>
        <p:nvSpPr>
          <p:cNvPr id="3" name="Content Placeholder 2"/>
          <p:cNvSpPr>
            <a:spLocks noGrp="1"/>
          </p:cNvSpPr>
          <p:nvPr>
            <p:ph idx="1"/>
          </p:nvPr>
        </p:nvSpPr>
        <p:spPr>
          <a:xfrm>
            <a:off x="3382888" y="1663215"/>
            <a:ext cx="5266928" cy="4745801"/>
          </a:xfrm>
        </p:spPr>
        <p:txBody>
          <a:bodyPr>
            <a:normAutofit/>
          </a:bodyPr>
          <a:lstStyle/>
          <a:p>
            <a:pPr>
              <a:spcBef>
                <a:spcPts val="600"/>
              </a:spcBef>
              <a:buClr>
                <a:srgbClr val="189BC4"/>
              </a:buClr>
            </a:pPr>
            <a:r>
              <a:rPr lang="en-GB" sz="1800" b="1" dirty="0">
                <a:solidFill>
                  <a:srgbClr val="189BC4"/>
                </a:solidFill>
                <a:latin typeface="Corbel" panose="020B0503020204020204" pitchFamily="34" charset="0"/>
              </a:rPr>
              <a:t>Port of Vienna</a:t>
            </a:r>
            <a:endParaRPr lang="en-GB" sz="1800" dirty="0">
              <a:solidFill>
                <a:srgbClr val="189BC4"/>
              </a:solidFill>
              <a:latin typeface="Corbel" panose="020B0503020204020204" pitchFamily="34" charset="0"/>
            </a:endParaRPr>
          </a:p>
          <a:p>
            <a:pPr>
              <a:spcBef>
                <a:spcPts val="600"/>
              </a:spcBef>
              <a:buClr>
                <a:srgbClr val="189BC4"/>
              </a:buClr>
              <a:buFont typeface="Symbol" panose="05050102010706020507" pitchFamily="18" charset="2"/>
              <a:buChar char="-"/>
            </a:pPr>
            <a:r>
              <a:rPr lang="en-GB" sz="1800" dirty="0">
                <a:solidFill>
                  <a:schemeClr val="accent1"/>
                </a:solidFill>
                <a:latin typeface="Corbel" panose="020B0503020204020204" pitchFamily="34" charset="0"/>
              </a:rPr>
              <a:t>Oil Port Lobau</a:t>
            </a:r>
          </a:p>
          <a:p>
            <a:pPr lvl="2">
              <a:spcBef>
                <a:spcPts val="600"/>
              </a:spcBef>
              <a:buClr>
                <a:srgbClr val="189BC4"/>
              </a:buClr>
              <a:buFont typeface="Wingdings" panose="05000000000000000000" pitchFamily="2" charset="2"/>
              <a:buChar char="Ø"/>
            </a:pPr>
            <a:r>
              <a:rPr lang="en-GB" sz="1600" dirty="0">
                <a:solidFill>
                  <a:schemeClr val="accent1"/>
                </a:solidFill>
                <a:latin typeface="Corbel" panose="020B0503020204020204" pitchFamily="34" charset="0"/>
              </a:rPr>
              <a:t>1.000 tanker per year</a:t>
            </a:r>
          </a:p>
          <a:p>
            <a:pPr lvl="2">
              <a:spcBef>
                <a:spcPts val="600"/>
              </a:spcBef>
              <a:buClr>
                <a:srgbClr val="189BC4"/>
              </a:buClr>
              <a:buFont typeface="Wingdings" panose="05000000000000000000" pitchFamily="2" charset="2"/>
              <a:buChar char="Ø"/>
            </a:pPr>
            <a:r>
              <a:rPr lang="en-GB" sz="1600" dirty="0">
                <a:solidFill>
                  <a:schemeClr val="accent1"/>
                </a:solidFill>
                <a:latin typeface="Corbel" panose="020B0503020204020204" pitchFamily="34" charset="0"/>
              </a:rPr>
              <a:t>1 Mio. tons/year of mineral oil products</a:t>
            </a:r>
          </a:p>
          <a:p>
            <a:pPr lvl="2">
              <a:spcBef>
                <a:spcPts val="600"/>
              </a:spcBef>
              <a:buClr>
                <a:srgbClr val="189BC4"/>
              </a:buClr>
              <a:buFont typeface="Wingdings" panose="05000000000000000000" pitchFamily="2" charset="2"/>
              <a:buChar char="Ø"/>
            </a:pPr>
            <a:endParaRPr lang="en-GB" sz="1600" dirty="0">
              <a:solidFill>
                <a:schemeClr val="accent1"/>
              </a:solidFill>
              <a:latin typeface="Corbel" panose="020B0503020204020204" pitchFamily="34" charset="0"/>
            </a:endParaRPr>
          </a:p>
          <a:p>
            <a:pPr>
              <a:spcBef>
                <a:spcPts val="600"/>
              </a:spcBef>
              <a:buClr>
                <a:srgbClr val="189BC4"/>
              </a:buClr>
              <a:buFont typeface="Symbol" panose="05050102010706020507" pitchFamily="18" charset="2"/>
              <a:buChar char="-"/>
            </a:pPr>
            <a:r>
              <a:rPr lang="en-GB" sz="1800" dirty="0">
                <a:solidFill>
                  <a:schemeClr val="accent1"/>
                </a:solidFill>
                <a:latin typeface="Corbel" panose="020B0503020204020204" pitchFamily="34" charset="0"/>
              </a:rPr>
              <a:t>Container Port Freudenau </a:t>
            </a:r>
          </a:p>
          <a:p>
            <a:pPr lvl="2">
              <a:spcBef>
                <a:spcPts val="600"/>
              </a:spcBef>
              <a:buClr>
                <a:srgbClr val="189BC4"/>
              </a:buClr>
              <a:buFont typeface="Wingdings" panose="05000000000000000000" pitchFamily="2" charset="2"/>
              <a:buChar char="Ø"/>
            </a:pPr>
            <a:r>
              <a:rPr lang="en-GB" sz="1600" dirty="0">
                <a:solidFill>
                  <a:schemeClr val="accent1"/>
                </a:solidFill>
                <a:latin typeface="Corbel" panose="020B0503020204020204" pitchFamily="34" charset="0"/>
              </a:rPr>
              <a:t>350.000 container/ 2018</a:t>
            </a:r>
            <a:r>
              <a:rPr lang="en-GB" sz="1600" dirty="0">
                <a:latin typeface="Corbel" panose="020B0503020204020204" pitchFamily="34" charset="0"/>
              </a:rPr>
              <a:t>*</a:t>
            </a:r>
            <a:r>
              <a:rPr lang="en-GB" sz="1600" dirty="0">
                <a:solidFill>
                  <a:schemeClr val="accent1"/>
                </a:solidFill>
                <a:latin typeface="Corbel" panose="020B0503020204020204" pitchFamily="34" charset="0"/>
              </a:rPr>
              <a:t>	</a:t>
            </a:r>
          </a:p>
          <a:p>
            <a:pPr lvl="2">
              <a:spcBef>
                <a:spcPts val="600"/>
              </a:spcBef>
              <a:buClr>
                <a:srgbClr val="189BC4"/>
              </a:buClr>
              <a:buFont typeface="Wingdings" panose="05000000000000000000" pitchFamily="2" charset="2"/>
              <a:buChar char="Ø"/>
            </a:pPr>
            <a:r>
              <a:rPr lang="en-GB" sz="1600" dirty="0">
                <a:solidFill>
                  <a:schemeClr val="accent1"/>
                </a:solidFill>
                <a:latin typeface="Corbel" panose="020B0503020204020204" pitchFamily="34" charset="0"/>
              </a:rPr>
              <a:t>60.000 new cars/ 2018</a:t>
            </a:r>
            <a:r>
              <a:rPr lang="en-GB" sz="1600" dirty="0">
                <a:latin typeface="Corbel" panose="020B0503020204020204" pitchFamily="34" charset="0"/>
              </a:rPr>
              <a:t>*</a:t>
            </a:r>
          </a:p>
          <a:p>
            <a:pPr lvl="2">
              <a:spcBef>
                <a:spcPts val="600"/>
              </a:spcBef>
              <a:buClr>
                <a:srgbClr val="189BC4"/>
              </a:buClr>
              <a:buFont typeface="Wingdings" panose="05000000000000000000" pitchFamily="2" charset="2"/>
              <a:buChar char="Ø"/>
            </a:pPr>
            <a:endParaRPr lang="en-GB" sz="1600" dirty="0">
              <a:solidFill>
                <a:schemeClr val="accent1"/>
              </a:solidFill>
              <a:latin typeface="Corbel" panose="020B0503020204020204" pitchFamily="34" charset="0"/>
            </a:endParaRPr>
          </a:p>
          <a:p>
            <a:pPr>
              <a:spcBef>
                <a:spcPts val="600"/>
              </a:spcBef>
              <a:buClr>
                <a:srgbClr val="189BC4"/>
              </a:buClr>
              <a:buFont typeface="Symbol" panose="05050102010706020507" pitchFamily="18" charset="2"/>
              <a:buChar char="-"/>
            </a:pPr>
            <a:r>
              <a:rPr lang="en-GB" sz="1800" dirty="0">
                <a:solidFill>
                  <a:schemeClr val="accent1"/>
                </a:solidFill>
                <a:latin typeface="Corbel" panose="020B0503020204020204" pitchFamily="34" charset="0"/>
              </a:rPr>
              <a:t>Port of Albern </a:t>
            </a:r>
          </a:p>
          <a:p>
            <a:pPr lvl="2">
              <a:spcBef>
                <a:spcPts val="600"/>
              </a:spcBef>
              <a:buClr>
                <a:srgbClr val="189BC4"/>
              </a:buClr>
              <a:buFont typeface="Wingdings" panose="05000000000000000000" pitchFamily="2" charset="2"/>
              <a:buChar char="Ø"/>
            </a:pPr>
            <a:r>
              <a:rPr lang="en-GB" sz="1600" dirty="0">
                <a:solidFill>
                  <a:schemeClr val="accent1"/>
                </a:solidFill>
                <a:latin typeface="Corbel" panose="020B0503020204020204" pitchFamily="34" charset="0"/>
              </a:rPr>
              <a:t>for building material, steel products and </a:t>
            </a:r>
            <a:br>
              <a:rPr lang="en-GB" sz="1600" dirty="0">
                <a:solidFill>
                  <a:schemeClr val="accent1"/>
                </a:solidFill>
                <a:latin typeface="Corbel" panose="020B0503020204020204" pitchFamily="34" charset="0"/>
              </a:rPr>
            </a:br>
            <a:r>
              <a:rPr lang="en-GB" sz="1600" dirty="0">
                <a:solidFill>
                  <a:schemeClr val="accent1"/>
                </a:solidFill>
                <a:latin typeface="Corbel" panose="020B0503020204020204" pitchFamily="34" charset="0"/>
              </a:rPr>
              <a:t>agricultural products</a:t>
            </a:r>
          </a:p>
          <a:p>
            <a:pPr marL="548640" lvl="2" indent="0">
              <a:buNone/>
            </a:pPr>
            <a:endParaRPr lang="en-GB" sz="1000" dirty="0">
              <a:solidFill>
                <a:schemeClr val="accent1"/>
              </a:solidFill>
              <a:latin typeface="Corbel" panose="020B0503020204020204" pitchFamily="34" charset="0"/>
            </a:endParaRPr>
          </a:p>
          <a:p>
            <a:pPr marL="0" indent="0">
              <a:buNone/>
            </a:pPr>
            <a:endParaRPr lang="en-GB" sz="1200" dirty="0">
              <a:solidFill>
                <a:schemeClr val="accent1"/>
              </a:solidFill>
              <a:latin typeface="Corbel" panose="020B0503020204020204" pitchFamily="34" charset="0"/>
            </a:endParaRPr>
          </a:p>
          <a:p>
            <a:pPr marL="0" indent="0">
              <a:buNone/>
            </a:pPr>
            <a:r>
              <a:rPr lang="en-GB" sz="1200" dirty="0">
                <a:solidFill>
                  <a:schemeClr val="accent1"/>
                </a:solidFill>
                <a:latin typeface="Corbel" panose="020B0503020204020204" pitchFamily="34" charset="0"/>
              </a:rPr>
              <a:t>*water and  landside transhipment in total</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9" name="Rectangle 9"/>
          <p:cNvSpPr>
            <a:spLocks noChangeArrowheads="1"/>
          </p:cNvSpPr>
          <p:nvPr/>
        </p:nvSpPr>
        <p:spPr bwMode="auto">
          <a:xfrm>
            <a:off x="8077682" y="6409016"/>
            <a:ext cx="100860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Hafen Wien</a:t>
            </a:r>
          </a:p>
        </p:txBody>
      </p:sp>
      <p:sp>
        <p:nvSpPr>
          <p:cNvPr id="12" name="Rectangle 9"/>
          <p:cNvSpPr>
            <a:spLocks noChangeArrowheads="1"/>
          </p:cNvSpPr>
          <p:nvPr/>
        </p:nvSpPr>
        <p:spPr bwMode="auto">
          <a:xfrm>
            <a:off x="10964" y="1707535"/>
            <a:ext cx="102624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err="1">
                <a:solidFill>
                  <a:schemeClr val="bg1">
                    <a:lumMod val="85000"/>
                  </a:schemeClr>
                </a:solidFill>
                <a:latin typeface="Corbel" panose="020B0503020204020204" pitchFamily="34" charset="0"/>
              </a:rPr>
              <a:t>picture</a:t>
            </a:r>
            <a:r>
              <a:rPr lang="de-DE" sz="800" dirty="0">
                <a:solidFill>
                  <a:schemeClr val="bg1">
                    <a:lumMod val="85000"/>
                  </a:schemeClr>
                </a:solidFill>
                <a:latin typeface="Corbel" panose="020B0503020204020204" pitchFamily="34" charset="0"/>
              </a:rPr>
              <a:t>: Hafen Wien</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49" y="4118078"/>
            <a:ext cx="3149188" cy="2361891"/>
          </a:xfrm>
          <a:prstGeom prst="rect">
            <a:avLst/>
          </a:prstGeom>
        </p:spPr>
      </p:pic>
      <p:sp>
        <p:nvSpPr>
          <p:cNvPr id="10" name="Rectangle 9"/>
          <p:cNvSpPr>
            <a:spLocks noChangeArrowheads="1"/>
          </p:cNvSpPr>
          <p:nvPr/>
        </p:nvSpPr>
        <p:spPr bwMode="auto">
          <a:xfrm>
            <a:off x="-17350" y="4128763"/>
            <a:ext cx="102648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900" dirty="0">
                <a:solidFill>
                  <a:schemeClr val="bg1">
                    <a:lumMod val="85000"/>
                  </a:schemeClr>
                </a:solidFill>
                <a:latin typeface="Corbel" panose="020B0503020204020204" pitchFamily="34" charset="0"/>
              </a:rPr>
              <a:t>Quelle: </a:t>
            </a:r>
            <a:r>
              <a:rPr lang="de-DE" sz="900" dirty="0" err="1">
                <a:solidFill>
                  <a:schemeClr val="bg1">
                    <a:lumMod val="85000"/>
                  </a:schemeClr>
                </a:solidFill>
                <a:latin typeface="Corbel" panose="020B0503020204020204" pitchFamily="34" charset="0"/>
              </a:rPr>
              <a:t>viadonau</a:t>
            </a:r>
            <a:endParaRPr lang="de-DE" sz="9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1483863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stretch>
            <a:fillRect/>
          </a:stretch>
        </p:blipFill>
        <p:spPr>
          <a:xfrm>
            <a:off x="4809745" y="1700808"/>
            <a:ext cx="4340927" cy="2736304"/>
          </a:xfrm>
          <a:prstGeom prst="rect">
            <a:avLst/>
          </a:prstGeom>
        </p:spPr>
      </p:pic>
      <p:sp>
        <p:nvSpPr>
          <p:cNvPr id="37891" name="Rectangle 2"/>
          <p:cNvSpPr>
            <a:spLocks noGrp="1" noChangeArrowheads="1"/>
          </p:cNvSpPr>
          <p:nvPr>
            <p:ph type="title"/>
          </p:nvPr>
        </p:nvSpPr>
        <p:spPr/>
        <p:txBody>
          <a:bodyPr/>
          <a:lstStyle/>
          <a:p>
            <a:r>
              <a:rPr lang="en-US" b="1" dirty="0">
                <a:solidFill>
                  <a:schemeClr val="accent1"/>
                </a:solidFill>
                <a:latin typeface="Corbel" panose="020B0503020204020204" pitchFamily="34" charset="0"/>
              </a:rPr>
              <a:t>Danube Ports</a:t>
            </a:r>
            <a:br>
              <a:rPr lang="en-US" b="1" dirty="0">
                <a:solidFill>
                  <a:schemeClr val="accent1"/>
                </a:solidFill>
                <a:latin typeface="Corbel" panose="020B0503020204020204" pitchFamily="34" charset="0"/>
              </a:rPr>
            </a:br>
            <a:r>
              <a:rPr lang="en-US" sz="2400" dirty="0">
                <a:solidFill>
                  <a:schemeClr val="accent1"/>
                </a:solidFill>
                <a:latin typeface="Corbel" panose="020B0503020204020204" pitchFamily="34" charset="0"/>
              </a:rPr>
              <a:t>Danube Ports</a:t>
            </a:r>
            <a:endParaRPr lang="en-US" sz="2400" b="1" dirty="0">
              <a:solidFill>
                <a:schemeClr val="accent1"/>
              </a:solidFill>
              <a:latin typeface="Corbel" panose="020B0503020204020204" pitchFamily="34" charset="0"/>
            </a:endParaRPr>
          </a:p>
        </p:txBody>
      </p:sp>
      <p:sp>
        <p:nvSpPr>
          <p:cNvPr id="37892" name="Rectangle 3"/>
          <p:cNvSpPr>
            <a:spLocks noGrp="1" noChangeArrowheads="1"/>
          </p:cNvSpPr>
          <p:nvPr>
            <p:ph idx="1"/>
          </p:nvPr>
        </p:nvSpPr>
        <p:spPr>
          <a:xfrm>
            <a:off x="457200" y="2124828"/>
            <a:ext cx="8229600" cy="4776192"/>
          </a:xfrm>
        </p:spPr>
        <p:txBody>
          <a:bodyPr>
            <a:normAutofit/>
          </a:bodyPr>
          <a:lstStyle/>
          <a:p>
            <a:pPr marL="0" indent="0" eaLnBrk="1" hangingPunct="1">
              <a:spcBef>
                <a:spcPts val="600"/>
              </a:spcBef>
              <a:buClr>
                <a:srgbClr val="189BC4"/>
              </a:buClr>
              <a:buNone/>
            </a:pPr>
            <a:endParaRPr lang="de-DE" sz="1800" dirty="0">
              <a:solidFill>
                <a:schemeClr val="accent1"/>
              </a:solidFill>
              <a:latin typeface="Corbel" panose="020B0503020204020204" pitchFamily="34" charset="0"/>
            </a:endParaRPr>
          </a:p>
          <a:p>
            <a:pPr marL="0" indent="0" eaLnBrk="1" hangingPunct="1">
              <a:spcBef>
                <a:spcPts val="600"/>
              </a:spcBef>
              <a:buClr>
                <a:srgbClr val="189BC4"/>
              </a:buClr>
              <a:buNone/>
            </a:pPr>
            <a:endParaRPr lang="de-DE" sz="1800" dirty="0">
              <a:solidFill>
                <a:schemeClr val="accent1"/>
              </a:solidFill>
              <a:latin typeface="Corbel" panose="020B0503020204020204" pitchFamily="34" charset="0"/>
            </a:endParaRPr>
          </a:p>
          <a:p>
            <a:pPr eaLnBrk="1" hangingPunct="1">
              <a:spcBef>
                <a:spcPts val="600"/>
              </a:spcBef>
              <a:buClr>
                <a:srgbClr val="189BC4"/>
              </a:buClr>
            </a:pPr>
            <a:r>
              <a:rPr lang="en-US" sz="1800" dirty="0">
                <a:solidFill>
                  <a:schemeClr val="accent1"/>
                </a:solidFill>
                <a:latin typeface="Corbel" panose="020B0503020204020204" pitchFamily="34" charset="0"/>
              </a:rPr>
              <a:t>about </a:t>
            </a:r>
            <a:r>
              <a:rPr lang="en-US" sz="1800" b="1" dirty="0">
                <a:solidFill>
                  <a:srgbClr val="189BC4"/>
                </a:solidFill>
                <a:latin typeface="Corbel" panose="020B0503020204020204" pitchFamily="34" charset="0"/>
              </a:rPr>
              <a:t>80 ports </a:t>
            </a:r>
            <a:r>
              <a:rPr lang="en-US" sz="1800" dirty="0">
                <a:solidFill>
                  <a:schemeClr val="accent1"/>
                </a:solidFill>
                <a:latin typeface="Corbel" panose="020B0503020204020204" pitchFamily="34" charset="0"/>
              </a:rPr>
              <a:t>along the Danube</a:t>
            </a:r>
          </a:p>
          <a:p>
            <a:pPr marL="0" indent="0" eaLnBrk="1" hangingPunct="1">
              <a:spcBef>
                <a:spcPts val="600"/>
              </a:spcBef>
              <a:buClr>
                <a:srgbClr val="189BC4"/>
              </a:buClr>
              <a:buNone/>
            </a:pPr>
            <a:endParaRPr lang="en-US" sz="1800" dirty="0">
              <a:solidFill>
                <a:schemeClr val="accent1"/>
              </a:solidFill>
              <a:latin typeface="Corbel" panose="020B0503020204020204" pitchFamily="34" charset="0"/>
            </a:endParaRPr>
          </a:p>
          <a:p>
            <a:pPr eaLnBrk="1" hangingPunct="1">
              <a:spcBef>
                <a:spcPts val="600"/>
              </a:spcBef>
              <a:buClr>
                <a:srgbClr val="189BC4"/>
              </a:buClr>
            </a:pPr>
            <a:r>
              <a:rPr lang="en-US" sz="1800" dirty="0">
                <a:solidFill>
                  <a:schemeClr val="accent1"/>
                </a:solidFill>
                <a:latin typeface="Corbel" panose="020B0503020204020204" pitchFamily="34" charset="0"/>
              </a:rPr>
              <a:t>40 international ports </a:t>
            </a:r>
            <a:br>
              <a:rPr lang="en-US" sz="1800" dirty="0">
                <a:solidFill>
                  <a:schemeClr val="accent1"/>
                </a:solidFill>
                <a:latin typeface="Corbel" panose="020B0503020204020204" pitchFamily="34" charset="0"/>
              </a:rPr>
            </a:br>
            <a:r>
              <a:rPr lang="en-US" sz="1800" dirty="0">
                <a:solidFill>
                  <a:schemeClr val="accent1"/>
                </a:solidFill>
                <a:latin typeface="Corbel" panose="020B0503020204020204" pitchFamily="34" charset="0"/>
              </a:rPr>
              <a:t>(= E-ports)</a:t>
            </a:r>
          </a:p>
          <a:p>
            <a:pPr marL="0" indent="0" eaLnBrk="1" hangingPunct="1">
              <a:spcBef>
                <a:spcPts val="600"/>
              </a:spcBef>
              <a:buClr>
                <a:srgbClr val="189BC4"/>
              </a:buClr>
              <a:buNone/>
            </a:pPr>
            <a:endParaRPr lang="en-US" sz="1800" dirty="0">
              <a:solidFill>
                <a:schemeClr val="accent1"/>
              </a:solidFill>
              <a:latin typeface="Corbel" panose="020B0503020204020204" pitchFamily="34" charset="0"/>
            </a:endParaRPr>
          </a:p>
          <a:p>
            <a:pPr>
              <a:spcBef>
                <a:spcPts val="600"/>
              </a:spcBef>
              <a:buClr>
                <a:srgbClr val="189BC4"/>
              </a:buClr>
            </a:pPr>
            <a:r>
              <a:rPr lang="en-US" sz="1800" dirty="0">
                <a:solidFill>
                  <a:schemeClr val="accent1"/>
                </a:solidFill>
                <a:latin typeface="Corbel" panose="020B0503020204020204" pitchFamily="34" charset="0"/>
              </a:rPr>
              <a:t>collection of all Danube-Ports: </a:t>
            </a:r>
            <a:r>
              <a:rPr lang="en-US" sz="1800" dirty="0">
                <a:solidFill>
                  <a:schemeClr val="accent1"/>
                </a:solidFill>
                <a:latin typeface="Corbel" panose="020B0503020204020204" pitchFamily="34" charset="0"/>
                <a:hlinkClick r:id="rId4"/>
              </a:rPr>
              <a:t>http://www.danubeports.info/index.php</a:t>
            </a:r>
            <a:r>
              <a:rPr lang="en-US" sz="1800" dirty="0">
                <a:solidFill>
                  <a:schemeClr val="accent1"/>
                </a:solidFill>
                <a:latin typeface="Corbel" panose="020B0503020204020204" pitchFamily="34" charset="0"/>
              </a:rPr>
              <a:t> </a:t>
            </a:r>
          </a:p>
        </p:txBody>
      </p:sp>
      <p:sp>
        <p:nvSpPr>
          <p:cNvPr id="7"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10" name="Text Box 6"/>
          <p:cNvSpPr txBox="1">
            <a:spLocks noChangeArrowheads="1"/>
          </p:cNvSpPr>
          <p:nvPr/>
        </p:nvSpPr>
        <p:spPr bwMode="auto">
          <a:xfrm>
            <a:off x="8148069" y="6366520"/>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source: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12" name="Text Box 6"/>
          <p:cNvSpPr txBox="1">
            <a:spLocks noChangeArrowheads="1"/>
          </p:cNvSpPr>
          <p:nvPr/>
        </p:nvSpPr>
        <p:spPr bwMode="auto">
          <a:xfrm>
            <a:off x="4809745" y="1756612"/>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err="1">
                <a:solidFill>
                  <a:schemeClr val="accent1"/>
                </a:solidFill>
                <a:latin typeface="Corbel" panose="020B0503020204020204" pitchFamily="34" charset="0"/>
              </a:rPr>
              <a:t>picture</a:t>
            </a:r>
            <a:r>
              <a:rPr lang="de-AT" sz="800" dirty="0">
                <a:solidFill>
                  <a:schemeClr val="accent1"/>
                </a:solidFill>
                <a:latin typeface="Corbel" panose="020B0503020204020204" pitchFamily="34" charset="0"/>
              </a:rPr>
              <a:t>: INTERACT</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595705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203032" cy="990600"/>
          </a:xfrm>
        </p:spPr>
        <p:txBody>
          <a:bodyPr>
            <a:normAutofit/>
          </a:bodyPr>
          <a:lstStyle/>
          <a:p>
            <a:r>
              <a:rPr lang="de-AT" b="1" dirty="0">
                <a:solidFill>
                  <a:schemeClr val="accent1"/>
                </a:solidFill>
                <a:latin typeface="Corbel" panose="020B0503020204020204" pitchFamily="34" charset="0"/>
              </a:rPr>
              <a:t>Ports – Rhine-Main-</a:t>
            </a:r>
            <a:r>
              <a:rPr lang="de-AT" b="1" dirty="0" err="1">
                <a:solidFill>
                  <a:schemeClr val="accent1"/>
                </a:solidFill>
                <a:latin typeface="Corbel" panose="020B0503020204020204" pitchFamily="34" charset="0"/>
              </a:rPr>
              <a:t>Danube</a:t>
            </a:r>
            <a:r>
              <a:rPr lang="de-AT" b="1" dirty="0">
                <a:solidFill>
                  <a:schemeClr val="accent1"/>
                </a:solidFill>
                <a:latin typeface="Corbel" panose="020B0503020204020204" pitchFamily="34" charset="0"/>
              </a:rPr>
              <a:t>-</a:t>
            </a:r>
            <a:r>
              <a:rPr lang="de-AT" b="1" dirty="0" err="1">
                <a:solidFill>
                  <a:schemeClr val="accent1"/>
                </a:solidFill>
                <a:latin typeface="Corbel" panose="020B0503020204020204" pitchFamily="34" charset="0"/>
              </a:rPr>
              <a:t>Corridor</a:t>
            </a:r>
            <a:br>
              <a:rPr lang="de-AT" b="1" dirty="0">
                <a:solidFill>
                  <a:schemeClr val="accent1"/>
                </a:solidFill>
                <a:latin typeface="Corbel" panose="020B0503020204020204" pitchFamily="34" charset="0"/>
              </a:rPr>
            </a:br>
            <a:r>
              <a:rPr lang="de-AT" sz="2400" dirty="0" err="1">
                <a:solidFill>
                  <a:schemeClr val="accent1"/>
                </a:solidFill>
                <a:latin typeface="Corbel" panose="020B0503020204020204" pitchFamily="34" charset="0"/>
              </a:rPr>
              <a:t>Danube</a:t>
            </a:r>
            <a:r>
              <a:rPr lang="de-AT" sz="2400" dirty="0">
                <a:solidFill>
                  <a:schemeClr val="accent1"/>
                </a:solidFill>
                <a:latin typeface="Corbel" panose="020B0503020204020204" pitchFamily="34" charset="0"/>
              </a:rPr>
              <a:t> Ports</a:t>
            </a:r>
          </a:p>
        </p:txBody>
      </p:sp>
      <p:sp>
        <p:nvSpPr>
          <p:cNvPr id="3" name="Content Placeholder 2"/>
          <p:cNvSpPr>
            <a:spLocks noGrp="1"/>
          </p:cNvSpPr>
          <p:nvPr>
            <p:ph idx="1"/>
          </p:nvPr>
        </p:nvSpPr>
        <p:spPr>
          <a:xfrm>
            <a:off x="251521" y="1821160"/>
            <a:ext cx="5087375" cy="4776192"/>
          </a:xfrm>
        </p:spPr>
        <p:txBody>
          <a:bodyPr>
            <a:normAutofit/>
          </a:bodyPr>
          <a:lstStyle/>
          <a:p>
            <a:pPr>
              <a:spcBef>
                <a:spcPts val="600"/>
              </a:spcBef>
              <a:buClr>
                <a:srgbClr val="189BC4"/>
              </a:buClr>
            </a:pPr>
            <a:r>
              <a:rPr lang="en-GB" sz="1800" b="1" dirty="0" err="1">
                <a:solidFill>
                  <a:srgbClr val="189BC4"/>
                </a:solidFill>
                <a:latin typeface="Corbel" panose="020B0503020204020204" pitchFamily="34" charset="0"/>
              </a:rPr>
              <a:t>Duisport</a:t>
            </a:r>
            <a:r>
              <a:rPr lang="en-GB" sz="1800" dirty="0">
                <a:solidFill>
                  <a:schemeClr val="accent1"/>
                </a:solidFill>
                <a:latin typeface="Corbel" panose="020B0503020204020204" pitchFamily="34" charset="0"/>
              </a:rPr>
              <a:t> as biggest port* in the Rhine-Main-Danube-Corridor</a:t>
            </a:r>
          </a:p>
          <a:p>
            <a:pPr lvl="1">
              <a:spcBef>
                <a:spcPts val="600"/>
              </a:spcBef>
              <a:buClr>
                <a:srgbClr val="189BC4"/>
              </a:buClr>
              <a:buFont typeface="Symbol" panose="05050102010706020507" pitchFamily="18" charset="2"/>
              <a:buChar char="-"/>
            </a:pPr>
            <a:r>
              <a:rPr lang="en-GB" sz="1600" dirty="0">
                <a:solidFill>
                  <a:schemeClr val="accent1"/>
                </a:solidFill>
                <a:latin typeface="Corbel" panose="020B0503020204020204" pitchFamily="34" charset="0"/>
              </a:rPr>
              <a:t>transhipment of about 65.3 Mio. tons of goods (2019)</a:t>
            </a:r>
          </a:p>
          <a:p>
            <a:pPr lvl="1">
              <a:spcBef>
                <a:spcPts val="600"/>
              </a:spcBef>
              <a:buClr>
                <a:srgbClr val="189BC4"/>
              </a:buClr>
              <a:buFont typeface="Symbol" panose="05050102010706020507" pitchFamily="18" charset="2"/>
              <a:buChar char="-"/>
            </a:pPr>
            <a:r>
              <a:rPr lang="en-GB" sz="1600" dirty="0">
                <a:solidFill>
                  <a:schemeClr val="accent1"/>
                </a:solidFill>
                <a:latin typeface="Corbel" panose="020B0503020204020204" pitchFamily="34" charset="0"/>
              </a:rPr>
              <a:t>1.550 hectare, 21 docks, 37 km shoreline</a:t>
            </a:r>
          </a:p>
          <a:p>
            <a:pPr lvl="1">
              <a:spcBef>
                <a:spcPts val="600"/>
              </a:spcBef>
              <a:buClr>
                <a:srgbClr val="189BC4"/>
              </a:buClr>
              <a:buFont typeface="Symbol" panose="05050102010706020507" pitchFamily="18" charset="2"/>
              <a:buChar char="-"/>
            </a:pPr>
            <a:endParaRPr lang="en-GB" sz="1800" dirty="0">
              <a:solidFill>
                <a:schemeClr val="accent1"/>
              </a:solidFill>
              <a:latin typeface="Corbel" panose="020B0503020204020204" pitchFamily="34" charset="0"/>
            </a:endParaRPr>
          </a:p>
          <a:p>
            <a:pPr>
              <a:spcBef>
                <a:spcPts val="600"/>
              </a:spcBef>
              <a:buClr>
                <a:srgbClr val="189BC4"/>
              </a:buClr>
            </a:pPr>
            <a:r>
              <a:rPr lang="en-GB" sz="1800" b="1" dirty="0">
                <a:solidFill>
                  <a:srgbClr val="189BC4"/>
                </a:solidFill>
                <a:latin typeface="Corbel" panose="020B0503020204020204" pitchFamily="34" charset="0"/>
              </a:rPr>
              <a:t>port</a:t>
            </a:r>
            <a:r>
              <a:rPr lang="en-GB" sz="1800" dirty="0">
                <a:solidFill>
                  <a:srgbClr val="189BC4"/>
                </a:solidFill>
                <a:latin typeface="Corbel" panose="020B0503020204020204" pitchFamily="34" charset="0"/>
              </a:rPr>
              <a:t> </a:t>
            </a:r>
            <a:r>
              <a:rPr lang="en-GB" sz="1800" b="1" dirty="0">
                <a:solidFill>
                  <a:srgbClr val="189BC4"/>
                </a:solidFill>
                <a:latin typeface="Corbel" panose="020B0503020204020204" pitchFamily="34" charset="0"/>
              </a:rPr>
              <a:t>of</a:t>
            </a:r>
            <a:r>
              <a:rPr lang="en-GB" sz="1800" dirty="0">
                <a:solidFill>
                  <a:srgbClr val="189BC4"/>
                </a:solidFill>
                <a:latin typeface="Corbel" panose="020B0503020204020204" pitchFamily="34" charset="0"/>
              </a:rPr>
              <a:t> </a:t>
            </a:r>
            <a:r>
              <a:rPr lang="en-GB" sz="1800" b="1" dirty="0">
                <a:solidFill>
                  <a:srgbClr val="189BC4"/>
                </a:solidFill>
                <a:latin typeface="Corbel" panose="020B0503020204020204" pitchFamily="34" charset="0"/>
              </a:rPr>
              <a:t>Constanta</a:t>
            </a:r>
            <a:r>
              <a:rPr lang="en-GB" sz="1800" dirty="0">
                <a:solidFill>
                  <a:srgbClr val="189BC4"/>
                </a:solidFill>
                <a:latin typeface="Corbel" panose="020B0503020204020204" pitchFamily="34" charset="0"/>
              </a:rPr>
              <a:t> </a:t>
            </a:r>
            <a:r>
              <a:rPr lang="en-GB" sz="1800" dirty="0">
                <a:solidFill>
                  <a:schemeClr val="accent1"/>
                </a:solidFill>
                <a:latin typeface="Corbel" panose="020B0503020204020204" pitchFamily="34" charset="0"/>
              </a:rPr>
              <a:t>(Romania) biggest* Danube port</a:t>
            </a:r>
          </a:p>
          <a:p>
            <a:pPr lvl="1">
              <a:spcBef>
                <a:spcPts val="600"/>
              </a:spcBef>
              <a:buClr>
                <a:srgbClr val="189BC4"/>
              </a:buClr>
              <a:buFont typeface="Symbol" panose="05050102010706020507" pitchFamily="18" charset="2"/>
              <a:buChar char="-"/>
            </a:pPr>
            <a:r>
              <a:rPr lang="en-GB" sz="1600" dirty="0">
                <a:solidFill>
                  <a:schemeClr val="accent1"/>
                </a:solidFill>
                <a:latin typeface="Corbel" panose="020B0503020204020204" pitchFamily="34" charset="0"/>
              </a:rPr>
              <a:t>transhipmet of about 66.6 Mio. tons of goods (2019)</a:t>
            </a:r>
          </a:p>
          <a:p>
            <a:pPr lvl="1">
              <a:spcBef>
                <a:spcPts val="600"/>
              </a:spcBef>
              <a:buClr>
                <a:srgbClr val="189BC4"/>
              </a:buClr>
              <a:buFont typeface="Symbol" panose="05050102010706020507" pitchFamily="18" charset="2"/>
              <a:buChar char="-"/>
            </a:pPr>
            <a:endParaRPr lang="en-GB" sz="1800" dirty="0">
              <a:solidFill>
                <a:schemeClr val="accent1"/>
              </a:solidFill>
              <a:latin typeface="Corbel" panose="020B0503020204020204" pitchFamily="34" charset="0"/>
            </a:endParaRPr>
          </a:p>
          <a:p>
            <a:pPr>
              <a:spcBef>
                <a:spcPts val="600"/>
              </a:spcBef>
              <a:buClr>
                <a:srgbClr val="189BC4"/>
              </a:buClr>
            </a:pPr>
            <a:r>
              <a:rPr lang="en-GB" sz="1800" b="1" dirty="0">
                <a:solidFill>
                  <a:srgbClr val="189BC4"/>
                </a:solidFill>
                <a:latin typeface="Corbel" panose="020B0503020204020204" pitchFamily="34" charset="0"/>
              </a:rPr>
              <a:t>factory</a:t>
            </a:r>
            <a:r>
              <a:rPr lang="en-GB" sz="1800" dirty="0">
                <a:solidFill>
                  <a:srgbClr val="189BC4"/>
                </a:solidFill>
                <a:latin typeface="Corbel" panose="020B0503020204020204" pitchFamily="34" charset="0"/>
              </a:rPr>
              <a:t> </a:t>
            </a:r>
            <a:r>
              <a:rPr lang="en-GB" sz="1800" b="1" dirty="0">
                <a:solidFill>
                  <a:srgbClr val="189BC4"/>
                </a:solidFill>
                <a:latin typeface="Corbel" panose="020B0503020204020204" pitchFamily="34" charset="0"/>
              </a:rPr>
              <a:t>port</a:t>
            </a:r>
            <a:r>
              <a:rPr lang="en-GB" sz="1800" dirty="0">
                <a:solidFill>
                  <a:srgbClr val="189BC4"/>
                </a:solidFill>
                <a:latin typeface="Corbel" panose="020B0503020204020204" pitchFamily="34" charset="0"/>
              </a:rPr>
              <a:t> </a:t>
            </a:r>
            <a:r>
              <a:rPr lang="en-GB" sz="1800" b="1" dirty="0">
                <a:solidFill>
                  <a:srgbClr val="189BC4"/>
                </a:solidFill>
                <a:latin typeface="Corbel" panose="020B0503020204020204" pitchFamily="34" charset="0"/>
              </a:rPr>
              <a:t>of</a:t>
            </a:r>
            <a:r>
              <a:rPr lang="en-GB" sz="1800" dirty="0">
                <a:solidFill>
                  <a:srgbClr val="189BC4"/>
                </a:solidFill>
                <a:latin typeface="Corbel" panose="020B0503020204020204" pitchFamily="34" charset="0"/>
              </a:rPr>
              <a:t> </a:t>
            </a:r>
            <a:r>
              <a:rPr lang="en-GB" sz="1800" b="1" dirty="0">
                <a:solidFill>
                  <a:srgbClr val="189BC4"/>
                </a:solidFill>
                <a:latin typeface="Corbel" panose="020B0503020204020204" pitchFamily="34" charset="0"/>
              </a:rPr>
              <a:t>voestalpine</a:t>
            </a:r>
            <a:r>
              <a:rPr lang="en-GB" sz="1800" dirty="0">
                <a:solidFill>
                  <a:srgbClr val="189BC4"/>
                </a:solidFill>
                <a:latin typeface="Corbel" panose="020B0503020204020204" pitchFamily="34" charset="0"/>
              </a:rPr>
              <a:t> </a:t>
            </a:r>
            <a:r>
              <a:rPr lang="en-GB" sz="1800" dirty="0">
                <a:solidFill>
                  <a:schemeClr val="accent1"/>
                </a:solidFill>
                <a:latin typeface="Corbel" panose="020B0503020204020204" pitchFamily="34" charset="0"/>
              </a:rPr>
              <a:t>as biggest* Austrian Danube port</a:t>
            </a:r>
          </a:p>
          <a:p>
            <a:pPr lvl="1">
              <a:spcBef>
                <a:spcPts val="600"/>
              </a:spcBef>
              <a:buClr>
                <a:srgbClr val="189BC4"/>
              </a:buClr>
              <a:buFont typeface="Symbol" panose="05050102010706020507" pitchFamily="18" charset="2"/>
              <a:buChar char="-"/>
            </a:pPr>
            <a:r>
              <a:rPr lang="en-GB" sz="1600" dirty="0">
                <a:solidFill>
                  <a:schemeClr val="accent1"/>
                </a:solidFill>
                <a:latin typeface="Corbel" panose="020B0503020204020204" pitchFamily="34" charset="0"/>
              </a:rPr>
              <a:t>transhipment of about 3,6 Mio. tons of goods (2017)</a:t>
            </a:r>
            <a:endParaRPr lang="en-GB" sz="1800" dirty="0">
              <a:solidFill>
                <a:schemeClr val="accent1"/>
              </a:solidFill>
              <a:latin typeface="Corbel" panose="020B0503020204020204" pitchFamily="34" charset="0"/>
            </a:endParaRPr>
          </a:p>
          <a:p>
            <a:pPr marL="0" indent="0">
              <a:buNone/>
            </a:pPr>
            <a:endParaRPr lang="en-GB" sz="1400" dirty="0">
              <a:solidFill>
                <a:schemeClr val="accent1"/>
              </a:solidFill>
              <a:latin typeface="Corbel" panose="020B0503020204020204" pitchFamily="34" charset="0"/>
            </a:endParaRPr>
          </a:p>
          <a:p>
            <a:pPr marL="0" indent="0">
              <a:buNone/>
            </a:pPr>
            <a:r>
              <a:rPr lang="en-GB" sz="1400" dirty="0">
                <a:solidFill>
                  <a:schemeClr val="accent1"/>
                </a:solidFill>
                <a:latin typeface="Corbel" panose="020B0503020204020204" pitchFamily="34" charset="0"/>
              </a:rPr>
              <a:t>*volume of water transhipment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6" name="Textfeld 5"/>
          <p:cNvSpPr txBox="1"/>
          <p:nvPr/>
        </p:nvSpPr>
        <p:spPr>
          <a:xfrm>
            <a:off x="6948264" y="6382722"/>
            <a:ext cx="2862127" cy="215444"/>
          </a:xfrm>
          <a:prstGeom prst="rect">
            <a:avLst/>
          </a:prstGeom>
          <a:noFill/>
        </p:spPr>
        <p:txBody>
          <a:bodyPr wrap="square" rtlCol="0">
            <a:spAutoFit/>
          </a:bodyPr>
          <a:lstStyle/>
          <a:p>
            <a:r>
              <a:rPr lang="de-DE" sz="800" dirty="0" err="1">
                <a:solidFill>
                  <a:schemeClr val="accent1"/>
                </a:solidFill>
                <a:latin typeface="Corbel" panose="020B0503020204020204" pitchFamily="34" charset="0"/>
              </a:rPr>
              <a:t>sources</a:t>
            </a:r>
            <a:r>
              <a:rPr lang="de-DE" sz="800" dirty="0">
                <a:solidFill>
                  <a:schemeClr val="accent1"/>
                </a:solidFill>
                <a:latin typeface="Corbel" panose="020B0503020204020204" pitchFamily="34" charset="0"/>
              </a:rPr>
              <a:t>: </a:t>
            </a:r>
            <a:r>
              <a:rPr lang="de-DE" sz="800" dirty="0" err="1">
                <a:solidFill>
                  <a:schemeClr val="accent1"/>
                </a:solidFill>
                <a:latin typeface="Corbel" panose="020B0503020204020204" pitchFamily="34" charset="0"/>
              </a:rPr>
              <a:t>Duisport</a:t>
            </a:r>
            <a:r>
              <a:rPr lang="de-DE" sz="800" dirty="0">
                <a:solidFill>
                  <a:schemeClr val="accent1"/>
                </a:solidFill>
                <a:latin typeface="Corbel" panose="020B0503020204020204" pitchFamily="34" charset="0"/>
              </a:rPr>
              <a:t>, Port </a:t>
            </a:r>
            <a:r>
              <a:rPr lang="de-DE" sz="800" dirty="0" err="1">
                <a:solidFill>
                  <a:schemeClr val="accent1"/>
                </a:solidFill>
                <a:latin typeface="Corbel" panose="020B0503020204020204" pitchFamily="34" charset="0"/>
              </a:rPr>
              <a:t>of</a:t>
            </a:r>
            <a:r>
              <a:rPr lang="de-DE" sz="800" dirty="0">
                <a:solidFill>
                  <a:schemeClr val="accent1"/>
                </a:solidFill>
                <a:latin typeface="Corbel" panose="020B0503020204020204" pitchFamily="34" charset="0"/>
              </a:rPr>
              <a:t> Constanza, via </a:t>
            </a:r>
            <a:r>
              <a:rPr lang="de-DE" sz="800" dirty="0" err="1">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6733" y="4811587"/>
            <a:ext cx="3767267" cy="1810112"/>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6732" y="3113471"/>
            <a:ext cx="3767267" cy="1685486"/>
          </a:xfrm>
          <a:prstGeom prst="rect">
            <a:avLst/>
          </a:prstGeom>
        </p:spPr>
      </p:pic>
      <p:sp>
        <p:nvSpPr>
          <p:cNvPr id="9" name="Textfeld 8"/>
          <p:cNvSpPr txBox="1"/>
          <p:nvPr/>
        </p:nvSpPr>
        <p:spPr>
          <a:xfrm>
            <a:off x="5338896" y="6317022"/>
            <a:ext cx="2232248"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LogServ</a:t>
            </a:r>
            <a:r>
              <a:rPr lang="de-DE" sz="800" dirty="0">
                <a:solidFill>
                  <a:schemeClr val="bg1"/>
                </a:solidFill>
                <a:latin typeface="Corbel" panose="020B0503020204020204" pitchFamily="34" charset="0"/>
              </a:rPr>
              <a:t>, Via donau</a:t>
            </a:r>
            <a:endParaRPr lang="de-AT" sz="800" dirty="0">
              <a:solidFill>
                <a:schemeClr val="bg1"/>
              </a:solidFill>
              <a:latin typeface="Corbel" panose="020B0503020204020204" pitchFamily="34" charset="0"/>
            </a:endParaRPr>
          </a:p>
        </p:txBody>
      </p:sp>
      <p:sp>
        <p:nvSpPr>
          <p:cNvPr id="10" name="Textfeld 9"/>
          <p:cNvSpPr txBox="1"/>
          <p:nvPr/>
        </p:nvSpPr>
        <p:spPr>
          <a:xfrm>
            <a:off x="5425936" y="4506750"/>
            <a:ext cx="2232248"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Port </a:t>
            </a:r>
            <a:r>
              <a:rPr lang="de-DE" sz="800" dirty="0" err="1">
                <a:solidFill>
                  <a:schemeClr val="bg1"/>
                </a:solidFill>
                <a:latin typeface="Corbel" panose="020B0503020204020204" pitchFamily="34" charset="0"/>
              </a:rPr>
              <a:t>of</a:t>
            </a:r>
            <a:r>
              <a:rPr lang="de-DE" sz="800" dirty="0">
                <a:solidFill>
                  <a:schemeClr val="bg1"/>
                </a:solidFill>
                <a:latin typeface="Corbel" panose="020B0503020204020204" pitchFamily="34" charset="0"/>
              </a:rPr>
              <a:t> Constanta,  Via donau</a:t>
            </a:r>
            <a:endParaRPr lang="de-AT"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1883975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a:solidFill>
                  <a:schemeClr val="accent1"/>
                </a:solidFill>
              </a:rPr>
              <a:t>Quiz</a:t>
            </a:r>
            <a:br>
              <a:rPr lang="de-DE" b="1" dirty="0">
                <a:solidFill>
                  <a:schemeClr val="accent1"/>
                </a:solidFill>
              </a:rPr>
            </a:br>
            <a:r>
              <a:rPr lang="de-DE" sz="2400" dirty="0" err="1">
                <a:solidFill>
                  <a:schemeClr val="accent1"/>
                </a:solidFill>
              </a:rPr>
              <a:t>Danube</a:t>
            </a:r>
            <a:r>
              <a:rPr lang="de-DE" sz="2400" dirty="0">
                <a:solidFill>
                  <a:schemeClr val="accent1"/>
                </a:solidFill>
              </a:rPr>
              <a:t> </a:t>
            </a:r>
            <a:r>
              <a:rPr lang="de-DE" sz="2400" dirty="0" err="1">
                <a:solidFill>
                  <a:schemeClr val="accent1"/>
                </a:solidFill>
              </a:rPr>
              <a:t>ports</a:t>
            </a:r>
            <a:endParaRPr lang="de-AT" sz="2400" dirty="0">
              <a:solidFill>
                <a:schemeClr val="accent1"/>
              </a:solidFill>
            </a:endParaRPr>
          </a:p>
        </p:txBody>
      </p:sp>
      <p:sp>
        <p:nvSpPr>
          <p:cNvPr id="3" name="Inhaltsplatzhalter 2"/>
          <p:cNvSpPr>
            <a:spLocks noGrp="1"/>
          </p:cNvSpPr>
          <p:nvPr>
            <p:ph idx="1"/>
          </p:nvPr>
        </p:nvSpPr>
        <p:spPr/>
        <p:txBody>
          <a:bodyPr>
            <a:normAutofit/>
          </a:bodyPr>
          <a:lstStyle/>
          <a:p>
            <a:pPr marL="0" indent="0" algn="ctr">
              <a:buNone/>
            </a:pPr>
            <a:r>
              <a:rPr lang="en-US" sz="2000" dirty="0">
                <a:solidFill>
                  <a:schemeClr val="accent1"/>
                </a:solidFill>
                <a:latin typeface="Corbel" panose="020B0503020204020204" pitchFamily="34" charset="0"/>
              </a:rPr>
              <a:t>Which port is the biggest inland port in the Rhine-Main-Danube Corridor?</a:t>
            </a:r>
          </a:p>
          <a:p>
            <a:pPr marL="0" indent="0" algn="ctr">
              <a:buNone/>
            </a:pPr>
            <a:endParaRPr lang="en-US" sz="2000" dirty="0">
              <a:solidFill>
                <a:schemeClr val="accent1"/>
              </a:solidFill>
              <a:latin typeface="Corbel" panose="020B0503020204020204" pitchFamily="34" charset="0"/>
            </a:endParaRPr>
          </a:p>
          <a:p>
            <a:pPr marL="1885950" indent="-454025">
              <a:buAutoNum type="alphaLcParenR"/>
            </a:pPr>
            <a:r>
              <a:rPr lang="en-US" sz="2000" dirty="0">
                <a:solidFill>
                  <a:schemeClr val="accent1"/>
                </a:solidFill>
                <a:latin typeface="Corbel" panose="020B0503020204020204" pitchFamily="34" charset="0"/>
              </a:rPr>
              <a:t>Port of Constanta</a:t>
            </a:r>
          </a:p>
          <a:p>
            <a:pPr marL="1885950" indent="-454025">
              <a:buAutoNum type="alphaLcParenR"/>
            </a:pPr>
            <a:r>
              <a:rPr lang="en-US" sz="2000" dirty="0">
                <a:solidFill>
                  <a:schemeClr val="accent1"/>
                </a:solidFill>
                <a:latin typeface="Corbel" panose="020B0503020204020204" pitchFamily="34" charset="0"/>
              </a:rPr>
              <a:t>Port of Rotterdam</a:t>
            </a:r>
          </a:p>
          <a:p>
            <a:pPr marL="1885950" indent="-454025">
              <a:buAutoNum type="alphaLcParenR"/>
            </a:pPr>
            <a:r>
              <a:rPr lang="en-US" sz="2000" dirty="0" err="1">
                <a:solidFill>
                  <a:schemeClr val="accent1"/>
                </a:solidFill>
                <a:latin typeface="Corbel" panose="020B0503020204020204" pitchFamily="34" charset="0"/>
              </a:rPr>
              <a:t>Duisport</a:t>
            </a:r>
            <a:endParaRPr lang="en-US" sz="2000" dirty="0">
              <a:solidFill>
                <a:schemeClr val="accent1"/>
              </a:solidFill>
              <a:latin typeface="Corbel" panose="020B0503020204020204" pitchFamily="34" charset="0"/>
            </a:endParaRPr>
          </a:p>
          <a:p>
            <a:pPr marL="1885950" indent="-454025">
              <a:buAutoNum type="alphaLcParenR"/>
            </a:pPr>
            <a:r>
              <a:rPr lang="en-US" sz="2000" dirty="0">
                <a:solidFill>
                  <a:schemeClr val="accent1"/>
                </a:solidFill>
                <a:latin typeface="Corbel" panose="020B0503020204020204" pitchFamily="34" charset="0"/>
              </a:rPr>
              <a:t>Factory port of the </a:t>
            </a:r>
            <a:r>
              <a:rPr lang="en-US" sz="2000" dirty="0" err="1">
                <a:solidFill>
                  <a:schemeClr val="accent1"/>
                </a:solidFill>
                <a:latin typeface="Corbel" panose="020B0503020204020204" pitchFamily="34" charset="0"/>
              </a:rPr>
              <a:t>voestalpine</a:t>
            </a:r>
            <a:endParaRPr lang="en-US" sz="20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6" name="Ellipse 5"/>
          <p:cNvSpPr/>
          <p:nvPr/>
        </p:nvSpPr>
        <p:spPr>
          <a:xfrm>
            <a:off x="1835696" y="3140968"/>
            <a:ext cx="1872208"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66566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Learning objectives</a:t>
            </a:r>
          </a:p>
        </p:txBody>
      </p:sp>
      <p:sp>
        <p:nvSpPr>
          <p:cNvPr id="3" name="Inhaltsplatzhalter 2"/>
          <p:cNvSpPr>
            <a:spLocks noGrp="1"/>
          </p:cNvSpPr>
          <p:nvPr>
            <p:ph idx="1"/>
          </p:nvPr>
        </p:nvSpPr>
        <p:spPr>
          <a:xfrm>
            <a:off x="457200" y="1700808"/>
            <a:ext cx="8003232" cy="2763312"/>
          </a:xfrm>
        </p:spPr>
        <p:txBody>
          <a:bodyPr>
            <a:normAutofit fontScale="77500" lnSpcReduction="20000"/>
          </a:bodyPr>
          <a:lstStyle/>
          <a:p>
            <a:pPr marL="0" indent="0">
              <a:buNone/>
            </a:pPr>
            <a:r>
              <a:rPr lang="en-US" dirty="0"/>
              <a:t>After working through this content, the learners know…</a:t>
            </a:r>
          </a:p>
          <a:p>
            <a:pPr marL="0" indent="0">
              <a:buNone/>
            </a:pPr>
            <a:endParaRPr lang="en-US" dirty="0"/>
          </a:p>
          <a:p>
            <a:r>
              <a:rPr lang="en-US" dirty="0"/>
              <a:t>the main structure of a port, the key functions, as well as the value-added-services offered by ports.</a:t>
            </a:r>
          </a:p>
          <a:p>
            <a:r>
              <a:rPr lang="en-US" dirty="0"/>
              <a:t>Facts and figures about the Austrian ports and the most important ports of the Rhine-Main-Danube-Corridor. </a:t>
            </a:r>
          </a:p>
          <a:p>
            <a:r>
              <a:rPr lang="en-US" dirty="0"/>
              <a:t>the different tasks in a port, types of </a:t>
            </a:r>
            <a:r>
              <a:rPr lang="en-US" dirty="0" err="1"/>
              <a:t>transhipment</a:t>
            </a:r>
            <a:r>
              <a:rPr lang="en-US" dirty="0"/>
              <a:t> and equipment for </a:t>
            </a:r>
            <a:r>
              <a:rPr lang="en-US" dirty="0" err="1"/>
              <a:t>transhipment</a:t>
            </a:r>
            <a:r>
              <a:rPr lang="en-US" dirty="0"/>
              <a:t> of goods in a port and their performance.</a:t>
            </a:r>
          </a:p>
          <a:p>
            <a:r>
              <a:rPr lang="en-US" dirty="0"/>
              <a:t>the types of vessels on the Danube and their fields of application, as well as the trends on Danube navigation.</a:t>
            </a:r>
          </a:p>
        </p:txBody>
      </p:sp>
      <p:sp>
        <p:nvSpPr>
          <p:cNvPr id="4" name="Datumsplatzhalter 3"/>
          <p:cNvSpPr>
            <a:spLocks noGrp="1"/>
          </p:cNvSpPr>
          <p:nvPr>
            <p:ph type="dt" sz="half" idx="10"/>
          </p:nvPr>
        </p:nvSpPr>
        <p:spPr/>
        <p:txBody>
          <a:bodyPr/>
          <a:lstStyle/>
          <a:p>
            <a:fld id="{C3D77C34-6C44-4277-B246-65ADA1908AF9}" type="datetime7">
              <a:rPr lang="de-AT" smtClean="0">
                <a:solidFill>
                  <a:prstClr val="white"/>
                </a:solidFill>
              </a:rPr>
              <a:t>Sep-22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6" name="Inhaltsplatzhalter 2"/>
          <p:cNvSpPr txBox="1">
            <a:spLocks/>
          </p:cNvSpPr>
          <p:nvPr/>
        </p:nvSpPr>
        <p:spPr>
          <a:xfrm>
            <a:off x="683568" y="4869160"/>
            <a:ext cx="3312368"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600" b="1" dirty="0">
                <a:solidFill>
                  <a:schemeClr val="accent1"/>
                </a:solidFill>
              </a:rPr>
              <a:t>Target group</a:t>
            </a:r>
          </a:p>
          <a:p>
            <a:r>
              <a:rPr lang="en-US" sz="1600" dirty="0">
                <a:solidFill>
                  <a:schemeClr val="accent1"/>
                </a:solidFill>
              </a:rPr>
              <a:t>Secondary school students</a:t>
            </a:r>
          </a:p>
          <a:p>
            <a:r>
              <a:rPr lang="en-US" sz="1600" dirty="0">
                <a:solidFill>
                  <a:schemeClr val="accent1"/>
                </a:solidFill>
              </a:rPr>
              <a:t>Vocational school students</a:t>
            </a:r>
          </a:p>
          <a:p>
            <a:r>
              <a:rPr lang="en-US" sz="1600" dirty="0">
                <a:solidFill>
                  <a:schemeClr val="accent1"/>
                </a:solidFill>
              </a:rPr>
              <a:t>University students as introduction in inland navigation</a:t>
            </a:r>
          </a:p>
          <a:p>
            <a:endParaRPr lang="de-AT" sz="1600" dirty="0">
              <a:solidFill>
                <a:schemeClr val="accent1"/>
              </a:solidFill>
            </a:endParaRPr>
          </a:p>
        </p:txBody>
      </p:sp>
    </p:spTree>
    <p:extLst>
      <p:ext uri="{BB962C8B-B14F-4D97-AF65-F5344CB8AC3E}">
        <p14:creationId xmlns:p14="http://schemas.microsoft.com/office/powerpoint/2010/main" val="1109025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b="1" dirty="0">
                <a:solidFill>
                  <a:schemeClr val="accent1"/>
                </a:solidFill>
                <a:latin typeface="Corbel" panose="020B0503020204020204" pitchFamily="34" charset="0"/>
              </a:rPr>
              <a:t>Ports and </a:t>
            </a:r>
            <a:r>
              <a:rPr lang="de-AT" b="1" dirty="0">
                <a:solidFill>
                  <a:schemeClr val="accent1"/>
                </a:solidFill>
                <a:latin typeface="Corbel" panose="020B0503020204020204" pitchFamily="34" charset="0"/>
              </a:rPr>
              <a:t>Inland </a:t>
            </a:r>
            <a:r>
              <a:rPr lang="de-AT" b="1" dirty="0" err="1">
                <a:solidFill>
                  <a:schemeClr val="accent1"/>
                </a:solidFill>
                <a:latin typeface="Corbel" panose="020B0503020204020204" pitchFamily="34" charset="0"/>
              </a:rPr>
              <a:t>Vessels</a:t>
            </a:r>
            <a:endParaRPr lang="de-AT"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20</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1897365126"/>
              </p:ext>
            </p:extLst>
          </p:nvPr>
        </p:nvGraphicFramePr>
        <p:xfrm>
          <a:off x="1763688" y="1772816"/>
          <a:ext cx="604867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3273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stretch>
            <a:fillRect/>
          </a:stretch>
        </p:blipFill>
        <p:spPr>
          <a:xfrm>
            <a:off x="4094719" y="4166508"/>
            <a:ext cx="5079365" cy="2462842"/>
          </a:xfrm>
          <a:prstGeom prst="rect">
            <a:avLst/>
          </a:prstGeom>
        </p:spPr>
      </p:pic>
      <p:sp>
        <p:nvSpPr>
          <p:cNvPr id="2" name="Title 1"/>
          <p:cNvSpPr>
            <a:spLocks noGrp="1"/>
          </p:cNvSpPr>
          <p:nvPr>
            <p:ph type="title"/>
          </p:nvPr>
        </p:nvSpPr>
        <p:spPr/>
        <p:txBody>
          <a:bodyPr>
            <a:normAutofit fontScale="90000"/>
          </a:bodyPr>
          <a:lstStyle/>
          <a:p>
            <a:r>
              <a:rPr lang="en-US" sz="3100" b="1" dirty="0">
                <a:solidFill>
                  <a:schemeClr val="accent1"/>
                </a:solidFill>
                <a:latin typeface="Corbel" panose="020B0503020204020204" pitchFamily="34" charset="0"/>
              </a:rPr>
              <a:t>Definition</a:t>
            </a:r>
            <a:br>
              <a:rPr lang="en-US" b="1" dirty="0">
                <a:solidFill>
                  <a:schemeClr val="accent1"/>
                </a:solidFill>
                <a:latin typeface="Corbel" panose="020B0503020204020204" pitchFamily="34" charset="0"/>
              </a:rPr>
            </a:br>
            <a:r>
              <a:rPr lang="en-US" sz="2700" dirty="0" err="1">
                <a:solidFill>
                  <a:schemeClr val="accent1"/>
                </a:solidFill>
                <a:latin typeface="Corbel" panose="020B0503020204020204" pitchFamily="34" charset="0"/>
              </a:rPr>
              <a:t>Transhipment</a:t>
            </a:r>
            <a:r>
              <a:rPr lang="en-US" sz="2700" dirty="0">
                <a:solidFill>
                  <a:schemeClr val="accent1"/>
                </a:solidFill>
                <a:latin typeface="Corbel" panose="020B0503020204020204" pitchFamily="34" charset="0"/>
              </a:rPr>
              <a:t>/</a:t>
            </a:r>
            <a:r>
              <a:rPr lang="en-US" sz="2700" dirty="0" err="1">
                <a:solidFill>
                  <a:schemeClr val="accent1"/>
                </a:solidFill>
                <a:latin typeface="Corbel" panose="020B0503020204020204" pitchFamily="34" charset="0"/>
              </a:rPr>
              <a:t>Transhipment</a:t>
            </a:r>
            <a:r>
              <a:rPr lang="en-US" sz="2700" dirty="0">
                <a:solidFill>
                  <a:schemeClr val="accent1"/>
                </a:solidFill>
                <a:latin typeface="Corbel" panose="020B0503020204020204" pitchFamily="34" charset="0"/>
              </a:rPr>
              <a:t> Modes</a:t>
            </a:r>
            <a:endParaRPr lang="en-US"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67544" y="1844824"/>
            <a:ext cx="8229600" cy="4776192"/>
          </a:xfrm>
        </p:spPr>
        <p:txBody>
          <a:bodyPr>
            <a:normAutofit/>
          </a:bodyPr>
          <a:lstStyle/>
          <a:p>
            <a:pPr marL="0" indent="0">
              <a:spcBef>
                <a:spcPts val="600"/>
              </a:spcBef>
              <a:buNone/>
            </a:pPr>
            <a:endParaRPr lang="en-US" b="1" dirty="0">
              <a:solidFill>
                <a:schemeClr val="accent1"/>
              </a:solidFill>
              <a:latin typeface="Corbel" panose="020B0503020204020204" pitchFamily="34" charset="0"/>
            </a:endParaRPr>
          </a:p>
          <a:p>
            <a:pPr marL="0" indent="0">
              <a:spcBef>
                <a:spcPts val="600"/>
              </a:spcBef>
              <a:buNone/>
            </a:pPr>
            <a:r>
              <a:rPr lang="en-US" sz="2000" b="1" dirty="0" err="1">
                <a:solidFill>
                  <a:srgbClr val="189BC4"/>
                </a:solidFill>
                <a:latin typeface="Corbel" panose="020B0503020204020204" pitchFamily="34" charset="0"/>
              </a:rPr>
              <a:t>Transhipment</a:t>
            </a:r>
            <a:endParaRPr lang="en-US" sz="2000" dirty="0">
              <a:solidFill>
                <a:srgbClr val="189BC4"/>
              </a:solidFill>
              <a:latin typeface="Corbel" panose="020B0503020204020204" pitchFamily="34" charset="0"/>
            </a:endParaRPr>
          </a:p>
          <a:p>
            <a:pPr>
              <a:spcBef>
                <a:spcPts val="600"/>
              </a:spcBef>
              <a:buClr>
                <a:srgbClr val="189BC4"/>
              </a:buClr>
            </a:pPr>
            <a:r>
              <a:rPr lang="en-US" sz="1800" dirty="0">
                <a:solidFill>
                  <a:schemeClr val="accent1"/>
                </a:solidFill>
                <a:latin typeface="Corbel" panose="020B0503020204020204" pitchFamily="34" charset="0"/>
              </a:rPr>
              <a:t>shifting of goods from one mean of transport</a:t>
            </a:r>
            <a:br>
              <a:rPr lang="en-US" sz="1800" dirty="0">
                <a:solidFill>
                  <a:schemeClr val="accent1"/>
                </a:solidFill>
                <a:latin typeface="Corbel" panose="020B0503020204020204" pitchFamily="34" charset="0"/>
              </a:rPr>
            </a:br>
            <a:r>
              <a:rPr lang="en-US" sz="1800" dirty="0">
                <a:solidFill>
                  <a:schemeClr val="accent1"/>
                </a:solidFill>
                <a:latin typeface="Corbel" panose="020B0503020204020204" pitchFamily="34" charset="0"/>
              </a:rPr>
              <a:t>to another</a:t>
            </a:r>
          </a:p>
          <a:p>
            <a:pPr>
              <a:spcBef>
                <a:spcPts val="600"/>
              </a:spcBef>
              <a:buClr>
                <a:srgbClr val="189BC4"/>
              </a:buClr>
            </a:pPr>
            <a:endParaRPr lang="en-US" sz="1800" dirty="0">
              <a:solidFill>
                <a:schemeClr val="accent1"/>
              </a:solidFill>
              <a:latin typeface="Corbel" panose="020B0503020204020204" pitchFamily="34" charset="0"/>
            </a:endParaRPr>
          </a:p>
          <a:p>
            <a:pPr>
              <a:spcBef>
                <a:spcPts val="600"/>
              </a:spcBef>
              <a:buClr>
                <a:srgbClr val="189BC4"/>
              </a:buClr>
            </a:pPr>
            <a:r>
              <a:rPr lang="en-US" sz="1800" dirty="0">
                <a:solidFill>
                  <a:schemeClr val="accent1"/>
                </a:solidFill>
                <a:latin typeface="Corbel" panose="020B0503020204020204" pitchFamily="34" charset="0"/>
              </a:rPr>
              <a:t>within a transport chain</a:t>
            </a:r>
          </a:p>
          <a:p>
            <a:pPr>
              <a:spcBef>
                <a:spcPts val="600"/>
              </a:spcBef>
              <a:buClr>
                <a:srgbClr val="189BC4"/>
              </a:buClr>
            </a:pPr>
            <a:endParaRPr lang="en-US" sz="1800" dirty="0">
              <a:solidFill>
                <a:schemeClr val="accent1"/>
              </a:solidFill>
              <a:latin typeface="Corbel" panose="020B0503020204020204" pitchFamily="34" charset="0"/>
            </a:endParaRPr>
          </a:p>
          <a:p>
            <a:pPr>
              <a:spcBef>
                <a:spcPts val="600"/>
              </a:spcBef>
              <a:buClr>
                <a:srgbClr val="189BC4"/>
              </a:buClr>
            </a:pPr>
            <a:r>
              <a:rPr lang="en-US" sz="1800" dirty="0">
                <a:solidFill>
                  <a:schemeClr val="accent1"/>
                </a:solidFill>
                <a:latin typeface="Corbel" panose="020B0503020204020204" pitchFamily="34" charset="0"/>
              </a:rPr>
              <a:t>e.g. loading of goods from truck</a:t>
            </a:r>
            <a:br>
              <a:rPr lang="en-US" sz="1800" dirty="0">
                <a:solidFill>
                  <a:schemeClr val="accent1"/>
                </a:solidFill>
                <a:latin typeface="Corbel" panose="020B0503020204020204" pitchFamily="34" charset="0"/>
              </a:rPr>
            </a:br>
            <a:r>
              <a:rPr lang="en-US" sz="1800" dirty="0">
                <a:solidFill>
                  <a:schemeClr val="accent1"/>
                </a:solidFill>
                <a:latin typeface="Corbel" panose="020B0503020204020204" pitchFamily="34" charset="0"/>
              </a:rPr>
              <a:t>to inland vessel</a:t>
            </a:r>
          </a:p>
          <a:p>
            <a:pPr lvl="1">
              <a:buFont typeface="Symbol" panose="05050102010706020507" pitchFamily="18" charset="2"/>
              <a:buChar char="-"/>
            </a:pPr>
            <a:endParaRPr lang="en-US" sz="10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7" name="Text Box 6"/>
          <p:cNvSpPr txBox="1">
            <a:spLocks noChangeArrowheads="1"/>
          </p:cNvSpPr>
          <p:nvPr/>
        </p:nvSpPr>
        <p:spPr bwMode="auto">
          <a:xfrm>
            <a:off x="4139952" y="4232920"/>
            <a:ext cx="108012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900" dirty="0" err="1">
                <a:solidFill>
                  <a:schemeClr val="accent1"/>
                </a:solidFill>
                <a:latin typeface="Corbel" panose="020B0503020204020204" pitchFamily="34" charset="0"/>
              </a:rPr>
              <a:t>picture</a:t>
            </a:r>
            <a:r>
              <a:rPr lang="de-AT" sz="900" dirty="0">
                <a:solidFill>
                  <a:schemeClr val="accent1"/>
                </a:solidFill>
                <a:latin typeface="Corbel" panose="020B0503020204020204" pitchFamily="34" charset="0"/>
              </a:rPr>
              <a:t>: </a:t>
            </a:r>
            <a:r>
              <a:rPr lang="de-AT" sz="900" dirty="0" err="1">
                <a:solidFill>
                  <a:schemeClr val="accent1"/>
                </a:solidFill>
                <a:latin typeface="Corbel" panose="020B0503020204020204" pitchFamily="34" charset="0"/>
              </a:rPr>
              <a:t>Ennshafen</a:t>
            </a:r>
            <a:endParaRPr lang="de-DE" sz="900" dirty="0">
              <a:solidFill>
                <a:schemeClr val="accent1"/>
              </a:solidFill>
              <a:latin typeface="Corbel" panose="020B0503020204020204" pitchFamily="34" charset="0"/>
            </a:endParaRPr>
          </a:p>
        </p:txBody>
      </p:sp>
      <p:sp>
        <p:nvSpPr>
          <p:cNvPr id="8" name="Text Box 6"/>
          <p:cNvSpPr txBox="1">
            <a:spLocks noChangeArrowheads="1"/>
          </p:cNvSpPr>
          <p:nvPr/>
        </p:nvSpPr>
        <p:spPr bwMode="auto">
          <a:xfrm>
            <a:off x="8093964" y="6413410"/>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source: via 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99391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68924" y="260351"/>
            <a:ext cx="8567572" cy="1152525"/>
          </a:xfrm>
        </p:spPr>
        <p:txBody>
          <a:bodyPr>
            <a:normAutofit/>
          </a:bodyPr>
          <a:lstStyle/>
          <a:p>
            <a:pPr>
              <a:lnSpc>
                <a:spcPct val="80000"/>
              </a:lnSpc>
            </a:pPr>
            <a:r>
              <a:rPr lang="de-DE" b="1" dirty="0">
                <a:solidFill>
                  <a:schemeClr val="accent1"/>
                </a:solidFill>
                <a:latin typeface="Corbel" panose="020B0503020204020204" pitchFamily="34" charset="0"/>
              </a:rPr>
              <a:t>Distribution of Water Transhipment</a:t>
            </a:r>
            <a:br>
              <a:rPr lang="de-DE" b="1" dirty="0">
                <a:solidFill>
                  <a:schemeClr val="accent1"/>
                </a:solidFill>
                <a:latin typeface="Corbel" panose="020B0503020204020204" pitchFamily="34" charset="0"/>
              </a:rPr>
            </a:br>
            <a:r>
              <a:rPr lang="de-DE" b="1" dirty="0">
                <a:solidFill>
                  <a:schemeClr val="accent1"/>
                </a:solidFill>
                <a:latin typeface="Corbel" panose="020B0503020204020204" pitchFamily="34" charset="0"/>
              </a:rPr>
              <a:t>at Austrian </a:t>
            </a:r>
            <a:r>
              <a:rPr lang="de-DE" b="1" dirty="0" err="1">
                <a:solidFill>
                  <a:schemeClr val="accent1"/>
                </a:solidFill>
                <a:latin typeface="Corbel" panose="020B0503020204020204" pitchFamily="34" charset="0"/>
              </a:rPr>
              <a:t>Danube</a:t>
            </a:r>
            <a:r>
              <a:rPr lang="de-DE" b="1" dirty="0">
                <a:solidFill>
                  <a:schemeClr val="accent1"/>
                </a:solidFill>
                <a:latin typeface="Corbel" panose="020B0503020204020204" pitchFamily="34" charset="0"/>
              </a:rPr>
              <a:t> Ports 2021</a:t>
            </a:r>
            <a:br>
              <a:rPr lang="de-DE" sz="2400" b="1" dirty="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Transhipment/Transhipment Modes</a:t>
            </a:r>
            <a:endParaRPr lang="de-DE" sz="2400" b="1" dirty="0">
              <a:solidFill>
                <a:schemeClr val="accent1"/>
              </a:solidFill>
              <a:latin typeface="Corbel" panose="020B0503020204020204" pitchFamily="34" charset="0"/>
            </a:endParaRPr>
          </a:p>
        </p:txBody>
      </p:sp>
      <p:sp>
        <p:nvSpPr>
          <p:cNvPr id="31749" name="Text Box 4"/>
          <p:cNvSpPr txBox="1">
            <a:spLocks noChangeArrowheads="1"/>
          </p:cNvSpPr>
          <p:nvPr/>
        </p:nvSpPr>
        <p:spPr bwMode="auto">
          <a:xfrm>
            <a:off x="2987920" y="3213100"/>
            <a:ext cx="143900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de-AT" sz="2400" dirty="0">
                <a:solidFill>
                  <a:schemeClr val="bg1"/>
                </a:solidFill>
              </a:rPr>
              <a:t>Sonstige</a:t>
            </a:r>
          </a:p>
        </p:txBody>
      </p:sp>
      <p:sp>
        <p:nvSpPr>
          <p:cNvPr id="10"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11"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22</a:t>
            </a:fld>
            <a:endParaRPr lang="de-AT" dirty="0">
              <a:solidFill>
                <a:prstClr val="white"/>
              </a:solidFill>
            </a:endParaRPr>
          </a:p>
        </p:txBody>
      </p:sp>
      <p:sp>
        <p:nvSpPr>
          <p:cNvPr id="7" name="Text Box 6"/>
          <p:cNvSpPr txBox="1">
            <a:spLocks noChangeArrowheads="1"/>
          </p:cNvSpPr>
          <p:nvPr/>
        </p:nvSpPr>
        <p:spPr bwMode="auto">
          <a:xfrm>
            <a:off x="1410739" y="1630311"/>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source: via donau</a:t>
            </a:r>
            <a:endParaRPr lang="de-DE" sz="800" dirty="0">
              <a:solidFill>
                <a:schemeClr val="accent1"/>
              </a:solidFill>
              <a:latin typeface="Corbel" panose="020B0503020204020204" pitchFamily="34" charset="0"/>
            </a:endParaRPr>
          </a:p>
        </p:txBody>
      </p:sp>
      <p:pic>
        <p:nvPicPr>
          <p:cNvPr id="4" name="Picture 3">
            <a:extLst>
              <a:ext uri="{FF2B5EF4-FFF2-40B4-BE49-F238E27FC236}">
                <a16:creationId xmlns:a16="http://schemas.microsoft.com/office/drawing/2014/main" id="{51511BB2-7D40-4EF3-4C90-88E5E94D682A}"/>
              </a:ext>
            </a:extLst>
          </p:cNvPr>
          <p:cNvPicPr>
            <a:picLocks noChangeAspect="1"/>
          </p:cNvPicPr>
          <p:nvPr/>
        </p:nvPicPr>
        <p:blipFill>
          <a:blip r:embed="rId3"/>
          <a:stretch>
            <a:fillRect/>
          </a:stretch>
        </p:blipFill>
        <p:spPr>
          <a:xfrm>
            <a:off x="815655" y="1676365"/>
            <a:ext cx="7053375" cy="3987870"/>
          </a:xfrm>
          <a:prstGeom prst="rect">
            <a:avLst/>
          </a:prstGeom>
        </p:spPr>
      </p:pic>
      <p:pic>
        <p:nvPicPr>
          <p:cNvPr id="6" name="Picture 5">
            <a:extLst>
              <a:ext uri="{FF2B5EF4-FFF2-40B4-BE49-F238E27FC236}">
                <a16:creationId xmlns:a16="http://schemas.microsoft.com/office/drawing/2014/main" id="{85EAE1BE-D8E7-93FD-6AC6-4F116ACBB8BA}"/>
              </a:ext>
            </a:extLst>
          </p:cNvPr>
          <p:cNvPicPr>
            <a:picLocks noChangeAspect="1"/>
          </p:cNvPicPr>
          <p:nvPr/>
        </p:nvPicPr>
        <p:blipFill>
          <a:blip r:embed="rId4"/>
          <a:stretch>
            <a:fillRect/>
          </a:stretch>
        </p:blipFill>
        <p:spPr>
          <a:xfrm>
            <a:off x="815655" y="5631099"/>
            <a:ext cx="7096125" cy="1000125"/>
          </a:xfrm>
          <a:prstGeom prst="rect">
            <a:avLst/>
          </a:prstGeom>
        </p:spPr>
      </p:pic>
    </p:spTree>
    <p:extLst>
      <p:ext uri="{BB962C8B-B14F-4D97-AF65-F5344CB8AC3E}">
        <p14:creationId xmlns:p14="http://schemas.microsoft.com/office/powerpoint/2010/main" val="377604270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3"/>
          <a:stretch>
            <a:fillRect/>
          </a:stretch>
        </p:blipFill>
        <p:spPr>
          <a:xfrm>
            <a:off x="6125444" y="2230091"/>
            <a:ext cx="2564704" cy="1853866"/>
          </a:xfrm>
          <a:prstGeom prst="rect">
            <a:avLst/>
          </a:prstGeom>
        </p:spPr>
      </p:pic>
      <p:pic>
        <p:nvPicPr>
          <p:cNvPr id="15" name="Grafik 14"/>
          <p:cNvPicPr>
            <a:picLocks noChangeAspect="1"/>
          </p:cNvPicPr>
          <p:nvPr/>
        </p:nvPicPr>
        <p:blipFill>
          <a:blip r:embed="rId4"/>
          <a:stretch>
            <a:fillRect/>
          </a:stretch>
        </p:blipFill>
        <p:spPr>
          <a:xfrm>
            <a:off x="3193045" y="2238009"/>
            <a:ext cx="2675100" cy="1845948"/>
          </a:xfrm>
          <a:prstGeom prst="rect">
            <a:avLst/>
          </a:prstGeom>
        </p:spPr>
      </p:pic>
      <p:pic>
        <p:nvPicPr>
          <p:cNvPr id="14" name="Grafik 13"/>
          <p:cNvPicPr>
            <a:picLocks noChangeAspect="1"/>
          </p:cNvPicPr>
          <p:nvPr/>
        </p:nvPicPr>
        <p:blipFill>
          <a:blip r:embed="rId5"/>
          <a:stretch>
            <a:fillRect/>
          </a:stretch>
        </p:blipFill>
        <p:spPr>
          <a:xfrm>
            <a:off x="200530" y="2208562"/>
            <a:ext cx="2619826" cy="1875395"/>
          </a:xfrm>
          <a:prstGeom prst="rect">
            <a:avLst/>
          </a:prstGeom>
        </p:spPr>
      </p:pic>
      <p:sp>
        <p:nvSpPr>
          <p:cNvPr id="2" name="Title 1"/>
          <p:cNvSpPr>
            <a:spLocks noGrp="1"/>
          </p:cNvSpPr>
          <p:nvPr>
            <p:ph type="title"/>
          </p:nvPr>
        </p:nvSpPr>
        <p:spPr/>
        <p:txBody>
          <a:bodyPr>
            <a:normAutofit fontScale="90000"/>
          </a:bodyPr>
          <a:lstStyle/>
          <a:p>
            <a:r>
              <a:rPr lang="en-GB" sz="3100" b="1" dirty="0">
                <a:solidFill>
                  <a:schemeClr val="accent1"/>
                </a:solidFill>
                <a:latin typeface="Corbel" panose="020B0503020204020204" pitchFamily="34" charset="0"/>
              </a:rPr>
              <a:t>Types of Cranes</a:t>
            </a:r>
            <a:br>
              <a:rPr lang="en-GB" b="1" dirty="0">
                <a:solidFill>
                  <a:schemeClr val="accent1"/>
                </a:solidFill>
                <a:latin typeface="Corbel" panose="020B0503020204020204" pitchFamily="34" charset="0"/>
              </a:rPr>
            </a:br>
            <a:r>
              <a:rPr lang="en-GB" sz="2700" dirty="0">
                <a:solidFill>
                  <a:schemeClr val="accent1"/>
                </a:solidFill>
                <a:latin typeface="Corbel" panose="020B0503020204020204" pitchFamily="34" charset="0"/>
              </a:rPr>
              <a:t>Transhipment/Transhipment Modes</a:t>
            </a:r>
            <a:endParaRPr lang="en-GB" sz="2700"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23528" y="4465645"/>
            <a:ext cx="2674640" cy="1189583"/>
          </a:xfrm>
        </p:spPr>
        <p:txBody>
          <a:bodyPr>
            <a:normAutofit/>
          </a:bodyPr>
          <a:lstStyle/>
          <a:p>
            <a:pPr marL="0" indent="0">
              <a:spcBef>
                <a:spcPts val="600"/>
              </a:spcBef>
              <a:buClr>
                <a:srgbClr val="189BC4"/>
              </a:buClr>
              <a:buNone/>
            </a:pPr>
            <a:r>
              <a:rPr lang="en-GB" sz="1800" b="1" dirty="0">
                <a:solidFill>
                  <a:srgbClr val="189BC4"/>
                </a:solidFill>
                <a:latin typeface="Corbel" panose="020B0503020204020204" pitchFamily="34" charset="0"/>
              </a:rPr>
              <a:t>bridge- or gantry crane</a:t>
            </a:r>
          </a:p>
          <a:p>
            <a:pPr marL="182563" lvl="1" indent="-182563">
              <a:spcBef>
                <a:spcPts val="600"/>
              </a:spcBef>
              <a:buClr>
                <a:srgbClr val="189BC4"/>
              </a:buClr>
              <a:buFont typeface="Symbol" panose="05050102010706020507" pitchFamily="18" charset="2"/>
              <a:buChar char="-"/>
            </a:pPr>
            <a:r>
              <a:rPr lang="en-GB" sz="1800" dirty="0">
                <a:solidFill>
                  <a:schemeClr val="accent1"/>
                </a:solidFill>
                <a:latin typeface="Corbel" panose="020B0503020204020204" pitchFamily="34" charset="0"/>
              </a:rPr>
              <a:t>container transhipment </a:t>
            </a:r>
          </a:p>
          <a:p>
            <a:pPr marL="182563" lvl="1" indent="-182563">
              <a:spcBef>
                <a:spcPts val="600"/>
              </a:spcBef>
              <a:buClr>
                <a:srgbClr val="189BC4"/>
              </a:buClr>
              <a:buFont typeface="Symbol" panose="05050102010706020507" pitchFamily="18" charset="2"/>
              <a:buChar char="-"/>
            </a:pPr>
            <a:r>
              <a:rPr lang="en-GB" sz="1800" dirty="0">
                <a:solidFill>
                  <a:schemeClr val="accent1"/>
                </a:solidFill>
                <a:latin typeface="Corbel" panose="020B0503020204020204" pitchFamily="34" charset="0"/>
              </a:rPr>
              <a:t>Ø 25 container/hour</a:t>
            </a:r>
          </a:p>
          <a:p>
            <a:pPr lvl="1">
              <a:spcBef>
                <a:spcPts val="600"/>
              </a:spcBef>
              <a:buClr>
                <a:srgbClr val="189BC4"/>
              </a:buClr>
              <a:buFont typeface="Symbol" panose="05050102010706020507" pitchFamily="18" charset="2"/>
              <a:buChar char="-"/>
            </a:pPr>
            <a:endParaRPr lang="en-GB" sz="1800" dirty="0">
              <a:solidFill>
                <a:schemeClr val="accent1"/>
              </a:solidFill>
              <a:latin typeface="Corbel" panose="020B0503020204020204" pitchFamily="34" charset="0"/>
            </a:endParaRPr>
          </a:p>
          <a:p>
            <a:pPr lvl="1">
              <a:spcBef>
                <a:spcPts val="600"/>
              </a:spcBef>
              <a:buClr>
                <a:srgbClr val="189BC4"/>
              </a:buClr>
              <a:buFont typeface="Symbol" panose="05050102010706020507" pitchFamily="18" charset="2"/>
              <a:buChar char="-"/>
            </a:pPr>
            <a:endParaRPr lang="en-GB" sz="1800" dirty="0">
              <a:solidFill>
                <a:schemeClr val="accent1"/>
              </a:solidFill>
              <a:latin typeface="Corbel" panose="020B0503020204020204" pitchFamily="34" charset="0"/>
            </a:endParaRPr>
          </a:p>
          <a:p>
            <a:pPr lvl="1"/>
            <a:endParaRPr lang="de-AT" dirty="0">
              <a:solidFill>
                <a:schemeClr val="accent1"/>
              </a:solidFill>
              <a:latin typeface="Corbel" panose="020B0503020204020204" pitchFamily="34" charset="0"/>
            </a:endParaRPr>
          </a:p>
          <a:p>
            <a:endParaRPr lang="de-AT" dirty="0">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8" name="Rectangle 5"/>
          <p:cNvSpPr>
            <a:spLocks noChangeArrowheads="1"/>
          </p:cNvSpPr>
          <p:nvPr/>
        </p:nvSpPr>
        <p:spPr bwMode="auto">
          <a:xfrm>
            <a:off x="200530" y="2241350"/>
            <a:ext cx="101634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err="1">
                <a:solidFill>
                  <a:schemeClr val="bg1"/>
                </a:solidFill>
                <a:latin typeface="Corbel" panose="020B0503020204020204" pitchFamily="34" charset="0"/>
              </a:rPr>
              <a:t>picture</a:t>
            </a:r>
            <a:r>
              <a:rPr lang="de-DE" sz="800" dirty="0">
                <a:solidFill>
                  <a:schemeClr val="bg1"/>
                </a:solidFill>
                <a:latin typeface="Corbel" panose="020B0503020204020204" pitchFamily="34" charset="0"/>
              </a:rPr>
              <a:t>:: Linz AG</a:t>
            </a:r>
          </a:p>
        </p:txBody>
      </p:sp>
      <p:sp>
        <p:nvSpPr>
          <p:cNvPr id="10" name="Rectangle 5"/>
          <p:cNvSpPr>
            <a:spLocks noChangeArrowheads="1"/>
          </p:cNvSpPr>
          <p:nvPr/>
        </p:nvSpPr>
        <p:spPr bwMode="auto">
          <a:xfrm>
            <a:off x="3193045" y="2250902"/>
            <a:ext cx="91723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800" dirty="0" err="1">
                <a:solidFill>
                  <a:schemeClr val="bg1"/>
                </a:solidFill>
                <a:latin typeface="Corbel" panose="020B0503020204020204" pitchFamily="34" charset="0"/>
              </a:rPr>
              <a:t>picture</a:t>
            </a:r>
            <a:r>
              <a:rPr lang="de-AT" sz="800" dirty="0">
                <a:solidFill>
                  <a:schemeClr val="bg1"/>
                </a:solidFill>
                <a:latin typeface="Corbel" panose="020B0503020204020204" pitchFamily="34" charset="0"/>
              </a:rPr>
              <a:t>: </a:t>
            </a:r>
            <a:r>
              <a:rPr lang="de-AT" sz="800" dirty="0" err="1">
                <a:solidFill>
                  <a:schemeClr val="bg1"/>
                </a:solidFill>
                <a:latin typeface="Corbel" panose="020B0503020204020204" pitchFamily="34" charset="0"/>
              </a:rPr>
              <a:t>viadonau</a:t>
            </a:r>
            <a:endParaRPr lang="de-AT" sz="800" dirty="0">
              <a:solidFill>
                <a:schemeClr val="bg1"/>
              </a:solidFill>
              <a:latin typeface="Corbel" panose="020B0503020204020204" pitchFamily="34" charset="0"/>
            </a:endParaRPr>
          </a:p>
        </p:txBody>
      </p:sp>
      <p:sp>
        <p:nvSpPr>
          <p:cNvPr id="12" name="Rectangle 6"/>
          <p:cNvSpPr>
            <a:spLocks noChangeArrowheads="1"/>
          </p:cNvSpPr>
          <p:nvPr/>
        </p:nvSpPr>
        <p:spPr bwMode="auto">
          <a:xfrm>
            <a:off x="6091737" y="2250902"/>
            <a:ext cx="97815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800" dirty="0" err="1">
                <a:solidFill>
                  <a:schemeClr val="bg1">
                    <a:lumMod val="85000"/>
                  </a:schemeClr>
                </a:solidFill>
                <a:latin typeface="Corbel" panose="020B0503020204020204" pitchFamily="34" charset="0"/>
              </a:rPr>
              <a:t>picture</a:t>
            </a:r>
            <a:r>
              <a:rPr lang="de-AT" sz="800" dirty="0">
                <a:solidFill>
                  <a:schemeClr val="bg1">
                    <a:lumMod val="85000"/>
                  </a:schemeClr>
                </a:solidFill>
                <a:latin typeface="Corbel" panose="020B0503020204020204" pitchFamily="34" charset="0"/>
              </a:rPr>
              <a:t>: </a:t>
            </a:r>
            <a:r>
              <a:rPr lang="de-AT" sz="800" dirty="0" err="1">
                <a:solidFill>
                  <a:schemeClr val="bg1">
                    <a:lumMod val="85000"/>
                  </a:schemeClr>
                </a:solidFill>
                <a:latin typeface="Corbel" panose="020B0503020204020204" pitchFamily="34" charset="0"/>
              </a:rPr>
              <a:t>Ennshafen</a:t>
            </a:r>
            <a:endParaRPr lang="de-AT" sz="800" dirty="0">
              <a:solidFill>
                <a:schemeClr val="bg1">
                  <a:lumMod val="85000"/>
                </a:schemeClr>
              </a:solidFill>
              <a:latin typeface="Corbel" panose="020B0503020204020204" pitchFamily="34" charset="0"/>
            </a:endParaRPr>
          </a:p>
        </p:txBody>
      </p:sp>
      <p:sp>
        <p:nvSpPr>
          <p:cNvPr id="13" name="Text Box 6"/>
          <p:cNvSpPr txBox="1">
            <a:spLocks noChangeArrowheads="1"/>
          </p:cNvSpPr>
          <p:nvPr/>
        </p:nvSpPr>
        <p:spPr bwMode="auto">
          <a:xfrm>
            <a:off x="8146740" y="6439231"/>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source: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4" name="Rechteck 3"/>
          <p:cNvSpPr/>
          <p:nvPr/>
        </p:nvSpPr>
        <p:spPr>
          <a:xfrm>
            <a:off x="3193045" y="4465645"/>
            <a:ext cx="4572000" cy="1354217"/>
          </a:xfrm>
          <a:prstGeom prst="rect">
            <a:avLst/>
          </a:prstGeom>
        </p:spPr>
        <p:txBody>
          <a:bodyPr>
            <a:spAutoFit/>
          </a:bodyPr>
          <a:lstStyle/>
          <a:p>
            <a:pPr lvl="0">
              <a:spcBef>
                <a:spcPts val="600"/>
              </a:spcBef>
              <a:buClr>
                <a:srgbClr val="189BC4"/>
              </a:buClr>
              <a:buSzPct val="85000"/>
            </a:pPr>
            <a:r>
              <a:rPr lang="en-GB" b="1" dirty="0">
                <a:solidFill>
                  <a:srgbClr val="189BC4"/>
                </a:solidFill>
                <a:latin typeface="Corbel" panose="020B0503020204020204" pitchFamily="34" charset="0"/>
              </a:rPr>
              <a:t>luffing and slewing crane</a:t>
            </a:r>
          </a:p>
          <a:p>
            <a:pPr marL="182563" lvl="1" indent="-182563">
              <a:spcBef>
                <a:spcPts val="600"/>
              </a:spcBef>
              <a:buClr>
                <a:srgbClr val="189BC4"/>
              </a:buClr>
              <a:buSzPct val="85000"/>
              <a:buFont typeface="Symbol" panose="05050102010706020507" pitchFamily="18" charset="2"/>
              <a:buChar char="-"/>
            </a:pPr>
            <a:r>
              <a:rPr lang="en-GB" dirty="0">
                <a:solidFill>
                  <a:srgbClr val="3C628F"/>
                </a:solidFill>
                <a:latin typeface="Corbel" panose="020B0503020204020204" pitchFamily="34" charset="0"/>
              </a:rPr>
              <a:t>multi purpose</a:t>
            </a:r>
            <a:br>
              <a:rPr lang="en-GB" dirty="0">
                <a:solidFill>
                  <a:srgbClr val="3C628F"/>
                </a:solidFill>
                <a:latin typeface="Corbel" panose="020B0503020204020204" pitchFamily="34" charset="0"/>
              </a:rPr>
            </a:br>
            <a:r>
              <a:rPr lang="en-GB" dirty="0">
                <a:solidFill>
                  <a:srgbClr val="3C628F"/>
                </a:solidFill>
                <a:latin typeface="Corbel" panose="020B0503020204020204" pitchFamily="34" charset="0"/>
              </a:rPr>
              <a:t>transhipment crane</a:t>
            </a:r>
          </a:p>
          <a:p>
            <a:pPr marL="182563" lvl="1" indent="-182563">
              <a:spcBef>
                <a:spcPts val="600"/>
              </a:spcBef>
              <a:buClr>
                <a:srgbClr val="189BC4"/>
              </a:buClr>
              <a:buSzPct val="85000"/>
              <a:buFont typeface="Symbol" panose="05050102010706020507" pitchFamily="18" charset="2"/>
              <a:buChar char="-"/>
            </a:pPr>
            <a:r>
              <a:rPr lang="en-GB" dirty="0">
                <a:solidFill>
                  <a:srgbClr val="3C628F"/>
                </a:solidFill>
                <a:latin typeface="Corbel" panose="020B0503020204020204" pitchFamily="34" charset="0"/>
              </a:rPr>
              <a:t>for hook- and grabbing goods</a:t>
            </a:r>
          </a:p>
        </p:txBody>
      </p:sp>
      <p:sp>
        <p:nvSpPr>
          <p:cNvPr id="7" name="Rechteck 6"/>
          <p:cNvSpPr/>
          <p:nvPr/>
        </p:nvSpPr>
        <p:spPr>
          <a:xfrm>
            <a:off x="6642529" y="4465645"/>
            <a:ext cx="2517274" cy="1631216"/>
          </a:xfrm>
          <a:prstGeom prst="rect">
            <a:avLst/>
          </a:prstGeom>
        </p:spPr>
        <p:txBody>
          <a:bodyPr wrap="square">
            <a:spAutoFit/>
          </a:bodyPr>
          <a:lstStyle/>
          <a:p>
            <a:pPr lvl="0">
              <a:spcBef>
                <a:spcPts val="600"/>
              </a:spcBef>
              <a:buClr>
                <a:srgbClr val="189BC4"/>
              </a:buClr>
              <a:buSzPct val="85000"/>
            </a:pPr>
            <a:r>
              <a:rPr lang="en-GB" b="1" dirty="0">
                <a:solidFill>
                  <a:srgbClr val="189BC4"/>
                </a:solidFill>
                <a:latin typeface="Corbel" panose="020B0503020204020204" pitchFamily="34" charset="0"/>
              </a:rPr>
              <a:t>mobile crane</a:t>
            </a:r>
          </a:p>
          <a:p>
            <a:pPr marL="182563" lvl="1" indent="-182563">
              <a:spcBef>
                <a:spcPts val="600"/>
              </a:spcBef>
              <a:buClr>
                <a:srgbClr val="189BC4"/>
              </a:buClr>
              <a:buSzPct val="85000"/>
              <a:buFont typeface="Symbol" panose="05050102010706020507" pitchFamily="18" charset="2"/>
              <a:buChar char="-"/>
            </a:pPr>
            <a:r>
              <a:rPr lang="en-GB" dirty="0">
                <a:solidFill>
                  <a:srgbClr val="3C628F"/>
                </a:solidFill>
                <a:latin typeface="Corbel" panose="020B0503020204020204" pitchFamily="34" charset="0"/>
              </a:rPr>
              <a:t>to support existing</a:t>
            </a:r>
            <a:br>
              <a:rPr lang="en-GB" dirty="0">
                <a:solidFill>
                  <a:srgbClr val="3C628F"/>
                </a:solidFill>
                <a:latin typeface="Corbel" panose="020B0503020204020204" pitchFamily="34" charset="0"/>
              </a:rPr>
            </a:br>
            <a:r>
              <a:rPr lang="en-GB" dirty="0">
                <a:solidFill>
                  <a:srgbClr val="3C628F"/>
                </a:solidFill>
                <a:latin typeface="Corbel" panose="020B0503020204020204" pitchFamily="34" charset="0"/>
              </a:rPr>
              <a:t>crane equipment</a:t>
            </a:r>
          </a:p>
          <a:p>
            <a:pPr marL="182563" lvl="1" indent="-182563">
              <a:spcBef>
                <a:spcPts val="600"/>
              </a:spcBef>
              <a:buClr>
                <a:srgbClr val="189BC4"/>
              </a:buClr>
              <a:buSzPct val="85000"/>
              <a:buFont typeface="Symbol" panose="05050102010706020507" pitchFamily="18" charset="2"/>
              <a:buChar char="-"/>
            </a:pPr>
            <a:r>
              <a:rPr lang="en-GB" dirty="0">
                <a:solidFill>
                  <a:srgbClr val="3C628F"/>
                </a:solidFill>
                <a:latin typeface="Corbel" panose="020B0503020204020204" pitchFamily="34" charset="0"/>
              </a:rPr>
              <a:t>often slower than</a:t>
            </a:r>
            <a:br>
              <a:rPr lang="en-GB" dirty="0">
                <a:solidFill>
                  <a:srgbClr val="3C628F"/>
                </a:solidFill>
                <a:latin typeface="Corbel" panose="020B0503020204020204" pitchFamily="34" charset="0"/>
              </a:rPr>
            </a:br>
            <a:r>
              <a:rPr lang="en-GB" dirty="0">
                <a:solidFill>
                  <a:srgbClr val="3C628F"/>
                </a:solidFill>
                <a:latin typeface="Corbel" panose="020B0503020204020204" pitchFamily="34" charset="0"/>
              </a:rPr>
              <a:t>special cranes</a:t>
            </a:r>
          </a:p>
        </p:txBody>
      </p:sp>
    </p:spTree>
    <p:extLst>
      <p:ext uri="{BB962C8B-B14F-4D97-AF65-F5344CB8AC3E}">
        <p14:creationId xmlns:p14="http://schemas.microsoft.com/office/powerpoint/2010/main" val="1733147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6779096" cy="1206624"/>
          </a:xfrm>
        </p:spPr>
        <p:txBody>
          <a:bodyPr>
            <a:normAutofit fontScale="90000"/>
          </a:bodyPr>
          <a:lstStyle/>
          <a:p>
            <a:r>
              <a:rPr lang="en-GB" sz="3100" b="1" dirty="0">
                <a:solidFill>
                  <a:schemeClr val="accent1"/>
                </a:solidFill>
                <a:latin typeface="Corbel" panose="020B0503020204020204" pitchFamily="34" charset="0"/>
              </a:rPr>
              <a:t>Performance of Port </a:t>
            </a:r>
            <a:br>
              <a:rPr lang="en-GB" sz="3100" b="1" dirty="0">
                <a:solidFill>
                  <a:schemeClr val="accent1"/>
                </a:solidFill>
                <a:latin typeface="Corbel" panose="020B0503020204020204" pitchFamily="34" charset="0"/>
              </a:rPr>
            </a:br>
            <a:r>
              <a:rPr lang="en-GB" sz="3100" b="1" dirty="0">
                <a:solidFill>
                  <a:schemeClr val="accent1"/>
                </a:solidFill>
                <a:latin typeface="Corbel" panose="020B0503020204020204" pitchFamily="34" charset="0"/>
              </a:rPr>
              <a:t>Transhipment Equipment</a:t>
            </a:r>
            <a:br>
              <a:rPr lang="en-GB" b="1" dirty="0">
                <a:solidFill>
                  <a:schemeClr val="accent1"/>
                </a:solidFill>
                <a:latin typeface="Corbel" panose="020B0503020204020204" pitchFamily="34" charset="0"/>
              </a:rPr>
            </a:br>
            <a:r>
              <a:rPr lang="en-GB" sz="2700" dirty="0">
                <a:solidFill>
                  <a:schemeClr val="accent1"/>
                </a:solidFill>
                <a:latin typeface="Corbel" panose="020B0503020204020204" pitchFamily="34" charset="0"/>
              </a:rPr>
              <a:t>Transhipment/Transhipment Modes</a:t>
            </a:r>
            <a:endParaRPr lang="en-GB" sz="2700" b="1" dirty="0">
              <a:solidFill>
                <a:schemeClr val="accent1"/>
              </a:solidFill>
              <a:latin typeface="Corbel" panose="020B0503020204020204" pitchFamily="34" charset="0"/>
            </a:endParaRPr>
          </a:p>
        </p:txBody>
      </p:sp>
      <p:sp>
        <p:nvSpPr>
          <p:cNvPr id="7" name="Foliennummernplatzhalter 4"/>
          <p:cNvSpPr>
            <a:spLocks noGrp="1"/>
          </p:cNvSpPr>
          <p:nvPr>
            <p:ph type="sldNum" sz="quarter" idx="12"/>
          </p:nvPr>
        </p:nvSpPr>
        <p:spPr>
          <a:prstGeom prst="rect">
            <a:avLst/>
          </a:prstGeom>
        </p:spPr>
        <p:txBody>
          <a:bodyPr/>
          <a:lstStyle/>
          <a:p>
            <a:fld id="{7D34D7BA-8E13-46FE-8871-8877FE7E3568}" type="slidenum">
              <a:rPr lang="de-AT" smtClean="0">
                <a:solidFill>
                  <a:prstClr val="white"/>
                </a:solidFill>
              </a:rPr>
              <a:pPr/>
              <a:t>24</a:t>
            </a:fld>
            <a:endParaRPr lang="de-AT" dirty="0">
              <a:solidFill>
                <a:prstClr val="white"/>
              </a:solidFill>
            </a:endParaRPr>
          </a:p>
        </p:txBody>
      </p:sp>
      <p:graphicFrame>
        <p:nvGraphicFramePr>
          <p:cNvPr id="1185836" name="Group 44"/>
          <p:cNvGraphicFramePr>
            <a:graphicFrameLocks noGrp="1"/>
          </p:cNvGraphicFramePr>
          <p:nvPr>
            <p:extLst>
              <p:ext uri="{D42A27DB-BD31-4B8C-83A1-F6EECF244321}">
                <p14:modId xmlns:p14="http://schemas.microsoft.com/office/powerpoint/2010/main" val="1467773687"/>
              </p:ext>
            </p:extLst>
          </p:nvPr>
        </p:nvGraphicFramePr>
        <p:xfrm>
          <a:off x="143098" y="3063183"/>
          <a:ext cx="8713787" cy="2189163"/>
        </p:xfrm>
        <a:graphic>
          <a:graphicData uri="http://schemas.openxmlformats.org/drawingml/2006/table">
            <a:tbl>
              <a:tblPr>
                <a:tableStyleId>{8799B23B-EC83-4686-B30A-512413B5E67A}</a:tableStyleId>
              </a:tblPr>
              <a:tblGrid>
                <a:gridCol w="2128837">
                  <a:extLst>
                    <a:ext uri="{9D8B030D-6E8A-4147-A177-3AD203B41FA5}">
                      <a16:colId xmlns:a16="http://schemas.microsoft.com/office/drawing/2014/main" val="20000"/>
                    </a:ext>
                  </a:extLst>
                </a:gridCol>
                <a:gridCol w="2127250">
                  <a:extLst>
                    <a:ext uri="{9D8B030D-6E8A-4147-A177-3AD203B41FA5}">
                      <a16:colId xmlns:a16="http://schemas.microsoft.com/office/drawing/2014/main" val="20001"/>
                    </a:ext>
                  </a:extLst>
                </a:gridCol>
                <a:gridCol w="2128838">
                  <a:extLst>
                    <a:ext uri="{9D8B030D-6E8A-4147-A177-3AD203B41FA5}">
                      <a16:colId xmlns:a16="http://schemas.microsoft.com/office/drawing/2014/main" val="20002"/>
                    </a:ext>
                  </a:extLst>
                </a:gridCol>
                <a:gridCol w="2328862">
                  <a:extLst>
                    <a:ext uri="{9D8B030D-6E8A-4147-A177-3AD203B41FA5}">
                      <a16:colId xmlns:a16="http://schemas.microsoft.com/office/drawing/2014/main" val="20003"/>
                    </a:ext>
                  </a:extLst>
                </a:gridCol>
              </a:tblGrid>
              <a:tr h="741362">
                <a:tc>
                  <a:txBody>
                    <a:bodyPr/>
                    <a:lstStyle/>
                    <a:p>
                      <a:pPr marL="0" marR="0" lvl="0" indent="0" algn="l" defTabSz="914400" rtl="0" eaLnBrk="1" fontAlgn="base" latinLnBrk="0" hangingPunct="1">
                        <a:lnSpc>
                          <a:spcPct val="100000"/>
                        </a:lnSpc>
                        <a:spcBef>
                          <a:spcPct val="20000"/>
                        </a:spcBef>
                        <a:spcAft>
                          <a:spcPct val="0"/>
                        </a:spcAft>
                        <a:buClr>
                          <a:srgbClr val="1E3A7C"/>
                        </a:buClr>
                        <a:buSzTx/>
                        <a:buFontTx/>
                        <a:buNone/>
                        <a:tabLst/>
                      </a:pPr>
                      <a:endParaRPr kumimoji="0" lang="de-AT" sz="2000" b="0" i="0" u="none" strike="noStrike" cap="none" normalizeH="0" baseline="0" dirty="0">
                        <a:ln>
                          <a:noFill/>
                        </a:ln>
                        <a:solidFill>
                          <a:schemeClr val="accent1"/>
                        </a:solidFill>
                        <a:effectLst/>
                        <a:latin typeface="Corbel" panose="020B0503020204020204" pitchFamily="34" charset="0"/>
                      </a:endParaRPr>
                    </a:p>
                  </a:txBody>
                  <a:tcP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noProof="0" dirty="0">
                          <a:ln>
                            <a:noFill/>
                          </a:ln>
                          <a:solidFill>
                            <a:schemeClr val="accent1"/>
                          </a:solidFill>
                          <a:effectLst/>
                        </a:rPr>
                        <a:t>luffing and slewing crane until 15t</a:t>
                      </a:r>
                      <a:endParaRPr kumimoji="0" lang="en-GB" sz="2000" b="1" i="0" u="none" strike="noStrike" cap="none" normalizeH="0" baseline="0" noProof="0" dirty="0">
                        <a:ln>
                          <a:noFill/>
                        </a:ln>
                        <a:solidFill>
                          <a:schemeClr val="accent1"/>
                        </a:solidFill>
                        <a:effectLst/>
                        <a:latin typeface="Corbel" panose="020B0503020204020204" pitchFamily="34" charset="0"/>
                        <a:ea typeface="Times New Roman" pitchFamily="18" charset="0"/>
                        <a:cs typeface="Arial" charset="0"/>
                      </a:endParaRPr>
                    </a:p>
                  </a:txBody>
                  <a:tcPr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noProof="0" dirty="0">
                          <a:ln>
                            <a:noFill/>
                          </a:ln>
                          <a:solidFill>
                            <a:schemeClr val="accent1"/>
                          </a:solidFill>
                          <a:effectLst/>
                        </a:rPr>
                        <a:t>luffing and slewing crane until </a:t>
                      </a:r>
                      <a:r>
                        <a:rPr kumimoji="0" lang="de-AT" sz="2000" u="none" strike="noStrike" cap="none" normalizeH="0" baseline="0" dirty="0">
                          <a:ln>
                            <a:noFill/>
                          </a:ln>
                          <a:solidFill>
                            <a:schemeClr val="accent1"/>
                          </a:solidFill>
                          <a:effectLst/>
                        </a:rPr>
                        <a:t>30t</a:t>
                      </a:r>
                      <a:endParaRPr kumimoji="0" lang="de-AT" sz="2000" b="1"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solidFill>
                            <a:schemeClr val="accent1"/>
                          </a:solidFill>
                          <a:effectLst/>
                        </a:rPr>
                        <a:t>gantry crane (bridge) until 40t</a:t>
                      </a:r>
                      <a:endParaRPr kumimoji="0" lang="de-AT" sz="2000" b="1"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solidFill>
                      <a:schemeClr val="accent6">
                        <a:lumMod val="40000"/>
                        <a:lumOff val="60000"/>
                      </a:schemeClr>
                    </a:solid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solidFill>
                            <a:schemeClr val="accent1"/>
                          </a:solidFill>
                          <a:effectLst/>
                        </a:rPr>
                        <a:t>grab operation</a:t>
                      </a:r>
                      <a:r>
                        <a:rPr kumimoji="0" lang="de-AT" sz="2000" u="none" strike="noStrike" cap="none" normalizeH="0" baseline="30000" dirty="0">
                          <a:ln>
                            <a:noFill/>
                          </a:ln>
                          <a:solidFill>
                            <a:schemeClr val="accent1"/>
                          </a:solidFill>
                          <a:effectLst/>
                        </a:rPr>
                        <a:t>1)</a:t>
                      </a:r>
                      <a:endParaRPr kumimoji="0" lang="de-AT" sz="2000" b="1"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solidFill>
                            <a:schemeClr val="accent1"/>
                          </a:solidFill>
                          <a:effectLst/>
                        </a:rPr>
                        <a:t>120t/h</a:t>
                      </a:r>
                      <a:endParaRPr kumimoji="0" lang="de-AT"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solidFill>
                            <a:schemeClr val="accent1"/>
                          </a:solidFill>
                          <a:effectLst/>
                        </a:rPr>
                        <a:t>160t/h</a:t>
                      </a:r>
                      <a:endParaRPr kumimoji="0" lang="de-AT"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solidFill>
                            <a:schemeClr val="accent1"/>
                          </a:solidFill>
                          <a:effectLst/>
                        </a:rPr>
                        <a:t>200t/h</a:t>
                      </a:r>
                      <a:endParaRPr kumimoji="0" lang="de-AT"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1"/>
                  </a:ext>
                </a:extLst>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solidFill>
                            <a:schemeClr val="accent1"/>
                          </a:solidFill>
                          <a:effectLst/>
                        </a:rPr>
                        <a:t>hook operation</a:t>
                      </a:r>
                      <a:endParaRPr kumimoji="0" lang="de-AT" sz="2000" b="1"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solidFill>
                            <a:schemeClr val="accent1"/>
                          </a:solidFill>
                          <a:effectLst/>
                        </a:rPr>
                        <a:t>  80t/h</a:t>
                      </a:r>
                      <a:endParaRPr kumimoji="0" lang="de-AT"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solidFill>
                            <a:schemeClr val="accent1"/>
                          </a:solidFill>
                          <a:effectLst/>
                        </a:rPr>
                        <a:t>100t/h</a:t>
                      </a:r>
                      <a:endParaRPr kumimoji="0" lang="de-AT"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solidFill>
                            <a:schemeClr val="accent1"/>
                          </a:solidFill>
                          <a:effectLst/>
                        </a:rPr>
                        <a:t>120t/h</a:t>
                      </a:r>
                      <a:endParaRPr kumimoji="0" lang="de-AT"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2"/>
                  </a:ext>
                </a:extLst>
              </a:tr>
              <a:tr h="503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dirty="0">
                          <a:ln>
                            <a:noFill/>
                          </a:ln>
                          <a:solidFill>
                            <a:schemeClr val="accent1"/>
                          </a:solidFill>
                          <a:effectLst/>
                        </a:rPr>
                        <a:t>spreader</a:t>
                      </a:r>
                      <a:endParaRPr kumimoji="0" lang="en-GB" sz="2000" b="1"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1E3A7C"/>
                        </a:buClr>
                        <a:buSzTx/>
                        <a:buFontTx/>
                        <a:buNone/>
                        <a:tabLst/>
                      </a:pPr>
                      <a:endParaRPr kumimoji="0" lang="de-AT" sz="2000" b="0" i="0" u="none" strike="noStrike" cap="none" normalizeH="0" baseline="0" dirty="0">
                        <a:ln>
                          <a:noFill/>
                        </a:ln>
                        <a:solidFill>
                          <a:schemeClr val="accent1"/>
                        </a:solidFill>
                        <a:effectLst/>
                        <a:latin typeface="Corbel" panose="020B0503020204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dirty="0">
                          <a:ln>
                            <a:noFill/>
                          </a:ln>
                          <a:solidFill>
                            <a:schemeClr val="accent1"/>
                          </a:solidFill>
                          <a:effectLst/>
                        </a:rPr>
                        <a:t>15 Container/h</a:t>
                      </a:r>
                      <a:endParaRPr kumimoji="0" lang="en-GB"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dirty="0">
                          <a:ln>
                            <a:noFill/>
                          </a:ln>
                          <a:solidFill>
                            <a:schemeClr val="accent1"/>
                          </a:solidFill>
                          <a:effectLst/>
                        </a:rPr>
                        <a:t>25 Container/h</a:t>
                      </a:r>
                      <a:endParaRPr kumimoji="0" lang="en-GB"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4"/>
                  </a:ext>
                </a:extLst>
              </a:tr>
            </a:tbl>
          </a:graphicData>
        </a:graphic>
      </p:graphicFrame>
      <p:sp>
        <p:nvSpPr>
          <p:cNvPr id="8" name="Content Placeholder 2"/>
          <p:cNvSpPr txBox="1">
            <a:spLocks/>
          </p:cNvSpPr>
          <p:nvPr/>
        </p:nvSpPr>
        <p:spPr>
          <a:xfrm>
            <a:off x="251520" y="1901791"/>
            <a:ext cx="8496944" cy="864000"/>
          </a:xfrm>
          <a:prstGeom prst="rect">
            <a:avLst/>
          </a:prstGeom>
          <a:ln w="28575">
            <a:solidFill>
              <a:schemeClr val="accent1"/>
            </a:solidFill>
          </a:ln>
        </p:spPr>
        <p:txBody>
          <a:bodyPr vert="horz" lIns="91440" tIns="45720" rIns="91440" bIns="45720" rtlCol="0" anchor="ctr">
            <a:normAutofit fontScale="925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r>
              <a:rPr lang="de-AT" dirty="0">
                <a:solidFill>
                  <a:srgbClr val="189BC4"/>
                </a:solidFill>
                <a:latin typeface="Corbel" panose="020B0503020204020204" pitchFamily="34" charset="0"/>
              </a:rPr>
              <a:t>The </a:t>
            </a:r>
            <a:r>
              <a:rPr lang="en-GB" dirty="0">
                <a:solidFill>
                  <a:srgbClr val="189BC4"/>
                </a:solidFill>
                <a:latin typeface="Corbel" panose="020B0503020204020204" pitchFamily="34" charset="0"/>
              </a:rPr>
              <a:t>capability of a port depends on its transhipment equipment (lifting capacity and day- or hourly output of cranes)</a:t>
            </a:r>
            <a:endParaRPr lang="en-GB" spc="60" dirty="0">
              <a:solidFill>
                <a:srgbClr val="189BC4"/>
              </a:solidFill>
              <a:latin typeface="Corbel" panose="020B0503020204020204" pitchFamily="34" charset="0"/>
            </a:endParaRPr>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2031513"/>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23528" y="5835785"/>
            <a:ext cx="4392488" cy="276999"/>
          </a:xfrm>
          <a:prstGeom prst="rect">
            <a:avLst/>
          </a:prstGeom>
          <a:noFill/>
        </p:spPr>
        <p:txBody>
          <a:bodyPr wrap="square" rtlCol="0">
            <a:spAutoFit/>
          </a:bodyPr>
          <a:lstStyle/>
          <a:p>
            <a:r>
              <a:rPr lang="de-AT" sz="1200" dirty="0">
                <a:solidFill>
                  <a:schemeClr val="accent1"/>
                </a:solidFill>
                <a:latin typeface="Corbel" panose="020B0503020204020204" pitchFamily="34" charset="0"/>
              </a:rPr>
              <a:t>1) </a:t>
            </a:r>
            <a:r>
              <a:rPr lang="de-AT" sz="1200" dirty="0" err="1">
                <a:solidFill>
                  <a:schemeClr val="accent1"/>
                </a:solidFill>
                <a:latin typeface="Corbel" panose="020B0503020204020204" pitchFamily="34" charset="0"/>
              </a:rPr>
              <a:t>Up</a:t>
            </a:r>
            <a:r>
              <a:rPr lang="de-AT" sz="1200" dirty="0">
                <a:solidFill>
                  <a:schemeClr val="accent1"/>
                </a:solidFill>
                <a:latin typeface="Corbel" panose="020B0503020204020204" pitchFamily="34" charset="0"/>
              </a:rPr>
              <a:t> </a:t>
            </a:r>
            <a:r>
              <a:rPr lang="de-AT" sz="1200" dirty="0" err="1">
                <a:solidFill>
                  <a:schemeClr val="accent1"/>
                </a:solidFill>
                <a:latin typeface="Corbel" panose="020B0503020204020204" pitchFamily="34" charset="0"/>
              </a:rPr>
              <a:t>to</a:t>
            </a:r>
            <a:r>
              <a:rPr lang="de-AT" sz="1200" dirty="0">
                <a:solidFill>
                  <a:schemeClr val="accent1"/>
                </a:solidFill>
                <a:latin typeface="Corbel" panose="020B0503020204020204" pitchFamily="34" charset="0"/>
              </a:rPr>
              <a:t> 800 t/h at </a:t>
            </a:r>
            <a:r>
              <a:rPr lang="de-AT" sz="1200" dirty="0" err="1">
                <a:solidFill>
                  <a:schemeClr val="accent1"/>
                </a:solidFill>
                <a:latin typeface="Corbel" panose="020B0503020204020204" pitchFamily="34" charset="0"/>
              </a:rPr>
              <a:t>bulk</a:t>
            </a:r>
            <a:r>
              <a:rPr lang="de-AT" sz="1200" dirty="0">
                <a:solidFill>
                  <a:schemeClr val="accent1"/>
                </a:solidFill>
                <a:latin typeface="Corbel" panose="020B0503020204020204" pitchFamily="34" charset="0"/>
              </a:rPr>
              <a:t> </a:t>
            </a:r>
            <a:r>
              <a:rPr lang="de-AT" sz="1200" dirty="0" err="1">
                <a:solidFill>
                  <a:schemeClr val="accent1"/>
                </a:solidFill>
                <a:latin typeface="Corbel" panose="020B0503020204020204" pitchFamily="34" charset="0"/>
              </a:rPr>
              <a:t>goods</a:t>
            </a:r>
            <a:r>
              <a:rPr lang="de-AT" sz="1200" dirty="0">
                <a:solidFill>
                  <a:schemeClr val="accent1"/>
                </a:solidFill>
                <a:latin typeface="Corbel" panose="020B0503020204020204" pitchFamily="34" charset="0"/>
              </a:rPr>
              <a:t> </a:t>
            </a:r>
            <a:r>
              <a:rPr lang="de-AT" sz="1200" dirty="0" err="1">
                <a:solidFill>
                  <a:schemeClr val="accent1"/>
                </a:solidFill>
                <a:latin typeface="Corbel" panose="020B0503020204020204" pitchFamily="34" charset="0"/>
              </a:rPr>
              <a:t>for</a:t>
            </a:r>
            <a:r>
              <a:rPr lang="de-AT" sz="1200" dirty="0">
                <a:solidFill>
                  <a:schemeClr val="accent1"/>
                </a:solidFill>
                <a:latin typeface="Corbel" panose="020B0503020204020204" pitchFamily="34" charset="0"/>
              </a:rPr>
              <a:t> </a:t>
            </a:r>
            <a:r>
              <a:rPr lang="de-AT" sz="1200" dirty="0" err="1">
                <a:solidFill>
                  <a:schemeClr val="accent1"/>
                </a:solidFill>
                <a:latin typeface="Corbel" panose="020B0503020204020204" pitchFamily="34" charset="0"/>
              </a:rPr>
              <a:t>the</a:t>
            </a:r>
            <a:r>
              <a:rPr lang="de-AT" sz="1200" dirty="0">
                <a:solidFill>
                  <a:schemeClr val="accent1"/>
                </a:solidFill>
                <a:latin typeface="Corbel" panose="020B0503020204020204" pitchFamily="34" charset="0"/>
              </a:rPr>
              <a:t> </a:t>
            </a:r>
            <a:r>
              <a:rPr lang="de-AT" sz="1200" dirty="0" err="1">
                <a:solidFill>
                  <a:schemeClr val="accent1"/>
                </a:solidFill>
                <a:latin typeface="Corbel" panose="020B0503020204020204" pitchFamily="34" charset="0"/>
              </a:rPr>
              <a:t>steel</a:t>
            </a:r>
            <a:r>
              <a:rPr lang="de-AT" sz="1200" dirty="0">
                <a:solidFill>
                  <a:schemeClr val="accent1"/>
                </a:solidFill>
                <a:latin typeface="Corbel" panose="020B0503020204020204" pitchFamily="34" charset="0"/>
              </a:rPr>
              <a:t> </a:t>
            </a:r>
            <a:r>
              <a:rPr lang="de-AT" sz="1200" dirty="0" err="1">
                <a:solidFill>
                  <a:schemeClr val="accent1"/>
                </a:solidFill>
                <a:latin typeface="Corbel" panose="020B0503020204020204" pitchFamily="34" charset="0"/>
              </a:rPr>
              <a:t>industry</a:t>
            </a:r>
            <a:r>
              <a:rPr lang="de-AT" sz="1200" dirty="0">
                <a:solidFill>
                  <a:schemeClr val="accent1"/>
                </a:solidFill>
                <a:latin typeface="Corbel" panose="020B0503020204020204" pitchFamily="34" charset="0"/>
              </a:rPr>
              <a:t> (</a:t>
            </a:r>
            <a:r>
              <a:rPr lang="de-AT" sz="1200" dirty="0" err="1">
                <a:solidFill>
                  <a:schemeClr val="accent1"/>
                </a:solidFill>
                <a:latin typeface="Corbel" panose="020B0503020204020204" pitchFamily="34" charset="0"/>
              </a:rPr>
              <a:t>coal</a:t>
            </a:r>
            <a:r>
              <a:rPr lang="de-AT" sz="1200" dirty="0">
                <a:solidFill>
                  <a:schemeClr val="accent1"/>
                </a:solidFill>
                <a:latin typeface="Corbel" panose="020B0503020204020204" pitchFamily="34" charset="0"/>
              </a:rPr>
              <a:t>, </a:t>
            </a:r>
            <a:r>
              <a:rPr lang="de-AT" sz="1200" dirty="0" err="1">
                <a:solidFill>
                  <a:schemeClr val="accent1"/>
                </a:solidFill>
                <a:latin typeface="Corbel" panose="020B0503020204020204" pitchFamily="34" charset="0"/>
              </a:rPr>
              <a:t>ore</a:t>
            </a:r>
            <a:r>
              <a:rPr lang="de-AT" sz="1200" dirty="0">
                <a:solidFill>
                  <a:schemeClr val="accent1"/>
                </a:solidFill>
                <a:latin typeface="Corbel" panose="020B0503020204020204" pitchFamily="34" charset="0"/>
              </a:rPr>
              <a:t>, etc.)</a:t>
            </a:r>
          </a:p>
        </p:txBody>
      </p:sp>
      <p:sp>
        <p:nvSpPr>
          <p:cNvPr id="11" name="Textfeld 10"/>
          <p:cNvSpPr txBox="1"/>
          <p:nvPr/>
        </p:nvSpPr>
        <p:spPr>
          <a:xfrm>
            <a:off x="7618284" y="6377113"/>
            <a:ext cx="1530374" cy="215444"/>
          </a:xfrm>
          <a:prstGeom prst="rect">
            <a:avLst/>
          </a:prstGeom>
          <a:noFill/>
        </p:spPr>
        <p:txBody>
          <a:bodyPr wrap="square" rtlCol="0">
            <a:spAutoFit/>
          </a:bodyPr>
          <a:lstStyle/>
          <a:p>
            <a:r>
              <a:rPr lang="de-DE" sz="800" dirty="0" err="1">
                <a:solidFill>
                  <a:schemeClr val="accent1"/>
                </a:solidFill>
                <a:latin typeface="Corbel" panose="020B0503020204020204" pitchFamily="34" charset="0"/>
              </a:rPr>
              <a:t>source</a:t>
            </a:r>
            <a:r>
              <a:rPr lang="de-DE" sz="800" dirty="0">
                <a:latin typeface="Corbel" panose="020B0503020204020204" pitchFamily="34" charset="0"/>
              </a:rPr>
              <a:t>: </a:t>
            </a:r>
            <a:r>
              <a:rPr lang="de-DE" sz="800" dirty="0" err="1">
                <a:solidFill>
                  <a:schemeClr val="accent1"/>
                </a:solidFill>
                <a:latin typeface="Corbel" panose="020B0503020204020204" pitchFamily="34" charset="0"/>
              </a:rPr>
              <a:t>INeS</a:t>
            </a:r>
            <a:r>
              <a:rPr lang="de-DE" sz="800" dirty="0">
                <a:solidFill>
                  <a:schemeClr val="accent1"/>
                </a:solidFill>
                <a:latin typeface="Corbel" panose="020B0503020204020204" pitchFamily="34" charset="0"/>
              </a:rPr>
              <a:t> </a:t>
            </a:r>
            <a:r>
              <a:rPr lang="de-DE" sz="800" dirty="0" err="1">
                <a:solidFill>
                  <a:schemeClr val="accent1"/>
                </a:solidFill>
                <a:latin typeface="Corbel" panose="020B0503020204020204" pitchFamily="34" charset="0"/>
              </a:rPr>
              <a:t>Danube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5420906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3"/>
          <a:stretch>
            <a:fillRect/>
          </a:stretch>
        </p:blipFill>
        <p:spPr>
          <a:xfrm>
            <a:off x="-7795" y="4372643"/>
            <a:ext cx="2498793" cy="1396252"/>
          </a:xfrm>
          <a:prstGeom prst="rect">
            <a:avLst/>
          </a:prstGeom>
        </p:spPr>
      </p:pic>
      <p:pic>
        <p:nvPicPr>
          <p:cNvPr id="10" name="Grafik 9"/>
          <p:cNvPicPr>
            <a:picLocks noChangeAspect="1"/>
          </p:cNvPicPr>
          <p:nvPr/>
        </p:nvPicPr>
        <p:blipFill>
          <a:blip r:embed="rId4"/>
          <a:stretch>
            <a:fillRect/>
          </a:stretch>
        </p:blipFill>
        <p:spPr>
          <a:xfrm>
            <a:off x="0" y="2188007"/>
            <a:ext cx="2490998" cy="1214402"/>
          </a:xfrm>
          <a:prstGeom prst="rect">
            <a:avLst/>
          </a:prstGeom>
        </p:spPr>
      </p:pic>
      <p:sp>
        <p:nvSpPr>
          <p:cNvPr id="2" name="Title 1"/>
          <p:cNvSpPr>
            <a:spLocks noGrp="1"/>
          </p:cNvSpPr>
          <p:nvPr>
            <p:ph type="title"/>
          </p:nvPr>
        </p:nvSpPr>
        <p:spPr/>
        <p:txBody>
          <a:bodyPr>
            <a:normAutofit fontScale="90000"/>
          </a:bodyPr>
          <a:lstStyle/>
          <a:p>
            <a:r>
              <a:rPr lang="en-GB" sz="3100" b="1" dirty="0">
                <a:solidFill>
                  <a:schemeClr val="accent1"/>
                </a:solidFill>
                <a:latin typeface="Corbel" panose="020B0503020204020204" pitchFamily="34" charset="0"/>
              </a:rPr>
              <a:t>Other Transhipment Modes</a:t>
            </a:r>
            <a:br>
              <a:rPr lang="en-GB" b="1" dirty="0">
                <a:solidFill>
                  <a:schemeClr val="accent1"/>
                </a:solidFill>
                <a:latin typeface="Corbel" panose="020B0503020204020204" pitchFamily="34" charset="0"/>
              </a:rPr>
            </a:br>
            <a:r>
              <a:rPr lang="en-GB" sz="2700" dirty="0">
                <a:solidFill>
                  <a:schemeClr val="accent1"/>
                </a:solidFill>
                <a:latin typeface="Corbel" panose="020B0503020204020204" pitchFamily="34" charset="0"/>
              </a:rPr>
              <a:t>Transhipment/Transhipment Modes</a:t>
            </a:r>
            <a:endParaRPr lang="en-GB"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2552911" y="1770761"/>
            <a:ext cx="6346800" cy="4776192"/>
          </a:xfrm>
        </p:spPr>
        <p:txBody>
          <a:bodyPr/>
          <a:lstStyle/>
          <a:p>
            <a:pPr>
              <a:spcBef>
                <a:spcPts val="600"/>
              </a:spcBef>
              <a:buClr>
                <a:srgbClr val="189BC4"/>
              </a:buClr>
            </a:pPr>
            <a:endParaRPr lang="en-GB" sz="1800" b="1" dirty="0">
              <a:solidFill>
                <a:srgbClr val="189BC4"/>
              </a:solidFill>
              <a:latin typeface="Corbel" panose="020B0503020204020204" pitchFamily="34" charset="0"/>
            </a:endParaRPr>
          </a:p>
          <a:p>
            <a:pPr>
              <a:spcBef>
                <a:spcPts val="600"/>
              </a:spcBef>
              <a:buClr>
                <a:srgbClr val="189BC4"/>
              </a:buClr>
            </a:pPr>
            <a:r>
              <a:rPr lang="en-GB" sz="1800" b="1" dirty="0">
                <a:solidFill>
                  <a:srgbClr val="189BC4"/>
                </a:solidFill>
                <a:latin typeface="Corbel" panose="020B0503020204020204" pitchFamily="34" charset="0"/>
              </a:rPr>
              <a:t>Ro-Ro-Ramp (Roll-on-Roll-off)</a:t>
            </a:r>
          </a:p>
          <a:p>
            <a:pPr lvl="1">
              <a:spcBef>
                <a:spcPts val="600"/>
              </a:spcBef>
              <a:buClr>
                <a:srgbClr val="189BC4"/>
              </a:buClr>
              <a:buFont typeface="Symbol" panose="05050102010706020507" pitchFamily="18" charset="2"/>
              <a:buChar char="-"/>
            </a:pPr>
            <a:r>
              <a:rPr lang="en-GB" sz="1800" dirty="0">
                <a:solidFill>
                  <a:schemeClr val="accent1"/>
                </a:solidFill>
                <a:latin typeface="Corbel" panose="020B0503020204020204" pitchFamily="34" charset="0"/>
              </a:rPr>
              <a:t>transhipment of roll on/roll off units (e.g. cars)</a:t>
            </a:r>
          </a:p>
          <a:p>
            <a:pPr lvl="1">
              <a:spcBef>
                <a:spcPts val="600"/>
              </a:spcBef>
              <a:buClr>
                <a:srgbClr val="189BC4"/>
              </a:buClr>
              <a:buFont typeface="Symbol" panose="05050102010706020507" pitchFamily="18" charset="2"/>
              <a:buChar char="-"/>
            </a:pPr>
            <a:r>
              <a:rPr lang="en-GB" sz="1800" dirty="0">
                <a:solidFill>
                  <a:schemeClr val="accent1"/>
                </a:solidFill>
                <a:latin typeface="Corbel" panose="020B0503020204020204" pitchFamily="34" charset="0"/>
              </a:rPr>
              <a:t>cars or trucks „roll“ directly on board of the ship</a:t>
            </a:r>
          </a:p>
          <a:p>
            <a:pPr lvl="1">
              <a:spcBef>
                <a:spcPts val="600"/>
              </a:spcBef>
              <a:buClr>
                <a:srgbClr val="189BC4"/>
              </a:buClr>
              <a:buFont typeface="Symbol" panose="05050102010706020507" pitchFamily="18" charset="2"/>
              <a:buChar char="-"/>
            </a:pPr>
            <a:endParaRPr lang="en-GB" sz="1800" dirty="0">
              <a:solidFill>
                <a:schemeClr val="accent1"/>
              </a:solidFill>
              <a:latin typeface="Corbel" panose="020B0503020204020204" pitchFamily="34" charset="0"/>
            </a:endParaRPr>
          </a:p>
          <a:p>
            <a:pPr lvl="1">
              <a:spcBef>
                <a:spcPts val="600"/>
              </a:spcBef>
              <a:buClr>
                <a:srgbClr val="189BC4"/>
              </a:buClr>
              <a:buFont typeface="Symbol" panose="05050102010706020507" pitchFamily="18" charset="2"/>
              <a:buChar char="-"/>
            </a:pPr>
            <a:endParaRPr lang="en-GB" sz="1800" dirty="0">
              <a:solidFill>
                <a:schemeClr val="accent1"/>
              </a:solidFill>
              <a:latin typeface="Corbel" panose="020B0503020204020204" pitchFamily="34" charset="0"/>
            </a:endParaRPr>
          </a:p>
          <a:p>
            <a:pPr lvl="1">
              <a:spcBef>
                <a:spcPts val="600"/>
              </a:spcBef>
              <a:buClr>
                <a:srgbClr val="189BC4"/>
              </a:buClr>
              <a:buFont typeface="Symbol" panose="05050102010706020507" pitchFamily="18" charset="2"/>
              <a:buChar char="-"/>
            </a:pPr>
            <a:endParaRPr lang="en-GB" sz="1800" dirty="0">
              <a:solidFill>
                <a:schemeClr val="accent1"/>
              </a:solidFill>
              <a:latin typeface="Corbel" panose="020B0503020204020204" pitchFamily="34" charset="0"/>
            </a:endParaRPr>
          </a:p>
          <a:p>
            <a:pPr>
              <a:spcBef>
                <a:spcPts val="600"/>
              </a:spcBef>
              <a:buClr>
                <a:srgbClr val="189BC4"/>
              </a:buClr>
            </a:pPr>
            <a:r>
              <a:rPr lang="en-GB" sz="1800" b="1" dirty="0">
                <a:solidFill>
                  <a:srgbClr val="189BC4"/>
                </a:solidFill>
                <a:latin typeface="Corbel" panose="020B0503020204020204" pitchFamily="34" charset="0"/>
              </a:rPr>
              <a:t>loading hoppers</a:t>
            </a:r>
          </a:p>
          <a:p>
            <a:pPr lvl="1">
              <a:spcBef>
                <a:spcPts val="600"/>
              </a:spcBef>
              <a:buClr>
                <a:srgbClr val="189BC4"/>
              </a:buClr>
              <a:buFont typeface="Symbol" panose="05050102010706020507" pitchFamily="18" charset="2"/>
              <a:buChar char="-"/>
            </a:pPr>
            <a:r>
              <a:rPr lang="en-GB" sz="1800" dirty="0">
                <a:solidFill>
                  <a:schemeClr val="accent1"/>
                </a:solidFill>
                <a:latin typeface="Corbel" panose="020B0503020204020204" pitchFamily="34" charset="0"/>
              </a:rPr>
              <a:t>transhipment of bulk goods</a:t>
            </a:r>
          </a:p>
          <a:p>
            <a:pPr lvl="1">
              <a:spcBef>
                <a:spcPts val="600"/>
              </a:spcBef>
              <a:buClr>
                <a:srgbClr val="189BC4"/>
              </a:buClr>
              <a:buFont typeface="Symbol" panose="05050102010706020507" pitchFamily="18" charset="2"/>
              <a:buChar char="-"/>
            </a:pPr>
            <a:r>
              <a:rPr lang="en-GB" sz="1800" dirty="0">
                <a:solidFill>
                  <a:schemeClr val="accent1"/>
                </a:solidFill>
                <a:latin typeface="Corbel" panose="020B0503020204020204" pitchFamily="34" charset="0"/>
              </a:rPr>
              <a:t>bulk goods (e.g. gravel, fertilizer)  can be transhipped faster </a:t>
            </a:r>
          </a:p>
          <a:p>
            <a:pPr lvl="1">
              <a:spcBef>
                <a:spcPts val="600"/>
              </a:spcBef>
              <a:buClr>
                <a:srgbClr val="189BC4"/>
              </a:buClr>
              <a:buFont typeface="Symbol" panose="05050102010706020507" pitchFamily="18" charset="2"/>
              <a:buChar char="-"/>
            </a:pPr>
            <a:r>
              <a:rPr lang="en-GB" sz="1800" dirty="0">
                <a:solidFill>
                  <a:schemeClr val="accent1"/>
                </a:solidFill>
                <a:latin typeface="Corbel" panose="020B0503020204020204" pitchFamily="34" charset="0"/>
              </a:rPr>
              <a:t>loading hoppers can also be </a:t>
            </a:r>
            <a:br>
              <a:rPr lang="en-GB" sz="1800" dirty="0">
                <a:solidFill>
                  <a:schemeClr val="accent1"/>
                </a:solidFill>
                <a:latin typeface="Corbel" panose="020B0503020204020204" pitchFamily="34" charset="0"/>
              </a:rPr>
            </a:br>
            <a:r>
              <a:rPr lang="en-GB" sz="1800" dirty="0">
                <a:solidFill>
                  <a:schemeClr val="accent1"/>
                </a:solidFill>
                <a:latin typeface="Corbel" panose="020B0503020204020204" pitchFamily="34" charset="0"/>
              </a:rPr>
              <a:t>used as a temporary storage facility </a:t>
            </a:r>
          </a:p>
          <a:p>
            <a:pPr>
              <a:buFont typeface="Symbol" panose="05050102010706020507" pitchFamily="18" charset="2"/>
              <a:buChar char="-"/>
            </a:pPr>
            <a:endParaRPr lang="de-AT" dirty="0">
              <a:solidFill>
                <a:schemeClr val="accent1"/>
              </a:solidFill>
              <a:latin typeface="Corbel" panose="020B0503020204020204" pitchFamily="34" charset="0"/>
            </a:endParaRPr>
          </a:p>
          <a:p>
            <a:pPr>
              <a:buFont typeface="Symbol" panose="05050102010706020507" pitchFamily="18" charset="2"/>
              <a:buChar char="-"/>
            </a:pPr>
            <a:endParaRPr lang="de-AT" dirty="0">
              <a:solidFill>
                <a:schemeClr val="accent1"/>
              </a:solidFill>
              <a:latin typeface="Corbel" panose="020B0503020204020204" pitchFamily="34" charset="0"/>
            </a:endParaRPr>
          </a:p>
          <a:p>
            <a:pPr>
              <a:buFont typeface="Symbol" panose="05050102010706020507" pitchFamily="18" charset="2"/>
              <a:buChar char="-"/>
            </a:pPr>
            <a:endParaRPr lang="de-AT" sz="12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
        <p:nvSpPr>
          <p:cNvPr id="7" name="Text Box 5"/>
          <p:cNvSpPr txBox="1">
            <a:spLocks noChangeArrowheads="1"/>
          </p:cNvSpPr>
          <p:nvPr/>
        </p:nvSpPr>
        <p:spPr bwMode="auto">
          <a:xfrm>
            <a:off x="-61913" y="3186965"/>
            <a:ext cx="154020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err="1">
                <a:solidFill>
                  <a:schemeClr val="bg1"/>
                </a:solidFill>
                <a:latin typeface="Corbel" panose="020B0503020204020204" pitchFamily="34" charset="0"/>
              </a:rPr>
              <a:t>picture</a:t>
            </a:r>
            <a:r>
              <a:rPr lang="de-AT" sz="800" dirty="0">
                <a:solidFill>
                  <a:schemeClr val="bg1"/>
                </a:solidFill>
                <a:latin typeface="Corbel" panose="020B0503020204020204" pitchFamily="34" charset="0"/>
              </a:rPr>
              <a:t>: </a:t>
            </a:r>
            <a:r>
              <a:rPr lang="de-AT" sz="800" dirty="0" err="1">
                <a:solidFill>
                  <a:schemeClr val="bg1"/>
                </a:solidFill>
                <a:latin typeface="Corbel" panose="020B0503020204020204" pitchFamily="34" charset="0"/>
              </a:rPr>
              <a:t>Ennshafen</a:t>
            </a:r>
            <a:endParaRPr lang="de-DE" sz="800" dirty="0">
              <a:solidFill>
                <a:schemeClr val="bg1"/>
              </a:solidFill>
              <a:latin typeface="Corbel" panose="020B0503020204020204" pitchFamily="34" charset="0"/>
            </a:endParaRPr>
          </a:p>
        </p:txBody>
      </p:sp>
      <p:sp>
        <p:nvSpPr>
          <p:cNvPr id="12" name="Text Box 5"/>
          <p:cNvSpPr txBox="1">
            <a:spLocks noChangeArrowheads="1"/>
          </p:cNvSpPr>
          <p:nvPr/>
        </p:nvSpPr>
        <p:spPr bwMode="auto">
          <a:xfrm>
            <a:off x="0" y="4401367"/>
            <a:ext cx="208823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err="1">
                <a:solidFill>
                  <a:schemeClr val="bg1"/>
                </a:solidFill>
                <a:latin typeface="Corbel" panose="020B0503020204020204" pitchFamily="34" charset="0"/>
              </a:rPr>
              <a:t>picture</a:t>
            </a:r>
            <a:r>
              <a:rPr lang="de-AT" sz="800" dirty="0">
                <a:solidFill>
                  <a:schemeClr val="bg1"/>
                </a:solidFill>
                <a:latin typeface="Corbel" panose="020B0503020204020204" pitchFamily="34" charset="0"/>
              </a:rPr>
              <a:t>: </a:t>
            </a:r>
            <a:r>
              <a:rPr lang="de-AT" sz="800" dirty="0" err="1">
                <a:solidFill>
                  <a:schemeClr val="bg1"/>
                </a:solidFill>
                <a:latin typeface="Corbel" panose="020B0503020204020204" pitchFamily="34" charset="0"/>
              </a:rPr>
              <a:t>Rhenus</a:t>
            </a:r>
            <a:r>
              <a:rPr lang="de-AT" sz="800" dirty="0">
                <a:solidFill>
                  <a:schemeClr val="bg1"/>
                </a:solidFill>
                <a:latin typeface="Corbel" panose="020B0503020204020204" pitchFamily="34" charset="0"/>
              </a:rPr>
              <a:t> Donauhafen Krems</a:t>
            </a:r>
            <a:endParaRPr lang="de-DE" sz="800" dirty="0">
              <a:solidFill>
                <a:schemeClr val="bg1"/>
              </a:solidFill>
              <a:latin typeface="Corbel" panose="020B0503020204020204" pitchFamily="34" charset="0"/>
            </a:endParaRPr>
          </a:p>
        </p:txBody>
      </p:sp>
      <p:sp>
        <p:nvSpPr>
          <p:cNvPr id="9" name="Text Box 6"/>
          <p:cNvSpPr txBox="1">
            <a:spLocks noChangeArrowheads="1"/>
          </p:cNvSpPr>
          <p:nvPr/>
        </p:nvSpPr>
        <p:spPr bwMode="auto">
          <a:xfrm>
            <a:off x="8146740" y="6439231"/>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source: via 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152400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cstate="screen">
            <a:extLst>
              <a:ext uri="{28A0092B-C50C-407E-A947-70E740481C1C}">
                <a14:useLocalDpi xmlns:a14="http://schemas.microsoft.com/office/drawing/2010/main"/>
              </a:ext>
            </a:extLst>
          </a:blip>
          <a:srcRect/>
          <a:stretch/>
        </p:blipFill>
        <p:spPr bwMode="auto">
          <a:xfrm>
            <a:off x="5524277" y="3571899"/>
            <a:ext cx="2592000" cy="1872208"/>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fontScale="90000"/>
          </a:bodyPr>
          <a:lstStyle/>
          <a:p>
            <a:r>
              <a:rPr lang="en-GB" sz="3100" b="1" dirty="0">
                <a:solidFill>
                  <a:schemeClr val="accent1"/>
                </a:solidFill>
                <a:latin typeface="Corbel" panose="020B0503020204020204" pitchFamily="34" charset="0"/>
              </a:rPr>
              <a:t>Other Transhipment Modes</a:t>
            </a:r>
            <a:br>
              <a:rPr lang="en-GB" b="1" dirty="0">
                <a:solidFill>
                  <a:schemeClr val="accent1"/>
                </a:solidFill>
                <a:latin typeface="Corbel" panose="020B0503020204020204" pitchFamily="34" charset="0"/>
              </a:rPr>
            </a:br>
            <a:r>
              <a:rPr lang="en-GB" sz="2700" dirty="0">
                <a:solidFill>
                  <a:schemeClr val="accent1"/>
                </a:solidFill>
                <a:latin typeface="Corbel" panose="020B0503020204020204" pitchFamily="34" charset="0"/>
              </a:rPr>
              <a:t>Transhipment/Transhipment Modes</a:t>
            </a:r>
            <a:endParaRPr lang="en-GB"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3808800" cy="2376264"/>
          </a:xfrm>
        </p:spPr>
        <p:txBody>
          <a:bodyPr/>
          <a:lstStyle/>
          <a:p>
            <a:pPr>
              <a:spcBef>
                <a:spcPts val="600"/>
              </a:spcBef>
            </a:pPr>
            <a:endParaRPr lang="en-GB" b="1" dirty="0">
              <a:solidFill>
                <a:schemeClr val="accent1"/>
              </a:solidFill>
              <a:latin typeface="Corbel" panose="020B0503020204020204" pitchFamily="34" charset="0"/>
            </a:endParaRPr>
          </a:p>
          <a:p>
            <a:pPr>
              <a:spcBef>
                <a:spcPts val="600"/>
              </a:spcBef>
              <a:buClr>
                <a:srgbClr val="189BC4"/>
              </a:buClr>
            </a:pPr>
            <a:r>
              <a:rPr lang="en-GB" sz="1800" b="1" dirty="0">
                <a:solidFill>
                  <a:srgbClr val="189BC4"/>
                </a:solidFill>
                <a:latin typeface="Corbel" panose="020B0503020204020204" pitchFamily="34" charset="0"/>
              </a:rPr>
              <a:t>suction- and pumping equipment</a:t>
            </a:r>
          </a:p>
          <a:p>
            <a:pPr lvl="1">
              <a:spcBef>
                <a:spcPts val="600"/>
              </a:spcBef>
              <a:buClr>
                <a:srgbClr val="189BC4"/>
              </a:buClr>
              <a:buFont typeface="Symbol" panose="05050102010706020507" pitchFamily="18" charset="2"/>
              <a:buChar char="-"/>
            </a:pPr>
            <a:r>
              <a:rPr lang="en-GB" sz="1800" dirty="0">
                <a:solidFill>
                  <a:schemeClr val="accent1"/>
                </a:solidFill>
                <a:latin typeface="Corbel" panose="020B0503020204020204" pitchFamily="34" charset="0"/>
              </a:rPr>
              <a:t>transhipment of liquid goods</a:t>
            </a:r>
          </a:p>
          <a:p>
            <a:pPr lvl="1">
              <a:spcBef>
                <a:spcPts val="600"/>
              </a:spcBef>
              <a:buClr>
                <a:srgbClr val="189BC4"/>
              </a:buClr>
              <a:buFont typeface="Symbol" panose="05050102010706020507" pitchFamily="18" charset="2"/>
              <a:buChar char="-"/>
            </a:pPr>
            <a:endParaRPr lang="en-GB" sz="1800" dirty="0">
              <a:solidFill>
                <a:schemeClr val="accent1"/>
              </a:solidFill>
              <a:latin typeface="Corbel" panose="020B0503020204020204" pitchFamily="34" charset="0"/>
            </a:endParaRPr>
          </a:p>
          <a:p>
            <a:pPr lvl="1">
              <a:spcBef>
                <a:spcPts val="600"/>
              </a:spcBef>
              <a:buClr>
                <a:srgbClr val="189BC4"/>
              </a:buClr>
              <a:buFont typeface="Symbol" panose="05050102010706020507" pitchFamily="18" charset="2"/>
              <a:buChar char="-"/>
            </a:pPr>
            <a:endParaRPr lang="en-GB" sz="1800" dirty="0">
              <a:solidFill>
                <a:schemeClr val="accent1"/>
              </a:solidFill>
              <a:latin typeface="Corbel" panose="020B0503020204020204" pitchFamily="34" charset="0"/>
            </a:endParaRPr>
          </a:p>
          <a:p>
            <a:pPr lvl="1">
              <a:spcBef>
                <a:spcPts val="600"/>
              </a:spcBef>
              <a:buClr>
                <a:srgbClr val="189BC4"/>
              </a:buClr>
              <a:buFont typeface="Symbol" panose="05050102010706020507" pitchFamily="18" charset="2"/>
              <a:buChar char="-"/>
            </a:pPr>
            <a:endParaRPr lang="en-GB" sz="1800" dirty="0">
              <a:latin typeface="Corbel" panose="020B0503020204020204" pitchFamily="34" charset="0"/>
            </a:endParaRPr>
          </a:p>
          <a:p>
            <a:pPr lvl="1">
              <a:buFont typeface="Symbol" panose="05050102010706020507" pitchFamily="18" charset="2"/>
              <a:buChar char="-"/>
            </a:pP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pic>
        <p:nvPicPr>
          <p:cNvPr id="6" name="Picture 2" descr="A69Umladestelel_ETL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1065600" y="3501008"/>
            <a:ext cx="2592000" cy="19430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6"/>
          <p:cNvSpPr txBox="1">
            <a:spLocks noChangeArrowheads="1"/>
          </p:cNvSpPr>
          <p:nvPr/>
        </p:nvSpPr>
        <p:spPr bwMode="auto">
          <a:xfrm>
            <a:off x="1065600" y="3501008"/>
            <a:ext cx="122413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err="1">
                <a:solidFill>
                  <a:schemeClr val="accent1"/>
                </a:solidFill>
                <a:latin typeface="Corbel" panose="020B0503020204020204" pitchFamily="34" charset="0"/>
              </a:rPr>
              <a:t>picture</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11" name="Text Box 6"/>
          <p:cNvSpPr txBox="1">
            <a:spLocks noChangeArrowheads="1"/>
          </p:cNvSpPr>
          <p:nvPr/>
        </p:nvSpPr>
        <p:spPr bwMode="auto">
          <a:xfrm>
            <a:off x="8146740" y="6439231"/>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source: via donau</a:t>
            </a:r>
            <a:endParaRPr lang="de-DE" sz="800" dirty="0">
              <a:solidFill>
                <a:schemeClr val="accent1"/>
              </a:solidFill>
              <a:latin typeface="Corbel" panose="020B0503020204020204" pitchFamily="34" charset="0"/>
            </a:endParaRPr>
          </a:p>
        </p:txBody>
      </p:sp>
      <p:sp>
        <p:nvSpPr>
          <p:cNvPr id="4" name="Rechteck 3"/>
          <p:cNvSpPr/>
          <p:nvPr/>
        </p:nvSpPr>
        <p:spPr>
          <a:xfrm>
            <a:off x="4593593" y="1700808"/>
            <a:ext cx="4572000" cy="1431161"/>
          </a:xfrm>
          <a:prstGeom prst="rect">
            <a:avLst/>
          </a:prstGeom>
        </p:spPr>
        <p:txBody>
          <a:bodyPr>
            <a:spAutoFit/>
          </a:bodyPr>
          <a:lstStyle/>
          <a:p>
            <a:pPr marL="182880" lvl="0" indent="-182880">
              <a:spcBef>
                <a:spcPts val="600"/>
              </a:spcBef>
              <a:buClr>
                <a:srgbClr val="189BC4"/>
              </a:buClr>
              <a:buSzPct val="85000"/>
              <a:buFont typeface="Arial" pitchFamily="34" charset="0"/>
              <a:buChar char="•"/>
            </a:pPr>
            <a:endParaRPr lang="en-GB" b="1" dirty="0">
              <a:solidFill>
                <a:srgbClr val="189BC4"/>
              </a:solidFill>
              <a:latin typeface="Corbel" panose="020B0503020204020204" pitchFamily="34" charset="0"/>
            </a:endParaRPr>
          </a:p>
          <a:p>
            <a:pPr marL="182880" lvl="0" indent="-182880">
              <a:spcBef>
                <a:spcPts val="600"/>
              </a:spcBef>
              <a:buClr>
                <a:srgbClr val="189BC4"/>
              </a:buClr>
              <a:buSzPct val="85000"/>
              <a:buFont typeface="Arial" pitchFamily="34" charset="0"/>
              <a:buChar char="•"/>
            </a:pPr>
            <a:r>
              <a:rPr lang="en-GB" b="1" dirty="0">
                <a:solidFill>
                  <a:srgbClr val="189BC4"/>
                </a:solidFill>
                <a:latin typeface="Corbel" panose="020B0503020204020204" pitchFamily="34" charset="0"/>
              </a:rPr>
              <a:t>reach stacker</a:t>
            </a:r>
          </a:p>
          <a:p>
            <a:pPr lvl="1" indent="-182880">
              <a:spcBef>
                <a:spcPts val="600"/>
              </a:spcBef>
              <a:buClr>
                <a:srgbClr val="189BC4"/>
              </a:buClr>
              <a:buSzPct val="85000"/>
              <a:buFont typeface="Symbol" panose="05050102010706020507" pitchFamily="18" charset="2"/>
              <a:buChar char="-"/>
            </a:pPr>
            <a:r>
              <a:rPr lang="en-GB" dirty="0">
                <a:solidFill>
                  <a:srgbClr val="3C628F"/>
                </a:solidFill>
                <a:latin typeface="Corbel" panose="020B0503020204020204" pitchFamily="34" charset="0"/>
              </a:rPr>
              <a:t>wheeled vehicles, to support cranes</a:t>
            </a:r>
          </a:p>
          <a:p>
            <a:pPr lvl="1" indent="-182880">
              <a:spcBef>
                <a:spcPts val="600"/>
              </a:spcBef>
              <a:buClr>
                <a:srgbClr val="189BC4"/>
              </a:buClr>
              <a:buSzPct val="85000"/>
              <a:buFont typeface="Symbol" panose="05050102010706020507" pitchFamily="18" charset="2"/>
              <a:buChar char="-"/>
            </a:pPr>
            <a:r>
              <a:rPr lang="en-GB" dirty="0">
                <a:solidFill>
                  <a:srgbClr val="3C628F"/>
                </a:solidFill>
                <a:latin typeface="Corbel" panose="020B0503020204020204" pitchFamily="34" charset="0"/>
              </a:rPr>
              <a:t>maximum working load 45 tons</a:t>
            </a:r>
          </a:p>
        </p:txBody>
      </p:sp>
      <p:sp>
        <p:nvSpPr>
          <p:cNvPr id="12" name="Rectangle 5"/>
          <p:cNvSpPr>
            <a:spLocks noChangeArrowheads="1"/>
          </p:cNvSpPr>
          <p:nvPr/>
        </p:nvSpPr>
        <p:spPr bwMode="auto">
          <a:xfrm>
            <a:off x="5479250" y="3600869"/>
            <a:ext cx="212429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de-DE" sz="800" dirty="0">
                <a:solidFill>
                  <a:schemeClr val="accent1"/>
                </a:solidFill>
                <a:latin typeface="Corbel" panose="020B0503020204020204" pitchFamily="34" charset="0"/>
                <a:cs typeface="Arial" panose="020B0604020202020204" pitchFamily="34" charset="0"/>
              </a:rPr>
              <a:t>Source: </a:t>
            </a:r>
            <a:r>
              <a:rPr lang="de-DE" sz="800" dirty="0" err="1">
                <a:solidFill>
                  <a:schemeClr val="accent1"/>
                </a:solidFill>
                <a:latin typeface="Corbel" panose="020B0503020204020204" pitchFamily="34" charset="0"/>
                <a:cs typeface="Arial" panose="020B0604020202020204" pitchFamily="34" charset="0"/>
              </a:rPr>
              <a:t>WienCont</a:t>
            </a:r>
            <a:r>
              <a:rPr lang="de-DE" sz="800" dirty="0">
                <a:solidFill>
                  <a:schemeClr val="accent1"/>
                </a:solidFill>
                <a:latin typeface="Corbel" panose="020B0503020204020204" pitchFamily="34" charset="0"/>
                <a:cs typeface="Arial" panose="020B0604020202020204" pitchFamily="34" charset="0"/>
              </a:rPr>
              <a:t> Containergesellschaft mbH</a:t>
            </a:r>
          </a:p>
        </p:txBody>
      </p:sp>
    </p:spTree>
    <p:extLst>
      <p:ext uri="{BB962C8B-B14F-4D97-AF65-F5344CB8AC3E}">
        <p14:creationId xmlns:p14="http://schemas.microsoft.com/office/powerpoint/2010/main" val="2106111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100" b="1" dirty="0">
                <a:solidFill>
                  <a:schemeClr val="accent1"/>
                </a:solidFill>
              </a:rPr>
              <a:t>Quiz</a:t>
            </a:r>
            <a:br>
              <a:rPr lang="de-DE" b="1" dirty="0">
                <a:solidFill>
                  <a:schemeClr val="accent1"/>
                </a:solidFill>
              </a:rPr>
            </a:br>
            <a:r>
              <a:rPr lang="en-US" sz="2700" dirty="0" err="1">
                <a:solidFill>
                  <a:schemeClr val="accent1"/>
                </a:solidFill>
              </a:rPr>
              <a:t>Transhipment</a:t>
            </a:r>
            <a:r>
              <a:rPr lang="en-US" sz="2700" dirty="0">
                <a:solidFill>
                  <a:schemeClr val="accent1"/>
                </a:solidFill>
              </a:rPr>
              <a:t>/</a:t>
            </a:r>
            <a:r>
              <a:rPr lang="en-US" sz="2700" dirty="0" err="1">
                <a:solidFill>
                  <a:schemeClr val="accent1"/>
                </a:solidFill>
              </a:rPr>
              <a:t>Transhipment</a:t>
            </a:r>
            <a:r>
              <a:rPr lang="en-US" sz="2700" dirty="0">
                <a:solidFill>
                  <a:schemeClr val="accent1"/>
                </a:solidFill>
              </a:rPr>
              <a:t> Modes</a:t>
            </a:r>
          </a:p>
        </p:txBody>
      </p:sp>
      <p:sp>
        <p:nvSpPr>
          <p:cNvPr id="3" name="Inhaltsplatzhalter 2"/>
          <p:cNvSpPr>
            <a:spLocks noGrp="1"/>
          </p:cNvSpPr>
          <p:nvPr>
            <p:ph idx="1"/>
          </p:nvPr>
        </p:nvSpPr>
        <p:spPr/>
        <p:txBody>
          <a:bodyPr>
            <a:normAutofit/>
          </a:bodyPr>
          <a:lstStyle/>
          <a:p>
            <a:pPr marL="0" indent="0" algn="ctr">
              <a:buNone/>
            </a:pPr>
            <a:r>
              <a:rPr lang="en-US" sz="1800" dirty="0">
                <a:solidFill>
                  <a:schemeClr val="accent1"/>
                </a:solidFill>
                <a:latin typeface="Corbel" panose="020B0503020204020204" pitchFamily="34" charset="0"/>
              </a:rPr>
              <a:t>What is the definition of the term „</a:t>
            </a:r>
            <a:r>
              <a:rPr lang="en-US" sz="1800" dirty="0" err="1">
                <a:solidFill>
                  <a:schemeClr val="accent1"/>
                </a:solidFill>
                <a:latin typeface="Corbel" panose="020B0503020204020204" pitchFamily="34" charset="0"/>
              </a:rPr>
              <a:t>transhipment</a:t>
            </a:r>
            <a:r>
              <a:rPr lang="en-US" sz="1800" dirty="0">
                <a:solidFill>
                  <a:schemeClr val="accent1"/>
                </a:solidFill>
                <a:latin typeface="Corbel" panose="020B0503020204020204" pitchFamily="34" charset="0"/>
              </a:rPr>
              <a:t>“?</a:t>
            </a:r>
          </a:p>
          <a:p>
            <a:pPr marL="0" indent="0" algn="ctr">
              <a:buNone/>
            </a:pPr>
            <a:endParaRPr lang="de-DE" sz="1800" dirty="0">
              <a:solidFill>
                <a:schemeClr val="accent1"/>
              </a:solidFill>
              <a:latin typeface="Corbel" panose="020B0503020204020204" pitchFamily="34" charset="0"/>
            </a:endParaRPr>
          </a:p>
          <a:p>
            <a:pPr marL="454025" indent="-454025">
              <a:buFont typeface="Arial" pitchFamily="34" charset="0"/>
              <a:buAutoNum type="alphaLcParenR"/>
            </a:pPr>
            <a:r>
              <a:rPr lang="en-US" sz="1800" dirty="0">
                <a:solidFill>
                  <a:schemeClr val="accent1"/>
                </a:solidFill>
                <a:latin typeface="Corbel" panose="020B0503020204020204" pitchFamily="34" charset="0"/>
              </a:rPr>
              <a:t>vehicles that serve to goods and passengers such as trucks, trains or inland vessels</a:t>
            </a:r>
          </a:p>
          <a:p>
            <a:pPr marL="454025" indent="-454025">
              <a:buFont typeface="Arial" pitchFamily="34" charset="0"/>
              <a:buAutoNum type="alphaLcParenR"/>
            </a:pPr>
            <a:r>
              <a:rPr lang="en-US" sz="1800" dirty="0">
                <a:solidFill>
                  <a:schemeClr val="accent1"/>
                </a:solidFill>
                <a:latin typeface="Corbel" panose="020B0503020204020204" pitchFamily="34" charset="0"/>
              </a:rPr>
              <a:t>shifting of goods from one mean of transport to another within a transport chain</a:t>
            </a:r>
          </a:p>
          <a:p>
            <a:pPr marL="454025" indent="-454025">
              <a:buAutoNum type="alphaLcParenR"/>
            </a:pPr>
            <a:r>
              <a:rPr lang="en-US" sz="1800" dirty="0">
                <a:solidFill>
                  <a:schemeClr val="accent1"/>
                </a:solidFill>
                <a:latin typeface="Corbel" panose="020B0503020204020204" pitchFamily="34" charset="0"/>
              </a:rPr>
              <a:t>transport infrastructure</a:t>
            </a:r>
          </a:p>
          <a:p>
            <a:pPr marL="454025" indent="-454025">
              <a:buAutoNum type="alphaLcParenR"/>
            </a:pPr>
            <a:r>
              <a:rPr lang="en-US" sz="1800" dirty="0">
                <a:solidFill>
                  <a:schemeClr val="accent1"/>
                </a:solidFill>
                <a:latin typeface="Corbel" panose="020B0503020204020204" pitchFamily="34" charset="0"/>
              </a:rPr>
              <a:t>partial route at the beginning of the transport </a:t>
            </a:r>
            <a:r>
              <a:rPr lang="en-US" sz="800" dirty="0">
                <a:solidFill>
                  <a:schemeClr val="accent1"/>
                </a:solidFill>
                <a:latin typeface="Corbel" panose="020B0503020204020204" pitchFamily="34" charset="0"/>
              </a:rPr>
              <a:t>chain</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6" name="Ellipse 5"/>
          <p:cNvSpPr/>
          <p:nvPr/>
        </p:nvSpPr>
        <p:spPr>
          <a:xfrm>
            <a:off x="323528" y="2852936"/>
            <a:ext cx="8363272" cy="57606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Nach unten gekrümmter Pfeil 12"/>
          <p:cNvSpPr/>
          <p:nvPr/>
        </p:nvSpPr>
        <p:spPr>
          <a:xfrm>
            <a:off x="1420652" y="4569867"/>
            <a:ext cx="5904656" cy="750104"/>
          </a:xfrm>
          <a:prstGeom prst="curvedDownArrow">
            <a:avLst>
              <a:gd name="adj1" fmla="val 25000"/>
              <a:gd name="adj2" fmla="val 66510"/>
              <a:gd name="adj3" fmla="val 21082"/>
            </a:avLst>
          </a:prstGeom>
          <a:solidFill>
            <a:srgbClr val="189B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solidFill>
                <a:schemeClr val="tx1"/>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5361240"/>
            <a:ext cx="1726145" cy="1175936"/>
          </a:xfrm>
          <a:prstGeom prst="rect">
            <a:avLst/>
          </a:prstGeom>
        </p:spPr>
      </p:pic>
      <p:pic>
        <p:nvPicPr>
          <p:cNvPr id="15" name="Grafik 14"/>
          <p:cNvPicPr>
            <a:picLocks noChangeAspect="1"/>
          </p:cNvPicPr>
          <p:nvPr/>
        </p:nvPicPr>
        <p:blipFill>
          <a:blip r:embed="rId4"/>
          <a:stretch>
            <a:fillRect/>
          </a:stretch>
        </p:blipFill>
        <p:spPr>
          <a:xfrm>
            <a:off x="7212272" y="4999871"/>
            <a:ext cx="1193156" cy="1597481"/>
          </a:xfrm>
          <a:prstGeom prst="rect">
            <a:avLst/>
          </a:prstGeom>
        </p:spPr>
      </p:pic>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7446" y="3989104"/>
            <a:ext cx="2031068" cy="1250376"/>
          </a:xfrm>
          <a:prstGeom prst="rect">
            <a:avLst/>
          </a:prstGeom>
        </p:spPr>
      </p:pic>
      <p:sp>
        <p:nvSpPr>
          <p:cNvPr id="4" name="Textfeld 3"/>
          <p:cNvSpPr txBox="1"/>
          <p:nvPr/>
        </p:nvSpPr>
        <p:spPr>
          <a:xfrm>
            <a:off x="5868144" y="6309320"/>
            <a:ext cx="1344128"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Pixabay.com</a:t>
            </a:r>
          </a:p>
        </p:txBody>
      </p:sp>
    </p:spTree>
    <p:extLst>
      <p:ext uri="{BB962C8B-B14F-4D97-AF65-F5344CB8AC3E}">
        <p14:creationId xmlns:p14="http://schemas.microsoft.com/office/powerpoint/2010/main" val="351546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b="1" dirty="0">
                <a:solidFill>
                  <a:schemeClr val="accent1"/>
                </a:solidFill>
                <a:latin typeface="Corbel" panose="020B0503020204020204" pitchFamily="34" charset="0"/>
              </a:rPr>
              <a:t>Ports and </a:t>
            </a:r>
            <a:r>
              <a:rPr lang="de-AT" b="1" dirty="0">
                <a:solidFill>
                  <a:schemeClr val="accent1"/>
                </a:solidFill>
                <a:latin typeface="Corbel" panose="020B0503020204020204" pitchFamily="34" charset="0"/>
              </a:rPr>
              <a:t>Inland </a:t>
            </a:r>
            <a:r>
              <a:rPr lang="de-AT" b="1" dirty="0" err="1">
                <a:solidFill>
                  <a:schemeClr val="accent1"/>
                </a:solidFill>
                <a:latin typeface="Corbel" panose="020B0503020204020204" pitchFamily="34" charset="0"/>
              </a:rPr>
              <a:t>Vessels</a:t>
            </a:r>
            <a:endParaRPr lang="de-AT"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28</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3566434122"/>
              </p:ext>
            </p:extLst>
          </p:nvPr>
        </p:nvGraphicFramePr>
        <p:xfrm>
          <a:off x="1763688" y="1772816"/>
          <a:ext cx="604867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94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a:solidFill>
                  <a:schemeClr val="accent1"/>
                </a:solidFill>
                <a:latin typeface="Corbel" panose="020B0503020204020204" pitchFamily="34" charset="0"/>
              </a:rPr>
              <a:t>Cargo </a:t>
            </a:r>
            <a:r>
              <a:rPr lang="de-AT" b="1" dirty="0" err="1">
                <a:solidFill>
                  <a:schemeClr val="accent1"/>
                </a:solidFill>
                <a:latin typeface="Corbel" panose="020B0503020204020204" pitchFamily="34" charset="0"/>
              </a:rPr>
              <a:t>Vessels</a:t>
            </a:r>
            <a:br>
              <a:rPr lang="de-AT" b="1" dirty="0">
                <a:solidFill>
                  <a:schemeClr val="accent1"/>
                </a:solidFill>
                <a:latin typeface="Corbel" panose="020B0503020204020204" pitchFamily="34" charset="0"/>
              </a:rPr>
            </a:br>
            <a:r>
              <a:rPr lang="de-AT" sz="2400" dirty="0" err="1">
                <a:solidFill>
                  <a:schemeClr val="accent1"/>
                </a:solidFill>
                <a:latin typeface="Corbel" panose="020B0503020204020204" pitchFamily="34" charset="0"/>
              </a:rPr>
              <a:t>Types</a:t>
            </a:r>
            <a:r>
              <a:rPr lang="de-AT" sz="2400" dirty="0">
                <a:solidFill>
                  <a:schemeClr val="accent1"/>
                </a:solidFill>
                <a:latin typeface="Corbel" panose="020B0503020204020204" pitchFamily="34" charset="0"/>
              </a:rPr>
              <a:t> </a:t>
            </a:r>
            <a:r>
              <a:rPr lang="de-AT" sz="2400" dirty="0" err="1">
                <a:solidFill>
                  <a:schemeClr val="accent1"/>
                </a:solidFill>
                <a:latin typeface="Corbel" panose="020B0503020204020204" pitchFamily="34" charset="0"/>
              </a:rPr>
              <a:t>of</a:t>
            </a:r>
            <a:r>
              <a:rPr lang="de-AT" sz="2400" dirty="0">
                <a:solidFill>
                  <a:schemeClr val="accent1"/>
                </a:solidFill>
                <a:latin typeface="Corbel" panose="020B0503020204020204" pitchFamily="34" charset="0"/>
              </a:rPr>
              <a:t> </a:t>
            </a:r>
            <a:r>
              <a:rPr lang="de-AT" sz="2400" dirty="0" err="1">
                <a:solidFill>
                  <a:schemeClr val="accent1"/>
                </a:solidFill>
                <a:latin typeface="Corbel" panose="020B0503020204020204" pitchFamily="34" charset="0"/>
              </a:rPr>
              <a:t>Vessels</a:t>
            </a:r>
            <a:endParaRPr lang="de-DE" b="1"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endParaRPr lang="de-DE" dirty="0"/>
          </a:p>
          <a:p>
            <a:pPr marL="0" indent="0">
              <a:buNone/>
            </a:pPr>
            <a:endParaRPr lang="de-AT" dirty="0"/>
          </a:p>
          <a:p>
            <a:pPr marL="0" indent="0">
              <a:buNone/>
            </a:pPr>
            <a:endParaRPr lang="de-DE" dirty="0"/>
          </a:p>
          <a:p>
            <a:endParaRPr lang="de-DE" dirty="0"/>
          </a:p>
          <a:p>
            <a:endParaRPr lang="de-DE"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10" name="Picture 9"/>
          <p:cNvPicPr/>
          <p:nvPr/>
        </p:nvPicPr>
        <p:blipFill rotWithShape="1">
          <a:blip r:embed="rId3"/>
          <a:srcRect l="63362" t="34712" r="10976" b="47106"/>
          <a:stretch/>
        </p:blipFill>
        <p:spPr bwMode="auto">
          <a:xfrm>
            <a:off x="467544" y="1700808"/>
            <a:ext cx="7965701" cy="2159868"/>
          </a:xfrm>
          <a:prstGeom prst="rect">
            <a:avLst/>
          </a:prstGeom>
          <a:ln>
            <a:noFill/>
          </a:ln>
          <a:extLst>
            <a:ext uri="{53640926-AAD7-44D8-BBD7-CCE9431645EC}">
              <a14:shadowObscured xmlns:a14="http://schemas.microsoft.com/office/drawing/2010/main"/>
            </a:ext>
          </a:extLst>
        </p:spPr>
      </p:pic>
      <p:sp>
        <p:nvSpPr>
          <p:cNvPr id="8" name="Text Box 6"/>
          <p:cNvSpPr txBox="1">
            <a:spLocks noChangeArrowheads="1"/>
          </p:cNvSpPr>
          <p:nvPr/>
        </p:nvSpPr>
        <p:spPr bwMode="auto">
          <a:xfrm>
            <a:off x="526738" y="3825631"/>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source: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6" name="Grafik 5"/>
          <p:cNvPicPr>
            <a:picLocks noChangeAspect="1"/>
          </p:cNvPicPr>
          <p:nvPr/>
        </p:nvPicPr>
        <p:blipFill rotWithShape="1">
          <a:blip r:embed="rId4"/>
          <a:srcRect b="10476"/>
          <a:stretch/>
        </p:blipFill>
        <p:spPr>
          <a:xfrm>
            <a:off x="517734" y="4170679"/>
            <a:ext cx="7915511" cy="1922617"/>
          </a:xfrm>
          <a:prstGeom prst="rect">
            <a:avLst/>
          </a:prstGeom>
        </p:spPr>
      </p:pic>
      <p:sp>
        <p:nvSpPr>
          <p:cNvPr id="9" name="Text Box 6"/>
          <p:cNvSpPr txBox="1">
            <a:spLocks noChangeArrowheads="1"/>
          </p:cNvSpPr>
          <p:nvPr/>
        </p:nvSpPr>
        <p:spPr bwMode="auto">
          <a:xfrm>
            <a:off x="683568" y="6232458"/>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source: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21185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20145" y="5344012"/>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6"/>
          <p:cNvSpPr>
            <a:spLocks noGrp="1"/>
          </p:cNvSpPr>
          <p:nvPr>
            <p:ph type="ctrTitle"/>
          </p:nvPr>
        </p:nvSpPr>
        <p:spPr>
          <a:xfrm>
            <a:off x="866056" y="1168864"/>
            <a:ext cx="7772400" cy="1470025"/>
          </a:xfrm>
        </p:spPr>
        <p:txBody>
          <a:bodyPr>
            <a:normAutofit/>
          </a:bodyPr>
          <a:lstStyle/>
          <a:p>
            <a:r>
              <a:rPr lang="de-AT" sz="3200" b="1" cap="none" dirty="0">
                <a:solidFill>
                  <a:srgbClr val="1F497D"/>
                </a:solidFill>
                <a:latin typeface="Corbel" panose="020B0503020204020204" pitchFamily="34" charset="0"/>
              </a:rPr>
              <a:t>PORTS </a:t>
            </a:r>
            <a:r>
              <a:rPr lang="de-AT" sz="3200" b="1" dirty="0" err="1">
                <a:solidFill>
                  <a:srgbClr val="1F497D"/>
                </a:solidFill>
                <a:latin typeface="Corbel" panose="020B0503020204020204" pitchFamily="34" charset="0"/>
              </a:rPr>
              <a:t>and</a:t>
            </a:r>
            <a:r>
              <a:rPr lang="de-AT" sz="3200" b="1" cap="none" dirty="0">
                <a:solidFill>
                  <a:srgbClr val="1F497D"/>
                </a:solidFill>
                <a:latin typeface="Corbel" panose="020B0503020204020204" pitchFamily="34" charset="0"/>
              </a:rPr>
              <a:t> INLAND VESSELS</a:t>
            </a:r>
            <a:endParaRPr lang="de-AT" sz="3200" b="1" cap="none" dirty="0">
              <a:latin typeface="Corbel" panose="020B0503020204020204" pitchFamily="34" charset="0"/>
            </a:endParaRPr>
          </a:p>
        </p:txBody>
      </p:sp>
      <p:pic>
        <p:nvPicPr>
          <p:cNvPr id="13" name="Picture 11" descr="C:\Users\p41662\AppData\Local\Microsoft\Windows\Temporary Internet Files\Content.Outlook\VDWGJMU4\RZ-Logo-Logistikum-hoch-cmyk-2000x2000px.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5438358"/>
            <a:ext cx="576064" cy="613768"/>
          </a:xfrm>
          <a:prstGeom prst="rect">
            <a:avLst/>
          </a:prstGeom>
          <a:noFill/>
        </p:spPr>
      </p:pic>
      <p:pic>
        <p:nvPicPr>
          <p:cNvPr id="14" name="Picture 2" descr="C:\Users\p41662\AppData\Local\Microsoft\Windows\Temporary Internet Files\Content.Outlook\VDWGJMU4\REWWay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1935" y="5403289"/>
            <a:ext cx="1997904" cy="508153"/>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6"/>
          <a:stretch>
            <a:fillRect/>
          </a:stretch>
        </p:blipFill>
        <p:spPr>
          <a:xfrm>
            <a:off x="1844516" y="3465502"/>
            <a:ext cx="2385041" cy="1583816"/>
          </a:xfrm>
          <a:prstGeom prst="rect">
            <a:avLst/>
          </a:prstGeom>
          <a:effectLst>
            <a:glow rad="228600">
              <a:schemeClr val="accent1">
                <a:alpha val="40000"/>
              </a:schemeClr>
            </a:glow>
          </a:effectLst>
        </p:spPr>
      </p:pic>
      <p:pic>
        <p:nvPicPr>
          <p:cNvPr id="9" name="Grafik 8"/>
          <p:cNvPicPr>
            <a:picLocks noChangeAspect="1"/>
          </p:cNvPicPr>
          <p:nvPr/>
        </p:nvPicPr>
        <p:blipFill>
          <a:blip r:embed="rId7"/>
          <a:stretch>
            <a:fillRect/>
          </a:stretch>
        </p:blipFill>
        <p:spPr>
          <a:xfrm>
            <a:off x="4941159" y="3501008"/>
            <a:ext cx="2323372" cy="1548310"/>
          </a:xfrm>
          <a:prstGeom prst="rect">
            <a:avLst/>
          </a:prstGeom>
          <a:effectLst>
            <a:glow rad="228600">
              <a:schemeClr val="accent1">
                <a:alpha val="40000"/>
              </a:schemeClr>
            </a:glow>
          </a:effectLst>
        </p:spPr>
      </p:pic>
      <p:sp>
        <p:nvSpPr>
          <p:cNvPr id="12" name="Textfeld 11"/>
          <p:cNvSpPr txBox="1"/>
          <p:nvPr/>
        </p:nvSpPr>
        <p:spPr>
          <a:xfrm>
            <a:off x="1834466" y="3465502"/>
            <a:ext cx="93833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Quelle: via donau</a:t>
            </a:r>
          </a:p>
        </p:txBody>
      </p:sp>
      <p:sp>
        <p:nvSpPr>
          <p:cNvPr id="15" name="Textfeld 14"/>
          <p:cNvSpPr txBox="1"/>
          <p:nvPr/>
        </p:nvSpPr>
        <p:spPr>
          <a:xfrm>
            <a:off x="4923999" y="3465502"/>
            <a:ext cx="840295" cy="215444"/>
          </a:xfrm>
          <a:prstGeom prst="rect">
            <a:avLst/>
          </a:prstGeom>
          <a:noFill/>
        </p:spPr>
        <p:txBody>
          <a:bodyPr wrap="none" rtlCol="0">
            <a:spAutoFit/>
          </a:bodyPr>
          <a:lstStyle/>
          <a:p>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428822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320" y="2154289"/>
            <a:ext cx="4678680" cy="3108960"/>
          </a:xfrm>
          <a:prstGeom prst="rect">
            <a:avLst/>
          </a:prstGeom>
        </p:spPr>
      </p:pic>
      <p:sp>
        <p:nvSpPr>
          <p:cNvPr id="20484" name="Rectangle 3"/>
          <p:cNvSpPr>
            <a:spLocks noGrp="1" noChangeArrowheads="1"/>
          </p:cNvSpPr>
          <p:nvPr>
            <p:ph type="title"/>
          </p:nvPr>
        </p:nvSpPr>
        <p:spPr/>
        <p:txBody>
          <a:bodyPr>
            <a:normAutofit/>
          </a:bodyPr>
          <a:lstStyle/>
          <a:p>
            <a:r>
              <a:rPr lang="de-DE" b="1" dirty="0">
                <a:solidFill>
                  <a:schemeClr val="accent1"/>
                </a:solidFill>
                <a:latin typeface="Corbel" panose="020B0503020204020204" pitchFamily="34" charset="0"/>
              </a:rPr>
              <a:t>Motor Cargo </a:t>
            </a:r>
            <a:r>
              <a:rPr lang="de-DE" b="1" dirty="0" err="1">
                <a:solidFill>
                  <a:schemeClr val="accent1"/>
                </a:solidFill>
                <a:latin typeface="Corbel" panose="020B0503020204020204" pitchFamily="34" charset="0"/>
              </a:rPr>
              <a:t>Vessels</a:t>
            </a:r>
            <a:br>
              <a:rPr lang="de-DE" sz="3100" b="1" dirty="0">
                <a:solidFill>
                  <a:schemeClr val="accent1"/>
                </a:solidFill>
                <a:latin typeface="Corbel" panose="020B0503020204020204" pitchFamily="34" charset="0"/>
              </a:rPr>
            </a:br>
            <a:r>
              <a:rPr lang="de-AT" sz="2400" dirty="0" err="1">
                <a:solidFill>
                  <a:schemeClr val="accent1"/>
                </a:solidFill>
                <a:latin typeface="Corbel" panose="020B0503020204020204" pitchFamily="34" charset="0"/>
              </a:rPr>
              <a:t>Types</a:t>
            </a:r>
            <a:r>
              <a:rPr lang="de-AT" sz="2400" dirty="0">
                <a:solidFill>
                  <a:schemeClr val="accent1"/>
                </a:solidFill>
                <a:latin typeface="Corbel" panose="020B0503020204020204" pitchFamily="34" charset="0"/>
              </a:rPr>
              <a:t> </a:t>
            </a:r>
            <a:r>
              <a:rPr lang="de-AT" sz="2400" dirty="0" err="1">
                <a:solidFill>
                  <a:schemeClr val="accent1"/>
                </a:solidFill>
                <a:latin typeface="Corbel" panose="020B0503020204020204" pitchFamily="34" charset="0"/>
              </a:rPr>
              <a:t>of</a:t>
            </a:r>
            <a:r>
              <a:rPr lang="de-AT" sz="2400" dirty="0">
                <a:solidFill>
                  <a:schemeClr val="accent1"/>
                </a:solidFill>
                <a:latin typeface="Corbel" panose="020B0503020204020204" pitchFamily="34" charset="0"/>
              </a:rPr>
              <a:t> </a:t>
            </a:r>
            <a:r>
              <a:rPr lang="de-AT" sz="2400" dirty="0" err="1">
                <a:solidFill>
                  <a:schemeClr val="accent1"/>
                </a:solidFill>
                <a:latin typeface="Corbel" panose="020B0503020204020204" pitchFamily="34" charset="0"/>
              </a:rPr>
              <a:t>Vessels</a:t>
            </a:r>
            <a:endParaRPr lang="de-DE" b="0" dirty="0">
              <a:solidFill>
                <a:schemeClr val="accent1"/>
              </a:solidFill>
              <a:latin typeface="Corbel" panose="020B0503020204020204" pitchFamily="34" charset="0"/>
            </a:endParaRPr>
          </a:p>
        </p:txBody>
      </p:sp>
      <p:sp>
        <p:nvSpPr>
          <p:cNvPr id="2" name="Content Placeholder 1"/>
          <p:cNvSpPr>
            <a:spLocks noGrp="1"/>
          </p:cNvSpPr>
          <p:nvPr>
            <p:ph idx="1"/>
          </p:nvPr>
        </p:nvSpPr>
        <p:spPr/>
        <p:txBody>
          <a:bodyPr/>
          <a:lstStyle/>
          <a:p>
            <a:endParaRPr lang="de-AT"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r>
              <a:rPr lang="de-AT" sz="1800" dirty="0">
                <a:solidFill>
                  <a:schemeClr val="accent1"/>
                </a:solidFill>
                <a:latin typeface="Corbel" panose="020B0503020204020204" pitchFamily="34" charset="0"/>
              </a:rPr>
              <a:t>self-propelled vessels</a:t>
            </a:r>
          </a:p>
          <a:p>
            <a:pPr>
              <a:spcBef>
                <a:spcPts val="600"/>
              </a:spcBef>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r>
              <a:rPr lang="de-AT" sz="1800" dirty="0">
                <a:solidFill>
                  <a:schemeClr val="accent1"/>
                </a:solidFill>
                <a:latin typeface="Corbel" panose="020B0503020204020204" pitchFamily="34" charset="0"/>
              </a:rPr>
              <a:t>equipped with motor drive</a:t>
            </a:r>
          </a:p>
          <a:p>
            <a:pPr>
              <a:spcBef>
                <a:spcPts val="600"/>
              </a:spcBef>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r>
              <a:rPr lang="de-AT" sz="1800" dirty="0">
                <a:solidFill>
                  <a:schemeClr val="accent1"/>
                </a:solidFill>
                <a:latin typeface="Corbel" panose="020B0503020204020204" pitchFamily="34" charset="0"/>
              </a:rPr>
              <a:t>and cargo hold</a:t>
            </a:r>
          </a:p>
        </p:txBody>
      </p:sp>
      <p:sp>
        <p:nvSpPr>
          <p:cNvPr id="8" name="Foliennummernplatzhalter 4"/>
          <p:cNvSpPr>
            <a:spLocks noGrp="1"/>
          </p:cNvSpPr>
          <p:nvPr>
            <p:ph type="sldNum" sz="quarter" idx="4294967295"/>
          </p:nvPr>
        </p:nvSpPr>
        <p:spPr>
          <a:xfrm>
            <a:off x="7596336" y="6597352"/>
            <a:ext cx="1066800" cy="328613"/>
          </a:xfrm>
        </p:spPr>
        <p:txBody>
          <a:bodyPr/>
          <a:lstStyle/>
          <a:p>
            <a:fld id="{7D34D7BA-8E13-46FE-8871-8877FE7E3568}" type="slidenum">
              <a:rPr lang="de-AT" smtClean="0">
                <a:solidFill>
                  <a:prstClr val="white"/>
                </a:solidFill>
              </a:rPr>
              <a:pPr/>
              <a:t>30</a:t>
            </a:fld>
            <a:endParaRPr lang="de-AT" dirty="0">
              <a:solidFill>
                <a:prstClr val="white"/>
              </a:solidFill>
            </a:endParaRPr>
          </a:p>
        </p:txBody>
      </p:sp>
      <p:sp>
        <p:nvSpPr>
          <p:cNvPr id="20486" name="Rectangle 5"/>
          <p:cNvSpPr>
            <a:spLocks noChangeArrowheads="1"/>
          </p:cNvSpPr>
          <p:nvPr/>
        </p:nvSpPr>
        <p:spPr bwMode="auto">
          <a:xfrm>
            <a:off x="4442832" y="2174497"/>
            <a:ext cx="91723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err="1">
                <a:solidFill>
                  <a:schemeClr val="bg1"/>
                </a:solidFill>
                <a:latin typeface="Corbel" panose="020B0503020204020204" pitchFamily="34" charset="0"/>
              </a:rPr>
              <a:t>picture</a:t>
            </a:r>
            <a:r>
              <a:rPr lang="de-DE" sz="800" dirty="0">
                <a:solidFill>
                  <a:schemeClr val="bg1"/>
                </a:solidFill>
                <a:latin typeface="Corbel" panose="020B0503020204020204" pitchFamily="34" charset="0"/>
              </a:rPr>
              <a:t>: viadonau</a:t>
            </a:r>
          </a:p>
        </p:txBody>
      </p:sp>
      <p:sp>
        <p:nvSpPr>
          <p:cNvPr id="7" name="Rectangle 5"/>
          <p:cNvSpPr>
            <a:spLocks noChangeArrowheads="1"/>
          </p:cNvSpPr>
          <p:nvPr/>
        </p:nvSpPr>
        <p:spPr bwMode="auto">
          <a:xfrm>
            <a:off x="8129736" y="6421760"/>
            <a:ext cx="89960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source: viadonau</a:t>
            </a:r>
          </a:p>
        </p:txBody>
      </p:sp>
    </p:spTree>
    <p:extLst>
      <p:ext uri="{BB962C8B-B14F-4D97-AF65-F5344CB8AC3E}">
        <p14:creationId xmlns:p14="http://schemas.microsoft.com/office/powerpoint/2010/main" val="172661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448568" y="1829248"/>
            <a:ext cx="8124825" cy="3581400"/>
          </a:xfrm>
          <a:prstGeom prst="rect">
            <a:avLst/>
          </a:prstGeom>
        </p:spPr>
      </p:pic>
      <p:sp>
        <p:nvSpPr>
          <p:cNvPr id="22533" name="Rectangle 4"/>
          <p:cNvSpPr>
            <a:spLocks noChangeArrowheads="1"/>
          </p:cNvSpPr>
          <p:nvPr/>
        </p:nvSpPr>
        <p:spPr bwMode="auto">
          <a:xfrm>
            <a:off x="8249203" y="6464320"/>
            <a:ext cx="8322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Jaegers</a:t>
            </a:r>
          </a:p>
        </p:txBody>
      </p:sp>
      <p:sp>
        <p:nvSpPr>
          <p:cNvPr id="3" name="Title 2"/>
          <p:cNvSpPr>
            <a:spLocks noGrp="1"/>
          </p:cNvSpPr>
          <p:nvPr>
            <p:ph type="title"/>
          </p:nvPr>
        </p:nvSpPr>
        <p:spPr/>
        <p:txBody>
          <a:bodyPr>
            <a:normAutofit/>
          </a:bodyPr>
          <a:lstStyle/>
          <a:p>
            <a:r>
              <a:rPr lang="en-US" b="1" dirty="0">
                <a:solidFill>
                  <a:schemeClr val="accent1"/>
                </a:solidFill>
              </a:rPr>
              <a:t>Example:  motor cargo vessel</a:t>
            </a:r>
            <a:br>
              <a:rPr lang="en-US" b="1" dirty="0">
                <a:solidFill>
                  <a:schemeClr val="accent1"/>
                </a:solidFill>
              </a:rPr>
            </a:br>
            <a:r>
              <a:rPr lang="en-US" sz="2400" dirty="0">
                <a:solidFill>
                  <a:schemeClr val="accent1"/>
                </a:solidFill>
              </a:rPr>
              <a:t>Types of vessels</a:t>
            </a:r>
            <a:endParaRPr lang="en-US" sz="2400" b="1" dirty="0">
              <a:solidFill>
                <a:schemeClr val="accent1"/>
              </a:solidFill>
            </a:endParaRPr>
          </a:p>
        </p:txBody>
      </p:sp>
      <p:sp>
        <p:nvSpPr>
          <p:cNvPr id="11" name="Foliennummernplatzhalter 4"/>
          <p:cNvSpPr>
            <a:spLocks noGrp="1"/>
          </p:cNvSpPr>
          <p:nvPr>
            <p:ph type="sldNum" sz="quarter" idx="12"/>
          </p:nvPr>
        </p:nvSpPr>
        <p:spPr>
          <a:prstGeom prst="rect">
            <a:avLst/>
          </a:prstGeom>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7" name="Content Placeholder 2"/>
          <p:cNvSpPr txBox="1">
            <a:spLocks/>
          </p:cNvSpPr>
          <p:nvPr/>
        </p:nvSpPr>
        <p:spPr>
          <a:xfrm>
            <a:off x="323528" y="5490351"/>
            <a:ext cx="8496000" cy="1027298"/>
          </a:xfrm>
          <a:prstGeom prst="rect">
            <a:avLst/>
          </a:prstGeom>
          <a:ln w="28575">
            <a:solidFill>
              <a:srgbClr val="189BC4"/>
            </a:solidFill>
          </a:ln>
        </p:spPr>
        <p:txBody>
          <a:bodyPr vert="horz" lIns="91440" tIns="45720" rIns="91440" bIns="45720" rtlCol="0" anchor="ctr">
            <a:normAutofit fontScale="2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pc="60" dirty="0">
              <a:solidFill>
                <a:schemeClr val="accent1"/>
              </a:solidFill>
            </a:endParaRPr>
          </a:p>
          <a:p>
            <a:pPr marL="546100" indent="0">
              <a:buNone/>
            </a:pPr>
            <a:endParaRPr lang="de-AT" sz="8000" dirty="0">
              <a:solidFill>
                <a:schemeClr val="accent1"/>
              </a:solidFill>
            </a:endParaRPr>
          </a:p>
          <a:p>
            <a:pPr marL="622300" indent="0">
              <a:buNone/>
            </a:pPr>
            <a:r>
              <a:rPr lang="de-DE" sz="7200" b="1" dirty="0">
                <a:solidFill>
                  <a:srgbClr val="189BC4"/>
                </a:solidFill>
                <a:latin typeface="Corbel" panose="020B0503020204020204" pitchFamily="34" charset="0"/>
              </a:rPr>
              <a:t>Europaschiff: </a:t>
            </a:r>
          </a:p>
          <a:p>
            <a:pPr marL="622300" indent="0">
              <a:buNone/>
            </a:pPr>
            <a:r>
              <a:rPr lang="en-US" sz="7200" dirty="0">
                <a:solidFill>
                  <a:schemeClr val="accent1"/>
                </a:solidFill>
                <a:latin typeface="Corbel" panose="020B0503020204020204" pitchFamily="34" charset="0"/>
              </a:rPr>
              <a:t>Length 85 m - Width 9,5 m max. draught 2,5 m – </a:t>
            </a:r>
            <a:r>
              <a:rPr lang="en-US" sz="7200" b="1" dirty="0">
                <a:solidFill>
                  <a:srgbClr val="189BC4"/>
                </a:solidFill>
                <a:latin typeface="Corbel" panose="020B0503020204020204" pitchFamily="34" charset="0"/>
              </a:rPr>
              <a:t>max deadweight 1.350 t</a:t>
            </a:r>
          </a:p>
          <a:p>
            <a:pPr marL="622300" indent="0">
              <a:buNone/>
            </a:pPr>
            <a:r>
              <a:rPr lang="en-US" sz="7200" dirty="0">
                <a:solidFill>
                  <a:schemeClr val="accent1"/>
                </a:solidFill>
                <a:latin typeface="Corbel" panose="020B0503020204020204" pitchFamily="34" charset="0"/>
              </a:rPr>
              <a:t>Corresponding of a load carried by </a:t>
            </a:r>
            <a:r>
              <a:rPr lang="en-US" sz="7200" b="1" dirty="0">
                <a:solidFill>
                  <a:srgbClr val="189BC4"/>
                </a:solidFill>
                <a:latin typeface="Corbel" panose="020B0503020204020204" pitchFamily="34" charset="0"/>
              </a:rPr>
              <a:t>54 lorries.</a:t>
            </a:r>
          </a:p>
          <a:p>
            <a:pPr marL="546100" indent="0">
              <a:buNone/>
            </a:pPr>
            <a:r>
              <a:rPr lang="de-AT" sz="8000" dirty="0">
                <a:solidFill>
                  <a:schemeClr val="accent1"/>
                </a:solidFill>
              </a:rPr>
              <a:t>	</a:t>
            </a:r>
            <a:endParaRPr lang="de-DE" sz="3600" spc="60" dirty="0">
              <a:solidFill>
                <a:schemeClr val="accent1"/>
              </a:solidFill>
            </a:endParaRPr>
          </a:p>
          <a:p>
            <a:pPr marL="546100" indent="0">
              <a:buNone/>
            </a:pPr>
            <a:endParaRPr lang="de-AT" sz="1800" dirty="0">
              <a:solidFill>
                <a:schemeClr val="tx2"/>
              </a:solidFill>
            </a:endParaRPr>
          </a:p>
        </p:txBody>
      </p:sp>
      <p:pic>
        <p:nvPicPr>
          <p:cNvPr id="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5757414"/>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4"/>
          <p:cNvSpPr>
            <a:spLocks noChangeArrowheads="1"/>
          </p:cNvSpPr>
          <p:nvPr/>
        </p:nvSpPr>
        <p:spPr bwMode="auto">
          <a:xfrm>
            <a:off x="7596336" y="5050087"/>
            <a:ext cx="9348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bg1"/>
                </a:solidFill>
                <a:latin typeface="Corbel" panose="020B0503020204020204" pitchFamily="34" charset="0"/>
              </a:rPr>
              <a:t>Source</a:t>
            </a:r>
            <a:r>
              <a:rPr lang="de-DE" sz="800" dirty="0">
                <a:solidFill>
                  <a:schemeClr val="accent1"/>
                </a:solidFill>
                <a:latin typeface="Corbel" panose="020B0503020204020204" pitchFamily="34" charset="0"/>
              </a:rPr>
              <a:t>: </a:t>
            </a:r>
            <a:r>
              <a:rPr lang="de-DE" sz="800" dirty="0" err="1">
                <a:solidFill>
                  <a:schemeClr val="bg1"/>
                </a:solidFill>
                <a:latin typeface="Corbel" panose="020B0503020204020204" pitchFamily="34" charset="0"/>
              </a:rPr>
              <a:t>viadonau</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2674360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p:nvPr/>
        </p:nvPicPr>
        <p:blipFill rotWithShape="1">
          <a:blip r:embed="rId3"/>
          <a:srcRect l="66593" t="40146" r="7471" b="24818"/>
          <a:stretch/>
        </p:blipFill>
        <p:spPr bwMode="auto">
          <a:xfrm>
            <a:off x="4688680" y="4581129"/>
            <a:ext cx="3779684" cy="1796078"/>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4"/>
          <a:srcRect l="56780" t="33577" r="18452" b="33577"/>
          <a:stretch/>
        </p:blipFill>
        <p:spPr bwMode="auto">
          <a:xfrm>
            <a:off x="4579932" y="2204864"/>
            <a:ext cx="3888432" cy="1538089"/>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67294" t="32847" r="7704" b="35766"/>
          <a:stretch/>
        </p:blipFill>
        <p:spPr bwMode="auto">
          <a:xfrm>
            <a:off x="430137" y="4736932"/>
            <a:ext cx="3630295" cy="1458595"/>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6"/>
          <a:srcRect l="56312" t="33577" r="22658" b="36496"/>
          <a:stretch/>
        </p:blipFill>
        <p:spPr bwMode="auto">
          <a:xfrm>
            <a:off x="430137" y="2204864"/>
            <a:ext cx="3187700" cy="145224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457200" y="404664"/>
            <a:ext cx="7067128" cy="990600"/>
          </a:xfrm>
        </p:spPr>
        <p:txBody>
          <a:bodyPr>
            <a:normAutofit/>
          </a:bodyPr>
          <a:lstStyle/>
          <a:p>
            <a:r>
              <a:rPr lang="en-US" b="1" dirty="0">
                <a:solidFill>
                  <a:schemeClr val="accent1"/>
                </a:solidFill>
                <a:latin typeface="Corbel" panose="020B0503020204020204" pitchFamily="34" charset="0"/>
              </a:rPr>
              <a:t>Types of Vessels according to cargo type</a:t>
            </a:r>
            <a:br>
              <a:rPr lang="en-US" b="1" dirty="0">
                <a:solidFill>
                  <a:schemeClr val="accent1"/>
                </a:solidFill>
                <a:latin typeface="Corbel" panose="020B0503020204020204" pitchFamily="34" charset="0"/>
              </a:rPr>
            </a:br>
            <a:r>
              <a:rPr lang="en-US" sz="2400" dirty="0">
                <a:solidFill>
                  <a:schemeClr val="accent1"/>
                </a:solidFill>
                <a:latin typeface="Corbel" panose="020B0503020204020204" pitchFamily="34" charset="0"/>
              </a:rPr>
              <a:t>Types of Vessels</a:t>
            </a:r>
            <a:endParaRPr lang="en-US" dirty="0">
              <a:latin typeface="Corbel" panose="020B0503020204020204" pitchFamily="34" charset="0"/>
            </a:endParaRPr>
          </a:p>
        </p:txBody>
      </p:sp>
      <p:sp>
        <p:nvSpPr>
          <p:cNvPr id="7" name="Content Placeholder 6"/>
          <p:cNvSpPr>
            <a:spLocks noGrp="1"/>
          </p:cNvSpPr>
          <p:nvPr>
            <p:ph sz="half" idx="1"/>
          </p:nvPr>
        </p:nvSpPr>
        <p:spPr/>
        <p:txBody>
          <a:bodyPr/>
          <a:lstStyle/>
          <a:p>
            <a:pPr>
              <a:buClr>
                <a:srgbClr val="189BC4"/>
              </a:buClr>
            </a:pPr>
            <a:r>
              <a:rPr lang="de-AT" sz="2000" dirty="0">
                <a:solidFill>
                  <a:schemeClr val="accent1"/>
                </a:solidFill>
                <a:latin typeface="Corbel" panose="020B0503020204020204" pitchFamily="34" charset="0"/>
              </a:rPr>
              <a:t>dry cargo vessels:</a:t>
            </a:r>
          </a:p>
          <a:p>
            <a:endParaRPr lang="de-AT" sz="2400" dirty="0">
              <a:solidFill>
                <a:schemeClr val="accent1"/>
              </a:solidFill>
              <a:latin typeface="Corbel" panose="020B0503020204020204" pitchFamily="34" charset="0"/>
            </a:endParaRPr>
          </a:p>
          <a:p>
            <a:endParaRPr lang="de-AT" sz="2400" dirty="0">
              <a:solidFill>
                <a:schemeClr val="accent1"/>
              </a:solidFill>
              <a:latin typeface="Corbel" panose="020B0503020204020204" pitchFamily="34" charset="0"/>
            </a:endParaRPr>
          </a:p>
          <a:p>
            <a:endParaRPr lang="de-AT" sz="2400" dirty="0">
              <a:solidFill>
                <a:schemeClr val="accent1"/>
              </a:solidFill>
              <a:latin typeface="Corbel" panose="020B0503020204020204" pitchFamily="34" charset="0"/>
            </a:endParaRPr>
          </a:p>
          <a:p>
            <a:endParaRPr lang="de-AT" sz="2400" dirty="0">
              <a:solidFill>
                <a:schemeClr val="accent1"/>
              </a:solidFill>
              <a:latin typeface="Corbel" panose="020B0503020204020204" pitchFamily="34" charset="0"/>
            </a:endParaRPr>
          </a:p>
          <a:p>
            <a:endParaRPr lang="de-AT" sz="2000" dirty="0">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tanker:</a:t>
            </a:r>
          </a:p>
          <a:p>
            <a:endParaRPr lang="de-AT" sz="2400" dirty="0">
              <a:latin typeface="Corbel" panose="020B0503020204020204" pitchFamily="34" charset="0"/>
            </a:endParaRPr>
          </a:p>
        </p:txBody>
      </p:sp>
      <p:sp>
        <p:nvSpPr>
          <p:cNvPr id="9" name="Content Placeholder 8"/>
          <p:cNvSpPr>
            <a:spLocks noGrp="1"/>
          </p:cNvSpPr>
          <p:nvPr>
            <p:ph sz="half" idx="2"/>
          </p:nvPr>
        </p:nvSpPr>
        <p:spPr/>
        <p:txBody>
          <a:bodyPr/>
          <a:lstStyle/>
          <a:p>
            <a:pPr>
              <a:buClr>
                <a:srgbClr val="189BC4"/>
              </a:buClr>
            </a:pPr>
            <a:r>
              <a:rPr lang="de-AT" sz="2000" dirty="0">
                <a:solidFill>
                  <a:schemeClr val="accent1"/>
                </a:solidFill>
                <a:latin typeface="Corbel" panose="020B0503020204020204" pitchFamily="34" charset="0"/>
              </a:rPr>
              <a:t>container vessel:</a:t>
            </a:r>
          </a:p>
          <a:p>
            <a:endParaRPr lang="de-AT" dirty="0">
              <a:latin typeface="Corbel" panose="020B0503020204020204" pitchFamily="34" charset="0"/>
            </a:endParaRPr>
          </a:p>
          <a:p>
            <a:endParaRPr lang="de-AT" dirty="0">
              <a:latin typeface="Corbel" panose="020B0503020204020204" pitchFamily="34" charset="0"/>
            </a:endParaRPr>
          </a:p>
          <a:p>
            <a:endParaRPr lang="de-AT" dirty="0">
              <a:latin typeface="Corbel" panose="020B0503020204020204" pitchFamily="34" charset="0"/>
            </a:endParaRPr>
          </a:p>
          <a:p>
            <a:endParaRPr lang="de-AT" sz="1000" dirty="0">
              <a:latin typeface="Corbel" panose="020B0503020204020204" pitchFamily="34" charset="0"/>
            </a:endParaRPr>
          </a:p>
          <a:p>
            <a:endParaRPr lang="de-AT" sz="22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Ro-Ro vessel:</a:t>
            </a:r>
          </a:p>
          <a:p>
            <a:endParaRPr lang="de-AT" dirty="0">
              <a:latin typeface="Corbel" panose="020B0503020204020204" pitchFamily="34" charset="0"/>
            </a:endParaRPr>
          </a:p>
          <a:p>
            <a:endParaRPr lang="de-AT" dirty="0">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sp>
        <p:nvSpPr>
          <p:cNvPr id="10" name="Text Box 4"/>
          <p:cNvSpPr txBox="1">
            <a:spLocks noChangeArrowheads="1"/>
          </p:cNvSpPr>
          <p:nvPr/>
        </p:nvSpPr>
        <p:spPr bwMode="auto">
          <a:xfrm>
            <a:off x="338930" y="3513043"/>
            <a:ext cx="2232248"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source: Voies navigables de France</a:t>
            </a:r>
          </a:p>
        </p:txBody>
      </p:sp>
      <p:sp>
        <p:nvSpPr>
          <p:cNvPr id="12" name="Text Box 4"/>
          <p:cNvSpPr txBox="1">
            <a:spLocks noChangeArrowheads="1"/>
          </p:cNvSpPr>
          <p:nvPr/>
        </p:nvSpPr>
        <p:spPr bwMode="auto">
          <a:xfrm>
            <a:off x="430137" y="6119472"/>
            <a:ext cx="1296144"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err="1">
                <a:solidFill>
                  <a:schemeClr val="accent1"/>
                </a:solidFill>
                <a:latin typeface="Corbel" panose="020B0503020204020204" pitchFamily="34" charset="0"/>
              </a:rPr>
              <a:t>source</a:t>
            </a:r>
            <a:r>
              <a:rPr lang="de-AT" altLang="de-DE" sz="800" dirty="0">
                <a:solidFill>
                  <a:schemeClr val="accent1"/>
                </a:solidFill>
                <a:latin typeface="Corbel" panose="020B0503020204020204" pitchFamily="34" charset="0"/>
              </a:rPr>
              <a:t>: </a:t>
            </a:r>
            <a:r>
              <a:rPr lang="de-AT" altLang="de-DE" sz="800" dirty="0" err="1">
                <a:solidFill>
                  <a:schemeClr val="accent1"/>
                </a:solidFill>
                <a:latin typeface="Corbel" panose="020B0503020204020204" pitchFamily="34" charset="0"/>
              </a:rPr>
              <a:t>viadonau</a:t>
            </a:r>
            <a:endParaRPr lang="de-AT" altLang="de-DE" sz="800" dirty="0">
              <a:solidFill>
                <a:schemeClr val="accent1"/>
              </a:solidFill>
              <a:latin typeface="Corbel" panose="020B0503020204020204" pitchFamily="34" charset="0"/>
            </a:endParaRPr>
          </a:p>
        </p:txBody>
      </p:sp>
      <p:sp>
        <p:nvSpPr>
          <p:cNvPr id="14" name="Text Box 4"/>
          <p:cNvSpPr txBox="1">
            <a:spLocks noChangeArrowheads="1"/>
          </p:cNvSpPr>
          <p:nvPr/>
        </p:nvSpPr>
        <p:spPr bwMode="auto">
          <a:xfrm>
            <a:off x="4378447" y="3638901"/>
            <a:ext cx="2232248"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source: Voies navigables de France</a:t>
            </a:r>
          </a:p>
        </p:txBody>
      </p:sp>
      <p:sp>
        <p:nvSpPr>
          <p:cNvPr id="16" name="Text Box 4"/>
          <p:cNvSpPr txBox="1">
            <a:spLocks noChangeArrowheads="1"/>
          </p:cNvSpPr>
          <p:nvPr/>
        </p:nvSpPr>
        <p:spPr bwMode="auto">
          <a:xfrm>
            <a:off x="4746419" y="6258443"/>
            <a:ext cx="1777729"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err="1">
                <a:solidFill>
                  <a:schemeClr val="accent1"/>
                </a:solidFill>
                <a:latin typeface="Corbel" panose="020B0503020204020204" pitchFamily="34" charset="0"/>
              </a:rPr>
              <a:t>source</a:t>
            </a:r>
            <a:r>
              <a:rPr lang="de-AT" altLang="de-DE" sz="800" dirty="0">
                <a:solidFill>
                  <a:schemeClr val="accent1"/>
                </a:solidFill>
                <a:latin typeface="Corbel" panose="020B0503020204020204" pitchFamily="34" charset="0"/>
              </a:rPr>
              <a:t>: Voies navigables de France</a:t>
            </a:r>
          </a:p>
        </p:txBody>
      </p:sp>
    </p:spTree>
    <p:extLst>
      <p:ext uri="{BB962C8B-B14F-4D97-AF65-F5344CB8AC3E}">
        <p14:creationId xmlns:p14="http://schemas.microsoft.com/office/powerpoint/2010/main" val="1518535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347048" cy="990600"/>
          </a:xfrm>
        </p:spPr>
        <p:txBody>
          <a:bodyPr>
            <a:normAutofit/>
          </a:bodyPr>
          <a:lstStyle/>
          <a:p>
            <a:r>
              <a:rPr lang="en-US" b="1" dirty="0">
                <a:solidFill>
                  <a:schemeClr val="accent1"/>
                </a:solidFill>
                <a:latin typeface="Corbel" panose="020B0503020204020204" pitchFamily="34" charset="0"/>
              </a:rPr>
              <a:t>Types of Vessels according to cargo type</a:t>
            </a:r>
            <a:br>
              <a:rPr lang="en-US" b="1" dirty="0">
                <a:solidFill>
                  <a:schemeClr val="accent1"/>
                </a:solidFill>
                <a:latin typeface="Corbel" panose="020B0503020204020204" pitchFamily="34" charset="0"/>
              </a:rPr>
            </a:br>
            <a:r>
              <a:rPr lang="en-US" sz="2400" dirty="0">
                <a:solidFill>
                  <a:schemeClr val="accent1"/>
                </a:solidFill>
                <a:latin typeface="Corbel" panose="020B0503020204020204" pitchFamily="34" charset="0"/>
              </a:rPr>
              <a:t>Types of  Vessels</a:t>
            </a:r>
            <a:endParaRPr lang="en-US"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2487954" y="1757926"/>
            <a:ext cx="5527553" cy="4776192"/>
          </a:xfrm>
        </p:spPr>
        <p:txBody>
          <a:bodyPr>
            <a:normAutofit/>
          </a:bodyPr>
          <a:lstStyle/>
          <a:p>
            <a:pPr>
              <a:spcBef>
                <a:spcPts val="0"/>
              </a:spcBef>
              <a:buClr>
                <a:srgbClr val="189BC4"/>
              </a:buClr>
            </a:pPr>
            <a:r>
              <a:rPr lang="en-US" sz="1800" b="1" spc="60" dirty="0">
                <a:solidFill>
                  <a:srgbClr val="189BC4"/>
                </a:solidFill>
                <a:latin typeface="Corbel" panose="020B0503020204020204" pitchFamily="34" charset="0"/>
              </a:rPr>
              <a:t>Dry cargo vessels </a:t>
            </a:r>
            <a:br>
              <a:rPr lang="en-US" sz="1800" spc="60" dirty="0">
                <a:solidFill>
                  <a:schemeClr val="accent1"/>
                </a:solidFill>
                <a:latin typeface="Corbel" panose="020B0503020204020204" pitchFamily="34" charset="0"/>
              </a:rPr>
            </a:br>
            <a:r>
              <a:rPr lang="en-US" sz="1800" spc="60" dirty="0">
                <a:solidFill>
                  <a:schemeClr val="accent1"/>
                </a:solidFill>
                <a:latin typeface="Corbel" panose="020B0503020204020204" pitchFamily="34" charset="0"/>
              </a:rPr>
              <a:t>to transport dry cargo like wood, grain and ore</a:t>
            </a:r>
          </a:p>
          <a:p>
            <a:pPr>
              <a:spcBef>
                <a:spcPts val="0"/>
              </a:spcBef>
              <a:buClr>
                <a:srgbClr val="189BC4"/>
              </a:buClr>
            </a:pPr>
            <a:endParaRPr lang="en-US" sz="1800" spc="60" dirty="0">
              <a:solidFill>
                <a:schemeClr val="accent1"/>
              </a:solidFill>
              <a:latin typeface="Corbel" panose="020B0503020204020204" pitchFamily="34" charset="0"/>
            </a:endParaRPr>
          </a:p>
          <a:p>
            <a:pPr>
              <a:spcBef>
                <a:spcPts val="0"/>
              </a:spcBef>
              <a:buClr>
                <a:srgbClr val="189BC4"/>
              </a:buClr>
            </a:pPr>
            <a:r>
              <a:rPr lang="en-US" sz="1800" b="1" spc="60" dirty="0">
                <a:solidFill>
                  <a:srgbClr val="189BC4"/>
                </a:solidFill>
                <a:latin typeface="Corbel" panose="020B0503020204020204" pitchFamily="34" charset="0"/>
              </a:rPr>
              <a:t>Tanker </a:t>
            </a:r>
            <a:br>
              <a:rPr lang="en-US" sz="1800" b="1" spc="60" dirty="0">
                <a:solidFill>
                  <a:schemeClr val="accent1"/>
                </a:solidFill>
                <a:latin typeface="Corbel" panose="020B0503020204020204" pitchFamily="34" charset="0"/>
              </a:rPr>
            </a:br>
            <a:r>
              <a:rPr lang="en-US" sz="1800" spc="60" dirty="0">
                <a:solidFill>
                  <a:schemeClr val="accent1"/>
                </a:solidFill>
                <a:latin typeface="Corbel" panose="020B0503020204020204" pitchFamily="34" charset="0"/>
              </a:rPr>
              <a:t>for liquid goods such as mineral oil, </a:t>
            </a:r>
            <a:r>
              <a:rPr lang="en-US" sz="1800" spc="60" dirty="0" err="1">
                <a:solidFill>
                  <a:schemeClr val="accent1"/>
                </a:solidFill>
                <a:latin typeface="Corbel" panose="020B0503020204020204" pitchFamily="34" charset="0"/>
              </a:rPr>
              <a:t>derivates</a:t>
            </a:r>
            <a:r>
              <a:rPr lang="en-US" sz="1800" spc="60" dirty="0">
                <a:solidFill>
                  <a:schemeClr val="accent1"/>
                </a:solidFill>
                <a:latin typeface="Corbel" panose="020B0503020204020204" pitchFamily="34" charset="0"/>
              </a:rPr>
              <a:t>, </a:t>
            </a:r>
            <a:br>
              <a:rPr lang="en-US" sz="1800" spc="60" dirty="0">
                <a:solidFill>
                  <a:schemeClr val="accent1"/>
                </a:solidFill>
                <a:latin typeface="Corbel" panose="020B0503020204020204" pitchFamily="34" charset="0"/>
              </a:rPr>
            </a:br>
            <a:r>
              <a:rPr lang="en-US" sz="1800" spc="60" dirty="0">
                <a:solidFill>
                  <a:schemeClr val="accent1"/>
                </a:solidFill>
                <a:latin typeface="Corbel" panose="020B0503020204020204" pitchFamily="34" charset="0"/>
              </a:rPr>
              <a:t>chemical products or liquid gas</a:t>
            </a:r>
          </a:p>
          <a:p>
            <a:pPr>
              <a:spcBef>
                <a:spcPts val="0"/>
              </a:spcBef>
              <a:buClr>
                <a:srgbClr val="189BC4"/>
              </a:buClr>
            </a:pPr>
            <a:endParaRPr lang="en-US" sz="1800" spc="60" dirty="0">
              <a:solidFill>
                <a:schemeClr val="accent1"/>
              </a:solidFill>
              <a:latin typeface="Corbel" panose="020B0503020204020204" pitchFamily="34" charset="0"/>
            </a:endParaRPr>
          </a:p>
          <a:p>
            <a:pPr>
              <a:spcBef>
                <a:spcPts val="0"/>
              </a:spcBef>
              <a:buClr>
                <a:srgbClr val="189BC4"/>
              </a:buClr>
            </a:pPr>
            <a:r>
              <a:rPr lang="en-US" sz="1800" b="1" spc="60" dirty="0">
                <a:solidFill>
                  <a:srgbClr val="189BC4"/>
                </a:solidFill>
                <a:latin typeface="Corbel" panose="020B0503020204020204" pitchFamily="34" charset="0"/>
              </a:rPr>
              <a:t>Ro-Ro vessels</a:t>
            </a:r>
            <a:r>
              <a:rPr lang="en-US" sz="1800" spc="60" dirty="0">
                <a:solidFill>
                  <a:srgbClr val="189BC4"/>
                </a:solidFill>
                <a:latin typeface="Corbel" panose="020B0503020204020204" pitchFamily="34" charset="0"/>
              </a:rPr>
              <a:t> </a:t>
            </a:r>
            <a:br>
              <a:rPr lang="en-US" sz="1800" spc="60" dirty="0">
                <a:solidFill>
                  <a:schemeClr val="accent1"/>
                </a:solidFill>
                <a:latin typeface="Corbel" panose="020B0503020204020204" pitchFamily="34" charset="0"/>
              </a:rPr>
            </a:br>
            <a:r>
              <a:rPr lang="en-US" sz="1800" spc="60" dirty="0">
                <a:solidFill>
                  <a:schemeClr val="accent1"/>
                </a:solidFill>
                <a:latin typeface="Corbel" panose="020B0503020204020204" pitchFamily="34" charset="0"/>
              </a:rPr>
              <a:t>for goods loaded and unloaded by using </a:t>
            </a:r>
            <a:br>
              <a:rPr lang="en-US" sz="1800" spc="60" dirty="0">
                <a:solidFill>
                  <a:schemeClr val="accent1"/>
                </a:solidFill>
                <a:latin typeface="Corbel" panose="020B0503020204020204" pitchFamily="34" charset="0"/>
              </a:rPr>
            </a:br>
            <a:r>
              <a:rPr lang="en-US" sz="1800" spc="60" dirty="0">
                <a:solidFill>
                  <a:schemeClr val="accent1"/>
                </a:solidFill>
                <a:latin typeface="Corbel" panose="020B0503020204020204" pitchFamily="34" charset="0"/>
              </a:rPr>
              <a:t>their own motive power (cars or heavy cargo)</a:t>
            </a:r>
          </a:p>
          <a:p>
            <a:pPr>
              <a:spcBef>
                <a:spcPts val="0"/>
              </a:spcBef>
              <a:buClr>
                <a:srgbClr val="189BC4"/>
              </a:buClr>
            </a:pPr>
            <a:endParaRPr lang="en-US" sz="1800" spc="60" dirty="0">
              <a:solidFill>
                <a:schemeClr val="accent1"/>
              </a:solidFill>
              <a:latin typeface="Corbel" panose="020B0503020204020204" pitchFamily="34" charset="0"/>
            </a:endParaRPr>
          </a:p>
          <a:p>
            <a:pPr>
              <a:spcBef>
                <a:spcPts val="0"/>
              </a:spcBef>
              <a:buClr>
                <a:srgbClr val="189BC4"/>
              </a:buClr>
            </a:pPr>
            <a:r>
              <a:rPr lang="en-US" sz="1800" b="1" dirty="0">
                <a:solidFill>
                  <a:srgbClr val="189BC4"/>
                </a:solidFill>
                <a:latin typeface="Corbel" panose="020B0503020204020204" pitchFamily="34" charset="0"/>
              </a:rPr>
              <a:t>Container vessels</a:t>
            </a:r>
            <a:r>
              <a:rPr lang="en-US" sz="1800" dirty="0">
                <a:solidFill>
                  <a:srgbClr val="189BC4"/>
                </a:solidFill>
                <a:latin typeface="Corbel" panose="020B0503020204020204" pitchFamily="34" charset="0"/>
              </a:rPr>
              <a:t> </a:t>
            </a:r>
            <a:br>
              <a:rPr lang="en-US" sz="1800" dirty="0">
                <a:solidFill>
                  <a:schemeClr val="accent1"/>
                </a:solidFill>
                <a:latin typeface="Corbel" panose="020B0503020204020204" pitchFamily="34" charset="0"/>
              </a:rPr>
            </a:br>
            <a:r>
              <a:rPr lang="en-US" sz="1800" dirty="0">
                <a:solidFill>
                  <a:schemeClr val="accent1"/>
                </a:solidFill>
                <a:latin typeface="Corbel" panose="020B0503020204020204" pitchFamily="34" charset="0"/>
              </a:rPr>
              <a:t>for the transport of containers</a:t>
            </a:r>
          </a:p>
          <a:p>
            <a:pPr>
              <a:spcBef>
                <a:spcPts val="0"/>
              </a:spcBef>
              <a:buClr>
                <a:srgbClr val="189BC4"/>
              </a:buClr>
            </a:pPr>
            <a:endParaRPr lang="en-US" sz="1800" spc="60" dirty="0">
              <a:solidFill>
                <a:schemeClr val="accent1"/>
              </a:solidFill>
              <a:latin typeface="Corbel" panose="020B0503020204020204" pitchFamily="34" charset="0"/>
            </a:endParaRPr>
          </a:p>
          <a:p>
            <a:pPr>
              <a:spcBef>
                <a:spcPts val="0"/>
              </a:spcBef>
              <a:buClr>
                <a:srgbClr val="189BC4"/>
              </a:buClr>
            </a:pPr>
            <a:r>
              <a:rPr lang="en-US" sz="1800" b="1" spc="60" dirty="0">
                <a:solidFill>
                  <a:srgbClr val="189BC4"/>
                </a:solidFill>
                <a:latin typeface="Corbel" panose="020B0503020204020204" pitchFamily="34" charset="0"/>
              </a:rPr>
              <a:t>Passenger vessels</a:t>
            </a:r>
            <a:r>
              <a:rPr lang="en-US" sz="1800" spc="60" dirty="0">
                <a:solidFill>
                  <a:srgbClr val="189BC4"/>
                </a:solidFill>
                <a:latin typeface="Corbel" panose="020B0503020204020204" pitchFamily="34" charset="0"/>
              </a:rPr>
              <a:t> </a:t>
            </a:r>
            <a:br>
              <a:rPr lang="en-US" sz="1800" spc="60" dirty="0">
                <a:solidFill>
                  <a:schemeClr val="accent1"/>
                </a:solidFill>
                <a:latin typeface="Corbel" panose="020B0503020204020204" pitchFamily="34" charset="0"/>
              </a:rPr>
            </a:br>
            <a:r>
              <a:rPr lang="en-US" sz="1800" spc="60" dirty="0">
                <a:solidFill>
                  <a:schemeClr val="accent1"/>
                </a:solidFill>
                <a:latin typeface="Corbel" panose="020B0503020204020204" pitchFamily="34" charset="0"/>
              </a:rPr>
              <a:t>such as cruise or cabin vessels</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
        <p:nvSpPr>
          <p:cNvPr id="4" name="Rectangle 3"/>
          <p:cNvSpPr/>
          <p:nvPr/>
        </p:nvSpPr>
        <p:spPr>
          <a:xfrm>
            <a:off x="-37356" y="1643108"/>
            <a:ext cx="854721" cy="215444"/>
          </a:xfrm>
          <a:prstGeom prst="rect">
            <a:avLst/>
          </a:prstGeom>
        </p:spPr>
        <p:txBody>
          <a:bodyPr wrap="none">
            <a:spAutoFit/>
          </a:bodyPr>
          <a:lstStyle/>
          <a:p>
            <a:r>
              <a:rPr lang="de-AT" sz="800" dirty="0">
                <a:solidFill>
                  <a:schemeClr val="bg1"/>
                </a:solidFill>
                <a:latin typeface="Corbel" panose="020B0503020204020204" pitchFamily="34" charset="0"/>
              </a:rPr>
              <a:t>Picture: navrom</a:t>
            </a:r>
            <a:endParaRPr lang="de-DE" sz="800" dirty="0">
              <a:solidFill>
                <a:schemeClr val="bg1"/>
              </a:solidFill>
              <a:latin typeface="Corbel" panose="020B0503020204020204" pitchFamily="34" charset="0"/>
            </a:endParaRPr>
          </a:p>
        </p:txBody>
      </p:sp>
      <p:sp>
        <p:nvSpPr>
          <p:cNvPr id="8" name="Rectangle 7"/>
          <p:cNvSpPr/>
          <p:nvPr/>
        </p:nvSpPr>
        <p:spPr>
          <a:xfrm>
            <a:off x="-52654" y="2904795"/>
            <a:ext cx="1352232" cy="215444"/>
          </a:xfrm>
          <a:prstGeom prst="rect">
            <a:avLst/>
          </a:prstGeom>
        </p:spPr>
        <p:txBody>
          <a:bodyPr wrap="square">
            <a:spAutoFit/>
          </a:bodyPr>
          <a:lstStyle/>
          <a:p>
            <a:r>
              <a:rPr lang="de-AT" sz="800" dirty="0">
                <a:solidFill>
                  <a:schemeClr val="bg1"/>
                </a:solidFill>
                <a:latin typeface="Corbel" panose="020B0503020204020204" pitchFamily="34" charset="0"/>
              </a:rPr>
              <a:t>Picture:  Reederei Jaegers</a:t>
            </a:r>
          </a:p>
        </p:txBody>
      </p:sp>
      <p:sp>
        <p:nvSpPr>
          <p:cNvPr id="10" name="Rectangle 9"/>
          <p:cNvSpPr/>
          <p:nvPr/>
        </p:nvSpPr>
        <p:spPr>
          <a:xfrm>
            <a:off x="-20800" y="4114288"/>
            <a:ext cx="933269" cy="215444"/>
          </a:xfrm>
          <a:prstGeom prst="rect">
            <a:avLst/>
          </a:prstGeom>
        </p:spPr>
        <p:txBody>
          <a:bodyPr wrap="none">
            <a:spAutoFit/>
          </a:bodyPr>
          <a:lstStyle/>
          <a:p>
            <a:r>
              <a:rPr lang="de-AT" sz="800" dirty="0">
                <a:solidFill>
                  <a:schemeClr val="bg1"/>
                </a:solidFill>
                <a:latin typeface="Corbel" panose="020B0503020204020204" pitchFamily="34" charset="0"/>
              </a:rPr>
              <a:t>Picture: Willi Betz</a:t>
            </a:r>
          </a:p>
        </p:txBody>
      </p:sp>
      <p:sp>
        <p:nvSpPr>
          <p:cNvPr id="12" name="Rectangle 11"/>
          <p:cNvSpPr/>
          <p:nvPr/>
        </p:nvSpPr>
        <p:spPr>
          <a:xfrm>
            <a:off x="-20953" y="5396717"/>
            <a:ext cx="1135247" cy="215444"/>
          </a:xfrm>
          <a:prstGeom prst="rect">
            <a:avLst/>
          </a:prstGeom>
        </p:spPr>
        <p:txBody>
          <a:bodyPr wrap="none">
            <a:spAutoFit/>
          </a:bodyPr>
          <a:lstStyle/>
          <a:p>
            <a:r>
              <a:rPr lang="de-AT" sz="800" dirty="0">
                <a:solidFill>
                  <a:schemeClr val="bg1"/>
                </a:solidFill>
                <a:latin typeface="Corbel" panose="020B0503020204020204" pitchFamily="34" charset="0"/>
              </a:rPr>
              <a:t>Picture: Andi Bruckner</a:t>
            </a:r>
          </a:p>
        </p:txBody>
      </p:sp>
      <p:sp>
        <p:nvSpPr>
          <p:cNvPr id="13" name="Rectangle 6"/>
          <p:cNvSpPr>
            <a:spLocks noChangeArrowheads="1"/>
          </p:cNvSpPr>
          <p:nvPr/>
        </p:nvSpPr>
        <p:spPr bwMode="auto">
          <a:xfrm>
            <a:off x="8214796" y="6426396"/>
            <a:ext cx="92044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source: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14" name="Grafik 13"/>
          <p:cNvPicPr>
            <a:picLocks noChangeAspect="1"/>
          </p:cNvPicPr>
          <p:nvPr/>
        </p:nvPicPr>
        <p:blipFill>
          <a:blip r:embed="rId3"/>
          <a:stretch>
            <a:fillRect/>
          </a:stretch>
        </p:blipFill>
        <p:spPr>
          <a:xfrm rot="10800000" flipV="1">
            <a:off x="-16614" y="2938703"/>
            <a:ext cx="1689327" cy="813386"/>
          </a:xfrm>
          <a:prstGeom prst="rect">
            <a:avLst/>
          </a:prstGeom>
        </p:spPr>
      </p:pic>
      <p:pic>
        <p:nvPicPr>
          <p:cNvPr id="15" name="Grafik 14"/>
          <p:cNvPicPr>
            <a:picLocks noChangeAspect="1"/>
          </p:cNvPicPr>
          <p:nvPr/>
        </p:nvPicPr>
        <p:blipFill>
          <a:blip r:embed="rId4"/>
          <a:stretch>
            <a:fillRect/>
          </a:stretch>
        </p:blipFill>
        <p:spPr>
          <a:xfrm>
            <a:off x="-2352" y="3353716"/>
            <a:ext cx="1691680" cy="984599"/>
          </a:xfrm>
          <a:prstGeom prst="rect">
            <a:avLst/>
          </a:prstGeom>
        </p:spPr>
      </p:pic>
      <p:pic>
        <p:nvPicPr>
          <p:cNvPr id="16" name="Grafik 15"/>
          <p:cNvPicPr>
            <a:picLocks noChangeAspect="1"/>
          </p:cNvPicPr>
          <p:nvPr/>
        </p:nvPicPr>
        <p:blipFill>
          <a:blip r:embed="rId3"/>
          <a:stretch>
            <a:fillRect/>
          </a:stretch>
        </p:blipFill>
        <p:spPr>
          <a:xfrm rot="10800000" flipV="1">
            <a:off x="0" y="2543113"/>
            <a:ext cx="1689327" cy="813386"/>
          </a:xfrm>
          <a:prstGeom prst="rect">
            <a:avLst/>
          </a:prstGeom>
        </p:spPr>
      </p:pic>
      <p:pic>
        <p:nvPicPr>
          <p:cNvPr id="17" name="Picture 2" descr="T:\03-Projekte\Handbücher\G_HB_Donauschifffahrt_3\3_Grafik_Layout\05_Binnenschiffe\02_Bearbeitete Bilder\4_navrom.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657663"/>
            <a:ext cx="1691680" cy="8910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03-Projekte\Handbücher\G_HB_Donauschifffahrt_3\3_Grafik_Layout\05_Binnenschiffe\02_Bearbeitete Bilder\D3X_2143.jpg"/>
          <p:cNvPicPr/>
          <p:nvPr/>
        </p:nvPicPr>
        <p:blipFill rotWithShape="1">
          <a:blip r:embed="rId6" cstate="screen">
            <a:extLst>
              <a:ext uri="{28A0092B-C50C-407E-A947-70E740481C1C}">
                <a14:useLocalDpi xmlns:a14="http://schemas.microsoft.com/office/drawing/2010/main"/>
              </a:ext>
            </a:extLst>
          </a:blip>
          <a:srcRect l="13642" t="54729" r="6126" b="4011"/>
          <a:stretch/>
        </p:blipFill>
        <p:spPr bwMode="auto">
          <a:xfrm>
            <a:off x="-15394" y="5633921"/>
            <a:ext cx="1691680" cy="1079977"/>
          </a:xfrm>
          <a:prstGeom prst="rect">
            <a:avLst/>
          </a:prstGeom>
          <a:noFill/>
          <a:ln>
            <a:noFill/>
          </a:ln>
          <a:extLst>
            <a:ext uri="{53640926-AAD7-44D8-BBD7-CCE9431645EC}">
              <a14:shadowObscured xmlns:a14="http://schemas.microsoft.com/office/drawing/2010/main"/>
            </a:ext>
          </a:extLst>
        </p:spPr>
      </p:pic>
      <p:pic>
        <p:nvPicPr>
          <p:cNvPr id="19" name="Picture 14"/>
          <p:cNvPicPr/>
          <p:nvPr/>
        </p:nvPicPr>
        <p:blipFill rotWithShape="1">
          <a:blip r:embed="rId7" cstate="screen">
            <a:extLst>
              <a:ext uri="{28A0092B-C50C-407E-A947-70E740481C1C}">
                <a14:useLocalDpi xmlns:a14="http://schemas.microsoft.com/office/drawing/2010/main"/>
              </a:ext>
            </a:extLst>
          </a:blip>
          <a:srcRect/>
          <a:stretch/>
        </p:blipFill>
        <p:spPr bwMode="auto">
          <a:xfrm>
            <a:off x="0" y="4335038"/>
            <a:ext cx="1691680" cy="1313045"/>
          </a:xfrm>
          <a:prstGeom prst="rect">
            <a:avLst/>
          </a:prstGeom>
          <a:ln>
            <a:noFill/>
          </a:ln>
          <a:extLst>
            <a:ext uri="{53640926-AAD7-44D8-BBD7-CCE9431645EC}">
              <a14:shadowObscured xmlns:a14="http://schemas.microsoft.com/office/drawing/2010/main"/>
            </a:ext>
          </a:extLst>
        </p:spPr>
      </p:pic>
      <p:sp>
        <p:nvSpPr>
          <p:cNvPr id="29" name="Rectangle 16"/>
          <p:cNvSpPr/>
          <p:nvPr/>
        </p:nvSpPr>
        <p:spPr>
          <a:xfrm>
            <a:off x="-3969" y="2366898"/>
            <a:ext cx="899605" cy="215444"/>
          </a:xfrm>
          <a:prstGeom prst="rect">
            <a:avLst/>
          </a:prstGeom>
        </p:spPr>
        <p:txBody>
          <a:bodyPr wrap="none">
            <a:spAutoFit/>
          </a:bodyPr>
          <a:lstStyle/>
          <a:p>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
        <p:nvSpPr>
          <p:cNvPr id="31" name="Rectangle 10"/>
          <p:cNvSpPr/>
          <p:nvPr/>
        </p:nvSpPr>
        <p:spPr>
          <a:xfrm>
            <a:off x="-59533" y="2359945"/>
            <a:ext cx="1858201" cy="215444"/>
          </a:xfrm>
          <a:prstGeom prst="rect">
            <a:avLst/>
          </a:prstGeom>
        </p:spPr>
        <p:txBody>
          <a:bodyPr wrap="none">
            <a:spAutoFit/>
          </a:bodyPr>
          <a:lstStyle/>
          <a:p>
            <a:r>
              <a:rPr lang="de-AT" sz="800" dirty="0">
                <a:solidFill>
                  <a:schemeClr val="bg1">
                    <a:lumMod val="85000"/>
                  </a:schemeClr>
                </a:solidFill>
                <a:latin typeface="Corbel" panose="020B0503020204020204" pitchFamily="34" charset="0"/>
              </a:rPr>
              <a:t>Source: C.N.F.R. NAVAROM S.A. </a:t>
            </a:r>
            <a:r>
              <a:rPr lang="de-AT" sz="800" dirty="0" err="1">
                <a:solidFill>
                  <a:schemeClr val="bg1">
                    <a:lumMod val="85000"/>
                  </a:schemeClr>
                </a:solidFill>
                <a:latin typeface="Corbel" panose="020B0503020204020204" pitchFamily="34" charset="0"/>
              </a:rPr>
              <a:t>Galati</a:t>
            </a:r>
            <a:endParaRPr lang="de-DE" sz="800" dirty="0">
              <a:solidFill>
                <a:schemeClr val="bg1">
                  <a:lumMod val="85000"/>
                </a:schemeClr>
              </a:solidFill>
              <a:latin typeface="Corbel" panose="020B0503020204020204" pitchFamily="34" charset="0"/>
            </a:endParaRPr>
          </a:p>
        </p:txBody>
      </p:sp>
      <p:sp>
        <p:nvSpPr>
          <p:cNvPr id="32" name="Rectangle 11"/>
          <p:cNvSpPr/>
          <p:nvPr/>
        </p:nvSpPr>
        <p:spPr>
          <a:xfrm>
            <a:off x="-46835" y="3116301"/>
            <a:ext cx="1909339" cy="338554"/>
          </a:xfrm>
          <a:prstGeom prst="rect">
            <a:avLst/>
          </a:prstGeom>
        </p:spPr>
        <p:txBody>
          <a:bodyPr wrap="square">
            <a:spAutoFit/>
          </a:bodyPr>
          <a:lstStyle/>
          <a:p>
            <a:r>
              <a:rPr lang="de-AT" sz="800" dirty="0">
                <a:solidFill>
                  <a:schemeClr val="bg1">
                    <a:lumMod val="85000"/>
                  </a:schemeClr>
                </a:solidFill>
                <a:latin typeface="Corbel" panose="020B0503020204020204" pitchFamily="34" charset="0"/>
              </a:rPr>
              <a:t>Source: helmut1972, www.binnenschifferforum.de</a:t>
            </a:r>
          </a:p>
        </p:txBody>
      </p:sp>
      <p:sp>
        <p:nvSpPr>
          <p:cNvPr id="33" name="Rectangle 11"/>
          <p:cNvSpPr/>
          <p:nvPr/>
        </p:nvSpPr>
        <p:spPr>
          <a:xfrm>
            <a:off x="-26393" y="3988876"/>
            <a:ext cx="1909339" cy="338554"/>
          </a:xfrm>
          <a:prstGeom prst="rect">
            <a:avLst/>
          </a:prstGeom>
        </p:spPr>
        <p:txBody>
          <a:bodyPr wrap="square">
            <a:spAutoFit/>
          </a:bodyPr>
          <a:lstStyle/>
          <a:p>
            <a:r>
              <a:rPr lang="de-AT" sz="800" dirty="0">
                <a:solidFill>
                  <a:schemeClr val="bg1">
                    <a:lumMod val="85000"/>
                  </a:schemeClr>
                </a:solidFill>
                <a:latin typeface="Corbel" panose="020B0503020204020204" pitchFamily="34" charset="0"/>
              </a:rPr>
              <a:t>Source: helmut1972, www.binnenschifferforum.de</a:t>
            </a:r>
          </a:p>
        </p:txBody>
      </p:sp>
      <p:sp>
        <p:nvSpPr>
          <p:cNvPr id="34" name="Rectangle 15"/>
          <p:cNvSpPr/>
          <p:nvPr/>
        </p:nvSpPr>
        <p:spPr>
          <a:xfrm>
            <a:off x="28095" y="5418477"/>
            <a:ext cx="934871" cy="215444"/>
          </a:xfrm>
          <a:prstGeom prst="rect">
            <a:avLst/>
          </a:prstGeom>
        </p:spPr>
        <p:txBody>
          <a:bodyPr wrap="none">
            <a:spAutoFit/>
          </a:bodyPr>
          <a:lstStyle/>
          <a:p>
            <a:r>
              <a:rPr lang="de-AT" sz="800" dirty="0">
                <a:solidFill>
                  <a:schemeClr val="bg1">
                    <a:lumMod val="85000"/>
                  </a:schemeClr>
                </a:solidFill>
                <a:latin typeface="Corbel" panose="020B0503020204020204" pitchFamily="34" charset="0"/>
              </a:rPr>
              <a:t>Source: via donau</a:t>
            </a:r>
          </a:p>
        </p:txBody>
      </p:sp>
      <p:sp>
        <p:nvSpPr>
          <p:cNvPr id="35" name="Rectangle 16"/>
          <p:cNvSpPr/>
          <p:nvPr/>
        </p:nvSpPr>
        <p:spPr>
          <a:xfrm>
            <a:off x="46582" y="6498454"/>
            <a:ext cx="1585690" cy="215444"/>
          </a:xfrm>
          <a:prstGeom prst="rect">
            <a:avLst/>
          </a:prstGeom>
        </p:spPr>
        <p:txBody>
          <a:bodyPr wrap="none">
            <a:spAutoFit/>
          </a:bodyPr>
          <a:lstStyle/>
          <a:p>
            <a:r>
              <a:rPr lang="de-AT" sz="800" dirty="0">
                <a:solidFill>
                  <a:schemeClr val="bg1"/>
                </a:solidFill>
                <a:latin typeface="Corbel" panose="020B0503020204020204" pitchFamily="34" charset="0"/>
              </a:rPr>
              <a:t>Source: </a:t>
            </a:r>
            <a:r>
              <a:rPr lang="de-AT" sz="800" dirty="0" err="1">
                <a:solidFill>
                  <a:schemeClr val="bg1"/>
                </a:solidFill>
                <a:latin typeface="Corbel" panose="020B0503020204020204" pitchFamily="34" charset="0"/>
              </a:rPr>
              <a:t>viadonau</a:t>
            </a:r>
            <a:r>
              <a:rPr lang="de-AT" sz="800" dirty="0">
                <a:solidFill>
                  <a:schemeClr val="bg1"/>
                </a:solidFill>
                <a:latin typeface="Corbel" panose="020B0503020204020204" pitchFamily="34" charset="0"/>
              </a:rPr>
              <a:t> / Andi Bruckner</a:t>
            </a:r>
          </a:p>
        </p:txBody>
      </p:sp>
    </p:spTree>
    <p:extLst>
      <p:ext uri="{BB962C8B-B14F-4D97-AF65-F5344CB8AC3E}">
        <p14:creationId xmlns:p14="http://schemas.microsoft.com/office/powerpoint/2010/main" val="199010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stretch>
            <a:fillRect/>
          </a:stretch>
        </p:blipFill>
        <p:spPr>
          <a:xfrm>
            <a:off x="0" y="4291130"/>
            <a:ext cx="2245668" cy="1514133"/>
          </a:xfrm>
          <a:prstGeom prst="rect">
            <a:avLst/>
          </a:prstGeom>
        </p:spPr>
      </p:pic>
      <p:pic>
        <p:nvPicPr>
          <p:cNvPr id="11" name="Grafik 10"/>
          <p:cNvPicPr>
            <a:picLocks noChangeAspect="1"/>
          </p:cNvPicPr>
          <p:nvPr/>
        </p:nvPicPr>
        <p:blipFill>
          <a:blip r:embed="rId4"/>
          <a:stretch>
            <a:fillRect/>
          </a:stretch>
        </p:blipFill>
        <p:spPr>
          <a:xfrm>
            <a:off x="-24673" y="1870354"/>
            <a:ext cx="2246423" cy="1516328"/>
          </a:xfrm>
          <a:prstGeom prst="rect">
            <a:avLst/>
          </a:prstGeom>
        </p:spPr>
      </p:pic>
      <p:sp>
        <p:nvSpPr>
          <p:cNvPr id="23555" name="Rectangle 2"/>
          <p:cNvSpPr>
            <a:spLocks noGrp="1" noChangeArrowheads="1"/>
          </p:cNvSpPr>
          <p:nvPr>
            <p:ph type="title"/>
          </p:nvPr>
        </p:nvSpPr>
        <p:spPr/>
        <p:txBody>
          <a:bodyPr>
            <a:normAutofit/>
          </a:bodyPr>
          <a:lstStyle/>
          <a:p>
            <a:r>
              <a:rPr lang="en-US" b="1" dirty="0">
                <a:solidFill>
                  <a:schemeClr val="accent1"/>
                </a:solidFill>
                <a:latin typeface="Corbel" panose="020B0503020204020204" pitchFamily="34" charset="0"/>
              </a:rPr>
              <a:t>Pushed Convoys</a:t>
            </a:r>
            <a:br>
              <a:rPr lang="en-US" b="1" dirty="0">
                <a:solidFill>
                  <a:schemeClr val="accent1"/>
                </a:solidFill>
                <a:latin typeface="Corbel" panose="020B0503020204020204" pitchFamily="34" charset="0"/>
              </a:rPr>
            </a:br>
            <a:r>
              <a:rPr lang="en-US" sz="2400" dirty="0">
                <a:solidFill>
                  <a:schemeClr val="accent1"/>
                </a:solidFill>
                <a:latin typeface="Corbel" panose="020B0503020204020204" pitchFamily="34" charset="0"/>
              </a:rPr>
              <a:t>Types of Vessels</a:t>
            </a:r>
            <a:endParaRPr lang="en-US" b="1" dirty="0">
              <a:solidFill>
                <a:schemeClr val="accent1"/>
              </a:solidFill>
              <a:latin typeface="Corbel" panose="020B0503020204020204" pitchFamily="34" charset="0"/>
            </a:endParaRPr>
          </a:p>
        </p:txBody>
      </p:sp>
      <p:sp>
        <p:nvSpPr>
          <p:cNvPr id="9"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
        <p:nvSpPr>
          <p:cNvPr id="23558" name="Text Box 5"/>
          <p:cNvSpPr txBox="1">
            <a:spLocks noChangeArrowheads="1"/>
          </p:cNvSpPr>
          <p:nvPr/>
        </p:nvSpPr>
        <p:spPr bwMode="auto">
          <a:xfrm>
            <a:off x="2496329" y="1870354"/>
            <a:ext cx="6671913" cy="3724096"/>
          </a:xfrm>
          <a:prstGeom prst="rect">
            <a:avLst/>
          </a:prstGeom>
          <a:noFill/>
          <a:ln>
            <a:noFill/>
          </a:ln>
          <a:effec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ts val="600"/>
              </a:spcBef>
            </a:pPr>
            <a:r>
              <a:rPr lang="en-US" sz="1800" b="1" dirty="0">
                <a:solidFill>
                  <a:srgbClr val="189BC4"/>
                </a:solidFill>
                <a:latin typeface="Corbel" panose="020B0503020204020204" pitchFamily="34" charset="0"/>
              </a:rPr>
              <a:t>equipped with:</a:t>
            </a:r>
          </a:p>
          <a:p>
            <a:pPr marL="342900" indent="-342900" algn="l" eaLnBrk="1" hangingPunct="1">
              <a:spcBef>
                <a:spcPts val="600"/>
              </a:spcBef>
              <a:buClr>
                <a:srgbClr val="189BC4"/>
              </a:buClr>
              <a:buFont typeface="Arial" panose="020B0604020202020204" pitchFamily="34" charset="0"/>
              <a:buChar char="•"/>
            </a:pPr>
            <a:r>
              <a:rPr lang="en-US" sz="1600" dirty="0">
                <a:solidFill>
                  <a:schemeClr val="accent1"/>
                </a:solidFill>
                <a:latin typeface="Corbel" panose="020B0503020204020204" pitchFamily="34" charset="0"/>
              </a:rPr>
              <a:t>pusher – motorized vessel used for pushing</a:t>
            </a:r>
          </a:p>
          <a:p>
            <a:pPr marL="342900" indent="-342900" algn="l" eaLnBrk="1" hangingPunct="1">
              <a:spcBef>
                <a:spcPts val="600"/>
              </a:spcBef>
              <a:buClr>
                <a:srgbClr val="189BC4"/>
              </a:buClr>
              <a:buFont typeface="Arial" panose="020B0604020202020204" pitchFamily="34" charset="0"/>
              <a:buChar char="•"/>
            </a:pPr>
            <a:endParaRPr lang="en-US" sz="1600" dirty="0">
              <a:solidFill>
                <a:schemeClr val="accent1"/>
              </a:solidFill>
              <a:latin typeface="Corbel" panose="020B0503020204020204" pitchFamily="34" charset="0"/>
            </a:endParaRPr>
          </a:p>
          <a:p>
            <a:pPr marL="342900" indent="-342900" algn="l" eaLnBrk="1" hangingPunct="1">
              <a:spcBef>
                <a:spcPts val="600"/>
              </a:spcBef>
              <a:buClr>
                <a:srgbClr val="189BC4"/>
              </a:buClr>
              <a:buFont typeface="Arial" panose="020B0604020202020204" pitchFamily="34" charset="0"/>
              <a:buChar char="•"/>
            </a:pPr>
            <a:r>
              <a:rPr lang="en-US" sz="1600" dirty="0">
                <a:solidFill>
                  <a:schemeClr val="accent1"/>
                </a:solidFill>
                <a:latin typeface="Corbel" panose="020B0503020204020204" pitchFamily="34" charset="0"/>
              </a:rPr>
              <a:t>pushed lighter(s) – non-motorized, firmly attached to the pushing unit</a:t>
            </a:r>
          </a:p>
          <a:p>
            <a:pPr algn="l" eaLnBrk="1" hangingPunct="1">
              <a:spcBef>
                <a:spcPts val="600"/>
              </a:spcBef>
            </a:pPr>
            <a:endParaRPr lang="en-US" sz="1800" dirty="0">
              <a:solidFill>
                <a:schemeClr val="accent1"/>
              </a:solidFill>
              <a:latin typeface="Corbel" panose="020B0503020204020204" pitchFamily="34" charset="0"/>
            </a:endParaRPr>
          </a:p>
          <a:p>
            <a:pPr marL="342900" indent="-342900" algn="l" eaLnBrk="1" hangingPunct="1">
              <a:spcBef>
                <a:spcPts val="600"/>
              </a:spcBef>
              <a:buFont typeface="Arial" panose="020B0604020202020204" pitchFamily="34" charset="0"/>
              <a:buChar char="•"/>
            </a:pPr>
            <a:endParaRPr lang="en-US" sz="1800" dirty="0">
              <a:solidFill>
                <a:schemeClr val="accent1"/>
              </a:solidFill>
              <a:latin typeface="Corbel" panose="020B0503020204020204" pitchFamily="34" charset="0"/>
            </a:endParaRPr>
          </a:p>
          <a:p>
            <a:pPr algn="l" eaLnBrk="1" hangingPunct="1">
              <a:spcBef>
                <a:spcPts val="600"/>
              </a:spcBef>
            </a:pPr>
            <a:endParaRPr lang="en-US" sz="1800" dirty="0">
              <a:latin typeface="Corbel" panose="020B0503020204020204" pitchFamily="34" charset="0"/>
            </a:endParaRPr>
          </a:p>
          <a:p>
            <a:pPr algn="l" eaLnBrk="1" hangingPunct="1">
              <a:spcBef>
                <a:spcPts val="600"/>
              </a:spcBef>
            </a:pPr>
            <a:r>
              <a:rPr lang="en-US" sz="1800" b="1" dirty="0">
                <a:solidFill>
                  <a:srgbClr val="189BC4"/>
                </a:solidFill>
                <a:latin typeface="Corbel" panose="020B0503020204020204" pitchFamily="34" charset="0"/>
              </a:rPr>
              <a:t>coupled formation:</a:t>
            </a:r>
          </a:p>
          <a:p>
            <a:pPr marL="342900" indent="-342900" algn="l" eaLnBrk="1" hangingPunct="1">
              <a:spcBef>
                <a:spcPts val="600"/>
              </a:spcBef>
              <a:buClr>
                <a:srgbClr val="189BC4"/>
              </a:buClr>
              <a:buFont typeface="Arial" panose="020B0604020202020204" pitchFamily="34" charset="0"/>
              <a:buChar char="•"/>
            </a:pPr>
            <a:r>
              <a:rPr lang="en-US" sz="1600" dirty="0">
                <a:solidFill>
                  <a:schemeClr val="accent1"/>
                </a:solidFill>
                <a:latin typeface="Corbel" panose="020B0503020204020204" pitchFamily="34" charset="0"/>
              </a:rPr>
              <a:t>motor cargo vessel as pushing unit</a:t>
            </a:r>
          </a:p>
          <a:p>
            <a:pPr marL="342900" indent="-342900" algn="l" eaLnBrk="1" hangingPunct="1">
              <a:spcBef>
                <a:spcPts val="600"/>
              </a:spcBef>
              <a:buClr>
                <a:srgbClr val="189BC4"/>
              </a:buClr>
              <a:buFont typeface="Arial" panose="020B0604020202020204" pitchFamily="34" charset="0"/>
              <a:buChar char="•"/>
            </a:pPr>
            <a:endParaRPr lang="en-US" sz="1600" dirty="0">
              <a:solidFill>
                <a:schemeClr val="accent1"/>
              </a:solidFill>
              <a:latin typeface="Corbel" panose="020B0503020204020204" pitchFamily="34" charset="0"/>
            </a:endParaRPr>
          </a:p>
          <a:p>
            <a:pPr marL="342900" indent="-342900" algn="l" eaLnBrk="1" hangingPunct="1">
              <a:spcBef>
                <a:spcPts val="600"/>
              </a:spcBef>
              <a:buClr>
                <a:srgbClr val="189BC4"/>
              </a:buClr>
              <a:buFont typeface="Arial" panose="020B0604020202020204" pitchFamily="34" charset="0"/>
              <a:buChar char="•"/>
            </a:pPr>
            <a:r>
              <a:rPr lang="en-US" sz="1600" dirty="0">
                <a:solidFill>
                  <a:schemeClr val="accent1"/>
                </a:solidFill>
                <a:latin typeface="Corbel" panose="020B0503020204020204" pitchFamily="34" charset="0"/>
              </a:rPr>
              <a:t>pushed lighters coupled on its sides</a:t>
            </a:r>
          </a:p>
        </p:txBody>
      </p:sp>
      <p:sp>
        <p:nvSpPr>
          <p:cNvPr id="23559" name="Rectangle 6"/>
          <p:cNvSpPr>
            <a:spLocks noChangeArrowheads="1"/>
          </p:cNvSpPr>
          <p:nvPr/>
        </p:nvSpPr>
        <p:spPr bwMode="auto">
          <a:xfrm>
            <a:off x="8158029" y="6420326"/>
            <a:ext cx="92044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source: </a:t>
            </a:r>
            <a:r>
              <a:rPr lang="de-DE"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8" name="Rectangle 6"/>
          <p:cNvSpPr>
            <a:spLocks noChangeArrowheads="1"/>
          </p:cNvSpPr>
          <p:nvPr/>
        </p:nvSpPr>
        <p:spPr bwMode="auto">
          <a:xfrm>
            <a:off x="-248" y="1877021"/>
            <a:ext cx="93807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err="1">
                <a:solidFill>
                  <a:schemeClr val="bg1"/>
                </a:solidFill>
                <a:latin typeface="Corbel" panose="020B0503020204020204" pitchFamily="34" charset="0"/>
              </a:rPr>
              <a:t>picture</a:t>
            </a:r>
            <a:r>
              <a:rPr lang="de-DE" sz="800" dirty="0">
                <a:solidFill>
                  <a:schemeClr val="bg1"/>
                </a:solidFill>
                <a:latin typeface="Corbel" panose="020B0503020204020204" pitchFamily="34" charset="0"/>
              </a:rPr>
              <a:t>: via </a:t>
            </a:r>
            <a:r>
              <a:rPr lang="de-DE" sz="800" dirty="0" err="1">
                <a:solidFill>
                  <a:schemeClr val="bg1"/>
                </a:solidFill>
                <a:latin typeface="Corbel" panose="020B0503020204020204" pitchFamily="34" charset="0"/>
              </a:rPr>
              <a:t>donau</a:t>
            </a:r>
            <a:endParaRPr lang="de-DE" sz="800" dirty="0">
              <a:solidFill>
                <a:schemeClr val="bg1"/>
              </a:solidFill>
              <a:latin typeface="Corbel" panose="020B0503020204020204" pitchFamily="34" charset="0"/>
            </a:endParaRPr>
          </a:p>
        </p:txBody>
      </p:sp>
      <p:sp>
        <p:nvSpPr>
          <p:cNvPr id="10" name="Rectangle 6"/>
          <p:cNvSpPr>
            <a:spLocks noChangeArrowheads="1"/>
          </p:cNvSpPr>
          <p:nvPr/>
        </p:nvSpPr>
        <p:spPr bwMode="auto">
          <a:xfrm>
            <a:off x="-24673" y="4311347"/>
            <a:ext cx="93807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err="1">
                <a:solidFill>
                  <a:schemeClr val="bg1"/>
                </a:solidFill>
                <a:latin typeface="Corbel" panose="020B0503020204020204" pitchFamily="34" charset="0"/>
              </a:rPr>
              <a:t>picture</a:t>
            </a:r>
            <a:r>
              <a:rPr lang="de-DE" sz="800" dirty="0">
                <a:solidFill>
                  <a:schemeClr val="bg1"/>
                </a:solidFill>
                <a:latin typeface="Corbel" panose="020B0503020204020204" pitchFamily="34" charset="0"/>
              </a:rPr>
              <a:t>: via </a:t>
            </a:r>
            <a:r>
              <a:rPr lang="de-DE" sz="800" dirty="0" err="1">
                <a:solidFill>
                  <a:schemeClr val="bg1"/>
                </a:solidFill>
                <a:latin typeface="Corbel" panose="020B0503020204020204" pitchFamily="34" charset="0"/>
              </a:rPr>
              <a:t>donau</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4164199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635080" cy="990600"/>
          </a:xfrm>
        </p:spPr>
        <p:txBody>
          <a:bodyPr>
            <a:normAutofit/>
          </a:bodyPr>
          <a:lstStyle/>
          <a:p>
            <a:r>
              <a:rPr lang="en-US" b="1" dirty="0">
                <a:solidFill>
                  <a:schemeClr val="accent1"/>
                </a:solidFill>
                <a:latin typeface="Corbel" panose="020B0503020204020204" pitchFamily="34" charset="0"/>
              </a:rPr>
              <a:t>Bulk Freight Capacity (4-unit convoy)</a:t>
            </a:r>
            <a:br>
              <a:rPr lang="en-US" b="1" dirty="0">
                <a:solidFill>
                  <a:schemeClr val="accent1"/>
                </a:solidFill>
                <a:latin typeface="Corbel" panose="020B0503020204020204" pitchFamily="34" charset="0"/>
              </a:rPr>
            </a:br>
            <a:r>
              <a:rPr lang="en-US" sz="2400" dirty="0">
                <a:solidFill>
                  <a:schemeClr val="accent1"/>
                </a:solidFill>
                <a:latin typeface="Corbel" panose="020B0503020204020204" pitchFamily="34" charset="0"/>
              </a:rPr>
              <a:t>Types of Vessels</a:t>
            </a:r>
            <a:endParaRPr lang="en-US" sz="2400"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92" y="1747837"/>
            <a:ext cx="851013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7239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Corbel" panose="020B0503020204020204" pitchFamily="34" charset="0"/>
              </a:rPr>
              <a:t>Navigability of the Danube</a:t>
            </a:r>
            <a:br>
              <a:rPr lang="en-US" b="1" dirty="0">
                <a:solidFill>
                  <a:schemeClr val="accent1"/>
                </a:solidFill>
                <a:latin typeface="Corbel" panose="020B0503020204020204" pitchFamily="34" charset="0"/>
              </a:rPr>
            </a:br>
            <a:r>
              <a:rPr lang="en-US" sz="2400" dirty="0">
                <a:solidFill>
                  <a:schemeClr val="accent1"/>
                </a:solidFill>
                <a:latin typeface="Corbel" panose="020B0503020204020204" pitchFamily="34" charset="0"/>
              </a:rPr>
              <a:t>Types of Vessels</a:t>
            </a:r>
            <a:endParaRPr lang="en-US" sz="2400" b="1" dirty="0">
              <a:solidFill>
                <a:schemeClr val="accent1"/>
              </a:solidFill>
              <a:latin typeface="Corbel" panose="020B0503020204020204" pitchFamily="34" charset="0"/>
            </a:endParaRPr>
          </a:p>
        </p:txBody>
      </p:sp>
      <p:sp>
        <p:nvSpPr>
          <p:cNvPr id="5" name="Content Placeholder 4"/>
          <p:cNvSpPr>
            <a:spLocks noGrp="1"/>
          </p:cNvSpPr>
          <p:nvPr>
            <p:ph idx="1"/>
          </p:nvPr>
        </p:nvSpPr>
        <p:spPr/>
        <p:txBody>
          <a:bodyPr>
            <a:normAutofit/>
          </a:bodyPr>
          <a:lstStyle/>
          <a:p>
            <a:pPr>
              <a:buClr>
                <a:srgbClr val="189BC4"/>
              </a:buClr>
            </a:pPr>
            <a:r>
              <a:rPr lang="en-US" sz="1800" dirty="0">
                <a:solidFill>
                  <a:schemeClr val="accent1"/>
                </a:solidFill>
                <a:latin typeface="Corbel" panose="020B0503020204020204" pitchFamily="34" charset="0"/>
              </a:rPr>
              <a:t>4-unit convoy navigable from Passau to the Black Sea Region</a:t>
            </a:r>
          </a:p>
          <a:p>
            <a:pPr>
              <a:buClr>
                <a:srgbClr val="189BC4"/>
              </a:buClr>
            </a:pPr>
            <a:r>
              <a:rPr lang="en-US" sz="1800" dirty="0">
                <a:solidFill>
                  <a:schemeClr val="accent1"/>
                </a:solidFill>
                <a:latin typeface="Corbel" panose="020B0503020204020204" pitchFamily="34" charset="0"/>
              </a:rPr>
              <a:t>9-unit convoy:</a:t>
            </a:r>
          </a:p>
          <a:p>
            <a:pPr lvl="1">
              <a:buClr>
                <a:srgbClr val="189BC4"/>
              </a:buClr>
              <a:buFont typeface="Symbol" panose="05050102010706020507" pitchFamily="18" charset="2"/>
              <a:buChar char="-"/>
            </a:pPr>
            <a:r>
              <a:rPr lang="en-US" sz="1800" dirty="0">
                <a:solidFill>
                  <a:schemeClr val="accent1"/>
                </a:solidFill>
                <a:latin typeface="Corbel" panose="020B0503020204020204" pitchFamily="34" charset="0"/>
              </a:rPr>
              <a:t>15.750 tons capacity = 630 trucks = 394 railway wagons</a:t>
            </a:r>
          </a:p>
          <a:p>
            <a:pPr lvl="1">
              <a:buClr>
                <a:srgbClr val="189BC4"/>
              </a:buClr>
              <a:buFont typeface="Symbol" panose="05050102010706020507" pitchFamily="18" charset="2"/>
              <a:buChar char="-"/>
            </a:pPr>
            <a:r>
              <a:rPr lang="en-US" sz="1800" dirty="0">
                <a:solidFill>
                  <a:schemeClr val="accent1"/>
                </a:solidFill>
                <a:latin typeface="Corbel" panose="020B0503020204020204" pitchFamily="34" charset="0"/>
              </a:rPr>
              <a:t>navigability: central and lower Danube</a:t>
            </a:r>
          </a:p>
          <a:p>
            <a:pPr>
              <a:buClr>
                <a:srgbClr val="189BC4"/>
              </a:buClr>
            </a:pPr>
            <a:r>
              <a:rPr lang="en-US" sz="1800" dirty="0">
                <a:solidFill>
                  <a:schemeClr val="accent1"/>
                </a:solidFill>
                <a:latin typeface="Corbel" panose="020B0503020204020204" pitchFamily="34" charset="0"/>
              </a:rPr>
              <a:t>Lower Danube: </a:t>
            </a:r>
          </a:p>
          <a:p>
            <a:pPr lvl="1">
              <a:buClr>
                <a:srgbClr val="189BC4"/>
              </a:buClr>
              <a:buFont typeface="Symbol" panose="05050102010706020507" pitchFamily="18" charset="2"/>
              <a:buChar char="-"/>
            </a:pPr>
            <a:r>
              <a:rPr lang="en-US" sz="1800" dirty="0">
                <a:solidFill>
                  <a:schemeClr val="accent1"/>
                </a:solidFill>
                <a:latin typeface="Corbel" panose="020B0503020204020204" pitchFamily="34" charset="0"/>
              </a:rPr>
              <a:t>pushed convoys with up to 16 pushed lighters possible</a:t>
            </a: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pic>
        <p:nvPicPr>
          <p:cNvPr id="7" name="Picture 8"/>
          <p:cNvPicPr/>
          <p:nvPr/>
        </p:nvPicPr>
        <p:blipFill rotWithShape="1">
          <a:blip r:embed="rId3"/>
          <a:srcRect l="63668" t="30909" r="13993" b="28052"/>
          <a:stretch/>
        </p:blipFill>
        <p:spPr bwMode="auto">
          <a:xfrm>
            <a:off x="2016392" y="3695119"/>
            <a:ext cx="5111215" cy="2842057"/>
          </a:xfrm>
          <a:prstGeom prst="rect">
            <a:avLst/>
          </a:prstGeom>
          <a:ln>
            <a:noFill/>
          </a:ln>
          <a:extLst>
            <a:ext uri="{53640926-AAD7-44D8-BBD7-CCE9431645EC}">
              <a14:shadowObscured xmlns:a14="http://schemas.microsoft.com/office/drawing/2010/main"/>
            </a:ext>
          </a:extLst>
        </p:spPr>
      </p:pic>
      <p:sp>
        <p:nvSpPr>
          <p:cNvPr id="6" name="Textfeld 1"/>
          <p:cNvSpPr txBox="1">
            <a:spLocks noChangeArrowheads="1"/>
          </p:cNvSpPr>
          <p:nvPr/>
        </p:nvSpPr>
        <p:spPr bwMode="auto">
          <a:xfrm>
            <a:off x="2016392" y="6451513"/>
            <a:ext cx="9733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source: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8" name="Textfeld 1"/>
          <p:cNvSpPr txBox="1">
            <a:spLocks noChangeArrowheads="1"/>
          </p:cNvSpPr>
          <p:nvPr/>
        </p:nvSpPr>
        <p:spPr bwMode="auto">
          <a:xfrm>
            <a:off x="8223232" y="6399366"/>
            <a:ext cx="9733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source: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135630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The </a:t>
            </a:r>
            <a:r>
              <a:rPr lang="de-AT" b="1" dirty="0" err="1">
                <a:solidFill>
                  <a:schemeClr val="accent1"/>
                </a:solidFill>
                <a:latin typeface="Corbel" panose="020B0503020204020204" pitchFamily="34" charset="0"/>
              </a:rPr>
              <a:t>Danube</a:t>
            </a:r>
            <a:r>
              <a:rPr lang="de-AT" b="1" dirty="0">
                <a:solidFill>
                  <a:schemeClr val="accent1"/>
                </a:solidFill>
                <a:latin typeface="Corbel" panose="020B0503020204020204" pitchFamily="34" charset="0"/>
              </a:rPr>
              <a:t> Fleet</a:t>
            </a:r>
            <a:br>
              <a:rPr lang="de-AT" b="1" dirty="0">
                <a:solidFill>
                  <a:schemeClr val="accent1"/>
                </a:solidFill>
                <a:latin typeface="Corbel" panose="020B0503020204020204" pitchFamily="34" charset="0"/>
              </a:rPr>
            </a:br>
            <a:r>
              <a:rPr lang="de-AT" sz="2400" dirty="0" err="1">
                <a:solidFill>
                  <a:schemeClr val="accent1"/>
                </a:solidFill>
                <a:latin typeface="Corbel" panose="020B0503020204020204" pitchFamily="34" charset="0"/>
              </a:rPr>
              <a:t>Types</a:t>
            </a:r>
            <a:r>
              <a:rPr lang="de-AT" sz="2400" dirty="0">
                <a:solidFill>
                  <a:schemeClr val="accent1"/>
                </a:solidFill>
                <a:latin typeface="Corbel" panose="020B0503020204020204" pitchFamily="34" charset="0"/>
              </a:rPr>
              <a:t> </a:t>
            </a:r>
            <a:r>
              <a:rPr lang="de-AT" sz="2400" dirty="0" err="1">
                <a:solidFill>
                  <a:schemeClr val="accent1"/>
                </a:solidFill>
                <a:latin typeface="Corbel" panose="020B0503020204020204" pitchFamily="34" charset="0"/>
              </a:rPr>
              <a:t>of</a:t>
            </a:r>
            <a:r>
              <a:rPr lang="de-AT" sz="2400" dirty="0">
                <a:solidFill>
                  <a:schemeClr val="accent1"/>
                </a:solidFill>
                <a:latin typeface="Corbel" panose="020B0503020204020204" pitchFamily="34" charset="0"/>
              </a:rPr>
              <a:t> </a:t>
            </a:r>
            <a:r>
              <a:rPr lang="de-AT" sz="2400" dirty="0" err="1">
                <a:solidFill>
                  <a:schemeClr val="accent1"/>
                </a:solidFill>
                <a:latin typeface="Corbel" panose="020B0503020204020204" pitchFamily="34" charset="0"/>
              </a:rPr>
              <a:t>Vessels</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pPr>
              <a:buClr>
                <a:srgbClr val="189BC4"/>
              </a:buClr>
            </a:pPr>
            <a:r>
              <a:rPr lang="en-US" sz="1800" dirty="0">
                <a:solidFill>
                  <a:schemeClr val="accent1"/>
                </a:solidFill>
                <a:latin typeface="Corbel" panose="020B0503020204020204" pitchFamily="34" charset="0"/>
              </a:rPr>
              <a:t>mainly large shipping companies</a:t>
            </a:r>
          </a:p>
          <a:p>
            <a:pPr>
              <a:buClr>
                <a:srgbClr val="189BC4"/>
              </a:buClr>
            </a:pPr>
            <a:endParaRPr lang="en-US" sz="1800" dirty="0">
              <a:solidFill>
                <a:schemeClr val="accent1"/>
              </a:solidFill>
              <a:latin typeface="Corbel" panose="020B0503020204020204" pitchFamily="34" charset="0"/>
            </a:endParaRPr>
          </a:p>
          <a:p>
            <a:pPr>
              <a:buClr>
                <a:srgbClr val="189BC4"/>
              </a:buClr>
            </a:pPr>
            <a:endParaRPr lang="en-US" sz="1800" dirty="0">
              <a:solidFill>
                <a:schemeClr val="accent1"/>
              </a:solidFill>
              <a:latin typeface="Corbel" panose="020B0503020204020204" pitchFamily="34" charset="0"/>
            </a:endParaRPr>
          </a:p>
          <a:p>
            <a:pPr>
              <a:buClr>
                <a:srgbClr val="189BC4"/>
              </a:buClr>
            </a:pPr>
            <a:r>
              <a:rPr lang="en-US" sz="1800" b="1" dirty="0">
                <a:solidFill>
                  <a:srgbClr val="189BC4"/>
                </a:solidFill>
                <a:latin typeface="Corbel" panose="020B0503020204020204" pitchFamily="34" charset="0"/>
              </a:rPr>
              <a:t>87 %</a:t>
            </a:r>
            <a:r>
              <a:rPr lang="en-US" sz="1800" dirty="0">
                <a:solidFill>
                  <a:schemeClr val="accent1"/>
                </a:solidFill>
                <a:latin typeface="Corbel" panose="020B0503020204020204" pitchFamily="34" charset="0"/>
              </a:rPr>
              <a:t> </a:t>
            </a:r>
            <a:r>
              <a:rPr lang="en-US" sz="1800" b="1" dirty="0">
                <a:solidFill>
                  <a:srgbClr val="189BC4"/>
                </a:solidFill>
                <a:latin typeface="Corbel" panose="020B0503020204020204" pitchFamily="34" charset="0"/>
              </a:rPr>
              <a:t>non-self-propelled</a:t>
            </a:r>
            <a:r>
              <a:rPr lang="en-US" sz="1800" dirty="0">
                <a:solidFill>
                  <a:schemeClr val="accent1"/>
                </a:solidFill>
                <a:latin typeface="Corbel" panose="020B0503020204020204" pitchFamily="34" charset="0"/>
              </a:rPr>
              <a:t> units</a:t>
            </a:r>
          </a:p>
          <a:p>
            <a:pPr>
              <a:buClr>
                <a:srgbClr val="189BC4"/>
              </a:buClr>
            </a:pPr>
            <a:endParaRPr lang="en-US" sz="1800" dirty="0">
              <a:solidFill>
                <a:schemeClr val="accent1"/>
              </a:solidFill>
              <a:latin typeface="Corbel" panose="020B0503020204020204" pitchFamily="34" charset="0"/>
            </a:endParaRPr>
          </a:p>
          <a:p>
            <a:pPr>
              <a:buClr>
                <a:srgbClr val="189BC4"/>
              </a:buClr>
            </a:pPr>
            <a:endParaRPr lang="en-US" sz="1800" dirty="0">
              <a:solidFill>
                <a:schemeClr val="accent1"/>
              </a:solidFill>
              <a:latin typeface="Corbel" panose="020B0503020204020204" pitchFamily="34" charset="0"/>
            </a:endParaRPr>
          </a:p>
          <a:p>
            <a:pPr>
              <a:buClr>
                <a:srgbClr val="189BC4"/>
              </a:buClr>
            </a:pPr>
            <a:r>
              <a:rPr lang="en-US" sz="1800" b="1" dirty="0">
                <a:solidFill>
                  <a:srgbClr val="189BC4"/>
                </a:solidFill>
                <a:latin typeface="Corbel" panose="020B0503020204020204" pitchFamily="34" charset="0"/>
              </a:rPr>
              <a:t>13 % self-propelled </a:t>
            </a:r>
            <a:r>
              <a:rPr lang="en-US" sz="1800" dirty="0">
                <a:solidFill>
                  <a:schemeClr val="accent1"/>
                </a:solidFill>
                <a:latin typeface="Corbel" panose="020B0503020204020204" pitchFamily="34" charset="0"/>
              </a:rPr>
              <a:t>units</a:t>
            </a:r>
          </a:p>
          <a:p>
            <a:pPr>
              <a:buClr>
                <a:srgbClr val="189BC4"/>
              </a:buClr>
            </a:pPr>
            <a:endParaRPr lang="en-US" sz="1800" dirty="0">
              <a:solidFill>
                <a:schemeClr val="accent1"/>
              </a:solidFill>
              <a:latin typeface="Corbel" panose="020B0503020204020204" pitchFamily="34" charset="0"/>
            </a:endParaRPr>
          </a:p>
          <a:p>
            <a:pPr>
              <a:buClr>
                <a:srgbClr val="189BC4"/>
              </a:buClr>
            </a:pPr>
            <a:endParaRPr lang="en-US" sz="1800" dirty="0">
              <a:solidFill>
                <a:schemeClr val="accent1"/>
              </a:solidFill>
              <a:latin typeface="Corbel" panose="020B0503020204020204" pitchFamily="34" charset="0"/>
            </a:endParaRPr>
          </a:p>
          <a:p>
            <a:pPr>
              <a:buClr>
                <a:srgbClr val="189BC4"/>
              </a:buClr>
            </a:pPr>
            <a:r>
              <a:rPr lang="en-US" sz="1800" dirty="0">
                <a:solidFill>
                  <a:schemeClr val="accent1"/>
                </a:solidFill>
                <a:latin typeface="Corbel" panose="020B0503020204020204" pitchFamily="34" charset="0"/>
              </a:rPr>
              <a:t>pushed convoys </a:t>
            </a:r>
            <a:r>
              <a:rPr lang="en-US" sz="1800" b="1" dirty="0">
                <a:solidFill>
                  <a:srgbClr val="189BC4"/>
                </a:solidFill>
                <a:latin typeface="Corbel" panose="020B0503020204020204" pitchFamily="34" charset="0"/>
              </a:rPr>
              <a:t>Ø 20 years old</a:t>
            </a:r>
          </a:p>
          <a:p>
            <a:pPr>
              <a:buClr>
                <a:srgbClr val="189BC4"/>
              </a:buClr>
            </a:pPr>
            <a:endParaRPr lang="en-US" sz="1800" dirty="0">
              <a:solidFill>
                <a:schemeClr val="accent1"/>
              </a:solidFill>
              <a:latin typeface="Corbel" panose="020B0503020204020204" pitchFamily="34" charset="0"/>
            </a:endParaRPr>
          </a:p>
          <a:p>
            <a:pPr>
              <a:buClr>
                <a:srgbClr val="189BC4"/>
              </a:buClr>
            </a:pPr>
            <a:endParaRPr lang="en-US" sz="1800" dirty="0">
              <a:solidFill>
                <a:schemeClr val="accent1"/>
              </a:solidFill>
              <a:latin typeface="Corbel" panose="020B0503020204020204" pitchFamily="34" charset="0"/>
            </a:endParaRPr>
          </a:p>
          <a:p>
            <a:pPr>
              <a:buClr>
                <a:srgbClr val="189BC4"/>
              </a:buClr>
            </a:pPr>
            <a:r>
              <a:rPr lang="en-US" sz="1800" dirty="0">
                <a:solidFill>
                  <a:schemeClr val="accent1"/>
                </a:solidFill>
                <a:latin typeface="Corbel" panose="020B0503020204020204" pitchFamily="34" charset="0"/>
              </a:rPr>
              <a:t>motor cargo vessels </a:t>
            </a:r>
            <a:r>
              <a:rPr lang="en-US" sz="1800" b="1" dirty="0">
                <a:solidFill>
                  <a:srgbClr val="189BC4"/>
                </a:solidFill>
                <a:latin typeface="Corbel" panose="020B0503020204020204" pitchFamily="34" charset="0"/>
              </a:rPr>
              <a:t>Ø between 18 and 32 years old</a:t>
            </a: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sp>
        <p:nvSpPr>
          <p:cNvPr id="6" name="Rectangle 6"/>
          <p:cNvSpPr>
            <a:spLocks noChangeArrowheads="1"/>
          </p:cNvSpPr>
          <p:nvPr/>
        </p:nvSpPr>
        <p:spPr bwMode="auto">
          <a:xfrm>
            <a:off x="8158029" y="6421760"/>
            <a:ext cx="92044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source: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7" name="Picture 6"/>
          <p:cNvPicPr/>
          <p:nvPr/>
        </p:nvPicPr>
        <p:blipFill rotWithShape="1">
          <a:blip r:embed="rId3" cstate="screen">
            <a:extLst>
              <a:ext uri="{28A0092B-C50C-407E-A947-70E740481C1C}">
                <a14:useLocalDpi xmlns:a14="http://schemas.microsoft.com/office/drawing/2010/main"/>
              </a:ext>
            </a:extLst>
          </a:blip>
          <a:srcRect/>
          <a:stretch/>
        </p:blipFill>
        <p:spPr bwMode="auto">
          <a:xfrm>
            <a:off x="5436097" y="1821160"/>
            <a:ext cx="3707904" cy="2471936"/>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5580112" y="4045628"/>
            <a:ext cx="1843774" cy="215444"/>
          </a:xfrm>
          <a:prstGeom prst="rect">
            <a:avLst/>
          </a:prstGeom>
        </p:spPr>
        <p:txBody>
          <a:bodyPr wrap="none">
            <a:spAutoFit/>
          </a:bodyPr>
          <a:lstStyle/>
          <a:p>
            <a:r>
              <a:rPr lang="de-AT" sz="800" dirty="0">
                <a:solidFill>
                  <a:schemeClr val="bg1"/>
                </a:solidFill>
                <a:latin typeface="Corbel" panose="020B0503020204020204" pitchFamily="34" charset="0"/>
              </a:rPr>
              <a:t>Quelle</a:t>
            </a:r>
            <a:r>
              <a:rPr lang="de-AT" sz="800" dirty="0">
                <a:solidFill>
                  <a:schemeClr val="accent1"/>
                </a:solidFill>
                <a:latin typeface="Corbel" panose="020B0503020204020204" pitchFamily="34" charset="0"/>
              </a:rPr>
              <a:t>: </a:t>
            </a:r>
            <a:r>
              <a:rPr lang="de-AT" sz="800" dirty="0">
                <a:solidFill>
                  <a:schemeClr val="bg1">
                    <a:lumMod val="85000"/>
                  </a:schemeClr>
                </a:solidFill>
                <a:latin typeface="Corbel" panose="020B0503020204020204" pitchFamily="34" charset="0"/>
              </a:rPr>
              <a:t>C.N.F.R. NAVAROM S.A. </a:t>
            </a:r>
            <a:r>
              <a:rPr lang="de-AT" sz="800" dirty="0" err="1">
                <a:solidFill>
                  <a:schemeClr val="bg1">
                    <a:lumMod val="85000"/>
                  </a:schemeClr>
                </a:solidFill>
                <a:latin typeface="Corbel" panose="020B0503020204020204" pitchFamily="34" charset="0"/>
              </a:rPr>
              <a:t>Galati</a:t>
            </a:r>
            <a:endParaRPr lang="de-AT" sz="800" dirty="0">
              <a:latin typeface="Corbel" panose="020B0503020204020204" pitchFamily="34" charset="0"/>
            </a:endParaRPr>
          </a:p>
        </p:txBody>
      </p:sp>
    </p:spTree>
    <p:extLst>
      <p:ext uri="{BB962C8B-B14F-4D97-AF65-F5344CB8AC3E}">
        <p14:creationId xmlns:p14="http://schemas.microsoft.com/office/powerpoint/2010/main" val="1011454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idx="4294967295"/>
          </p:nvPr>
        </p:nvSpPr>
        <p:spPr>
          <a:xfrm>
            <a:off x="457200" y="403200"/>
            <a:ext cx="7916008" cy="647700"/>
          </a:xfrm>
        </p:spPr>
        <p:txBody>
          <a:bodyPr/>
          <a:lstStyle/>
          <a:p>
            <a:r>
              <a:rPr lang="de-DE" b="1" dirty="0">
                <a:solidFill>
                  <a:schemeClr val="accent1"/>
                </a:solidFill>
                <a:latin typeface="Corbel" panose="020B0503020204020204" pitchFamily="34" charset="0"/>
              </a:rPr>
              <a:t>Digression: Transport Services on the Danube</a:t>
            </a:r>
          </a:p>
        </p:txBody>
      </p:sp>
      <p:sp>
        <p:nvSpPr>
          <p:cNvPr id="29701" name="Rectangle 3"/>
          <p:cNvSpPr>
            <a:spLocks noGrp="1" noChangeArrowheads="1"/>
          </p:cNvSpPr>
          <p:nvPr>
            <p:ph type="body" idx="4294967295"/>
          </p:nvPr>
        </p:nvSpPr>
        <p:spPr>
          <a:xfrm>
            <a:off x="381000" y="1700808"/>
            <a:ext cx="6783288" cy="4680942"/>
          </a:xfrm>
        </p:spPr>
        <p:txBody>
          <a:bodyPr>
            <a:normAutofit/>
          </a:bodyPr>
          <a:lstStyle/>
          <a:p>
            <a:pPr eaLnBrk="1" hangingPunct="1">
              <a:spcBef>
                <a:spcPts val="1200"/>
              </a:spcBef>
              <a:spcAft>
                <a:spcPts val="600"/>
              </a:spcAft>
              <a:buClr>
                <a:srgbClr val="189BC4"/>
              </a:buClr>
            </a:pPr>
            <a:r>
              <a:rPr lang="en-US" sz="1800" b="1" dirty="0">
                <a:solidFill>
                  <a:srgbClr val="189BC4"/>
                </a:solidFill>
                <a:latin typeface="Corbel" panose="020B0503020204020204" pitchFamily="34" charset="0"/>
              </a:rPr>
              <a:t>The Blue Pages:</a:t>
            </a:r>
            <a:r>
              <a:rPr lang="en-US" sz="1800" b="1" dirty="0">
                <a:solidFill>
                  <a:schemeClr val="accent1"/>
                </a:solidFill>
                <a:latin typeface="Corbel" panose="020B0503020204020204" pitchFamily="34" charset="0"/>
              </a:rPr>
              <a:t> </a:t>
            </a:r>
            <a:r>
              <a:rPr lang="en-US" sz="1800" dirty="0">
                <a:solidFill>
                  <a:schemeClr val="accent1"/>
                </a:solidFill>
                <a:latin typeface="Corbel" panose="020B0503020204020204" pitchFamily="34" charset="0"/>
              </a:rPr>
              <a:t>navigator for transport services along the Danube</a:t>
            </a:r>
          </a:p>
          <a:p>
            <a:pPr eaLnBrk="1" hangingPunct="1">
              <a:spcBef>
                <a:spcPts val="1200"/>
              </a:spcBef>
              <a:spcAft>
                <a:spcPts val="600"/>
              </a:spcAft>
              <a:buClr>
                <a:srgbClr val="189BC4"/>
              </a:buClr>
            </a:pPr>
            <a:r>
              <a:rPr lang="en-US" sz="1800" dirty="0">
                <a:solidFill>
                  <a:schemeClr val="accent1"/>
                </a:solidFill>
                <a:latin typeface="Corbel" panose="020B0503020204020204" pitchFamily="34" charset="0"/>
              </a:rPr>
              <a:t>online portal: </a:t>
            </a:r>
            <a:r>
              <a:rPr lang="en-US" sz="1800" dirty="0">
                <a:solidFill>
                  <a:schemeClr val="accent1"/>
                </a:solidFill>
                <a:latin typeface="Corbel" panose="020B0503020204020204" pitchFamily="34" charset="0"/>
                <a:hlinkClick r:id="rId3"/>
              </a:rPr>
              <a:t>www.blue-pages.at</a:t>
            </a:r>
            <a:endParaRPr lang="en-US" sz="1800" dirty="0">
              <a:solidFill>
                <a:schemeClr val="accent1"/>
              </a:solidFill>
              <a:latin typeface="Corbel" panose="020B0503020204020204" pitchFamily="34" charset="0"/>
            </a:endParaRPr>
          </a:p>
          <a:p>
            <a:pPr eaLnBrk="1" hangingPunct="1">
              <a:spcBef>
                <a:spcPts val="1200"/>
              </a:spcBef>
              <a:spcAft>
                <a:spcPts val="600"/>
              </a:spcAft>
              <a:buClr>
                <a:srgbClr val="189BC4"/>
              </a:buClr>
            </a:pPr>
            <a:r>
              <a:rPr lang="en-US" sz="1800" dirty="0">
                <a:solidFill>
                  <a:schemeClr val="accent1"/>
                </a:solidFill>
                <a:latin typeface="Corbel" panose="020B0503020204020204" pitchFamily="34" charset="0"/>
              </a:rPr>
              <a:t>Rhine: </a:t>
            </a:r>
            <a:r>
              <a:rPr lang="en-US" sz="1800" dirty="0">
                <a:solidFill>
                  <a:schemeClr val="accent1"/>
                </a:solidFill>
                <a:latin typeface="Corbel" panose="020B0503020204020204" pitchFamily="34" charset="0"/>
                <a:hlinkClick r:id="rId4"/>
              </a:rPr>
              <a:t>www.bonapart.de</a:t>
            </a:r>
            <a:endParaRPr lang="en-US" sz="1800" dirty="0">
              <a:solidFill>
                <a:schemeClr val="accent1"/>
              </a:solidFill>
              <a:latin typeface="Corbel" panose="020B0503020204020204" pitchFamily="34" charset="0"/>
            </a:endParaRPr>
          </a:p>
          <a:p>
            <a:pPr eaLnBrk="1" hangingPunct="1">
              <a:spcBef>
                <a:spcPts val="1200"/>
              </a:spcBef>
              <a:spcAft>
                <a:spcPts val="600"/>
              </a:spcAft>
              <a:buClr>
                <a:srgbClr val="189BC4"/>
              </a:buClr>
            </a:pPr>
            <a:r>
              <a:rPr lang="en-US" sz="1800" dirty="0">
                <a:solidFill>
                  <a:schemeClr val="accent1"/>
                </a:solidFill>
                <a:latin typeface="Corbel" panose="020B0503020204020204" pitchFamily="34" charset="0"/>
              </a:rPr>
              <a:t>e.g. DDSG- </a:t>
            </a:r>
            <a:r>
              <a:rPr lang="en-US" sz="1800" dirty="0" err="1">
                <a:solidFill>
                  <a:schemeClr val="accent1"/>
                </a:solidFill>
                <a:latin typeface="Corbel" panose="020B0503020204020204" pitchFamily="34" charset="0"/>
              </a:rPr>
              <a:t>Donau-Dampfschifffahrtsgesellschaft</a:t>
            </a:r>
            <a:endParaRPr lang="en-US" sz="1800" dirty="0">
              <a:solidFill>
                <a:schemeClr val="accent1"/>
              </a:solidFill>
              <a:latin typeface="Corbel" panose="020B0503020204020204" pitchFamily="34" charset="0"/>
            </a:endParaRPr>
          </a:p>
          <a:p>
            <a:pPr lvl="1">
              <a:spcBef>
                <a:spcPts val="1200"/>
              </a:spcBef>
              <a:spcAft>
                <a:spcPts val="600"/>
              </a:spcAft>
              <a:buClr>
                <a:srgbClr val="189BC4"/>
              </a:buClr>
              <a:buFont typeface="Symbol" panose="05050102010706020507" pitchFamily="18" charset="2"/>
              <a:buChar char="-"/>
            </a:pPr>
            <a:r>
              <a:rPr lang="en-US" sz="1600" dirty="0">
                <a:solidFill>
                  <a:schemeClr val="accent1"/>
                </a:solidFill>
                <a:latin typeface="Corbel" panose="020B0503020204020204" pitchFamily="34" charset="0"/>
              </a:rPr>
              <a:t>Former Austrian state shipping company, was biggest  west and middle European inland waterway shipping company for a long period of time</a:t>
            </a:r>
          </a:p>
          <a:p>
            <a:pPr lvl="1">
              <a:spcBef>
                <a:spcPts val="1200"/>
              </a:spcBef>
              <a:spcAft>
                <a:spcPts val="600"/>
              </a:spcAft>
              <a:buClr>
                <a:srgbClr val="189BC4"/>
              </a:buClr>
              <a:buFont typeface="Symbol" panose="05050102010706020507" pitchFamily="18" charset="2"/>
              <a:buChar char="-"/>
            </a:pPr>
            <a:r>
              <a:rPr lang="en-US" sz="1600" dirty="0">
                <a:solidFill>
                  <a:schemeClr val="accent1"/>
                </a:solidFill>
                <a:latin typeface="Corbel" panose="020B0503020204020204" pitchFamily="34" charset="0"/>
              </a:rPr>
              <a:t>privatized in 1991: separated in DDSG Blue Danube (passenger vessels) and First-DDSG (freight transport</a:t>
            </a:r>
            <a:r>
              <a:rPr lang="de-DE" sz="1600" dirty="0">
                <a:solidFill>
                  <a:schemeClr val="accent1"/>
                </a:solidFill>
                <a:latin typeface="Corbel" panose="020B0503020204020204" pitchFamily="34" charset="0"/>
              </a:rPr>
              <a:t>) </a:t>
            </a: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38</a:t>
            </a:fld>
            <a:endParaRPr lang="de-AT" dirty="0">
              <a:solidFill>
                <a:prstClr val="white"/>
              </a:solidFill>
            </a:endParaRPr>
          </a:p>
        </p:txBody>
      </p:sp>
      <p:sp>
        <p:nvSpPr>
          <p:cNvPr id="6" name="Rectangle 6"/>
          <p:cNvSpPr>
            <a:spLocks noChangeArrowheads="1"/>
          </p:cNvSpPr>
          <p:nvPr/>
        </p:nvSpPr>
        <p:spPr bwMode="auto">
          <a:xfrm>
            <a:off x="8158029" y="6421760"/>
            <a:ext cx="101021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900" dirty="0">
                <a:solidFill>
                  <a:schemeClr val="accent1"/>
                </a:solidFill>
                <a:latin typeface="Corbel" panose="020B0503020204020204" pitchFamily="34" charset="0"/>
              </a:rPr>
              <a:t>source: via </a:t>
            </a:r>
            <a:r>
              <a:rPr lang="de-DE" sz="900" dirty="0" err="1">
                <a:solidFill>
                  <a:schemeClr val="accent1"/>
                </a:solidFill>
                <a:latin typeface="Corbel" panose="020B0503020204020204" pitchFamily="34" charset="0"/>
              </a:rPr>
              <a:t>donau</a:t>
            </a:r>
            <a:endParaRPr lang="de-DE"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085887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050904" cy="990600"/>
          </a:xfrm>
        </p:spPr>
        <p:txBody>
          <a:bodyPr/>
          <a:lstStyle/>
          <a:p>
            <a:r>
              <a:rPr lang="de-AT" b="1" dirty="0">
                <a:solidFill>
                  <a:schemeClr val="accent1"/>
                </a:solidFill>
                <a:latin typeface="Corbel" panose="020B0503020204020204" pitchFamily="34" charset="0"/>
              </a:rPr>
              <a:t>Digression: Development Trends</a:t>
            </a:r>
          </a:p>
        </p:txBody>
      </p:sp>
      <p:sp>
        <p:nvSpPr>
          <p:cNvPr id="3" name="Content Placeholder 2"/>
          <p:cNvSpPr>
            <a:spLocks noGrp="1"/>
          </p:cNvSpPr>
          <p:nvPr>
            <p:ph idx="1"/>
          </p:nvPr>
        </p:nvSpPr>
        <p:spPr>
          <a:xfrm>
            <a:off x="457200" y="1700808"/>
            <a:ext cx="4474840" cy="4413793"/>
          </a:xfrm>
        </p:spPr>
        <p:txBody>
          <a:bodyPr>
            <a:normAutofit/>
          </a:bodyPr>
          <a:lstStyle/>
          <a:p>
            <a:pPr>
              <a:buClr>
                <a:srgbClr val="189BC4"/>
              </a:buClr>
            </a:pPr>
            <a:r>
              <a:rPr lang="en-US" sz="1800" b="1" dirty="0">
                <a:solidFill>
                  <a:srgbClr val="189BC4"/>
                </a:solidFill>
                <a:latin typeface="Corbel" panose="020B0503020204020204" pitchFamily="34" charset="0"/>
              </a:rPr>
              <a:t>green ports – </a:t>
            </a:r>
            <a:r>
              <a:rPr lang="en-US" sz="1800" dirty="0">
                <a:solidFill>
                  <a:schemeClr val="accent1"/>
                </a:solidFill>
                <a:latin typeface="Corbel" panose="020B0503020204020204" pitchFamily="34" charset="0"/>
              </a:rPr>
              <a:t>sustainable port management</a:t>
            </a:r>
          </a:p>
          <a:p>
            <a:pPr lvl="1">
              <a:buClr>
                <a:srgbClr val="189BC4"/>
              </a:buClr>
              <a:buFont typeface="Symbol" panose="05050102010706020507" pitchFamily="18" charset="2"/>
              <a:buChar char="-"/>
            </a:pPr>
            <a:r>
              <a:rPr lang="en-US" sz="1600" dirty="0">
                <a:solidFill>
                  <a:schemeClr val="accent1"/>
                </a:solidFill>
                <a:latin typeface="Corbel" panose="020B0503020204020204" pitchFamily="34" charset="0"/>
              </a:rPr>
              <a:t>shore power stations</a:t>
            </a:r>
          </a:p>
          <a:p>
            <a:pPr lvl="1">
              <a:buClr>
                <a:srgbClr val="189BC4"/>
              </a:buClr>
              <a:buFont typeface="Symbol" panose="05050102010706020507" pitchFamily="18" charset="2"/>
              <a:buChar char="-"/>
            </a:pPr>
            <a:endParaRPr lang="en-US" sz="1600" dirty="0">
              <a:solidFill>
                <a:schemeClr val="accent1"/>
              </a:solidFill>
              <a:latin typeface="Corbel" panose="020B0503020204020204" pitchFamily="34" charset="0"/>
            </a:endParaRPr>
          </a:p>
          <a:p>
            <a:pPr lvl="1">
              <a:buClr>
                <a:srgbClr val="189BC4"/>
              </a:buClr>
              <a:buFont typeface="Symbol" panose="05050102010706020507" pitchFamily="18" charset="2"/>
              <a:buChar char="-"/>
            </a:pPr>
            <a:endParaRPr lang="en-US" sz="1600" dirty="0">
              <a:solidFill>
                <a:schemeClr val="accent1"/>
              </a:solidFill>
              <a:latin typeface="Corbel" panose="020B0503020204020204" pitchFamily="34" charset="0"/>
            </a:endParaRPr>
          </a:p>
          <a:p>
            <a:pPr>
              <a:buClr>
                <a:srgbClr val="189BC4"/>
              </a:buClr>
            </a:pPr>
            <a:r>
              <a:rPr lang="en-US" sz="1800" b="1" dirty="0">
                <a:solidFill>
                  <a:srgbClr val="189BC4"/>
                </a:solidFill>
                <a:latin typeface="Corbel" panose="020B0503020204020204" pitchFamily="34" charset="0"/>
              </a:rPr>
              <a:t>specialized ports</a:t>
            </a:r>
            <a:endParaRPr lang="en-US" sz="1800" dirty="0">
              <a:solidFill>
                <a:srgbClr val="189BC4"/>
              </a:solidFill>
              <a:latin typeface="Corbel" panose="020B0503020204020204" pitchFamily="34" charset="0"/>
            </a:endParaRPr>
          </a:p>
          <a:p>
            <a:pPr lvl="1">
              <a:buClr>
                <a:srgbClr val="189BC4"/>
              </a:buClr>
              <a:buFont typeface="Symbol" panose="05050102010706020507" pitchFamily="18" charset="2"/>
              <a:buChar char="-"/>
            </a:pPr>
            <a:r>
              <a:rPr lang="en-US" sz="1600" dirty="0">
                <a:solidFill>
                  <a:schemeClr val="accent1"/>
                </a:solidFill>
                <a:latin typeface="Corbel" panose="020B0503020204020204" pitchFamily="34" charset="0"/>
              </a:rPr>
              <a:t>for certain goods</a:t>
            </a:r>
          </a:p>
          <a:p>
            <a:pPr lvl="1">
              <a:buClr>
                <a:srgbClr val="189BC4"/>
              </a:buClr>
              <a:buFont typeface="Symbol" panose="05050102010706020507" pitchFamily="18" charset="2"/>
              <a:buChar char="-"/>
            </a:pPr>
            <a:r>
              <a:rPr lang="en-US" sz="1600" dirty="0">
                <a:solidFill>
                  <a:schemeClr val="accent1"/>
                </a:solidFill>
                <a:latin typeface="Corbel" panose="020B0503020204020204" pitchFamily="34" charset="0"/>
              </a:rPr>
              <a:t>e.g. heavy cargo ports for high &amp; heavy cargo </a:t>
            </a:r>
            <a:br>
              <a:rPr lang="en-US" sz="1600" dirty="0">
                <a:solidFill>
                  <a:schemeClr val="accent1"/>
                </a:solidFill>
                <a:latin typeface="Corbel" panose="020B0503020204020204" pitchFamily="34" charset="0"/>
              </a:rPr>
            </a:br>
            <a:r>
              <a:rPr lang="en-US" sz="1600" dirty="0" err="1">
                <a:solidFill>
                  <a:schemeClr val="accent1"/>
                </a:solidFill>
                <a:latin typeface="Corbel" panose="020B0503020204020204" pitchFamily="34" charset="0"/>
              </a:rPr>
              <a:t>transhipment</a:t>
            </a:r>
            <a:r>
              <a:rPr lang="en-US" sz="1600" dirty="0">
                <a:solidFill>
                  <a:schemeClr val="accent1"/>
                </a:solidFill>
                <a:latin typeface="Corbel" panose="020B0503020204020204" pitchFamily="34" charset="0"/>
              </a:rPr>
              <a:t> or liquid bulk goods</a:t>
            </a:r>
          </a:p>
          <a:p>
            <a:pPr marL="274320" lvl="1" indent="0">
              <a:buClr>
                <a:srgbClr val="189BC4"/>
              </a:buClr>
              <a:buNone/>
            </a:pPr>
            <a:endParaRPr lang="en-US" sz="1800" dirty="0">
              <a:solidFill>
                <a:schemeClr val="accent1"/>
              </a:solidFill>
              <a:latin typeface="Corbel" panose="020B0503020204020204" pitchFamily="34" charset="0"/>
            </a:endParaRPr>
          </a:p>
          <a:p>
            <a:pPr lvl="1">
              <a:buClr>
                <a:srgbClr val="189BC4"/>
              </a:buClr>
            </a:pPr>
            <a:endParaRPr lang="en-US" sz="1800" dirty="0">
              <a:solidFill>
                <a:schemeClr val="accent1"/>
              </a:solidFill>
              <a:latin typeface="Corbel" panose="020B0503020204020204" pitchFamily="34" charset="0"/>
            </a:endParaRPr>
          </a:p>
          <a:p>
            <a:pPr>
              <a:buClr>
                <a:srgbClr val="189BC4"/>
              </a:buClr>
            </a:pPr>
            <a:r>
              <a:rPr lang="en-US" sz="1800" b="1" dirty="0">
                <a:solidFill>
                  <a:srgbClr val="189BC4"/>
                </a:solidFill>
                <a:latin typeface="Corbel" panose="020B0503020204020204" pitchFamily="34" charset="0"/>
              </a:rPr>
              <a:t>cooperation of ports</a:t>
            </a:r>
            <a:endParaRPr lang="en-US" sz="1800" dirty="0">
              <a:solidFill>
                <a:srgbClr val="189BC4"/>
              </a:solidFill>
              <a:latin typeface="Corbel" panose="020B0503020204020204" pitchFamily="34" charset="0"/>
            </a:endParaRPr>
          </a:p>
          <a:p>
            <a:pPr lvl="1">
              <a:buClr>
                <a:srgbClr val="189BC4"/>
              </a:buClr>
              <a:buFont typeface="Symbol" panose="05050102010706020507" pitchFamily="18" charset="2"/>
              <a:buChar char="-"/>
            </a:pPr>
            <a:r>
              <a:rPr lang="en-US" sz="1600" dirty="0">
                <a:solidFill>
                  <a:schemeClr val="accent1"/>
                </a:solidFill>
                <a:latin typeface="Corbel" panose="020B0503020204020204" pitchFamily="34" charset="0"/>
              </a:rPr>
              <a:t>e.g. ports in the same geographical region</a:t>
            </a:r>
          </a:p>
          <a:p>
            <a:pPr lvl="1">
              <a:buClr>
                <a:srgbClr val="189BC4"/>
              </a:buClr>
              <a:buFont typeface="Symbol" panose="05050102010706020507" pitchFamily="18" charset="2"/>
              <a:buChar char="-"/>
            </a:pPr>
            <a:r>
              <a:rPr lang="en-US" sz="1600" dirty="0">
                <a:solidFill>
                  <a:schemeClr val="accent1"/>
                </a:solidFill>
                <a:latin typeface="Corbel" panose="020B0503020204020204" pitchFamily="34" charset="0"/>
              </a:rPr>
              <a:t>Cooperation of Austrian Danube Ports (IGÖD)</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pic>
        <p:nvPicPr>
          <p:cNvPr id="9" name="Picture 8"/>
          <p:cNvPicPr/>
          <p:nvPr/>
        </p:nvPicPr>
        <p:blipFill rotWithShape="1">
          <a:blip r:embed="rId3" cstate="screen">
            <a:extLst>
              <a:ext uri="{28A0092B-C50C-407E-A947-70E740481C1C}">
                <a14:useLocalDpi xmlns:a14="http://schemas.microsoft.com/office/drawing/2010/main"/>
              </a:ext>
            </a:extLst>
          </a:blip>
          <a:srcRect/>
          <a:stretch/>
        </p:blipFill>
        <p:spPr bwMode="auto">
          <a:xfrm>
            <a:off x="5682266" y="2256133"/>
            <a:ext cx="3419872" cy="3333673"/>
          </a:xfrm>
          <a:prstGeom prst="rect">
            <a:avLst/>
          </a:prstGeom>
          <a:ln>
            <a:noFill/>
          </a:ln>
          <a:extLst>
            <a:ext uri="{53640926-AAD7-44D8-BBD7-CCE9431645EC}">
              <a14:shadowObscured xmlns:a14="http://schemas.microsoft.com/office/drawing/2010/main"/>
            </a:ext>
          </a:extLst>
        </p:spPr>
      </p:pic>
      <p:sp>
        <p:nvSpPr>
          <p:cNvPr id="10" name="Text Box 5"/>
          <p:cNvSpPr txBox="1">
            <a:spLocks noChangeArrowheads="1"/>
          </p:cNvSpPr>
          <p:nvPr/>
        </p:nvSpPr>
        <p:spPr bwMode="auto">
          <a:xfrm>
            <a:off x="5682266" y="5621107"/>
            <a:ext cx="187220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1050" dirty="0">
                <a:solidFill>
                  <a:schemeClr val="accent1"/>
                </a:solidFill>
                <a:latin typeface="Corbel" panose="020B0503020204020204" pitchFamily="34" charset="0"/>
              </a:rPr>
              <a:t>IGÖD: Hafen Linz, </a:t>
            </a:r>
            <a:r>
              <a:rPr lang="de-AT" sz="1050" dirty="0" err="1">
                <a:solidFill>
                  <a:schemeClr val="accent1"/>
                </a:solidFill>
                <a:latin typeface="Corbel" panose="020B0503020204020204" pitchFamily="34" charset="0"/>
              </a:rPr>
              <a:t>Ennshafen</a:t>
            </a:r>
            <a:r>
              <a:rPr lang="de-AT" sz="1050" dirty="0">
                <a:solidFill>
                  <a:schemeClr val="accent1"/>
                </a:solidFill>
                <a:latin typeface="Corbel" panose="020B0503020204020204" pitchFamily="34" charset="0"/>
              </a:rPr>
              <a:t>,</a:t>
            </a:r>
            <a:br>
              <a:rPr lang="de-AT" sz="1050" dirty="0">
                <a:solidFill>
                  <a:schemeClr val="accent1"/>
                </a:solidFill>
                <a:latin typeface="Corbel" panose="020B0503020204020204" pitchFamily="34" charset="0"/>
              </a:rPr>
            </a:br>
            <a:r>
              <a:rPr lang="de-AT" sz="1050" dirty="0">
                <a:solidFill>
                  <a:schemeClr val="accent1"/>
                </a:solidFill>
                <a:latin typeface="Corbel" panose="020B0503020204020204" pitchFamily="34" charset="0"/>
              </a:rPr>
              <a:t>Hafen Krems, Hafen Wien</a:t>
            </a:r>
            <a:endParaRPr lang="de-DE" sz="1050" dirty="0">
              <a:solidFill>
                <a:schemeClr val="accent1"/>
              </a:solidFill>
              <a:latin typeface="Corbel" panose="020B0503020204020204" pitchFamily="34" charset="0"/>
            </a:endParaRPr>
          </a:p>
        </p:txBody>
      </p:sp>
      <p:sp>
        <p:nvSpPr>
          <p:cNvPr id="12" name="Rectangle 6"/>
          <p:cNvSpPr>
            <a:spLocks noChangeArrowheads="1"/>
          </p:cNvSpPr>
          <p:nvPr/>
        </p:nvSpPr>
        <p:spPr bwMode="auto">
          <a:xfrm>
            <a:off x="8181693" y="6462192"/>
            <a:ext cx="92044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source: </a:t>
            </a:r>
            <a:r>
              <a:rPr lang="de-DE"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13" name="Text Box 5"/>
          <p:cNvSpPr txBox="1">
            <a:spLocks noChangeArrowheads="1"/>
          </p:cNvSpPr>
          <p:nvPr/>
        </p:nvSpPr>
        <p:spPr bwMode="auto">
          <a:xfrm>
            <a:off x="5682266" y="5338083"/>
            <a:ext cx="36176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bg1"/>
                </a:solidFill>
                <a:latin typeface="Corbel" panose="020B0503020204020204" pitchFamily="34" charset="0"/>
              </a:rPr>
              <a:t>Picture: Hafen Linz AG, </a:t>
            </a:r>
            <a:r>
              <a:rPr lang="de-AT" sz="800" dirty="0" err="1">
                <a:solidFill>
                  <a:schemeClr val="bg1"/>
                </a:solidFill>
                <a:latin typeface="Corbel" panose="020B0503020204020204" pitchFamily="34" charset="0"/>
              </a:rPr>
              <a:t>Ennshafen</a:t>
            </a:r>
            <a:r>
              <a:rPr lang="de-AT" sz="800" dirty="0">
                <a:solidFill>
                  <a:schemeClr val="bg1"/>
                </a:solidFill>
                <a:latin typeface="Corbel" panose="020B0503020204020204" pitchFamily="34" charset="0"/>
              </a:rPr>
              <a:t>, Hafen Wien, </a:t>
            </a:r>
            <a:r>
              <a:rPr lang="de-AT" sz="800" dirty="0" err="1">
                <a:solidFill>
                  <a:schemeClr val="bg1"/>
                </a:solidFill>
                <a:latin typeface="Corbel" panose="020B0503020204020204" pitchFamily="34" charset="0"/>
              </a:rPr>
              <a:t>Rhenus</a:t>
            </a:r>
            <a:r>
              <a:rPr lang="de-AT" sz="800" dirty="0">
                <a:solidFill>
                  <a:schemeClr val="bg1"/>
                </a:solidFill>
                <a:latin typeface="Corbel" panose="020B0503020204020204" pitchFamily="34" charset="0"/>
              </a:rPr>
              <a:t> Donauhafen Krems</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3702065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1F497D"/>
                </a:solidFill>
                <a:latin typeface="Corbel" panose="020B0503020204020204" pitchFamily="34" charset="0"/>
              </a:rPr>
              <a:t>Warm-Up</a:t>
            </a:r>
            <a:br>
              <a:rPr lang="en-GB" dirty="0">
                <a:solidFill>
                  <a:srgbClr val="1F497D"/>
                </a:solidFill>
                <a:latin typeface="Corbel" panose="020B0503020204020204" pitchFamily="34" charset="0"/>
              </a:rPr>
            </a:br>
            <a:r>
              <a:rPr lang="en-US" sz="2400" dirty="0">
                <a:solidFill>
                  <a:srgbClr val="1F497D"/>
                </a:solidFill>
                <a:latin typeface="Corbel" panose="020B0503020204020204" pitchFamily="34" charset="0"/>
              </a:rPr>
              <a:t>Ports and </a:t>
            </a:r>
            <a:r>
              <a:rPr lang="de-AT" sz="2400" dirty="0">
                <a:solidFill>
                  <a:srgbClr val="1F497D"/>
                </a:solidFill>
                <a:latin typeface="Corbel" panose="020B0503020204020204" pitchFamily="34" charset="0"/>
              </a:rPr>
              <a:t>Inland </a:t>
            </a:r>
            <a:r>
              <a:rPr lang="de-AT" sz="2400" dirty="0" err="1">
                <a:solidFill>
                  <a:srgbClr val="1F497D"/>
                </a:solidFill>
                <a:latin typeface="Corbel" panose="020B0503020204020204" pitchFamily="34" charset="0"/>
              </a:rPr>
              <a:t>Vessels</a:t>
            </a:r>
            <a:endParaRPr lang="en-US" sz="2400" dirty="0">
              <a:solidFill>
                <a:srgbClr val="1F497D"/>
              </a:solidFill>
              <a:latin typeface="Corbel" panose="020B0503020204020204" pitchFamily="34" charset="0"/>
            </a:endParaRPr>
          </a:p>
        </p:txBody>
      </p:sp>
      <p:sp>
        <p:nvSpPr>
          <p:cNvPr id="4" name="Date Placeholder 3"/>
          <p:cNvSpPr>
            <a:spLocks noGrp="1"/>
          </p:cNvSpPr>
          <p:nvPr>
            <p:ph type="dt" sz="half" idx="10"/>
          </p:nvPr>
        </p:nvSpPr>
        <p:spPr/>
        <p:txBody>
          <a:bodyPr/>
          <a:lstStyle/>
          <a:p>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7" name="Textfeld 6"/>
          <p:cNvSpPr txBox="1"/>
          <p:nvPr/>
        </p:nvSpPr>
        <p:spPr>
          <a:xfrm>
            <a:off x="4460976" y="3306730"/>
            <a:ext cx="4296408" cy="400110"/>
          </a:xfrm>
          <a:prstGeom prst="rect">
            <a:avLst/>
          </a:prstGeom>
          <a:noFill/>
        </p:spPr>
        <p:txBody>
          <a:bodyPr wrap="square" rtlCol="0">
            <a:spAutoFit/>
          </a:bodyPr>
          <a:lstStyle/>
          <a:p>
            <a:r>
              <a:rPr lang="en-US" sz="2000" spc="-100" dirty="0">
                <a:solidFill>
                  <a:srgbClr val="1F497D"/>
                </a:solidFill>
                <a:latin typeface="Corbel" panose="020B0503020204020204" pitchFamily="34" charset="0"/>
                <a:ea typeface="+mj-ea"/>
                <a:cs typeface="+mj-cs"/>
              </a:rPr>
              <a:t>Which Austrian ports are on the Danube? </a:t>
            </a:r>
          </a:p>
        </p:txBody>
      </p:sp>
      <p:sp>
        <p:nvSpPr>
          <p:cNvPr id="10" name="Textfeld 8"/>
          <p:cNvSpPr txBox="1"/>
          <p:nvPr/>
        </p:nvSpPr>
        <p:spPr>
          <a:xfrm>
            <a:off x="4499992" y="4221088"/>
            <a:ext cx="4257392" cy="400110"/>
          </a:xfrm>
          <a:prstGeom prst="rect">
            <a:avLst/>
          </a:prstGeom>
          <a:noFill/>
        </p:spPr>
        <p:txBody>
          <a:bodyPr wrap="square" rtlCol="0">
            <a:spAutoFit/>
          </a:bodyPr>
          <a:lstStyle/>
          <a:p>
            <a:r>
              <a:rPr lang="en-US" sz="2000" spc="-100" dirty="0">
                <a:solidFill>
                  <a:srgbClr val="1F497D"/>
                </a:solidFill>
                <a:latin typeface="Corbel" panose="020B0503020204020204" pitchFamily="34" charset="0"/>
                <a:ea typeface="+mj-ea"/>
                <a:cs typeface="+mj-cs"/>
              </a:rPr>
              <a:t>Which activities do ports fulfill</a:t>
            </a:r>
            <a:r>
              <a:rPr lang="de-AT" sz="2000" spc="-100" dirty="0">
                <a:solidFill>
                  <a:srgbClr val="1F497D"/>
                </a:solidFill>
                <a:latin typeface="Corbel" panose="020B0503020204020204" pitchFamily="34" charset="0"/>
                <a:ea typeface="+mj-ea"/>
                <a:cs typeface="+mj-cs"/>
              </a:rPr>
              <a:t>?</a:t>
            </a:r>
            <a:endParaRPr lang="en-US" sz="2000" spc="-100" dirty="0">
              <a:solidFill>
                <a:srgbClr val="1F497D"/>
              </a:solidFill>
              <a:latin typeface="Corbel" panose="020B0503020204020204" pitchFamily="34" charset="0"/>
              <a:ea typeface="+mj-ea"/>
              <a:cs typeface="+mj-cs"/>
            </a:endParaRPr>
          </a:p>
        </p:txBody>
      </p:sp>
      <p:pic>
        <p:nvPicPr>
          <p:cNvPr id="11" name="Picture 3" descr="Enn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2590728"/>
            <a:ext cx="4223091" cy="259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179512" y="2616165"/>
            <a:ext cx="158417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err="1">
                <a:solidFill>
                  <a:schemeClr val="bg1">
                    <a:lumMod val="85000"/>
                  </a:schemeClr>
                </a:solidFill>
                <a:latin typeface="Corbel" panose="020B0503020204020204" pitchFamily="34" charset="0"/>
              </a:rPr>
              <a:t>source</a:t>
            </a:r>
            <a:r>
              <a:rPr lang="de-AT" sz="800" dirty="0">
                <a:solidFill>
                  <a:schemeClr val="bg1">
                    <a:lumMod val="85000"/>
                  </a:schemeClr>
                </a:solidFill>
                <a:latin typeface="Corbel" panose="020B0503020204020204" pitchFamily="34" charset="0"/>
              </a:rPr>
              <a:t>: via donau, </a:t>
            </a:r>
            <a:r>
              <a:rPr lang="de-AT" sz="800" dirty="0" err="1">
                <a:solidFill>
                  <a:schemeClr val="bg1">
                    <a:lumMod val="85000"/>
                  </a:schemeClr>
                </a:solidFill>
                <a:latin typeface="Corbel" panose="020B0503020204020204" pitchFamily="34" charset="0"/>
              </a:rPr>
              <a:t>Ennshafen</a:t>
            </a:r>
            <a:endParaRPr lang="de-DE"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889756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a:solidFill>
                  <a:schemeClr val="accent1"/>
                </a:solidFill>
                <a:latin typeface="Corbel" panose="020B0503020204020204" pitchFamily="34" charset="0"/>
              </a:rPr>
              <a:t>Quiz</a:t>
            </a:r>
            <a:br>
              <a:rPr lang="de-DE" b="1" dirty="0">
                <a:solidFill>
                  <a:schemeClr val="accent1"/>
                </a:solidFill>
                <a:latin typeface="Corbel" panose="020B0503020204020204" pitchFamily="34" charset="0"/>
              </a:rPr>
            </a:br>
            <a:r>
              <a:rPr lang="de-DE" sz="2400" dirty="0" err="1">
                <a:solidFill>
                  <a:schemeClr val="accent1"/>
                </a:solidFill>
                <a:latin typeface="Corbel" panose="020B0503020204020204" pitchFamily="34" charset="0"/>
              </a:rPr>
              <a:t>Danube</a:t>
            </a:r>
            <a:r>
              <a:rPr lang="de-DE" sz="2400" dirty="0">
                <a:solidFill>
                  <a:schemeClr val="accent1"/>
                </a:solidFill>
                <a:latin typeface="Corbel" panose="020B0503020204020204" pitchFamily="34" charset="0"/>
              </a:rPr>
              <a:t> </a:t>
            </a:r>
            <a:r>
              <a:rPr lang="de-DE" sz="2400" dirty="0" err="1">
                <a:solidFill>
                  <a:schemeClr val="accent1"/>
                </a:solidFill>
                <a:latin typeface="Corbel" panose="020B0503020204020204" pitchFamily="34" charset="0"/>
              </a:rPr>
              <a:t>ports</a:t>
            </a:r>
            <a:endParaRPr lang="de-AT" sz="2400"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48336" y="2150344"/>
            <a:ext cx="4416152" cy="4776192"/>
          </a:xfrm>
        </p:spPr>
        <p:txBody>
          <a:bodyPr>
            <a:normAutofit/>
          </a:bodyPr>
          <a:lstStyle/>
          <a:p>
            <a:pPr marL="0" indent="0" algn="ctr">
              <a:buNone/>
            </a:pPr>
            <a:endParaRPr lang="de-DE" dirty="0">
              <a:solidFill>
                <a:schemeClr val="accent1"/>
              </a:solidFill>
            </a:endParaRPr>
          </a:p>
          <a:p>
            <a:pPr marL="0" indent="0" algn="ctr">
              <a:buNone/>
            </a:pPr>
            <a:r>
              <a:rPr lang="en-US" sz="2000" dirty="0">
                <a:solidFill>
                  <a:schemeClr val="accent1"/>
                </a:solidFill>
                <a:latin typeface="Corbel" panose="020B0503020204020204" pitchFamily="34" charset="0"/>
              </a:rPr>
              <a:t>What is another name for motor cargo vessels?</a:t>
            </a:r>
          </a:p>
          <a:p>
            <a:pPr marL="0" indent="0">
              <a:buNone/>
            </a:pPr>
            <a:endParaRPr lang="en-US" sz="2000" dirty="0">
              <a:solidFill>
                <a:schemeClr val="accent1"/>
              </a:solidFill>
              <a:latin typeface="Corbel" panose="020B0503020204020204" pitchFamily="34" charset="0"/>
            </a:endParaRPr>
          </a:p>
          <a:p>
            <a:pPr marL="898525" indent="-542925">
              <a:buFont typeface="+mj-lt"/>
              <a:buAutoNum type="alphaLcParenR"/>
            </a:pPr>
            <a:r>
              <a:rPr lang="en-US" sz="2000" dirty="0">
                <a:solidFill>
                  <a:schemeClr val="accent1"/>
                </a:solidFill>
                <a:latin typeface="Corbel" panose="020B0503020204020204" pitchFamily="34" charset="0"/>
              </a:rPr>
              <a:t>self-propelled vessels</a:t>
            </a:r>
          </a:p>
          <a:p>
            <a:pPr marL="898525" indent="-542925">
              <a:buFont typeface="+mj-lt"/>
              <a:buAutoNum type="alphaLcParenR"/>
            </a:pPr>
            <a:r>
              <a:rPr lang="en-US" sz="2000" dirty="0">
                <a:solidFill>
                  <a:schemeClr val="accent1"/>
                </a:solidFill>
                <a:latin typeface="Corbel" panose="020B0503020204020204" pitchFamily="34" charset="0"/>
              </a:rPr>
              <a:t>pushed convoy</a:t>
            </a:r>
          </a:p>
          <a:p>
            <a:pPr marL="898525" indent="-542925">
              <a:buFont typeface="+mj-lt"/>
              <a:buAutoNum type="alphaLcParenR"/>
            </a:pPr>
            <a:r>
              <a:rPr lang="en-US" sz="2000" dirty="0">
                <a:solidFill>
                  <a:schemeClr val="accent1"/>
                </a:solidFill>
                <a:latin typeface="Corbel" panose="020B0503020204020204" pitchFamily="34" charset="0"/>
              </a:rPr>
              <a:t>pushed lighter</a:t>
            </a:r>
          </a:p>
          <a:p>
            <a:pPr marL="898525" indent="-542925">
              <a:buFont typeface="+mj-lt"/>
              <a:buAutoNum type="alphaLcParenR"/>
            </a:pPr>
            <a:r>
              <a:rPr lang="en-US" sz="2000" dirty="0">
                <a:solidFill>
                  <a:schemeClr val="accent1"/>
                </a:solidFill>
                <a:latin typeface="Corbel" panose="020B0503020204020204" pitchFamily="34" charset="0"/>
              </a:rPr>
              <a:t>listless</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sp>
        <p:nvSpPr>
          <p:cNvPr id="6" name="Ellipse 5"/>
          <p:cNvSpPr/>
          <p:nvPr/>
        </p:nvSpPr>
        <p:spPr>
          <a:xfrm>
            <a:off x="4788024" y="3589824"/>
            <a:ext cx="3168352" cy="4152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3"/>
          <a:stretch>
            <a:fillRect/>
          </a:stretch>
        </p:blipFill>
        <p:spPr>
          <a:xfrm>
            <a:off x="0" y="2492896"/>
            <a:ext cx="4440070" cy="2952328"/>
          </a:xfrm>
          <a:prstGeom prst="rect">
            <a:avLst/>
          </a:prstGeom>
        </p:spPr>
      </p:pic>
      <p:sp>
        <p:nvSpPr>
          <p:cNvPr id="8" name="Rectangle 4"/>
          <p:cNvSpPr>
            <a:spLocks noChangeArrowheads="1"/>
          </p:cNvSpPr>
          <p:nvPr/>
        </p:nvSpPr>
        <p:spPr bwMode="auto">
          <a:xfrm>
            <a:off x="0" y="2510218"/>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err="1">
                <a:solidFill>
                  <a:schemeClr val="bg1"/>
                </a:solidFill>
                <a:latin typeface="Corbel" panose="020B0503020204020204" pitchFamily="34" charset="0"/>
              </a:rPr>
              <a:t>source</a:t>
            </a:r>
            <a:r>
              <a:rPr lang="de-DE" sz="800" dirty="0">
                <a:solidFill>
                  <a:schemeClr val="bg1"/>
                </a:solidFill>
                <a:latin typeface="Corbel" panose="020B0503020204020204" pitchFamily="34" charset="0"/>
              </a:rPr>
              <a:t> via </a:t>
            </a:r>
            <a:r>
              <a:rPr lang="de-DE" sz="800" dirty="0" err="1">
                <a:solidFill>
                  <a:schemeClr val="bg1"/>
                </a:solidFill>
                <a:latin typeface="Corbel" panose="020B0503020204020204" pitchFamily="34" charset="0"/>
              </a:rPr>
              <a:t>donau</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26411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a:solidFill>
                  <a:schemeClr val="accent1"/>
                </a:solidFill>
                <a:latin typeface="Corbel" panose="020B0503020204020204" pitchFamily="34" charset="0"/>
              </a:rPr>
              <a:t>Internet Research</a:t>
            </a:r>
            <a:br>
              <a:rPr lang="en-US" dirty="0">
                <a:solidFill>
                  <a:schemeClr val="accent1"/>
                </a:solidFill>
                <a:latin typeface="Corbel" panose="020B0503020204020204" pitchFamily="34" charset="0"/>
              </a:rPr>
            </a:br>
            <a:r>
              <a:rPr lang="en-US" sz="2400" dirty="0">
                <a:solidFill>
                  <a:schemeClr val="accent1"/>
                </a:solidFill>
                <a:latin typeface="Corbel" panose="020B0503020204020204" pitchFamily="34" charset="0"/>
              </a:rPr>
              <a:t>final exercise</a:t>
            </a:r>
          </a:p>
        </p:txBody>
      </p:sp>
      <p:sp>
        <p:nvSpPr>
          <p:cNvPr id="3" name="Inhaltsplatzhalter 2"/>
          <p:cNvSpPr>
            <a:spLocks noGrp="1"/>
          </p:cNvSpPr>
          <p:nvPr>
            <p:ph idx="1"/>
          </p:nvPr>
        </p:nvSpPr>
        <p:spPr/>
        <p:txBody>
          <a:bodyPr>
            <a:normAutofit/>
          </a:bodyPr>
          <a:lstStyle/>
          <a:p>
            <a:pPr>
              <a:buClr>
                <a:srgbClr val="189BC4"/>
              </a:buClr>
            </a:pPr>
            <a:endParaRPr lang="en-US" sz="2200" dirty="0">
              <a:solidFill>
                <a:schemeClr val="accent1"/>
              </a:solidFill>
              <a:latin typeface="Corbel" panose="020B0503020204020204" pitchFamily="34" charset="0"/>
            </a:endParaRPr>
          </a:p>
          <a:p>
            <a:pPr>
              <a:buClr>
                <a:srgbClr val="189BC4"/>
              </a:buClr>
            </a:pPr>
            <a:r>
              <a:rPr lang="en-US" sz="2200" dirty="0">
                <a:solidFill>
                  <a:schemeClr val="accent1"/>
                </a:solidFill>
                <a:latin typeface="Corbel" panose="020B0503020204020204" pitchFamily="34" charset="0"/>
              </a:rPr>
              <a:t>Do an internet research on the worlds biggest inland waterway port.</a:t>
            </a:r>
          </a:p>
          <a:p>
            <a:pPr>
              <a:buClr>
                <a:srgbClr val="189BC4"/>
              </a:buClr>
            </a:pPr>
            <a:r>
              <a:rPr lang="en-US" dirty="0">
                <a:solidFill>
                  <a:schemeClr val="accent1"/>
                </a:solidFill>
                <a:latin typeface="Corbel" panose="020B0503020204020204" pitchFamily="34" charset="0"/>
              </a:rPr>
              <a:t>Write down the most important basic information, such as:</a:t>
            </a:r>
          </a:p>
          <a:p>
            <a:pPr lvl="2">
              <a:buClr>
                <a:srgbClr val="189BC4"/>
              </a:buClr>
              <a:buFont typeface="Wingdings" panose="05000000000000000000" pitchFamily="2" charset="2"/>
              <a:buChar char="Ø"/>
            </a:pPr>
            <a:r>
              <a:rPr lang="en-US" dirty="0">
                <a:solidFill>
                  <a:schemeClr val="accent1"/>
                </a:solidFill>
                <a:latin typeface="Corbel" panose="020B0503020204020204" pitchFamily="34" charset="0"/>
              </a:rPr>
              <a:t>Country/city</a:t>
            </a:r>
          </a:p>
          <a:p>
            <a:pPr lvl="2">
              <a:buClr>
                <a:srgbClr val="189BC4"/>
              </a:buClr>
              <a:buFont typeface="Wingdings" panose="05000000000000000000" pitchFamily="2" charset="2"/>
              <a:buChar char="Ø"/>
            </a:pPr>
            <a:r>
              <a:rPr lang="en-US" dirty="0">
                <a:solidFill>
                  <a:schemeClr val="accent1"/>
                </a:solidFill>
                <a:latin typeface="Corbel" panose="020B0503020204020204" pitchFamily="34" charset="0"/>
              </a:rPr>
              <a:t>Surface, capacity</a:t>
            </a:r>
          </a:p>
          <a:p>
            <a:pPr lvl="2">
              <a:buClr>
                <a:srgbClr val="189BC4"/>
              </a:buClr>
              <a:buFont typeface="Wingdings" panose="05000000000000000000" pitchFamily="2" charset="2"/>
              <a:buChar char="Ø"/>
            </a:pPr>
            <a:r>
              <a:rPr lang="en-US" dirty="0">
                <a:solidFill>
                  <a:schemeClr val="accent1"/>
                </a:solidFill>
                <a:latin typeface="Corbel" panose="020B0503020204020204" pitchFamily="34" charset="0"/>
              </a:rPr>
              <a:t>Cargo types</a:t>
            </a:r>
          </a:p>
          <a:p>
            <a:pPr lvl="2">
              <a:buClr>
                <a:srgbClr val="189BC4"/>
              </a:buClr>
              <a:buFont typeface="Wingdings" panose="05000000000000000000" pitchFamily="2" charset="2"/>
              <a:buChar char="Ø"/>
            </a:pPr>
            <a:r>
              <a:rPr lang="en-US" dirty="0">
                <a:solidFill>
                  <a:schemeClr val="accent1"/>
                </a:solidFill>
                <a:latin typeface="Corbel" panose="020B0503020204020204" pitchFamily="34" charset="0"/>
              </a:rPr>
              <a:t> (in Mio. to.)</a:t>
            </a:r>
          </a:p>
          <a:p>
            <a:pPr lvl="2">
              <a:buClr>
                <a:srgbClr val="189BC4"/>
              </a:buClr>
              <a:buFont typeface="Wingdings" panose="05000000000000000000" pitchFamily="2" charset="2"/>
              <a:buChar char="Ø"/>
            </a:pPr>
            <a:r>
              <a:rPr lang="en-US" dirty="0">
                <a:solidFill>
                  <a:schemeClr val="accent1"/>
                </a:solidFill>
                <a:latin typeface="Corbel" panose="020B0503020204020204" pitchFamily="34" charset="0"/>
              </a:rPr>
              <a:t>Etc. </a:t>
            </a:r>
            <a:r>
              <a:rPr lang="en-US" dirty="0" err="1">
                <a:solidFill>
                  <a:schemeClr val="accent1"/>
                </a:solidFill>
                <a:latin typeface="Corbel" panose="020B0503020204020204" pitchFamily="34" charset="0"/>
              </a:rPr>
              <a:t>transhipment</a:t>
            </a:r>
            <a:endParaRPr lang="en-US" dirty="0">
              <a:solidFill>
                <a:schemeClr val="accent1"/>
              </a:solidFill>
              <a:latin typeface="Corbel" panose="020B0503020204020204" pitchFamily="34" charset="0"/>
            </a:endParaRPr>
          </a:p>
          <a:p>
            <a:pPr>
              <a:buClr>
                <a:srgbClr val="189BC4"/>
              </a:buClr>
            </a:pPr>
            <a:r>
              <a:rPr lang="en-US" sz="2200" dirty="0">
                <a:solidFill>
                  <a:schemeClr val="accent1"/>
                </a:solidFill>
                <a:latin typeface="Corbel" panose="020B0503020204020204" pitchFamily="34" charset="0"/>
              </a:rPr>
              <a:t>Compare the results of your internet search with data of Austrian ports. What are similarities? What are discrepancies?</a:t>
            </a:r>
          </a:p>
          <a:p>
            <a:pPr marL="0" indent="0">
              <a:buClr>
                <a:srgbClr val="189BC4"/>
              </a:buClr>
              <a:buNone/>
            </a:pPr>
            <a:endParaRPr lang="en-US" sz="2200" dirty="0">
              <a:solidFill>
                <a:schemeClr val="accent1"/>
              </a:solidFill>
              <a:latin typeface="Corbel" panose="020B0503020204020204" pitchFamily="34" charset="0"/>
            </a:endParaRPr>
          </a:p>
          <a:p>
            <a:pPr marL="0" indent="0">
              <a:buClr>
                <a:srgbClr val="189BC4"/>
              </a:buClr>
              <a:buNone/>
            </a:pPr>
            <a:r>
              <a:rPr lang="en-US" sz="2200" dirty="0">
                <a:solidFill>
                  <a:schemeClr val="accent1"/>
                </a:solidFill>
                <a:latin typeface="Corbel" panose="020B0503020204020204" pitchFamily="34" charset="0"/>
              </a:rPr>
              <a:t>Create a PowerPoint, a flipchart etc.</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spTree>
    <p:extLst>
      <p:ext uri="{BB962C8B-B14F-4D97-AF65-F5344CB8AC3E}">
        <p14:creationId xmlns:p14="http://schemas.microsoft.com/office/powerpoint/2010/main" val="588157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Sources</a:t>
            </a:r>
            <a:endParaRPr lang="de-DE" b="1"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r>
              <a:rPr lang="de-AT" sz="1600" spc="60" dirty="0" err="1">
                <a:solidFill>
                  <a:schemeClr val="accent1"/>
                </a:solidFill>
                <a:latin typeface="Corbel" panose="020B0503020204020204" pitchFamily="34" charset="0"/>
              </a:rPr>
              <a:t>viadonau</a:t>
            </a:r>
            <a:r>
              <a:rPr lang="de-AT" sz="1600" spc="60" dirty="0">
                <a:solidFill>
                  <a:schemeClr val="accent1"/>
                </a:solidFill>
                <a:latin typeface="Corbel" panose="020B0503020204020204" pitchFamily="34" charset="0"/>
              </a:rPr>
              <a:t> (2019): Manual on Danube Navigation</a:t>
            </a:r>
            <a:r>
              <a:rPr lang="de-DE" sz="1600" spc="60" dirty="0">
                <a:solidFill>
                  <a:schemeClr val="accent1"/>
                </a:solidFill>
                <a:latin typeface="Corbel" panose="020B0503020204020204" pitchFamily="34" charset="0"/>
              </a:rPr>
              <a:t>, Vienna.</a:t>
            </a:r>
          </a:p>
          <a:p>
            <a:pPr marL="173038" indent="0">
              <a:buNone/>
            </a:pPr>
            <a:r>
              <a:rPr lang="de-DE" sz="1200" spc="60" dirty="0">
                <a:solidFill>
                  <a:schemeClr val="accent1"/>
                </a:solidFill>
                <a:latin typeface="Corbel" panose="020B0503020204020204" pitchFamily="34" charset="0"/>
              </a:rPr>
              <a:t>Order:  </a:t>
            </a:r>
            <a:r>
              <a:rPr lang="de-DE" sz="1200" spc="60" dirty="0">
                <a:solidFill>
                  <a:schemeClr val="accent1"/>
                </a:solidFill>
                <a:latin typeface="Corbel" panose="020B0503020204020204" pitchFamily="34" charset="0"/>
                <a:hlinkClick r:id="rId3"/>
              </a:rPr>
              <a:t>http://www.viadonau.org/fileadmin/user_upload/Manual_on_Danube_Navigation.pdf</a:t>
            </a:r>
            <a:endParaRPr lang="de-DE" sz="1200" spc="60" dirty="0">
              <a:solidFill>
                <a:schemeClr val="accent1"/>
              </a:solidFill>
              <a:latin typeface="Corbel" panose="020B0503020204020204" pitchFamily="34" charset="0"/>
            </a:endParaRPr>
          </a:p>
          <a:p>
            <a:pPr marL="173038" indent="0">
              <a:buNone/>
            </a:pPr>
            <a:r>
              <a:rPr lang="de-DE" sz="1600" dirty="0" err="1">
                <a:solidFill>
                  <a:schemeClr val="accent1"/>
                </a:solidFill>
                <a:latin typeface="Corbel" panose="020B0503020204020204" pitchFamily="34" charset="0"/>
              </a:rPr>
              <a:t>viadonau</a:t>
            </a:r>
            <a:r>
              <a:rPr lang="de-DE" sz="1600" dirty="0">
                <a:solidFill>
                  <a:schemeClr val="accent1"/>
                </a:solidFill>
                <a:latin typeface="Corbel" panose="020B0503020204020204" pitchFamily="34" charset="0"/>
              </a:rPr>
              <a:t> (2021): </a:t>
            </a:r>
            <a:r>
              <a:rPr lang="en-US" sz="1600" dirty="0">
                <a:solidFill>
                  <a:schemeClr val="accent1"/>
                </a:solidFill>
                <a:latin typeface="Corbel" panose="020B0503020204020204" pitchFamily="34" charset="0"/>
              </a:rPr>
              <a:t>Annual Report on Danube Navigation in Austria 2021</a:t>
            </a:r>
            <a:r>
              <a:rPr lang="de-DE" sz="1600" dirty="0">
                <a:solidFill>
                  <a:schemeClr val="accent1"/>
                </a:solidFill>
                <a:latin typeface="Corbel" panose="020B0503020204020204" pitchFamily="34" charset="0"/>
              </a:rPr>
              <a:t>, Vienna.</a:t>
            </a:r>
          </a:p>
          <a:p>
            <a:r>
              <a:rPr lang="de-AT" sz="1600" spc="60" dirty="0" err="1">
                <a:solidFill>
                  <a:schemeClr val="accent1"/>
                </a:solidFill>
                <a:latin typeface="Corbel" panose="020B0503020204020204" pitchFamily="34" charset="0"/>
              </a:rPr>
              <a:t>INeS</a:t>
            </a:r>
            <a:r>
              <a:rPr lang="de-AT" sz="1600" spc="60" dirty="0">
                <a:solidFill>
                  <a:schemeClr val="accent1"/>
                </a:solidFill>
                <a:latin typeface="Corbel" panose="020B0503020204020204" pitchFamily="34" charset="0"/>
              </a:rPr>
              <a:t> </a:t>
            </a:r>
            <a:r>
              <a:rPr lang="de-AT" sz="1600" spc="60" dirty="0" err="1">
                <a:solidFill>
                  <a:schemeClr val="accent1"/>
                </a:solidFill>
                <a:latin typeface="Corbel" panose="020B0503020204020204" pitchFamily="34" charset="0"/>
              </a:rPr>
              <a:t>Danube</a:t>
            </a:r>
            <a:r>
              <a:rPr lang="de-AT" sz="1600" spc="60" dirty="0">
                <a:solidFill>
                  <a:schemeClr val="accent1"/>
                </a:solidFill>
                <a:latin typeface="Corbel" panose="020B0503020204020204" pitchFamily="34" charset="0"/>
              </a:rPr>
              <a:t> </a:t>
            </a:r>
            <a:r>
              <a:rPr lang="de-AT" sz="1600" spc="60" dirty="0" err="1">
                <a:solidFill>
                  <a:schemeClr val="accent1"/>
                </a:solidFill>
                <a:latin typeface="Corbel" panose="020B0503020204020204" pitchFamily="34" charset="0"/>
              </a:rPr>
              <a:t>information</a:t>
            </a:r>
            <a:r>
              <a:rPr lang="de-AT" sz="1600" spc="60" dirty="0">
                <a:solidFill>
                  <a:schemeClr val="accent1"/>
                </a:solidFill>
                <a:latin typeface="Corbel" panose="020B0503020204020204" pitchFamily="34" charset="0"/>
              </a:rPr>
              <a:t> </a:t>
            </a:r>
            <a:r>
              <a:rPr lang="de-AT" sz="1600" spc="60" dirty="0" err="1">
                <a:solidFill>
                  <a:schemeClr val="accent1"/>
                </a:solidFill>
                <a:latin typeface="Corbel" panose="020B0503020204020204" pitchFamily="34" charset="0"/>
              </a:rPr>
              <a:t>platform</a:t>
            </a:r>
            <a:r>
              <a:rPr lang="de-AT" sz="1600" spc="60" dirty="0">
                <a:solidFill>
                  <a:schemeClr val="accent1"/>
                </a:solidFill>
                <a:latin typeface="Corbel" panose="020B0503020204020204" pitchFamily="34" charset="0"/>
              </a:rPr>
              <a:t> on intermodal </a:t>
            </a:r>
            <a:r>
              <a:rPr lang="de-AT" sz="1600" spc="60" dirty="0" err="1">
                <a:solidFill>
                  <a:schemeClr val="accent1"/>
                </a:solidFill>
                <a:latin typeface="Corbel" panose="020B0503020204020204" pitchFamily="34" charset="0"/>
              </a:rPr>
              <a:t>inland</a:t>
            </a:r>
            <a:r>
              <a:rPr lang="de-AT" sz="1600" spc="60" dirty="0">
                <a:solidFill>
                  <a:schemeClr val="accent1"/>
                </a:solidFill>
                <a:latin typeface="Corbel" panose="020B0503020204020204" pitchFamily="34" charset="0"/>
              </a:rPr>
              <a:t> </a:t>
            </a:r>
            <a:r>
              <a:rPr lang="de-AT" sz="1600" spc="60" dirty="0" err="1">
                <a:solidFill>
                  <a:schemeClr val="accent1"/>
                </a:solidFill>
                <a:latin typeface="Corbel" panose="020B0503020204020204" pitchFamily="34" charset="0"/>
              </a:rPr>
              <a:t>navigation</a:t>
            </a:r>
            <a:r>
              <a:rPr lang="de-AT" sz="1600" spc="60" dirty="0">
                <a:solidFill>
                  <a:schemeClr val="accent1"/>
                </a:solidFill>
                <a:latin typeface="Corbel" panose="020B0503020204020204" pitchFamily="34" charset="0"/>
              </a:rPr>
              <a:t> </a:t>
            </a:r>
          </a:p>
          <a:p>
            <a:pPr marL="0" indent="0">
              <a:buNone/>
            </a:pPr>
            <a:r>
              <a:rPr lang="de-AT" sz="1200" spc="60" dirty="0">
                <a:solidFill>
                  <a:schemeClr val="accent1"/>
                </a:solidFill>
                <a:latin typeface="Corbel" panose="020B0503020204020204" pitchFamily="34" charset="0"/>
              </a:rPr>
              <a:t>   Homepage: </a:t>
            </a:r>
            <a:r>
              <a:rPr lang="de-AT" sz="1200" spc="60" dirty="0">
                <a:solidFill>
                  <a:schemeClr val="accent1"/>
                </a:solidFill>
                <a:latin typeface="Corbel" panose="020B0503020204020204" pitchFamily="34" charset="0"/>
                <a:hlinkClick r:id="rId4"/>
              </a:rPr>
              <a:t>http://www.ines-danube.info/?lang=en</a:t>
            </a:r>
            <a:r>
              <a:rPr lang="de-AT" sz="1200" spc="60" dirty="0">
                <a:solidFill>
                  <a:schemeClr val="accent1"/>
                </a:solidFill>
                <a:latin typeface="Corbel" panose="020B0503020204020204" pitchFamily="34" charset="0"/>
              </a:rPr>
              <a:t> </a:t>
            </a:r>
          </a:p>
          <a:p>
            <a:r>
              <a:rPr lang="de-AT" sz="1600" dirty="0">
                <a:solidFill>
                  <a:schemeClr val="accent1"/>
                </a:solidFill>
                <a:latin typeface="Corbel" panose="020B0503020204020204" pitchFamily="34" charset="0"/>
              </a:rPr>
              <a:t>Wiener Hafen und Lager Ausbau- und Vermögensverwaltung, GmbH &amp; Co KG</a:t>
            </a:r>
          </a:p>
          <a:p>
            <a:pPr marL="0" indent="0">
              <a:buNone/>
            </a:pPr>
            <a:r>
              <a:rPr lang="de-AT" sz="1200" dirty="0">
                <a:solidFill>
                  <a:schemeClr val="accent1"/>
                </a:solidFill>
                <a:latin typeface="Corbel" panose="020B0503020204020204" pitchFamily="34" charset="0"/>
              </a:rPr>
              <a:t>URL: </a:t>
            </a:r>
            <a:r>
              <a:rPr lang="de-AT" sz="1200" dirty="0">
                <a:solidFill>
                  <a:schemeClr val="accent1"/>
                </a:solidFill>
                <a:latin typeface="Corbel" panose="020B0503020204020204" pitchFamily="34" charset="0"/>
                <a:hlinkClick r:id="rId5"/>
              </a:rPr>
              <a:t>www.hafen-wien.com</a:t>
            </a:r>
            <a:endParaRPr lang="de-AT" sz="1200" dirty="0">
              <a:solidFill>
                <a:schemeClr val="accent1"/>
              </a:solidFill>
              <a:latin typeface="Corbel" panose="020B0503020204020204" pitchFamily="34" charset="0"/>
            </a:endParaRPr>
          </a:p>
          <a:p>
            <a:r>
              <a:rPr lang="de-DE" sz="1600" dirty="0">
                <a:solidFill>
                  <a:schemeClr val="accent1"/>
                </a:solidFill>
                <a:latin typeface="Corbel" panose="020B0503020204020204" pitchFamily="34" charset="0"/>
              </a:rPr>
              <a:t>Duisburger Hafen AG</a:t>
            </a:r>
          </a:p>
          <a:p>
            <a:pPr marL="0" indent="0">
              <a:buNone/>
            </a:pPr>
            <a:r>
              <a:rPr lang="de-DE" sz="1200" dirty="0">
                <a:solidFill>
                  <a:schemeClr val="accent1"/>
                </a:solidFill>
                <a:latin typeface="Corbel" panose="020B0503020204020204" pitchFamily="34" charset="0"/>
              </a:rPr>
              <a:t>URL: </a:t>
            </a:r>
            <a:r>
              <a:rPr lang="de-AT" sz="1200" dirty="0">
                <a:solidFill>
                  <a:schemeClr val="accent1"/>
                </a:solidFill>
                <a:latin typeface="Corbel" panose="020B0503020204020204" pitchFamily="34" charset="0"/>
                <a:hlinkClick r:id="rId6"/>
              </a:rPr>
              <a:t>www.duisport.de</a:t>
            </a:r>
            <a:endParaRPr lang="de-AT" sz="1200" dirty="0">
              <a:solidFill>
                <a:schemeClr val="accent1"/>
              </a:solidFill>
              <a:latin typeface="Corbel" panose="020B0503020204020204" pitchFamily="34" charset="0"/>
            </a:endParaRPr>
          </a:p>
          <a:p>
            <a:r>
              <a:rPr lang="de-AT" sz="1600" dirty="0">
                <a:solidFill>
                  <a:schemeClr val="accent1"/>
                </a:solidFill>
                <a:latin typeface="Corbel" panose="020B0503020204020204" pitchFamily="34" charset="0"/>
              </a:rPr>
              <a:t>National Company "Maritime Ports Administration" S.A. </a:t>
            </a:r>
            <a:r>
              <a:rPr lang="de-AT" sz="1600" dirty="0" err="1">
                <a:solidFill>
                  <a:schemeClr val="accent1"/>
                </a:solidFill>
                <a:latin typeface="Corbel" panose="020B0503020204020204" pitchFamily="34" charset="0"/>
              </a:rPr>
              <a:t>Constantza</a:t>
            </a:r>
            <a:endParaRPr lang="de-AT" sz="1600" dirty="0">
              <a:solidFill>
                <a:schemeClr val="accent1"/>
              </a:solidFill>
              <a:latin typeface="Corbel" panose="020B0503020204020204" pitchFamily="34" charset="0"/>
            </a:endParaRPr>
          </a:p>
          <a:p>
            <a:pPr marL="0" indent="0">
              <a:buNone/>
            </a:pPr>
            <a:r>
              <a:rPr lang="de-DE" sz="1200" dirty="0">
                <a:solidFill>
                  <a:schemeClr val="accent1"/>
                </a:solidFill>
                <a:latin typeface="Corbel" panose="020B0503020204020204" pitchFamily="34" charset="0"/>
              </a:rPr>
              <a:t>URL: </a:t>
            </a:r>
            <a:r>
              <a:rPr lang="de-AT" sz="1200" dirty="0">
                <a:solidFill>
                  <a:schemeClr val="accent1"/>
                </a:solidFill>
                <a:latin typeface="Corbel" panose="020B0503020204020204" pitchFamily="34" charset="0"/>
                <a:hlinkClick r:id="rId7"/>
              </a:rPr>
              <a:t>www.portofconstantza.com</a:t>
            </a:r>
            <a:endParaRPr lang="de-AT" sz="1200" dirty="0">
              <a:solidFill>
                <a:schemeClr val="accent1"/>
              </a:solidFill>
              <a:latin typeface="Corbel" panose="020B0503020204020204" pitchFamily="34" charset="0"/>
            </a:endParaRPr>
          </a:p>
          <a:p>
            <a:pPr marL="0" indent="0">
              <a:buNone/>
            </a:pPr>
            <a:endParaRPr lang="de-AT" sz="1400" spc="6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spTree>
    <p:extLst>
      <p:ext uri="{BB962C8B-B14F-4D97-AF65-F5344CB8AC3E}">
        <p14:creationId xmlns:p14="http://schemas.microsoft.com/office/powerpoint/2010/main" val="777463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Further Information</a:t>
            </a:r>
          </a:p>
        </p:txBody>
      </p:sp>
      <p:sp>
        <p:nvSpPr>
          <p:cNvPr id="3" name="Content Placeholder 2"/>
          <p:cNvSpPr>
            <a:spLocks noGrp="1"/>
          </p:cNvSpPr>
          <p:nvPr>
            <p:ph idx="1"/>
          </p:nvPr>
        </p:nvSpPr>
        <p:spPr/>
        <p:txBody>
          <a:bodyPr>
            <a:normAutofit lnSpcReduction="10000"/>
          </a:bodyPr>
          <a:lstStyle/>
          <a:p>
            <a:pPr marL="0" indent="0">
              <a:buNone/>
            </a:pPr>
            <a:r>
              <a:rPr lang="en-GB" sz="2000" b="1" dirty="0">
                <a:solidFill>
                  <a:schemeClr val="accent1"/>
                </a:solidFill>
                <a:latin typeface="Corbel" panose="020B0503020204020204" pitchFamily="34" charset="0"/>
              </a:rPr>
              <a:t>We hope our set of slides has met your expectations!</a:t>
            </a:r>
          </a:p>
          <a:p>
            <a:pPr marL="0" indent="0">
              <a:buNone/>
            </a:pPr>
            <a:endParaRPr lang="en-GB" sz="2000" b="1" dirty="0">
              <a:solidFill>
                <a:schemeClr val="accent1"/>
              </a:solidFill>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         - you are free to use, adapt and share this slides and to use it for your lectures.</a:t>
            </a:r>
          </a:p>
          <a:p>
            <a:pPr marL="0" indent="0">
              <a:buNone/>
            </a:pPr>
            <a:endParaRPr lang="en-GB" sz="2000" b="1" dirty="0">
              <a:solidFill>
                <a:schemeClr val="accent1"/>
              </a:solidFill>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For questions and feedback please do not hesitate to contact us:</a:t>
            </a:r>
          </a:p>
          <a:p>
            <a:pPr marL="0" indent="0">
              <a:buNone/>
            </a:pPr>
            <a:r>
              <a:rPr lang="en-GB" sz="2000" b="1" dirty="0">
                <a:solidFill>
                  <a:schemeClr val="accent1"/>
                </a:solidFill>
                <a:latin typeface="Corbel" panose="020B0503020204020204" pitchFamily="34" charset="0"/>
                <a:hlinkClick r:id="rId3"/>
              </a:rPr>
              <a:t>rewway@fh-steyr.at</a:t>
            </a:r>
            <a:endParaRPr lang="en-GB" sz="2000" b="1" dirty="0">
              <a:solidFill>
                <a:schemeClr val="accent1"/>
              </a:solidFill>
              <a:latin typeface="Corbel" panose="020B0503020204020204" pitchFamily="34" charset="0"/>
            </a:endParaRPr>
          </a:p>
          <a:p>
            <a:pPr marL="0" indent="0">
              <a:buNone/>
            </a:pPr>
            <a:endParaRPr lang="en-GB" sz="2000" b="1" dirty="0">
              <a:solidFill>
                <a:schemeClr val="accent1"/>
              </a:solidFill>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Further set of slides are available at:</a:t>
            </a:r>
          </a:p>
          <a:p>
            <a:pPr marL="0" indent="0">
              <a:buNone/>
            </a:pPr>
            <a:endParaRPr lang="en-GB" sz="400" b="1" dirty="0">
              <a:solidFill>
                <a:schemeClr val="accent1"/>
              </a:solidFill>
              <a:latin typeface="Corbel" panose="020B0503020204020204" pitchFamily="34" charset="0"/>
            </a:endParaRPr>
          </a:p>
          <a:p>
            <a:pPr marL="0" indent="0">
              <a:buNone/>
            </a:pPr>
            <a:r>
              <a:rPr lang="en-GB" sz="2000" dirty="0">
                <a:solidFill>
                  <a:schemeClr val="accent1"/>
                </a:solidFill>
                <a:latin typeface="Corbel" panose="020B0503020204020204" pitchFamily="34" charset="0"/>
                <a:hlinkClick r:id="rId4"/>
              </a:rPr>
              <a:t>http://www.rewway.at/en/teaching-materials/bundles/</a:t>
            </a:r>
            <a:r>
              <a:rPr lang="en-GB" sz="2000" dirty="0">
                <a:solidFill>
                  <a:schemeClr val="accent1"/>
                </a:solidFill>
                <a:latin typeface="Corbel" panose="020B0503020204020204" pitchFamily="34" charset="0"/>
              </a:rPr>
              <a:t> </a:t>
            </a:r>
          </a:p>
          <a:p>
            <a:pPr marL="0" indent="0">
              <a:buNone/>
            </a:pPr>
            <a:endParaRPr lang="en-GB" sz="2000" dirty="0">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Maybe you are interested in booking a Transport School Lab, a guest lecture or an excursion?</a:t>
            </a:r>
          </a:p>
          <a:p>
            <a:pPr marL="0" indent="0">
              <a:buNone/>
            </a:pPr>
            <a:r>
              <a:rPr lang="en-GB" sz="2000" dirty="0">
                <a:solidFill>
                  <a:schemeClr val="accent1"/>
                </a:solidFill>
                <a:latin typeface="Corbel" panose="020B0503020204020204" pitchFamily="34" charset="0"/>
                <a:hlinkClick r:id="rId5"/>
              </a:rPr>
              <a:t>http://www.rewway.at/en/services/</a:t>
            </a:r>
            <a:r>
              <a:rPr lang="en-GB" sz="2000" dirty="0">
                <a:solidFill>
                  <a:schemeClr val="accent1"/>
                </a:solidFill>
                <a:latin typeface="Corbel" panose="020B0503020204020204" pitchFamily="34" charset="0"/>
              </a:rPr>
              <a:t> </a:t>
            </a:r>
          </a:p>
        </p:txBody>
      </p:sp>
      <p:sp>
        <p:nvSpPr>
          <p:cNvPr id="5" name="Slide Number Placeholder 4"/>
          <p:cNvSpPr>
            <a:spLocks noGrp="1"/>
          </p:cNvSpPr>
          <p:nvPr>
            <p:ph type="sldNum" sz="quarter" idx="12"/>
          </p:nvPr>
        </p:nvSpPr>
        <p:spPr/>
        <p:txBody>
          <a:bodyPr/>
          <a:lstStyle/>
          <a:p>
            <a:fld id="{7D34D7BA-8E13-46FE-8871-8877FE7E3568}" type="slidenum">
              <a:rPr lang="de-AT" smtClean="0"/>
              <a:t>43</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15660"/>
            <a:ext cx="432048" cy="432048"/>
          </a:xfrm>
          <a:prstGeom prst="rect">
            <a:avLst/>
          </a:prstGeom>
        </p:spPr>
      </p:pic>
    </p:spTree>
    <p:extLst>
      <p:ext uri="{BB962C8B-B14F-4D97-AF65-F5344CB8AC3E}">
        <p14:creationId xmlns:p14="http://schemas.microsoft.com/office/powerpoint/2010/main" val="1883362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m 7"/>
          <p:cNvGraphicFramePr/>
          <p:nvPr>
            <p:extLst>
              <p:ext uri="{D42A27DB-BD31-4B8C-83A1-F6EECF244321}">
                <p14:modId xmlns:p14="http://schemas.microsoft.com/office/powerpoint/2010/main" val="2708383577"/>
              </p:ext>
            </p:extLst>
          </p:nvPr>
        </p:nvGraphicFramePr>
        <p:xfrm>
          <a:off x="-2196752" y="1480925"/>
          <a:ext cx="10441160" cy="5157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a:xfrm>
            <a:off x="457200" y="404664"/>
            <a:ext cx="5977398" cy="990600"/>
          </a:xfrm>
        </p:spPr>
        <p:txBody>
          <a:bodyPr>
            <a:normAutofit/>
          </a:bodyPr>
          <a:lstStyle/>
          <a:p>
            <a:r>
              <a:rPr lang="en-GB" b="1" dirty="0">
                <a:solidFill>
                  <a:srgbClr val="1F497D"/>
                </a:solidFill>
                <a:latin typeface="Corbel" panose="020B0503020204020204" pitchFamily="34" charset="0"/>
              </a:rPr>
              <a:t>System Elements of Danube Navigation</a:t>
            </a:r>
          </a:p>
        </p:txBody>
      </p:sp>
      <p:sp>
        <p:nvSpPr>
          <p:cNvPr id="5" name="Foliennummernplatzhalter 4"/>
          <p:cNvSpPr>
            <a:spLocks noGrp="1"/>
          </p:cNvSpPr>
          <p:nvPr>
            <p:ph type="sldNum" sz="quarter" idx="12"/>
          </p:nvPr>
        </p:nvSpPr>
        <p:spPr/>
        <p:txBody>
          <a:bodyPr/>
          <a:lstStyle/>
          <a:p>
            <a:fld id="{7D34D7BA-8E13-46FE-8871-8877FE7E3568}" type="slidenum">
              <a:rPr lang="de-AT" smtClean="0"/>
              <a:pPr/>
              <a:t>5</a:t>
            </a:fld>
            <a:endParaRPr lang="de-AT" dirty="0"/>
          </a:p>
        </p:txBody>
      </p:sp>
      <p:sp>
        <p:nvSpPr>
          <p:cNvPr id="9" name="Rechteck 8"/>
          <p:cNvSpPr/>
          <p:nvPr/>
        </p:nvSpPr>
        <p:spPr>
          <a:xfrm>
            <a:off x="5462368" y="2646370"/>
            <a:ext cx="3806814" cy="461665"/>
          </a:xfrm>
          <a:prstGeom prst="rect">
            <a:avLst/>
          </a:prstGeom>
        </p:spPr>
        <p:txBody>
          <a:bodyPr wrap="square">
            <a:spAutoFit/>
          </a:bodyPr>
          <a:lstStyle/>
          <a:p>
            <a:r>
              <a:rPr lang="de-DE" sz="1200" dirty="0">
                <a:solidFill>
                  <a:schemeClr val="accent1">
                    <a:lumMod val="75000"/>
                  </a:schemeClr>
                </a:solidFill>
                <a:latin typeface="Corbel" panose="020B0503020204020204" pitchFamily="34" charset="0"/>
              </a:rPr>
              <a:t>as the basic environment for the </a:t>
            </a:r>
          </a:p>
          <a:p>
            <a:r>
              <a:rPr lang="de-DE" sz="1200" dirty="0">
                <a:solidFill>
                  <a:schemeClr val="accent1">
                    <a:lumMod val="75000"/>
                  </a:schemeClr>
                </a:solidFill>
                <a:latin typeface="Corbel" panose="020B0503020204020204" pitchFamily="34" charset="0"/>
              </a:rPr>
              <a:t>transport </a:t>
            </a:r>
            <a:r>
              <a:rPr lang="de-DE" sz="1200" dirty="0" err="1">
                <a:solidFill>
                  <a:schemeClr val="accent1">
                    <a:lumMod val="75000"/>
                  </a:schemeClr>
                </a:solidFill>
                <a:latin typeface="Corbel" panose="020B0503020204020204" pitchFamily="34" charset="0"/>
              </a:rPr>
              <a:t>of</a:t>
            </a:r>
            <a:r>
              <a:rPr lang="de-DE" sz="1200" dirty="0">
                <a:solidFill>
                  <a:schemeClr val="accent1">
                    <a:lumMod val="75000"/>
                  </a:schemeClr>
                </a:solidFill>
                <a:latin typeface="Corbel" panose="020B0503020204020204" pitchFamily="34" charset="0"/>
              </a:rPr>
              <a:t> </a:t>
            </a:r>
            <a:r>
              <a:rPr lang="de-DE" sz="1200" dirty="0" err="1">
                <a:solidFill>
                  <a:schemeClr val="accent1">
                    <a:lumMod val="75000"/>
                  </a:schemeClr>
                </a:solidFill>
                <a:latin typeface="Corbel" panose="020B0503020204020204" pitchFamily="34" charset="0"/>
              </a:rPr>
              <a:t>goods</a:t>
            </a:r>
            <a:endParaRPr lang="de-DE" sz="1200" dirty="0">
              <a:solidFill>
                <a:schemeClr val="accent1">
                  <a:lumMod val="75000"/>
                </a:schemeClr>
              </a:solidFill>
              <a:latin typeface="Corbel" panose="020B0503020204020204" pitchFamily="34" charset="0"/>
            </a:endParaRPr>
          </a:p>
        </p:txBody>
      </p:sp>
      <p:sp>
        <p:nvSpPr>
          <p:cNvPr id="11" name="Rechteck 10"/>
          <p:cNvSpPr/>
          <p:nvPr/>
        </p:nvSpPr>
        <p:spPr>
          <a:xfrm>
            <a:off x="5289564" y="3782522"/>
            <a:ext cx="3806814" cy="276999"/>
          </a:xfrm>
          <a:prstGeom prst="rect">
            <a:avLst/>
          </a:prstGeom>
        </p:spPr>
        <p:txBody>
          <a:bodyPr wrap="square">
            <a:spAutoFit/>
          </a:bodyPr>
          <a:lstStyle/>
          <a:p>
            <a:r>
              <a:rPr lang="en-GB" sz="1200" dirty="0">
                <a:solidFill>
                  <a:schemeClr val="accent1">
                    <a:lumMod val="75000"/>
                  </a:schemeClr>
                </a:solidFill>
                <a:latin typeface="Corbel" panose="020B0503020204020204" pitchFamily="34" charset="0"/>
              </a:rPr>
              <a:t>as means of transport for the different types of cargo</a:t>
            </a:r>
          </a:p>
        </p:txBody>
      </p:sp>
      <p:sp>
        <p:nvSpPr>
          <p:cNvPr id="12" name="Rechteck 11"/>
          <p:cNvSpPr/>
          <p:nvPr/>
        </p:nvSpPr>
        <p:spPr>
          <a:xfrm>
            <a:off x="4860032" y="4791747"/>
            <a:ext cx="3806814" cy="276999"/>
          </a:xfrm>
          <a:prstGeom prst="rect">
            <a:avLst/>
          </a:prstGeom>
        </p:spPr>
        <p:txBody>
          <a:bodyPr wrap="square">
            <a:spAutoFit/>
          </a:bodyPr>
          <a:lstStyle/>
          <a:p>
            <a:r>
              <a:rPr lang="de-DE" sz="1200" dirty="0">
                <a:solidFill>
                  <a:schemeClr val="accent1">
                    <a:lumMod val="75000"/>
                  </a:schemeClr>
                </a:solidFill>
                <a:latin typeface="Corbel" panose="020B0503020204020204" pitchFamily="34" charset="0"/>
              </a:rPr>
              <a:t>for </a:t>
            </a:r>
            <a:r>
              <a:rPr lang="de-DE" sz="1200" dirty="0" err="1">
                <a:solidFill>
                  <a:schemeClr val="accent1">
                    <a:lumMod val="75000"/>
                  </a:schemeClr>
                </a:solidFill>
                <a:latin typeface="Corbel" panose="020B0503020204020204" pitchFamily="34" charset="0"/>
              </a:rPr>
              <a:t>the</a:t>
            </a:r>
            <a:r>
              <a:rPr lang="de-DE" sz="1200" dirty="0">
                <a:solidFill>
                  <a:schemeClr val="accent1">
                    <a:lumMod val="75000"/>
                  </a:schemeClr>
                </a:solidFill>
                <a:latin typeface="Corbel" panose="020B0503020204020204" pitchFamily="34" charset="0"/>
              </a:rPr>
              <a:t> </a:t>
            </a:r>
            <a:r>
              <a:rPr lang="de-DE" sz="1200" dirty="0" err="1">
                <a:solidFill>
                  <a:schemeClr val="accent1">
                    <a:lumMod val="75000"/>
                  </a:schemeClr>
                </a:solidFill>
                <a:latin typeface="Corbel" panose="020B0503020204020204" pitchFamily="34" charset="0"/>
              </a:rPr>
              <a:t>transhipment</a:t>
            </a:r>
            <a:r>
              <a:rPr lang="de-DE" sz="1200" dirty="0">
                <a:solidFill>
                  <a:schemeClr val="accent1">
                    <a:lumMod val="75000"/>
                  </a:schemeClr>
                </a:solidFill>
                <a:latin typeface="Corbel" panose="020B0503020204020204" pitchFamily="34" charset="0"/>
              </a:rPr>
              <a:t> </a:t>
            </a:r>
            <a:r>
              <a:rPr lang="de-DE" sz="1200" dirty="0" err="1">
                <a:solidFill>
                  <a:schemeClr val="accent1">
                    <a:lumMod val="75000"/>
                  </a:schemeClr>
                </a:solidFill>
                <a:latin typeface="Corbel" panose="020B0503020204020204" pitchFamily="34" charset="0"/>
              </a:rPr>
              <a:t>of</a:t>
            </a:r>
            <a:r>
              <a:rPr lang="de-DE" sz="1200" dirty="0">
                <a:solidFill>
                  <a:schemeClr val="accent1">
                    <a:lumMod val="75000"/>
                  </a:schemeClr>
                </a:solidFill>
                <a:latin typeface="Corbel" panose="020B0503020204020204" pitchFamily="34" charset="0"/>
              </a:rPr>
              <a:t> </a:t>
            </a:r>
            <a:r>
              <a:rPr lang="de-DE" sz="1200" dirty="0" err="1">
                <a:solidFill>
                  <a:schemeClr val="accent1">
                    <a:lumMod val="75000"/>
                  </a:schemeClr>
                </a:solidFill>
                <a:latin typeface="Corbel" panose="020B0503020204020204" pitchFamily="34" charset="0"/>
              </a:rPr>
              <a:t>goods</a:t>
            </a:r>
            <a:r>
              <a:rPr lang="de-DE" sz="1200" dirty="0">
                <a:solidFill>
                  <a:schemeClr val="accent1">
                    <a:lumMod val="75000"/>
                  </a:schemeClr>
                </a:solidFill>
                <a:latin typeface="Corbel" panose="020B0503020204020204" pitchFamily="34" charset="0"/>
              </a:rPr>
              <a:t> </a:t>
            </a:r>
          </a:p>
        </p:txBody>
      </p:sp>
      <p:sp>
        <p:nvSpPr>
          <p:cNvPr id="13" name="Rechteck 12"/>
          <p:cNvSpPr/>
          <p:nvPr/>
        </p:nvSpPr>
        <p:spPr>
          <a:xfrm>
            <a:off x="4067944" y="5438777"/>
            <a:ext cx="3806814" cy="461665"/>
          </a:xfrm>
          <a:prstGeom prst="rect">
            <a:avLst/>
          </a:prstGeom>
        </p:spPr>
        <p:txBody>
          <a:bodyPr wrap="square">
            <a:spAutoFit/>
          </a:bodyPr>
          <a:lstStyle/>
          <a:p>
            <a:r>
              <a:rPr lang="de-DE" sz="1200" dirty="0">
                <a:solidFill>
                  <a:schemeClr val="accent1">
                    <a:lumMod val="75000"/>
                  </a:schemeClr>
                </a:solidFill>
                <a:latin typeface="Corbel" panose="020B0503020204020204" pitchFamily="34" charset="0"/>
              </a:rPr>
              <a:t>raise transport safety and improve the cost-effectiveness, reliability and predictability of </a:t>
            </a:r>
            <a:r>
              <a:rPr lang="de-DE" sz="1200" dirty="0" err="1">
                <a:solidFill>
                  <a:schemeClr val="accent1">
                    <a:lumMod val="75000"/>
                  </a:schemeClr>
                </a:solidFill>
                <a:latin typeface="Corbel" panose="020B0503020204020204" pitchFamily="34" charset="0"/>
              </a:rPr>
              <a:t>inland</a:t>
            </a:r>
            <a:r>
              <a:rPr lang="de-DE" sz="1200" dirty="0">
                <a:solidFill>
                  <a:schemeClr val="accent1">
                    <a:lumMod val="75000"/>
                  </a:schemeClr>
                </a:solidFill>
                <a:latin typeface="Corbel" panose="020B0503020204020204" pitchFamily="34" charset="0"/>
              </a:rPr>
              <a:t> </a:t>
            </a:r>
            <a:r>
              <a:rPr lang="de-DE" sz="1200" dirty="0" err="1">
                <a:solidFill>
                  <a:schemeClr val="accent1">
                    <a:lumMod val="75000"/>
                  </a:schemeClr>
                </a:solidFill>
                <a:latin typeface="Corbel" panose="020B0503020204020204" pitchFamily="34" charset="0"/>
              </a:rPr>
              <a:t>waterway</a:t>
            </a:r>
            <a:endParaRPr lang="de-DE" sz="1200" dirty="0">
              <a:solidFill>
                <a:schemeClr val="accent1">
                  <a:lumMod val="75000"/>
                </a:schemeClr>
              </a:solidFill>
              <a:latin typeface="Corbel" panose="020B0503020204020204" pitchFamily="34" charset="0"/>
            </a:endParaRPr>
          </a:p>
        </p:txBody>
      </p:sp>
      <p:sp>
        <p:nvSpPr>
          <p:cNvPr id="14" name="Rechteck 13"/>
          <p:cNvSpPr/>
          <p:nvPr/>
        </p:nvSpPr>
        <p:spPr>
          <a:xfrm>
            <a:off x="2627784" y="5975119"/>
            <a:ext cx="3806814" cy="461665"/>
          </a:xfrm>
          <a:prstGeom prst="rect">
            <a:avLst/>
          </a:prstGeom>
        </p:spPr>
        <p:txBody>
          <a:bodyPr wrap="square">
            <a:spAutoFit/>
          </a:bodyPr>
          <a:lstStyle/>
          <a:p>
            <a:r>
              <a:rPr lang="de-DE" sz="1200" dirty="0">
                <a:solidFill>
                  <a:schemeClr val="accent1">
                    <a:lumMod val="75000"/>
                  </a:schemeClr>
                </a:solidFill>
                <a:latin typeface="Corbel" panose="020B0503020204020204" pitchFamily="34" charset="0"/>
              </a:rPr>
              <a:t>ensures a national and international smooth flow of transport</a:t>
            </a:r>
          </a:p>
        </p:txBody>
      </p:sp>
      <p:pic>
        <p:nvPicPr>
          <p:cNvPr id="16" name="Inhaltsplatzhalter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2257425"/>
            <a:ext cx="2058988" cy="1519238"/>
          </a:xfrm>
          <a:prstGeom prst="rect">
            <a:avLst/>
          </a:prstGeom>
        </p:spPr>
      </p:pic>
      <p:sp>
        <p:nvSpPr>
          <p:cNvPr id="15" name="Rechteck 14"/>
          <p:cNvSpPr/>
          <p:nvPr/>
        </p:nvSpPr>
        <p:spPr>
          <a:xfrm>
            <a:off x="-61421" y="2257425"/>
            <a:ext cx="2181829" cy="215444"/>
          </a:xfrm>
          <a:prstGeom prst="rect">
            <a:avLst/>
          </a:prstGeom>
        </p:spPr>
        <p:txBody>
          <a:bodyPr wrap="square">
            <a:spAutoFit/>
          </a:bodyPr>
          <a:lstStyle/>
          <a:p>
            <a:r>
              <a:rPr lang="de-DE" sz="800" dirty="0">
                <a:solidFill>
                  <a:schemeClr val="accent1">
                    <a:lumMod val="75000"/>
                  </a:schemeClr>
                </a:solidFill>
                <a:latin typeface="Corbel" panose="020B0503020204020204" pitchFamily="34" charset="0"/>
              </a:rPr>
              <a:t>www.ines-danube.info</a:t>
            </a:r>
          </a:p>
        </p:txBody>
      </p:sp>
      <p:sp>
        <p:nvSpPr>
          <p:cNvPr id="17" name="Textfeld 16"/>
          <p:cNvSpPr txBox="1"/>
          <p:nvPr/>
        </p:nvSpPr>
        <p:spPr>
          <a:xfrm>
            <a:off x="8087072" y="6375848"/>
            <a:ext cx="1152128" cy="215444"/>
          </a:xfrm>
          <a:prstGeom prst="rect">
            <a:avLst/>
          </a:prstGeom>
          <a:noFill/>
        </p:spPr>
        <p:txBody>
          <a:bodyPr wrap="square" rtlCol="0">
            <a:spAutoFit/>
          </a:bodyPr>
          <a:lstStyle/>
          <a:p>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via </a:t>
            </a:r>
            <a:r>
              <a:rPr lang="de-DE" sz="800" dirty="0" err="1">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36649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b="1" dirty="0">
                <a:solidFill>
                  <a:schemeClr val="accent1"/>
                </a:solidFill>
                <a:latin typeface="Corbel" panose="020B0503020204020204" pitchFamily="34" charset="0"/>
              </a:rPr>
              <a:t>Ports and </a:t>
            </a:r>
            <a:r>
              <a:rPr lang="de-AT" b="1" dirty="0">
                <a:solidFill>
                  <a:schemeClr val="accent1"/>
                </a:solidFill>
                <a:latin typeface="Corbel" panose="020B0503020204020204" pitchFamily="34" charset="0"/>
              </a:rPr>
              <a:t>Inland </a:t>
            </a:r>
            <a:r>
              <a:rPr lang="de-AT" b="1" dirty="0" err="1">
                <a:solidFill>
                  <a:schemeClr val="accent1"/>
                </a:solidFill>
                <a:latin typeface="Corbel" panose="020B0503020204020204" pitchFamily="34" charset="0"/>
              </a:rPr>
              <a:t>Vessels</a:t>
            </a:r>
            <a:endParaRPr lang="de-AT"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6</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980220091"/>
              </p:ext>
            </p:extLst>
          </p:nvPr>
        </p:nvGraphicFramePr>
        <p:xfrm>
          <a:off x="1763688" y="1772816"/>
          <a:ext cx="604867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9642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solidFill>
                <a:latin typeface="Corbel" panose="020B0503020204020204" pitchFamily="34" charset="0"/>
              </a:rPr>
              <a:t>Definition</a:t>
            </a:r>
            <a:br>
              <a:rPr lang="en-US" b="1" dirty="0">
                <a:solidFill>
                  <a:schemeClr val="accent1"/>
                </a:solidFill>
                <a:latin typeface="Corbel" panose="020B0503020204020204" pitchFamily="34" charset="0"/>
              </a:rPr>
            </a:br>
            <a:r>
              <a:rPr lang="en-US" sz="2400" dirty="0">
                <a:solidFill>
                  <a:schemeClr val="accent1"/>
                </a:solidFill>
                <a:latin typeface="Corbel" panose="020B0503020204020204" pitchFamily="34" charset="0"/>
              </a:rPr>
              <a:t>Basic Structure of a Port</a:t>
            </a:r>
            <a:endParaRPr lang="en-US"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67544" y="1844824"/>
            <a:ext cx="8229600" cy="4776192"/>
          </a:xfrm>
        </p:spPr>
        <p:txBody>
          <a:bodyPr>
            <a:normAutofit/>
          </a:bodyPr>
          <a:lstStyle/>
          <a:p>
            <a:pPr marL="0" indent="0">
              <a:spcBef>
                <a:spcPts val="600"/>
              </a:spcBef>
              <a:buNone/>
            </a:pPr>
            <a:endParaRPr lang="en-US" sz="1800" b="1" dirty="0">
              <a:solidFill>
                <a:schemeClr val="accent1"/>
              </a:solidFill>
              <a:latin typeface="Corbel" panose="020B0503020204020204" pitchFamily="34" charset="0"/>
            </a:endParaRPr>
          </a:p>
          <a:p>
            <a:pPr marL="0" indent="0">
              <a:spcBef>
                <a:spcPts val="600"/>
              </a:spcBef>
              <a:buNone/>
            </a:pPr>
            <a:endParaRPr lang="en-US" sz="1800" b="1" dirty="0">
              <a:solidFill>
                <a:schemeClr val="accent1"/>
              </a:solidFill>
              <a:latin typeface="Corbel" panose="020B0503020204020204" pitchFamily="34" charset="0"/>
            </a:endParaRPr>
          </a:p>
          <a:p>
            <a:pPr marL="0" indent="0">
              <a:spcBef>
                <a:spcPts val="600"/>
              </a:spcBef>
              <a:buNone/>
            </a:pPr>
            <a:r>
              <a:rPr lang="en-US" sz="2000" b="1" dirty="0">
                <a:solidFill>
                  <a:srgbClr val="189BC4"/>
                </a:solidFill>
                <a:latin typeface="Corbel" panose="020B0503020204020204" pitchFamily="34" charset="0"/>
              </a:rPr>
              <a:t>Port</a:t>
            </a:r>
          </a:p>
          <a:p>
            <a:pPr lvl="1">
              <a:spcBef>
                <a:spcPts val="600"/>
              </a:spcBef>
              <a:buClr>
                <a:srgbClr val="189BC4"/>
              </a:buClr>
            </a:pPr>
            <a:r>
              <a:rPr lang="en-US" sz="1800" dirty="0">
                <a:solidFill>
                  <a:schemeClr val="accent1"/>
                </a:solidFill>
                <a:latin typeface="Corbel" panose="020B0503020204020204" pitchFamily="34" charset="0"/>
              </a:rPr>
              <a:t>facility for the transhipment of goods</a:t>
            </a:r>
          </a:p>
          <a:p>
            <a:pPr lvl="1">
              <a:spcBef>
                <a:spcPts val="600"/>
              </a:spcBef>
              <a:buClr>
                <a:srgbClr val="189BC4"/>
              </a:buClr>
            </a:pPr>
            <a:endParaRPr lang="en-US" sz="1800" dirty="0">
              <a:solidFill>
                <a:schemeClr val="accent1"/>
              </a:solidFill>
              <a:latin typeface="Corbel" panose="020B0503020204020204" pitchFamily="34" charset="0"/>
            </a:endParaRPr>
          </a:p>
          <a:p>
            <a:pPr lvl="1">
              <a:spcBef>
                <a:spcPts val="600"/>
              </a:spcBef>
              <a:buClr>
                <a:srgbClr val="189BC4"/>
              </a:buClr>
            </a:pPr>
            <a:r>
              <a:rPr lang="en-US" sz="1800" dirty="0">
                <a:solidFill>
                  <a:schemeClr val="accent1"/>
                </a:solidFill>
                <a:latin typeface="Corbel" panose="020B0503020204020204" pitchFamily="34" charset="0"/>
              </a:rPr>
              <a:t>at least one port basin</a:t>
            </a:r>
            <a:br>
              <a:rPr lang="en-US" sz="1800" dirty="0">
                <a:solidFill>
                  <a:schemeClr val="accent1"/>
                </a:solidFill>
                <a:latin typeface="Corbel" panose="020B0503020204020204" pitchFamily="34" charset="0"/>
              </a:rPr>
            </a:br>
            <a:r>
              <a:rPr lang="en-US" sz="1800" dirty="0">
                <a:solidFill>
                  <a:schemeClr val="accent1"/>
                </a:solidFill>
                <a:latin typeface="Corbel" panose="020B0503020204020204" pitchFamily="34" charset="0"/>
              </a:rPr>
              <a:t>(otherwise transhipment site)</a:t>
            </a:r>
          </a:p>
          <a:p>
            <a:pPr lvl="1">
              <a:spcBef>
                <a:spcPts val="600"/>
              </a:spcBef>
              <a:buClr>
                <a:srgbClr val="189BC4"/>
              </a:buClr>
            </a:pPr>
            <a:endParaRPr lang="en-US" sz="1800" dirty="0">
              <a:solidFill>
                <a:schemeClr val="accent1"/>
              </a:solidFill>
              <a:latin typeface="Corbel" panose="020B0503020204020204" pitchFamily="34" charset="0"/>
            </a:endParaRPr>
          </a:p>
          <a:p>
            <a:pPr lvl="1">
              <a:spcBef>
                <a:spcPts val="600"/>
              </a:spcBef>
              <a:buClr>
                <a:srgbClr val="189BC4"/>
              </a:buClr>
            </a:pPr>
            <a:r>
              <a:rPr lang="en-US" sz="1800" dirty="0">
                <a:solidFill>
                  <a:schemeClr val="accent1"/>
                </a:solidFill>
                <a:latin typeface="Corbel" panose="020B0503020204020204" pitchFamily="34" charset="0"/>
              </a:rPr>
              <a:t>connection to other modes of transport</a:t>
            </a:r>
          </a:p>
          <a:p>
            <a:pPr lvl="1">
              <a:buFont typeface="Symbol" panose="05050102010706020507" pitchFamily="18" charset="2"/>
              <a:buChar char="-"/>
            </a:pPr>
            <a:endParaRPr lang="en-US"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5759624" y="2370217"/>
            <a:ext cx="3384376" cy="2736304"/>
          </a:xfrm>
          <a:prstGeom prst="rect">
            <a:avLst/>
          </a:prstGeom>
          <a:ln>
            <a:noFill/>
          </a:ln>
          <a:extLst>
            <a:ext uri="{53640926-AAD7-44D8-BBD7-CCE9431645EC}">
              <a14:shadowObscured xmlns:a14="http://schemas.microsoft.com/office/drawing/2010/main"/>
            </a:ext>
          </a:extLst>
        </p:spPr>
      </p:pic>
      <p:sp>
        <p:nvSpPr>
          <p:cNvPr id="7" name="Text Box 6"/>
          <p:cNvSpPr txBox="1">
            <a:spLocks noChangeArrowheads="1"/>
          </p:cNvSpPr>
          <p:nvPr/>
        </p:nvSpPr>
        <p:spPr bwMode="auto">
          <a:xfrm>
            <a:off x="5759624" y="2370217"/>
            <a:ext cx="108012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900" dirty="0" err="1">
                <a:solidFill>
                  <a:schemeClr val="accent1"/>
                </a:solidFill>
                <a:latin typeface="Corbel" panose="020B0503020204020204" pitchFamily="34" charset="0"/>
              </a:rPr>
              <a:t>picture</a:t>
            </a:r>
            <a:r>
              <a:rPr lang="de-AT" sz="900" dirty="0">
                <a:solidFill>
                  <a:schemeClr val="accent1"/>
                </a:solidFill>
                <a:latin typeface="Corbel" panose="020B0503020204020204" pitchFamily="34" charset="0"/>
              </a:rPr>
              <a:t>: via donau</a:t>
            </a:r>
            <a:endParaRPr lang="de-DE" sz="900" dirty="0">
              <a:solidFill>
                <a:schemeClr val="accent1"/>
              </a:solidFill>
              <a:latin typeface="Corbel" panose="020B0503020204020204" pitchFamily="34" charset="0"/>
            </a:endParaRPr>
          </a:p>
        </p:txBody>
      </p:sp>
      <p:sp>
        <p:nvSpPr>
          <p:cNvPr id="8" name="Textfeld 7"/>
          <p:cNvSpPr txBox="1"/>
          <p:nvPr/>
        </p:nvSpPr>
        <p:spPr>
          <a:xfrm>
            <a:off x="8087072" y="6375848"/>
            <a:ext cx="1152128" cy="215444"/>
          </a:xfrm>
          <a:prstGeom prst="rect">
            <a:avLst/>
          </a:prstGeom>
          <a:noFill/>
        </p:spPr>
        <p:txBody>
          <a:bodyPr wrap="square" rtlCol="0">
            <a:spAutoFit/>
          </a:bodyPr>
          <a:lstStyle/>
          <a:p>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a:t>
            </a:r>
            <a:r>
              <a:rPr lang="de-DE" sz="800" dirty="0" err="1">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87947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a:prstGeom prst="rect">
            <a:avLst/>
          </a:prstGeom>
        </p:spPr>
        <p:txBody>
          <a:bodyPr/>
          <a:lstStyle/>
          <a:p>
            <a:pPr eaLnBrk="1" hangingPunct="1"/>
            <a:r>
              <a:rPr lang="en-US" b="1" dirty="0">
                <a:solidFill>
                  <a:schemeClr val="accent1"/>
                </a:solidFill>
                <a:latin typeface="Corbel" panose="020B0503020204020204" pitchFamily="34" charset="0"/>
              </a:rPr>
              <a:t>The three main areas of a port</a:t>
            </a:r>
            <a:br>
              <a:rPr lang="de-DE"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Basic </a:t>
            </a:r>
            <a:r>
              <a:rPr lang="de-DE" sz="2400" dirty="0" err="1">
                <a:solidFill>
                  <a:schemeClr val="accent1"/>
                </a:solidFill>
                <a:latin typeface="Corbel" panose="020B0503020204020204" pitchFamily="34" charset="0"/>
              </a:rPr>
              <a:t>structure</a:t>
            </a:r>
            <a:r>
              <a:rPr lang="de-DE" sz="2400" dirty="0">
                <a:solidFill>
                  <a:schemeClr val="accent1"/>
                </a:solidFill>
                <a:latin typeface="Corbel" panose="020B0503020204020204" pitchFamily="34" charset="0"/>
              </a:rPr>
              <a:t> of a </a:t>
            </a:r>
            <a:r>
              <a:rPr lang="de-DE" sz="2400" dirty="0" err="1">
                <a:solidFill>
                  <a:schemeClr val="accent1"/>
                </a:solidFill>
                <a:latin typeface="Corbel" panose="020B0503020204020204" pitchFamily="34" charset="0"/>
              </a:rPr>
              <a:t>port</a:t>
            </a:r>
            <a:endParaRPr lang="de-DE" sz="2400" dirty="0">
              <a:solidFill>
                <a:schemeClr val="accent1"/>
              </a:solidFill>
              <a:latin typeface="Corbel" panose="020B0503020204020204" pitchFamily="34" charset="0"/>
            </a:endParaRPr>
          </a:p>
        </p:txBody>
      </p:sp>
      <p:sp>
        <p:nvSpPr>
          <p:cNvPr id="2" name="Content Placeholder 1"/>
          <p:cNvSpPr>
            <a:spLocks noGrp="1"/>
          </p:cNvSpPr>
          <p:nvPr>
            <p:ph idx="1"/>
          </p:nvPr>
        </p:nvSpPr>
        <p:spPr>
          <a:xfrm>
            <a:off x="323528" y="1700808"/>
            <a:ext cx="8700108" cy="4833342"/>
          </a:xfrm>
        </p:spPr>
        <p:txBody>
          <a:bodyPr>
            <a:normAutofit/>
          </a:bodyPr>
          <a:lstStyle/>
          <a:p>
            <a:pPr>
              <a:spcBef>
                <a:spcPts val="600"/>
              </a:spcBef>
              <a:buClr>
                <a:srgbClr val="189BC4"/>
              </a:buClr>
            </a:pPr>
            <a:endParaRPr lang="en-GB" sz="1800" b="1" spc="60" dirty="0">
              <a:solidFill>
                <a:srgbClr val="189BC4"/>
              </a:solidFill>
              <a:latin typeface="Corbel" panose="020B0503020204020204" pitchFamily="34" charset="0"/>
            </a:endParaRPr>
          </a:p>
          <a:p>
            <a:pPr>
              <a:spcBef>
                <a:spcPts val="600"/>
              </a:spcBef>
              <a:buClr>
                <a:srgbClr val="189BC4"/>
              </a:buClr>
            </a:pPr>
            <a:r>
              <a:rPr lang="en-GB" sz="1800" b="1" spc="60" dirty="0">
                <a:solidFill>
                  <a:srgbClr val="189BC4"/>
                </a:solidFill>
                <a:latin typeface="Corbel" panose="020B0503020204020204" pitchFamily="34" charset="0"/>
              </a:rPr>
              <a:t>water-side area:</a:t>
            </a:r>
          </a:p>
          <a:p>
            <a:pPr lvl="1">
              <a:spcBef>
                <a:spcPts val="600"/>
              </a:spcBef>
              <a:buClr>
                <a:srgbClr val="189BC4"/>
              </a:buClr>
              <a:buFont typeface="Symbol" panose="05050102010706020507" pitchFamily="18" charset="2"/>
              <a:buChar char="-"/>
            </a:pPr>
            <a:r>
              <a:rPr lang="en-GB" sz="1800" spc="60" dirty="0">
                <a:solidFill>
                  <a:schemeClr val="accent1"/>
                </a:solidFill>
                <a:latin typeface="Corbel" panose="020B0503020204020204" pitchFamily="34" charset="0"/>
              </a:rPr>
              <a:t>port basin</a:t>
            </a:r>
          </a:p>
          <a:p>
            <a:pPr lvl="1">
              <a:spcBef>
                <a:spcPts val="600"/>
              </a:spcBef>
              <a:buClr>
                <a:srgbClr val="189BC4"/>
              </a:buClr>
              <a:buFont typeface="Symbol" panose="05050102010706020507" pitchFamily="18" charset="2"/>
              <a:buChar char="-"/>
            </a:pPr>
            <a:r>
              <a:rPr lang="en-GB" sz="1800" spc="60" dirty="0">
                <a:solidFill>
                  <a:schemeClr val="accent1"/>
                </a:solidFill>
                <a:latin typeface="Corbel" panose="020B0503020204020204" pitchFamily="34" charset="0"/>
              </a:rPr>
              <a:t>quay walls</a:t>
            </a:r>
          </a:p>
          <a:p>
            <a:pPr lvl="1">
              <a:spcBef>
                <a:spcPts val="600"/>
              </a:spcBef>
              <a:buClr>
                <a:srgbClr val="189BC4"/>
              </a:buClr>
            </a:pPr>
            <a:endParaRPr lang="en-GB" sz="1800" spc="60" dirty="0">
              <a:solidFill>
                <a:schemeClr val="accent1"/>
              </a:solidFill>
              <a:latin typeface="Corbel" panose="020B0503020204020204" pitchFamily="34" charset="0"/>
            </a:endParaRPr>
          </a:p>
          <a:p>
            <a:pPr>
              <a:spcBef>
                <a:spcPts val="600"/>
              </a:spcBef>
              <a:buClr>
                <a:srgbClr val="189BC4"/>
              </a:buClr>
            </a:pPr>
            <a:r>
              <a:rPr lang="en-GB" sz="1800" b="1" spc="60" dirty="0">
                <a:solidFill>
                  <a:srgbClr val="189BC4"/>
                </a:solidFill>
                <a:latin typeface="Corbel" panose="020B0503020204020204" pitchFamily="34" charset="0"/>
              </a:rPr>
              <a:t>port area: </a:t>
            </a:r>
          </a:p>
          <a:p>
            <a:pPr lvl="1">
              <a:spcBef>
                <a:spcPts val="600"/>
              </a:spcBef>
              <a:buClr>
                <a:srgbClr val="189BC4"/>
              </a:buClr>
              <a:buFont typeface="Symbol" panose="05050102010706020507" pitchFamily="18" charset="2"/>
              <a:buChar char="-"/>
            </a:pPr>
            <a:r>
              <a:rPr lang="en-GB" sz="1800" spc="60" dirty="0">
                <a:solidFill>
                  <a:schemeClr val="accent1"/>
                </a:solidFill>
                <a:latin typeface="Corbel" panose="020B0503020204020204" pitchFamily="34" charset="0"/>
              </a:rPr>
              <a:t>cranes</a:t>
            </a:r>
          </a:p>
          <a:p>
            <a:pPr lvl="1">
              <a:spcBef>
                <a:spcPts val="600"/>
              </a:spcBef>
              <a:buClr>
                <a:srgbClr val="189BC4"/>
              </a:buClr>
              <a:buFont typeface="Symbol" panose="05050102010706020507" pitchFamily="18" charset="2"/>
              <a:buChar char="-"/>
            </a:pPr>
            <a:r>
              <a:rPr lang="en-GB" sz="1800" spc="60" dirty="0">
                <a:solidFill>
                  <a:schemeClr val="accent1"/>
                </a:solidFill>
                <a:latin typeface="Corbel" panose="020B0503020204020204" pitchFamily="34" charset="0"/>
              </a:rPr>
              <a:t>transhipment places</a:t>
            </a:r>
          </a:p>
          <a:p>
            <a:pPr lvl="1">
              <a:spcBef>
                <a:spcPts val="600"/>
              </a:spcBef>
              <a:buClr>
                <a:srgbClr val="189BC4"/>
              </a:buClr>
              <a:buFont typeface="Symbol" panose="05050102010706020507" pitchFamily="18" charset="2"/>
              <a:buChar char="-"/>
            </a:pPr>
            <a:r>
              <a:rPr lang="en-GB" sz="1800" spc="60" dirty="0">
                <a:solidFill>
                  <a:schemeClr val="accent1"/>
                </a:solidFill>
                <a:latin typeface="Corbel" panose="020B0503020204020204" pitchFamily="34" charset="0"/>
              </a:rPr>
              <a:t>etc.</a:t>
            </a:r>
          </a:p>
          <a:p>
            <a:pPr lvl="1">
              <a:spcBef>
                <a:spcPts val="600"/>
              </a:spcBef>
              <a:buClr>
                <a:srgbClr val="189BC4"/>
              </a:buClr>
            </a:pPr>
            <a:endParaRPr lang="en-GB" sz="1800" spc="60" dirty="0">
              <a:solidFill>
                <a:schemeClr val="accent1"/>
              </a:solidFill>
              <a:latin typeface="Corbel" panose="020B0503020204020204" pitchFamily="34" charset="0"/>
            </a:endParaRPr>
          </a:p>
          <a:p>
            <a:pPr>
              <a:spcBef>
                <a:spcPts val="600"/>
              </a:spcBef>
              <a:buClr>
                <a:srgbClr val="189BC4"/>
              </a:buClr>
            </a:pPr>
            <a:r>
              <a:rPr lang="en-GB" sz="1800" b="1" spc="60" dirty="0">
                <a:solidFill>
                  <a:srgbClr val="189BC4"/>
                </a:solidFill>
                <a:latin typeface="Corbel" panose="020B0503020204020204" pitchFamily="34" charset="0"/>
              </a:rPr>
              <a:t>hinterland: </a:t>
            </a:r>
          </a:p>
          <a:p>
            <a:pPr lvl="1">
              <a:spcBef>
                <a:spcPts val="600"/>
              </a:spcBef>
              <a:buClr>
                <a:srgbClr val="189BC4"/>
              </a:buClr>
              <a:buFont typeface="Symbol" panose="05050102010706020507" pitchFamily="18" charset="2"/>
              <a:buChar char="-"/>
            </a:pPr>
            <a:r>
              <a:rPr lang="en-GB" sz="1800" spc="60" dirty="0">
                <a:solidFill>
                  <a:schemeClr val="accent1"/>
                </a:solidFill>
                <a:latin typeface="Corbel" panose="020B0503020204020204" pitchFamily="34" charset="0"/>
              </a:rPr>
              <a:t>catchment area of the port</a:t>
            </a:r>
          </a:p>
          <a:p>
            <a:pPr marL="0" indent="0">
              <a:buNone/>
            </a:pPr>
            <a:endParaRPr lang="de-AT" spc="60" dirty="0">
              <a:solidFill>
                <a:schemeClr val="accent1"/>
              </a:solidFill>
              <a:latin typeface="Corbel" panose="020B0503020204020204" pitchFamily="34" charset="0"/>
            </a:endParaRPr>
          </a:p>
          <a:p>
            <a:pPr marL="0" indent="0">
              <a:buNone/>
            </a:pPr>
            <a:endParaRPr lang="de-DE" sz="1800" dirty="0">
              <a:solidFill>
                <a:prstClr val="black"/>
              </a:solidFill>
              <a:latin typeface="Corbel" panose="020B0503020204020204" pitchFamily="34" charset="0"/>
              <a:hlinkClick r:id="rId3"/>
            </a:endParaRPr>
          </a:p>
          <a:p>
            <a:pPr marL="0" indent="0">
              <a:buNone/>
            </a:pPr>
            <a:endParaRPr lang="de-DE" sz="1800" dirty="0">
              <a:solidFill>
                <a:prstClr val="black"/>
              </a:solidFill>
              <a:latin typeface="Corbel" panose="020B0503020204020204" pitchFamily="34" charset="0"/>
            </a:endParaRPr>
          </a:p>
          <a:p>
            <a:pPr marL="0" indent="0">
              <a:buNone/>
            </a:pPr>
            <a:endParaRPr lang="de-AT" spc="60" dirty="0">
              <a:solidFill>
                <a:schemeClr val="accent1"/>
              </a:solidFill>
              <a:latin typeface="Corbel" panose="020B0503020204020204" pitchFamily="34" charset="0"/>
            </a:endParaRPr>
          </a:p>
        </p:txBody>
      </p:sp>
      <p:sp>
        <p:nvSpPr>
          <p:cNvPr id="8"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pic>
        <p:nvPicPr>
          <p:cNvPr id="10" name="Picture 9"/>
          <p:cNvPicPr/>
          <p:nvPr/>
        </p:nvPicPr>
        <p:blipFill rotWithShape="1">
          <a:blip r:embed="rId4" cstate="screen">
            <a:extLst>
              <a:ext uri="{28A0092B-C50C-407E-A947-70E740481C1C}">
                <a14:useLocalDpi xmlns:a14="http://schemas.microsoft.com/office/drawing/2010/main"/>
              </a:ext>
            </a:extLst>
          </a:blip>
          <a:srcRect/>
          <a:stretch/>
        </p:blipFill>
        <p:spPr bwMode="auto">
          <a:xfrm>
            <a:off x="4906800" y="2929479"/>
            <a:ext cx="4237200" cy="2376000"/>
          </a:xfrm>
          <a:prstGeom prst="rect">
            <a:avLst/>
          </a:prstGeom>
          <a:ln>
            <a:noFill/>
          </a:ln>
          <a:extLst>
            <a:ext uri="{53640926-AAD7-44D8-BBD7-CCE9431645EC}">
              <a14:shadowObscured xmlns:a14="http://schemas.microsoft.com/office/drawing/2010/main"/>
            </a:ext>
          </a:extLst>
        </p:spPr>
      </p:pic>
      <p:sp>
        <p:nvSpPr>
          <p:cNvPr id="6" name="Textfeld 5"/>
          <p:cNvSpPr txBox="1"/>
          <p:nvPr/>
        </p:nvSpPr>
        <p:spPr>
          <a:xfrm>
            <a:off x="8087072" y="6375848"/>
            <a:ext cx="1152128" cy="215444"/>
          </a:xfrm>
          <a:prstGeom prst="rect">
            <a:avLst/>
          </a:prstGeom>
          <a:noFill/>
        </p:spPr>
        <p:txBody>
          <a:bodyPr wrap="square" rtlCol="0">
            <a:spAutoFit/>
          </a:bodyPr>
          <a:lstStyle/>
          <a:p>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a:t>
            </a:r>
            <a:r>
              <a:rPr lang="de-DE" sz="800" dirty="0" err="1">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9445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err="1">
                <a:solidFill>
                  <a:schemeClr val="accent1"/>
                </a:solidFill>
                <a:latin typeface="Corbel" panose="020B0503020204020204" pitchFamily="34" charset="0"/>
              </a:rPr>
              <a:t>Transhipment</a:t>
            </a:r>
            <a:r>
              <a:rPr lang="en-US" b="1" dirty="0">
                <a:solidFill>
                  <a:schemeClr val="accent1"/>
                </a:solidFill>
                <a:latin typeface="Corbel" panose="020B0503020204020204" pitchFamily="34" charset="0"/>
              </a:rPr>
              <a:t> sites</a:t>
            </a:r>
            <a:br>
              <a:rPr lang="en-US" dirty="0">
                <a:solidFill>
                  <a:schemeClr val="accent1"/>
                </a:solidFill>
                <a:latin typeface="Corbel" panose="020B0503020204020204" pitchFamily="34" charset="0"/>
              </a:rPr>
            </a:br>
            <a:r>
              <a:rPr lang="en-US" sz="2400" dirty="0">
                <a:solidFill>
                  <a:schemeClr val="accent1"/>
                </a:solidFill>
                <a:latin typeface="Corbel" panose="020B0503020204020204" pitchFamily="34" charset="0"/>
              </a:rPr>
              <a:t>Basic structure of a port</a:t>
            </a:r>
            <a:endParaRPr lang="en-US"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lstStyle/>
          <a:p>
            <a:pPr lvl="0">
              <a:spcBef>
                <a:spcPts val="600"/>
              </a:spcBef>
              <a:buClr>
                <a:srgbClr val="189BC4"/>
              </a:buClr>
            </a:pPr>
            <a:r>
              <a:rPr lang="en-US" sz="1800" dirty="0" err="1">
                <a:solidFill>
                  <a:srgbClr val="3C628F"/>
                </a:solidFill>
                <a:latin typeface="Corbel" panose="020B0503020204020204" pitchFamily="34" charset="0"/>
              </a:rPr>
              <a:t>transhipment</a:t>
            </a:r>
            <a:r>
              <a:rPr lang="en-US" sz="1800" dirty="0">
                <a:solidFill>
                  <a:srgbClr val="3C628F"/>
                </a:solidFill>
                <a:latin typeface="Corbel" panose="020B0503020204020204" pitchFamily="34" charset="0"/>
              </a:rPr>
              <a:t> points </a:t>
            </a:r>
            <a:r>
              <a:rPr lang="en-US" sz="1800" b="1" dirty="0">
                <a:solidFill>
                  <a:srgbClr val="189BC4"/>
                </a:solidFill>
                <a:latin typeface="Corbel" panose="020B0503020204020204" pitchFamily="34" charset="0"/>
              </a:rPr>
              <a:t>without a port basin</a:t>
            </a:r>
          </a:p>
          <a:p>
            <a:pPr lvl="0">
              <a:spcBef>
                <a:spcPts val="600"/>
              </a:spcBef>
              <a:buClr>
                <a:srgbClr val="189BC4"/>
              </a:buClr>
            </a:pPr>
            <a:r>
              <a:rPr lang="en-US" sz="1800" dirty="0">
                <a:solidFill>
                  <a:srgbClr val="3C628F"/>
                </a:solidFill>
                <a:latin typeface="Corbel" panose="020B0503020204020204" pitchFamily="34" charset="0"/>
              </a:rPr>
              <a:t>shorter quay walls than a port</a:t>
            </a:r>
          </a:p>
          <a:p>
            <a:pPr lvl="0">
              <a:spcBef>
                <a:spcPts val="600"/>
              </a:spcBef>
              <a:buClr>
                <a:srgbClr val="189BC4"/>
              </a:buClr>
            </a:pPr>
            <a:r>
              <a:rPr lang="en-US" sz="1800" b="1" dirty="0">
                <a:solidFill>
                  <a:srgbClr val="189BC4"/>
                </a:solidFill>
                <a:latin typeface="Corbel" panose="020B0503020204020204" pitchFamily="34" charset="0"/>
              </a:rPr>
              <a:t>not all cargoes </a:t>
            </a:r>
            <a:r>
              <a:rPr lang="en-US" sz="1800" dirty="0">
                <a:solidFill>
                  <a:srgbClr val="3C628F"/>
                </a:solidFill>
                <a:latin typeface="Corbel" panose="020B0503020204020204" pitchFamily="34" charset="0"/>
              </a:rPr>
              <a:t>are allowed by national laws</a:t>
            </a:r>
          </a:p>
          <a:p>
            <a:pPr lvl="0">
              <a:spcBef>
                <a:spcPts val="600"/>
              </a:spcBef>
              <a:buClr>
                <a:srgbClr val="189BC4"/>
              </a:buClr>
            </a:pPr>
            <a:r>
              <a:rPr lang="en-US" sz="1800" dirty="0">
                <a:solidFill>
                  <a:srgbClr val="3C628F"/>
                </a:solidFill>
                <a:latin typeface="Corbel" panose="020B0503020204020204" pitchFamily="34" charset="0"/>
              </a:rPr>
              <a:t>one or more terminals</a:t>
            </a:r>
          </a:p>
          <a:p>
            <a:endParaRPr lang="de-AT" dirty="0"/>
          </a:p>
        </p:txBody>
      </p:sp>
      <p:sp>
        <p:nvSpPr>
          <p:cNvPr id="4" name="Datumsplatzhalter 3"/>
          <p:cNvSpPr>
            <a:spLocks noGrp="1"/>
          </p:cNvSpPr>
          <p:nvPr>
            <p:ph type="dt" sz="half" idx="10"/>
          </p:nvPr>
        </p:nvSpPr>
        <p:spPr/>
        <p:txBody>
          <a:bodyPr/>
          <a:lstStyle/>
          <a:p>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pic>
        <p:nvPicPr>
          <p:cNvPr id="6" name="Grafik 5"/>
          <p:cNvPicPr>
            <a:picLocks noChangeAspect="1"/>
          </p:cNvPicPr>
          <p:nvPr/>
        </p:nvPicPr>
        <p:blipFill rotWithShape="1">
          <a:blip r:embed="rId3"/>
          <a:srcRect l="3219" t="5040" r="1971" b="3375"/>
          <a:stretch/>
        </p:blipFill>
        <p:spPr>
          <a:xfrm>
            <a:off x="690966" y="3573016"/>
            <a:ext cx="7363143" cy="2664296"/>
          </a:xfrm>
          <a:prstGeom prst="rect">
            <a:avLst/>
          </a:prstGeom>
        </p:spPr>
      </p:pic>
      <p:sp>
        <p:nvSpPr>
          <p:cNvPr id="7" name="Textfeld 6"/>
          <p:cNvSpPr txBox="1"/>
          <p:nvPr/>
        </p:nvSpPr>
        <p:spPr>
          <a:xfrm>
            <a:off x="8087072" y="6375848"/>
            <a:ext cx="1152128" cy="215444"/>
          </a:xfrm>
          <a:prstGeom prst="rect">
            <a:avLst/>
          </a:prstGeom>
          <a:noFill/>
        </p:spPr>
        <p:txBody>
          <a:bodyPr wrap="square" rtlCol="0">
            <a:spAutoFit/>
          </a:bodyPr>
          <a:lstStyle/>
          <a:p>
            <a:r>
              <a:rPr lang="de-DE" sz="800" dirty="0" err="1">
                <a:solidFill>
                  <a:schemeClr val="accent1"/>
                </a:solidFill>
                <a:latin typeface="Corbel" panose="020B0503020204020204" pitchFamily="34" charset="0"/>
              </a:rPr>
              <a:t>source</a:t>
            </a:r>
            <a:r>
              <a:rPr lang="de-DE" sz="800" dirty="0">
                <a:solidFill>
                  <a:schemeClr val="accent1"/>
                </a:solidFill>
                <a:latin typeface="Corbel" panose="020B0503020204020204" pitchFamily="34" charset="0"/>
              </a:rPr>
              <a:t>: </a:t>
            </a:r>
            <a:r>
              <a:rPr lang="de-DE" sz="800" dirty="0" err="1">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44038897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1">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6120</Words>
  <Application>Microsoft Office PowerPoint</Application>
  <PresentationFormat>Bildschirmpräsentation (4:3)</PresentationFormat>
  <Paragraphs>785</Paragraphs>
  <Slides>43</Slides>
  <Notes>42</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43</vt:i4>
      </vt:variant>
    </vt:vector>
  </HeadingPairs>
  <TitlesOfParts>
    <vt:vector size="51" baseType="lpstr">
      <vt:lpstr>AkkuratStd-Light</vt:lpstr>
      <vt:lpstr>Arial</vt:lpstr>
      <vt:lpstr>Calibri</vt:lpstr>
      <vt:lpstr>Corbel</vt:lpstr>
      <vt:lpstr>Symbol</vt:lpstr>
      <vt:lpstr>Wingdings</vt:lpstr>
      <vt:lpstr>Custom Design</vt:lpstr>
      <vt:lpstr>1_Clarity</vt:lpstr>
      <vt:lpstr>How to work with this learning material</vt:lpstr>
      <vt:lpstr>Learning objectives</vt:lpstr>
      <vt:lpstr>PORTS and INLAND VESSELS</vt:lpstr>
      <vt:lpstr>Warm-Up Ports and Inland Vessels</vt:lpstr>
      <vt:lpstr>System Elements of Danube Navigation</vt:lpstr>
      <vt:lpstr>Ports and Inland Vessels</vt:lpstr>
      <vt:lpstr>Definition Basic Structure of a Port</vt:lpstr>
      <vt:lpstr>The three main areas of a port Basic structure of a port</vt:lpstr>
      <vt:lpstr>Transhipment sites Basic structure of a port</vt:lpstr>
      <vt:lpstr>Ports as Logistics Service Provider Basic structure of a port</vt:lpstr>
      <vt:lpstr>Ports as Logistics Service Provider Basic structure of a port</vt:lpstr>
      <vt:lpstr>Quiz Basic structure of a port</vt:lpstr>
      <vt:lpstr>Ports and Inland Vessels</vt:lpstr>
      <vt:lpstr>Overview of all Austrian Danube Ports Danube Ports</vt:lpstr>
      <vt:lpstr>Austrian Danube Ports Danube Ports</vt:lpstr>
      <vt:lpstr>Austrian Danube Ports Danube Ports</vt:lpstr>
      <vt:lpstr>Danube Ports Danube Ports</vt:lpstr>
      <vt:lpstr>Ports – Rhine-Main-Danube-Corridor Danube Ports</vt:lpstr>
      <vt:lpstr>Quiz Danube ports</vt:lpstr>
      <vt:lpstr>Ports and Inland Vessels</vt:lpstr>
      <vt:lpstr>Definition Transhipment/Transhipment Modes</vt:lpstr>
      <vt:lpstr>Distribution of Water Transhipment at Austrian Danube Ports 2021 Transhipment/Transhipment Modes</vt:lpstr>
      <vt:lpstr>Types of Cranes Transhipment/Transhipment Modes</vt:lpstr>
      <vt:lpstr>Performance of Port  Transhipment Equipment Transhipment/Transhipment Modes</vt:lpstr>
      <vt:lpstr>Other Transhipment Modes Transhipment/Transhipment Modes</vt:lpstr>
      <vt:lpstr>Other Transhipment Modes Transhipment/Transhipment Modes</vt:lpstr>
      <vt:lpstr>Quiz Transhipment/Transhipment Modes</vt:lpstr>
      <vt:lpstr>Ports and Inland Vessels</vt:lpstr>
      <vt:lpstr>Cargo Vessels Types of Vessels</vt:lpstr>
      <vt:lpstr>Motor Cargo Vessels Types of Vessels</vt:lpstr>
      <vt:lpstr>Example:  motor cargo vessel Types of vessels</vt:lpstr>
      <vt:lpstr>Types of Vessels according to cargo type Types of Vessels</vt:lpstr>
      <vt:lpstr>Types of Vessels according to cargo type Types of  Vessels</vt:lpstr>
      <vt:lpstr>Pushed Convoys Types of Vessels</vt:lpstr>
      <vt:lpstr>Bulk Freight Capacity (4-unit convoy) Types of Vessels</vt:lpstr>
      <vt:lpstr>Navigability of the Danube Types of Vessels</vt:lpstr>
      <vt:lpstr>The Danube Fleet Types of Vessels</vt:lpstr>
      <vt:lpstr>Digression: Transport Services on the Danube</vt:lpstr>
      <vt:lpstr>Digression: Development Trends</vt:lpstr>
      <vt:lpstr>Quiz Danube ports</vt:lpstr>
      <vt:lpstr>Internet Research final exercise</vt:lpstr>
      <vt:lpstr>Sources</vt:lpstr>
      <vt:lpstr>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Haller Alexandra</cp:lastModifiedBy>
  <cp:revision>366</cp:revision>
  <cp:lastPrinted>2014-05-27T05:17:30Z</cp:lastPrinted>
  <dcterms:created xsi:type="dcterms:W3CDTF">2012-09-17T08:31:25Z</dcterms:created>
  <dcterms:modified xsi:type="dcterms:W3CDTF">2022-09-28T06:58:18Z</dcterms:modified>
</cp:coreProperties>
</file>