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75" r:id="rId2"/>
  </p:sldMasterIdLst>
  <p:notesMasterIdLst>
    <p:notesMasterId r:id="rId21"/>
  </p:notesMasterIdLst>
  <p:sldIdLst>
    <p:sldId id="408" r:id="rId3"/>
    <p:sldId id="450" r:id="rId4"/>
    <p:sldId id="434" r:id="rId5"/>
    <p:sldId id="435" r:id="rId6"/>
    <p:sldId id="436" r:id="rId7"/>
    <p:sldId id="437" r:id="rId8"/>
    <p:sldId id="438" r:id="rId9"/>
    <p:sldId id="439" r:id="rId10"/>
    <p:sldId id="440" r:id="rId11"/>
    <p:sldId id="441" r:id="rId12"/>
    <p:sldId id="442" r:id="rId13"/>
    <p:sldId id="443" r:id="rId14"/>
    <p:sldId id="444" r:id="rId15"/>
    <p:sldId id="445" r:id="rId16"/>
    <p:sldId id="446" r:id="rId17"/>
    <p:sldId id="448" r:id="rId18"/>
    <p:sldId id="449" r:id="rId19"/>
    <p:sldId id="409" r:id="rId20"/>
  </p:sldIdLst>
  <p:sldSz cx="9144000" cy="6858000" type="screen4x3"/>
  <p:notesSz cx="6805613" cy="99441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3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era Hofbauer" initials="VHO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092"/>
    <a:srgbClr val="002E60"/>
    <a:srgbClr val="CDD5E1"/>
    <a:srgbClr val="001C48"/>
    <a:srgbClr val="5578A2"/>
    <a:srgbClr val="189B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86151" autoAdjust="0"/>
  </p:normalViewPr>
  <p:slideViewPr>
    <p:cSldViewPr showGuides="1">
      <p:cViewPr varScale="1">
        <p:scale>
          <a:sx n="110" d="100"/>
          <a:sy n="110" d="100"/>
        </p:scale>
        <p:origin x="156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30" d="100"/>
          <a:sy n="130" d="100"/>
        </p:scale>
        <p:origin x="-2202" y="3096"/>
      </p:cViewPr>
      <p:guideLst>
        <p:guide orient="horz" pos="3132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6"/>
          </a:xfrm>
          <a:prstGeom prst="rect">
            <a:avLst/>
          </a:prstGeom>
        </p:spPr>
        <p:txBody>
          <a:bodyPr vert="horz" lIns="92263" tIns="46131" rIns="92263" bIns="46131" rtlCol="0"/>
          <a:lstStyle>
            <a:lvl1pPr algn="l">
              <a:defRPr sz="1200">
                <a:latin typeface="Corbel" panose="020B0503020204020204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7206"/>
          </a:xfrm>
          <a:prstGeom prst="rect">
            <a:avLst/>
          </a:prstGeom>
        </p:spPr>
        <p:txBody>
          <a:bodyPr vert="horz" lIns="92263" tIns="46131" rIns="92263" bIns="46131" rtlCol="0"/>
          <a:lstStyle>
            <a:lvl1pPr algn="r">
              <a:defRPr sz="1200">
                <a:latin typeface="Corbel" panose="020B0503020204020204" pitchFamily="34" charset="0"/>
              </a:defRPr>
            </a:lvl1pPr>
          </a:lstStyle>
          <a:p>
            <a:fld id="{CCFC2A34-98BB-4C93-A97D-162B0DCA04A7}" type="datetimeFigureOut">
              <a:rPr lang="de-AT" smtClean="0"/>
              <a:pPr/>
              <a:t>27.07.2018</a:t>
            </a:fld>
            <a:endParaRPr lang="de-A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6125"/>
            <a:ext cx="4973637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63" tIns="46131" rIns="92263" bIns="46131" rtlCol="0" anchor="ctr"/>
          <a:lstStyle/>
          <a:p>
            <a:endParaRPr lang="de-AT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6"/>
          </a:xfrm>
          <a:prstGeom prst="rect">
            <a:avLst/>
          </a:prstGeom>
        </p:spPr>
        <p:txBody>
          <a:bodyPr vert="horz" lIns="92263" tIns="46131" rIns="92263" bIns="46131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A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6"/>
          </a:xfrm>
          <a:prstGeom prst="rect">
            <a:avLst/>
          </a:prstGeom>
        </p:spPr>
        <p:txBody>
          <a:bodyPr vert="horz" lIns="92263" tIns="46131" rIns="92263" bIns="46131" rtlCol="0" anchor="b"/>
          <a:lstStyle>
            <a:lvl1pPr algn="l">
              <a:defRPr sz="1200">
                <a:latin typeface="Corbel" panose="020B0503020204020204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6"/>
          </a:xfrm>
          <a:prstGeom prst="rect">
            <a:avLst/>
          </a:prstGeom>
        </p:spPr>
        <p:txBody>
          <a:bodyPr vert="horz" lIns="92263" tIns="46131" rIns="92263" bIns="46131" rtlCol="0" anchor="b"/>
          <a:lstStyle>
            <a:lvl1pPr algn="r">
              <a:defRPr sz="1200">
                <a:latin typeface="Corbel" panose="020B0503020204020204" pitchFamily="34" charset="0"/>
              </a:defRPr>
            </a:lvl1pPr>
          </a:lstStyle>
          <a:p>
            <a:fld id="{56F06DAA-0A4E-4110-9797-3FB8CA0FEA93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550144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06DAA-0A4E-4110-9797-3FB8CA0FEA93}" type="slidenum">
              <a:rPr lang="de-AT" smtClean="0"/>
              <a:t>1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0840701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F06DAA-0A4E-4110-9797-3FB8CA0FEA93}" type="slidenum">
              <a:rPr lang="de-AT" smtClean="0"/>
              <a:t>18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4149701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0808"/>
            <a:ext cx="7772400" cy="1470025"/>
          </a:xfrm>
        </p:spPr>
        <p:txBody>
          <a:bodyPr/>
          <a:lstStyle>
            <a:lvl1pPr>
              <a:defRPr lang="en-US" sz="5400" kern="1200" cap="all" spc="-100" baseline="0" smtClean="0">
                <a:solidFill>
                  <a:srgbClr val="189BC4"/>
                </a:solidFill>
                <a:latin typeface="Corbel" panose="020B0503020204020204" pitchFamily="34" charset="0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de-A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4632"/>
            <a:ext cx="6400800" cy="1752600"/>
          </a:xfrm>
        </p:spPr>
        <p:txBody>
          <a:bodyPr/>
          <a:lstStyle>
            <a:lvl1pPr marL="0" indent="0" algn="ctr">
              <a:buNone/>
              <a:defRPr lang="en-US" sz="24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de-A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31676F-7C42-49B1-9215-C5252768BCA5}" type="datetime7">
              <a:rPr lang="de-AT" smtClean="0"/>
              <a:t>Jul-18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93F612-187A-48BF-B5EE-AA4BEE289BC1}" type="slidenum">
              <a:rPr lang="de-AT" smtClean="0"/>
              <a:t>‹Nr.›</a:t>
            </a:fld>
            <a:endParaRPr lang="de-AT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85800" y="3398520"/>
            <a:ext cx="7848600" cy="1588"/>
          </a:xfrm>
          <a:prstGeom prst="line">
            <a:avLst/>
          </a:prstGeom>
          <a:ln w="571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80277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>
                <a:solidFill>
                  <a:srgbClr val="189BC4"/>
                </a:solidFill>
              </a:defRPr>
            </a:lvl1pPr>
            <a:lvl2pPr>
              <a:defRPr sz="2800">
                <a:solidFill>
                  <a:srgbClr val="189BC4"/>
                </a:solidFill>
              </a:defRPr>
            </a:lvl2pPr>
            <a:lvl3pPr>
              <a:defRPr sz="2400">
                <a:solidFill>
                  <a:srgbClr val="189BC4"/>
                </a:solidFill>
              </a:defRPr>
            </a:lvl3pPr>
            <a:lvl4pPr>
              <a:defRPr sz="2000">
                <a:solidFill>
                  <a:srgbClr val="189BC4"/>
                </a:solidFill>
              </a:defRPr>
            </a:lvl4pPr>
            <a:lvl5pPr>
              <a:defRPr sz="2000">
                <a:solidFill>
                  <a:srgbClr val="189BC4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>
                <a:solidFill>
                  <a:srgbClr val="189BC4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C726A-A298-4DEA-B7A2-D05DBBD5E415}" type="datetime7">
              <a:rPr lang="de-AT" smtClean="0">
                <a:solidFill>
                  <a:prstClr val="white"/>
                </a:solidFill>
              </a:rPr>
              <a:t>Jul-18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959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A0F70-6875-4134-A78D-4C0CCF16E59D}" type="datetime7">
              <a:rPr lang="de-AT" smtClean="0">
                <a:solidFill>
                  <a:prstClr val="white"/>
                </a:solidFill>
              </a:rPr>
              <a:t>Jul-18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3649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A4156-34B3-494F-A207-671B24DBAB82}" type="datetime7">
              <a:rPr lang="de-AT" smtClean="0">
                <a:solidFill>
                  <a:prstClr val="white"/>
                </a:solidFill>
              </a:rPr>
              <a:t>Jul-18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8037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FD42-AB24-47A9-A3BD-590F8E9C1898}" type="datetime7">
              <a:rPr lang="de-AT" smtClean="0">
                <a:solidFill>
                  <a:prstClr val="white"/>
                </a:solidFill>
              </a:rPr>
              <a:t>Jul-18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934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89BC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9BC4"/>
                </a:solidFill>
              </a:defRPr>
            </a:lvl1pPr>
            <a:lvl2pPr>
              <a:defRPr>
                <a:solidFill>
                  <a:srgbClr val="189BC4"/>
                </a:solidFill>
              </a:defRPr>
            </a:lvl2pPr>
            <a:lvl3pPr>
              <a:defRPr>
                <a:solidFill>
                  <a:srgbClr val="189BC4"/>
                </a:solidFill>
              </a:defRPr>
            </a:lvl3pPr>
            <a:lvl4pPr>
              <a:defRPr>
                <a:solidFill>
                  <a:srgbClr val="189BC4"/>
                </a:solidFill>
              </a:defRPr>
            </a:lvl4pPr>
            <a:lvl5pPr>
              <a:defRPr>
                <a:solidFill>
                  <a:srgbClr val="189BC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C34-6C44-4277-B246-65ADA1908AF9}" type="datetime7">
              <a:rPr lang="de-AT" smtClean="0">
                <a:solidFill>
                  <a:prstClr val="white"/>
                </a:solidFill>
              </a:rPr>
              <a:t>Jul-18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pic>
        <p:nvPicPr>
          <p:cNvPr id="7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150" y="629022"/>
            <a:ext cx="1013242" cy="25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736" y="583006"/>
            <a:ext cx="576064" cy="576064"/>
          </a:xfrm>
          <a:prstGeom prst="rect">
            <a:avLst/>
          </a:prstGeom>
          <a:noFill/>
          <a:extLst/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032355" y="949275"/>
            <a:ext cx="1080120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1757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CAB9-FD8C-47D2-8389-2AC6704E63A4}" type="datetime7">
              <a:rPr lang="de-AT" smtClean="0">
                <a:solidFill>
                  <a:prstClr val="white"/>
                </a:solidFill>
              </a:rPr>
              <a:t>Jul-18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6376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89BC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9BC4"/>
                </a:solidFill>
              </a:defRPr>
            </a:lvl1pPr>
            <a:lvl2pPr>
              <a:defRPr>
                <a:solidFill>
                  <a:srgbClr val="189BC4"/>
                </a:solidFill>
              </a:defRPr>
            </a:lvl2pPr>
            <a:lvl3pPr>
              <a:defRPr>
                <a:solidFill>
                  <a:srgbClr val="189BC4"/>
                </a:solidFill>
              </a:defRPr>
            </a:lvl3pPr>
            <a:lvl4pPr>
              <a:defRPr>
                <a:solidFill>
                  <a:srgbClr val="189BC4"/>
                </a:solidFill>
              </a:defRPr>
            </a:lvl4pPr>
            <a:lvl5pPr>
              <a:defRPr>
                <a:solidFill>
                  <a:srgbClr val="189BC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77C34-6C44-4277-B246-65ADA1908AF9}" type="datetime7">
              <a:rPr lang="de-AT" smtClean="0">
                <a:solidFill>
                  <a:prstClr val="white"/>
                </a:solidFill>
              </a:rPr>
              <a:t>Jul-18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pic>
        <p:nvPicPr>
          <p:cNvPr id="7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150" y="629022"/>
            <a:ext cx="1013242" cy="25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736" y="583006"/>
            <a:ext cx="576064" cy="576064"/>
          </a:xfrm>
          <a:prstGeom prst="rect">
            <a:avLst/>
          </a:prstGeom>
          <a:noFill/>
          <a:extLst/>
        </p:spPr>
      </p:pic>
      <p:pic>
        <p:nvPicPr>
          <p:cNvPr id="9" name="Picture 2"/>
          <p:cNvPicPr>
            <a:picLocks noChangeAspect="1" noChangeArrowheads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032355" y="949275"/>
            <a:ext cx="1080120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6189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rgbClr val="189BC4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B9685-EB74-4F15-B0EF-AD3171FBD264}" type="datetime7">
              <a:rPr lang="de-AT" smtClean="0">
                <a:solidFill>
                  <a:prstClr val="black"/>
                </a:solidFill>
              </a:rPr>
              <a:t>Jul-18</a:t>
            </a:fld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black"/>
                </a:solidFill>
              </a:rPr>
              <a:pPr/>
              <a:t>‹Nr.›</a:t>
            </a:fld>
            <a:endParaRPr lang="de-AT" dirty="0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5948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>
                <a:solidFill>
                  <a:srgbClr val="189BC4"/>
                </a:solidFill>
              </a:defRPr>
            </a:lvl1pPr>
            <a:lvl2pPr>
              <a:defRPr sz="2400">
                <a:solidFill>
                  <a:srgbClr val="189BC4"/>
                </a:solidFill>
              </a:defRPr>
            </a:lvl2pPr>
            <a:lvl3pPr>
              <a:defRPr sz="2000">
                <a:solidFill>
                  <a:srgbClr val="189BC4"/>
                </a:solidFill>
              </a:defRPr>
            </a:lvl3pPr>
            <a:lvl4pPr>
              <a:defRPr sz="1800">
                <a:solidFill>
                  <a:srgbClr val="189BC4"/>
                </a:solidFill>
              </a:defRPr>
            </a:lvl4pPr>
            <a:lvl5pPr>
              <a:defRPr sz="1800">
                <a:solidFill>
                  <a:srgbClr val="189BC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>
                <a:solidFill>
                  <a:srgbClr val="189BC4"/>
                </a:solidFill>
              </a:defRPr>
            </a:lvl1pPr>
            <a:lvl2pPr>
              <a:defRPr sz="2400">
                <a:solidFill>
                  <a:srgbClr val="189BC4"/>
                </a:solidFill>
              </a:defRPr>
            </a:lvl2pPr>
            <a:lvl3pPr>
              <a:defRPr sz="2000">
                <a:solidFill>
                  <a:srgbClr val="189BC4"/>
                </a:solidFill>
              </a:defRPr>
            </a:lvl3pPr>
            <a:lvl4pPr>
              <a:defRPr sz="1800">
                <a:solidFill>
                  <a:srgbClr val="189BC4"/>
                </a:solidFill>
              </a:defRPr>
            </a:lvl4pPr>
            <a:lvl5pPr>
              <a:defRPr sz="1800">
                <a:solidFill>
                  <a:srgbClr val="189BC4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B857C-1BD9-4D14-B5E7-5A9650CCC6E0}" type="datetime7">
              <a:rPr lang="de-AT" smtClean="0">
                <a:solidFill>
                  <a:prstClr val="white"/>
                </a:solidFill>
              </a:rPr>
              <a:t>Jul-18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pic>
        <p:nvPicPr>
          <p:cNvPr id="8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150" y="582533"/>
            <a:ext cx="1013242" cy="25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0736" y="536517"/>
            <a:ext cx="576064" cy="576064"/>
          </a:xfrm>
          <a:prstGeom prst="rect">
            <a:avLst/>
          </a:prstGeom>
          <a:noFill/>
          <a:extLst/>
        </p:spPr>
      </p:pic>
      <p:pic>
        <p:nvPicPr>
          <p:cNvPr id="10" name="Picture 2"/>
          <p:cNvPicPr>
            <a:picLocks noChangeAspect="1" noChangeArrowheads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032355" y="902786"/>
            <a:ext cx="1080120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63305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189BC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>
                <a:solidFill>
                  <a:srgbClr val="189BC4"/>
                </a:solidFill>
              </a:defRPr>
            </a:lvl1pPr>
            <a:lvl2pPr>
              <a:defRPr sz="2000">
                <a:solidFill>
                  <a:srgbClr val="189BC4"/>
                </a:solidFill>
              </a:defRPr>
            </a:lvl2pPr>
            <a:lvl3pPr>
              <a:defRPr sz="1800">
                <a:solidFill>
                  <a:srgbClr val="189BC4"/>
                </a:solidFill>
              </a:defRPr>
            </a:lvl3pPr>
            <a:lvl4pPr>
              <a:defRPr sz="1600">
                <a:solidFill>
                  <a:srgbClr val="189BC4"/>
                </a:solidFill>
              </a:defRPr>
            </a:lvl4pPr>
            <a:lvl5pPr>
              <a:defRPr sz="1600">
                <a:solidFill>
                  <a:srgbClr val="189BC4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2"/>
            </a:solidFill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189BC4"/>
                </a:solidFill>
                <a:latin typeface="Corbel" panose="020B0503020204020204" pitchFamily="34" charset="0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>
                <a:solidFill>
                  <a:srgbClr val="189BC4"/>
                </a:solidFill>
              </a:defRPr>
            </a:lvl1pPr>
            <a:lvl2pPr>
              <a:defRPr sz="2000">
                <a:solidFill>
                  <a:srgbClr val="189BC4"/>
                </a:solidFill>
              </a:defRPr>
            </a:lvl2pPr>
            <a:lvl3pPr>
              <a:defRPr sz="1800">
                <a:solidFill>
                  <a:srgbClr val="189BC4"/>
                </a:solidFill>
              </a:defRPr>
            </a:lvl3pPr>
            <a:lvl4pPr>
              <a:defRPr sz="1600">
                <a:solidFill>
                  <a:srgbClr val="189BC4"/>
                </a:solidFill>
              </a:defRPr>
            </a:lvl4pPr>
            <a:lvl5pPr>
              <a:defRPr sz="1600">
                <a:solidFill>
                  <a:srgbClr val="189BC4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9222F-D777-47A3-9705-640BEEFF4280}" type="datetime7">
              <a:rPr lang="de-AT" smtClean="0">
                <a:solidFill>
                  <a:prstClr val="white"/>
                </a:solidFill>
              </a:rPr>
              <a:t>Jul-18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3739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696A6-1945-4B41-BEAF-9E54098FB90C}" type="datetime7">
              <a:rPr lang="de-AT" smtClean="0">
                <a:solidFill>
                  <a:prstClr val="white"/>
                </a:solidFill>
              </a:rPr>
              <a:t>Jul-18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pic>
        <p:nvPicPr>
          <p:cNvPr id="6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3486" y="594696"/>
            <a:ext cx="1013242" cy="257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7072" y="548680"/>
            <a:ext cx="576064" cy="576064"/>
          </a:xfrm>
          <a:prstGeom prst="rect">
            <a:avLst/>
          </a:prstGeom>
          <a:noFill/>
          <a:extLst/>
        </p:spPr>
      </p:pic>
      <p:pic>
        <p:nvPicPr>
          <p:cNvPr id="8" name="Picture 2"/>
          <p:cNvPicPr>
            <a:picLocks noChangeAspect="1" noChangeArrowheads="1"/>
          </p:cNvPicPr>
          <p:nvPr userDrawn="1"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008691" y="914949"/>
            <a:ext cx="1080120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81076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8D14B-1E48-49FE-BF4B-BA55AA24700E}" type="datetime7">
              <a:rPr lang="de-AT" smtClean="0">
                <a:solidFill>
                  <a:prstClr val="white"/>
                </a:solidFill>
              </a:rPr>
              <a:t>Jul-18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05336" y="6597352"/>
            <a:ext cx="4114800" cy="329184"/>
          </a:xfrm>
          <a:prstGeom prst="rect">
            <a:avLst/>
          </a:prstGeom>
        </p:spPr>
        <p:txBody>
          <a:bodyPr/>
          <a:lstStyle>
            <a:lvl1pPr>
              <a:defRPr>
                <a:latin typeface="Corbel" panose="020B0503020204020204" pitchFamily="34" charset="0"/>
              </a:defRPr>
            </a:lvl1pPr>
          </a:lstStyle>
          <a:p>
            <a:endParaRPr lang="de-AT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Rechteck 5"/>
          <p:cNvSpPr/>
          <p:nvPr/>
        </p:nvSpPr>
        <p:spPr>
          <a:xfrm>
            <a:off x="-21441" y="-46549"/>
            <a:ext cx="9141134" cy="6880646"/>
          </a:xfrm>
          <a:prstGeom prst="rect">
            <a:avLst/>
          </a:prstGeom>
          <a:solidFill>
            <a:srgbClr val="CDD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8" name="Rechteck 7"/>
          <p:cNvSpPr/>
          <p:nvPr userDrawn="1"/>
        </p:nvSpPr>
        <p:spPr>
          <a:xfrm>
            <a:off x="7092280" y="3324"/>
            <a:ext cx="2051720" cy="6880646"/>
          </a:xfrm>
          <a:prstGeom prst="rect">
            <a:avLst/>
          </a:prstGeom>
          <a:solidFill>
            <a:srgbClr val="002E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800" cap="small" baseline="0" dirty="0" smtClean="0"/>
              <a:t>Die Binnenschifffahrts-Millionenshow</a:t>
            </a:r>
          </a:p>
          <a:p>
            <a:pPr algn="ctr"/>
            <a:endParaRPr lang="de-DE" sz="1600" dirty="0" smtClean="0"/>
          </a:p>
          <a:p>
            <a:pPr algn="ctr"/>
            <a:r>
              <a:rPr lang="de-DE" sz="1800" cap="small" baseline="0" dirty="0" smtClean="0"/>
              <a:t>Joker:</a:t>
            </a:r>
          </a:p>
          <a:p>
            <a:pPr algn="ctr"/>
            <a:r>
              <a:rPr lang="de-DE" sz="1600" dirty="0" smtClean="0"/>
              <a:t>50:50</a:t>
            </a:r>
          </a:p>
          <a:p>
            <a:pPr algn="ctr"/>
            <a:r>
              <a:rPr lang="de-DE" sz="1600" dirty="0" smtClean="0"/>
              <a:t>Telefonjoker</a:t>
            </a:r>
          </a:p>
          <a:p>
            <a:pPr algn="ctr"/>
            <a:r>
              <a:rPr lang="de-DE" sz="1600" dirty="0" smtClean="0"/>
              <a:t>Publikumsjoker</a:t>
            </a:r>
          </a:p>
          <a:p>
            <a:pPr algn="ctr"/>
            <a:endParaRPr lang="de-DE" dirty="0" smtClean="0"/>
          </a:p>
          <a:p>
            <a:pPr algn="ctr"/>
            <a:r>
              <a:rPr lang="de-DE" dirty="0" smtClean="0"/>
              <a:t>Frage</a:t>
            </a:r>
            <a:r>
              <a:rPr lang="de-DE" baseline="0" dirty="0" smtClean="0"/>
              <a:t> 15</a:t>
            </a:r>
          </a:p>
          <a:p>
            <a:pPr algn="ctr"/>
            <a:r>
              <a:rPr lang="de-DE" baseline="0" dirty="0" smtClean="0"/>
              <a:t>Frage 14</a:t>
            </a:r>
          </a:p>
          <a:p>
            <a:pPr algn="ctr"/>
            <a:r>
              <a:rPr lang="de-DE" baseline="0" dirty="0" smtClean="0"/>
              <a:t>Frage 13</a:t>
            </a:r>
          </a:p>
          <a:p>
            <a:pPr algn="ctr"/>
            <a:r>
              <a:rPr lang="de-DE" baseline="0" dirty="0" smtClean="0"/>
              <a:t>Frage 12</a:t>
            </a:r>
          </a:p>
          <a:p>
            <a:pPr algn="ctr"/>
            <a:r>
              <a:rPr lang="de-DE" baseline="0" dirty="0" smtClean="0"/>
              <a:t>Frage 11</a:t>
            </a:r>
          </a:p>
          <a:p>
            <a:pPr algn="ctr"/>
            <a:r>
              <a:rPr lang="de-DE" baseline="0" dirty="0" smtClean="0"/>
              <a:t>Frage 10</a:t>
            </a:r>
          </a:p>
          <a:p>
            <a:pPr algn="ctr"/>
            <a:r>
              <a:rPr lang="de-DE" baseline="0" dirty="0" smtClean="0"/>
              <a:t>Frage 9</a:t>
            </a:r>
          </a:p>
          <a:p>
            <a:pPr algn="ctr"/>
            <a:r>
              <a:rPr lang="de-DE" baseline="0" dirty="0" smtClean="0"/>
              <a:t>Frage 8</a:t>
            </a:r>
          </a:p>
          <a:p>
            <a:pPr algn="ctr"/>
            <a:r>
              <a:rPr lang="de-DE" baseline="0" dirty="0" smtClean="0"/>
              <a:t>Frage 7</a:t>
            </a:r>
          </a:p>
          <a:p>
            <a:pPr algn="ctr"/>
            <a:r>
              <a:rPr lang="de-DE" baseline="0" dirty="0" smtClean="0"/>
              <a:t>Frage 6</a:t>
            </a:r>
          </a:p>
          <a:p>
            <a:pPr algn="ctr"/>
            <a:r>
              <a:rPr lang="de-DE" baseline="0" dirty="0" smtClean="0"/>
              <a:t>Frage 5</a:t>
            </a:r>
          </a:p>
          <a:p>
            <a:pPr algn="ctr"/>
            <a:r>
              <a:rPr lang="de-DE" baseline="0" dirty="0" smtClean="0"/>
              <a:t>Frage 4</a:t>
            </a:r>
          </a:p>
          <a:p>
            <a:pPr algn="ctr"/>
            <a:r>
              <a:rPr lang="de-DE" baseline="0" dirty="0" smtClean="0"/>
              <a:t>Frage 3</a:t>
            </a:r>
          </a:p>
          <a:p>
            <a:pPr algn="ctr"/>
            <a:r>
              <a:rPr lang="de-DE" baseline="0" dirty="0" smtClean="0"/>
              <a:t>Frage 2</a:t>
            </a:r>
          </a:p>
          <a:p>
            <a:pPr algn="ctr"/>
            <a:r>
              <a:rPr lang="de-DE" baseline="0" dirty="0" smtClean="0"/>
              <a:t>Frage 1</a:t>
            </a:r>
            <a:endParaRPr lang="de-AT" dirty="0"/>
          </a:p>
        </p:txBody>
      </p:sp>
      <p:grpSp>
        <p:nvGrpSpPr>
          <p:cNvPr id="17" name="Gruppieren 16"/>
          <p:cNvGrpSpPr/>
          <p:nvPr userDrawn="1"/>
        </p:nvGrpSpPr>
        <p:grpSpPr>
          <a:xfrm>
            <a:off x="-45748" y="870776"/>
            <a:ext cx="7138028" cy="4011688"/>
            <a:chOff x="-45748" y="1476578"/>
            <a:chExt cx="7138028" cy="4011688"/>
          </a:xfrm>
        </p:grpSpPr>
        <p:pic>
          <p:nvPicPr>
            <p:cNvPr id="7" name="Grafik 6"/>
            <p:cNvPicPr>
              <a:picLocks noChangeAspect="1"/>
            </p:cNvPicPr>
            <p:nvPr/>
          </p:nvPicPr>
          <p:blipFill>
            <a:blip r:embed="rId2">
              <a:lum bright="70000" contrast="-70000"/>
            </a:blip>
            <a:stretch>
              <a:fillRect/>
            </a:stretch>
          </p:blipFill>
          <p:spPr>
            <a:xfrm>
              <a:off x="-39608" y="1476578"/>
              <a:ext cx="7131888" cy="4011688"/>
            </a:xfrm>
            <a:prstGeom prst="rect">
              <a:avLst/>
            </a:prstGeom>
          </p:spPr>
        </p:pic>
        <p:sp>
          <p:nvSpPr>
            <p:cNvPr id="9" name="Textfeld 8"/>
            <p:cNvSpPr txBox="1"/>
            <p:nvPr userDrawn="1"/>
          </p:nvSpPr>
          <p:spPr>
            <a:xfrm>
              <a:off x="-45748" y="1476578"/>
              <a:ext cx="67839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Quelle: ORF</a:t>
              </a:r>
              <a:endParaRPr lang="de-AT" sz="8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pic>
        <p:nvPicPr>
          <p:cNvPr id="14" name="Picture 2" descr="C:\Users\p41662\AppData\Local\Microsoft\Windows\Temporary Internet Files\Content.Outlook\VDWGJMU4\REWWay (2)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815" y="5877369"/>
            <a:ext cx="1501638" cy="3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1" descr="C:\Users\p41662\AppData\Local\Microsoft\Windows\Temporary Internet Files\Content.Outlook\VDWGJMU4\RZ-Logo-Logistikum-hoch-cmyk-2000x2000px.jpg"/>
          <p:cNvPicPr/>
          <p:nvPr userDrawn="1"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661248"/>
            <a:ext cx="792088" cy="696109"/>
          </a:xfrm>
          <a:prstGeom prst="rect">
            <a:avLst/>
          </a:prstGeom>
          <a:noFill/>
          <a:extLst/>
        </p:spPr>
      </p:pic>
      <p:pic>
        <p:nvPicPr>
          <p:cNvPr id="16" name="Picture 2"/>
          <p:cNvPicPr>
            <a:picLocks noChangeAspect="1" noChangeArrowheads="1"/>
          </p:cNvPicPr>
          <p:nvPr userDrawn="1"/>
        </p:nvPicPr>
        <p:blipFill rotWithShape="1">
          <a:blip r:embed="rId5" cstate="screen">
            <a:clrChange>
              <a:clrFrom>
                <a:srgbClr val="FFFCFD"/>
              </a:clrFrom>
              <a:clrTo>
                <a:srgbClr val="FFFC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5319383" y="5888666"/>
            <a:ext cx="1256179" cy="334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581967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de-A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de-A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fld id="{A5759BD0-624F-43C8-B800-062DF3ADF3D5}" type="datetime7">
              <a:rPr lang="de-AT" smtClean="0"/>
              <a:pPr/>
              <a:t>Jul-18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Corbel" panose="020B0503020204020204" pitchFamily="34" charset="0"/>
              </a:defRPr>
            </a:lvl1pPr>
          </a:lstStyle>
          <a:p>
            <a:fld id="{CD93F612-187A-48BF-B5EE-AA4BEE289BC1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73639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87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5578A2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-36512" y="6641176"/>
            <a:ext cx="9289032" cy="460232"/>
          </a:xfrm>
          <a:prstGeom prst="rect">
            <a:avLst/>
          </a:prstGeom>
          <a:solidFill>
            <a:srgbClr val="002E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4762872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 </a:t>
            </a:r>
            <a:r>
              <a:rPr lang="en-US" dirty="0" err="1" smtClean="0"/>
              <a:t>nur</a:t>
            </a:r>
            <a:r>
              <a:rPr lang="en-US" dirty="0" smtClean="0"/>
              <a:t> </a:t>
            </a:r>
            <a:r>
              <a:rPr lang="en-US" dirty="0" err="1" smtClean="0"/>
              <a:t>ein</a:t>
            </a:r>
            <a:r>
              <a:rPr lang="en-US" dirty="0" smtClean="0"/>
              <a:t> Test </a:t>
            </a:r>
            <a:r>
              <a:rPr lang="en-US" dirty="0" err="1" smtClean="0"/>
              <a:t>wie</a:t>
            </a:r>
            <a:r>
              <a:rPr lang="en-US" dirty="0" smtClean="0"/>
              <a:t> der </a:t>
            </a:r>
            <a:r>
              <a:rPr lang="en-US" dirty="0" err="1" smtClean="0"/>
              <a:t>zweizeiliger</a:t>
            </a:r>
            <a:r>
              <a:rPr lang="en-US" dirty="0" smtClean="0"/>
              <a:t> Text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00808"/>
            <a:ext cx="8229600" cy="4776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" y="1484783"/>
            <a:ext cx="9252521" cy="163635"/>
          </a:xfrm>
          <a:prstGeom prst="rect">
            <a:avLst/>
          </a:prstGeom>
          <a:solidFill>
            <a:srgbClr val="002E60"/>
          </a:solidFill>
          <a:ln>
            <a:solidFill>
              <a:srgbClr val="002E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  <a:latin typeface="Corbel" panose="020B0503020204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3536" y="6597352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fld id="{B7322B96-C2BA-4112-8EFC-E13FF6A7CD00}" type="datetime7">
              <a:rPr lang="de-AT" smtClean="0">
                <a:solidFill>
                  <a:prstClr val="white"/>
                </a:solidFill>
              </a:rPr>
              <a:pPr/>
              <a:t>Jul-18</a:t>
            </a:fld>
            <a:endParaRPr lang="de-AT" dirty="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96336" y="6597352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bg1"/>
                </a:solidFill>
                <a:latin typeface="Corbel" panose="020B0503020204020204" pitchFamily="34" charset="0"/>
              </a:defRPr>
            </a:lvl1pPr>
          </a:lstStyle>
          <a:p>
            <a:fld id="{7D34D7BA-8E13-46FE-8871-8877FE7E3568}" type="slidenum">
              <a:rPr lang="de-AT" smtClean="0">
                <a:solidFill>
                  <a:prstClr val="white"/>
                </a:solidFill>
              </a:rPr>
              <a:pPr/>
              <a:t>‹Nr.›</a:t>
            </a:fld>
            <a:endParaRPr lang="de-AT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554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spcBef>
          <a:spcPct val="0"/>
        </a:spcBef>
        <a:buNone/>
        <a:defRPr sz="2800" kern="1200" spc="-100" baseline="0">
          <a:solidFill>
            <a:srgbClr val="5578A2"/>
          </a:solidFill>
          <a:latin typeface="Corbel" panose="020B0503020204020204" pitchFamily="34" charset="0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rgbClr val="189BC4"/>
          </a:solidFill>
          <a:latin typeface="Corbel" panose="020B0503020204020204" pitchFamily="34" charset="0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www.rewway.at/de/services/" TargetMode="External"/><Relationship Id="rId5" Type="http://schemas.openxmlformats.org/officeDocument/2006/relationships/hyperlink" Target="http://www.rewway.at/de/lehrmittel/pakete/" TargetMode="External"/><Relationship Id="rId4" Type="http://schemas.openxmlformats.org/officeDocument/2006/relationships/hyperlink" Target="mailto:rewway@fh-steyr.a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2040" y="3517918"/>
            <a:ext cx="2516190" cy="1548310"/>
          </a:xfrm>
          <a:prstGeom prst="rect">
            <a:avLst/>
          </a:prstGeom>
          <a:ln>
            <a:noFill/>
          </a:ln>
          <a:effectLst>
            <a:glow rad="266700">
              <a:schemeClr val="accent1"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://www.via-donau.org/typo3temp/pics/4d8a5a418a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04226" y="3517918"/>
            <a:ext cx="2257189" cy="1563104"/>
          </a:xfrm>
          <a:prstGeom prst="rect">
            <a:avLst/>
          </a:prstGeom>
          <a:noFill/>
          <a:effectLst>
            <a:glow rad="266700">
              <a:schemeClr val="accent1"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20145" y="5258472"/>
            <a:ext cx="1939980" cy="7972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itle 6"/>
          <p:cNvSpPr>
            <a:spLocks noGrp="1"/>
          </p:cNvSpPr>
          <p:nvPr>
            <p:ph type="ctrTitle"/>
          </p:nvPr>
        </p:nvSpPr>
        <p:spPr>
          <a:xfrm>
            <a:off x="683568" y="1166784"/>
            <a:ext cx="7772400" cy="1470025"/>
          </a:xfrm>
        </p:spPr>
        <p:txBody>
          <a:bodyPr>
            <a:normAutofit/>
          </a:bodyPr>
          <a:lstStyle/>
          <a:p>
            <a:r>
              <a:rPr lang="de-AT" sz="3200" b="1" cap="none" dirty="0" smtClean="0">
                <a:solidFill>
                  <a:srgbClr val="376092"/>
                </a:solidFill>
              </a:rPr>
              <a:t>DIE BINNENSCHIFFFAHRTS-MILLIONENSHOW</a:t>
            </a:r>
            <a:endParaRPr lang="de-AT" sz="3200" b="1" cap="none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3" name="Picture 11" descr="C:\Users\p41662\AppData\Local\Microsoft\Windows\Temporary Internet Files\Content.Outlook\VDWGJMU4\RZ-Logo-Logistikum-hoch-cmyk-2000x2000px.jpg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6230" y="2389776"/>
            <a:ext cx="845810" cy="842034"/>
          </a:xfrm>
          <a:prstGeom prst="rect">
            <a:avLst/>
          </a:prstGeom>
          <a:noFill/>
          <a:extLst/>
        </p:spPr>
      </p:pic>
      <p:pic>
        <p:nvPicPr>
          <p:cNvPr id="14" name="Picture 2" descr="C:\Users\p41662\AppData\Local\Microsoft\Windows\Temporary Internet Files\Content.Outlook\VDWGJMU4\REWWay (2)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226" y="5373216"/>
            <a:ext cx="2232248" cy="567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882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Nachlauf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</a:t>
              </a:r>
              <a:r>
                <a:rPr lang="de-DE" dirty="0" err="1" smtClean="0"/>
                <a:t>Prelauf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Vorlauf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Hauptlauf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4509118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sz="1600" dirty="0" smtClean="0"/>
                <a:t>Wie nennt man den ersten Abschnitt einer Transportkette?</a:t>
              </a:r>
              <a:endParaRPr lang="de-AT" sz="1600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480048" y="432558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Vorlauf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47622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5 Jahre 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20 Jahre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15 Jahre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10 Jahre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4221086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Wie </a:t>
              </a:r>
              <a:r>
                <a:rPr lang="de-AT" dirty="0"/>
                <a:t>alt sind durchschnittliche die Schubverbände auf der Donau (Stand 2013)?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41875" y="432558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D</a:t>
              </a:r>
              <a:r>
                <a:rPr lang="de-DE" dirty="0" smtClean="0"/>
                <a:t>: 20 Jahre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043565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CMNI 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AXP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ABGB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BMVIT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3933056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Welches </a:t>
              </a:r>
              <a:r>
                <a:rPr lang="de-AT" dirty="0"/>
                <a:t>ist das internationale Regelwerk zum Frachtvertrag?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509732" y="324575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CMNI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417272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Neuwagen 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Blumen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Erze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Erdölerzeugnisse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3697048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Welches der folgenden Güter ist ein Gefahrengut?</a:t>
              </a:r>
              <a:endParaRPr lang="de-AT" dirty="0"/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41875" y="3252488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Erdölerzeugnisse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803256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Übernahme der Güter 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Organisation des Nachlaufs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Zuweisung der Löschstelle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Zollerledigungen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3364011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Welche </a:t>
              </a:r>
              <a:r>
                <a:rPr lang="de-AT" dirty="0"/>
                <a:t>der folgenden Aufgaben übernimmt ein Versandspediteur?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41875" y="3263043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Zollerledigungen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741166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</a:t>
              </a:r>
              <a:r>
                <a:rPr lang="de-DE" dirty="0"/>
                <a:t>: Steyr-Inn-Donau-Korridor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</a:t>
              </a:r>
              <a:r>
                <a:rPr lang="de-DE" dirty="0"/>
                <a:t>: Enns-Elbe-Donau-Korridor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/>
                <a:t>Rhein-Main-Donau-Korridor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</a:t>
              </a:r>
              <a:r>
                <a:rPr lang="de-DE" dirty="0"/>
                <a:t>Seine-Rhein-Donau-Korridor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3119026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Die </a:t>
              </a:r>
              <a:r>
                <a:rPr lang="de-AT" dirty="0"/>
                <a:t>wichtigste Binnenschifffahrtsachse auf dem europäischen Festland ist …?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474794" y="432558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C</a:t>
              </a:r>
              <a:r>
                <a:rPr lang="de-DE" dirty="0" smtClean="0"/>
                <a:t>: </a:t>
              </a:r>
              <a:r>
                <a:rPr lang="de-DE" dirty="0"/>
                <a:t>Rhein-Main-Donau-Korridor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4030322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</a:t>
              </a:r>
              <a:r>
                <a:rPr lang="de-DE" dirty="0"/>
                <a:t>: </a:t>
              </a:r>
              <a:r>
                <a:rPr lang="de-DE" dirty="0" smtClean="0"/>
                <a:t>Donau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</a:t>
              </a:r>
              <a:r>
                <a:rPr lang="de-DE" dirty="0"/>
                <a:t>: </a:t>
              </a:r>
              <a:r>
                <a:rPr lang="de-DE" dirty="0" smtClean="0"/>
                <a:t>Amazonas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/>
                <a:t> Paraná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Rhein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2852936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Welche </a:t>
              </a:r>
              <a:r>
                <a:rPr lang="de-AT" dirty="0"/>
                <a:t>ist die Hauptverkehrsroute in Brasilien bezüglich Wasserstraßen?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41875" y="432558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Amazonas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448536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</a:t>
              </a:r>
              <a:r>
                <a:rPr lang="de-DE" dirty="0"/>
                <a:t>: </a:t>
              </a:r>
              <a:r>
                <a:rPr lang="de-DE" dirty="0" smtClean="0"/>
                <a:t>Frankreich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</a:t>
              </a:r>
              <a:r>
                <a:rPr lang="de-DE" dirty="0"/>
                <a:t>: </a:t>
              </a:r>
              <a:r>
                <a:rPr lang="de-DE" dirty="0" smtClean="0"/>
                <a:t>Rumänien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</a:t>
              </a:r>
              <a:r>
                <a:rPr lang="de-DE" dirty="0"/>
                <a:t> </a:t>
              </a:r>
              <a:r>
                <a:rPr lang="de-DE" dirty="0" smtClean="0"/>
                <a:t>Deutschland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Niederlande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2598599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Welches </a:t>
              </a:r>
              <a:r>
                <a:rPr lang="de-AT" dirty="0"/>
                <a:t>Land innerhalb Europas hat die meisten verfügbaren Wasserstraßen?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523591" y="3245464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Frankreich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1664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C:\Users\p41662\AppData\Local\Microsoft\Windows\Temporary Internet Files\Content.Outlook\VDWGJMU4\RZ-Logo-Logistikum-hoch-cmyk-2000x2000px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5589240"/>
            <a:ext cx="996274" cy="1008112"/>
          </a:xfrm>
          <a:prstGeom prst="rect">
            <a:avLst/>
          </a:prstGeom>
          <a:noFill/>
          <a:ex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b="1" dirty="0" smtClean="0">
                <a:solidFill>
                  <a:srgbClr val="376092"/>
                </a:solidFill>
              </a:rPr>
              <a:t>Zusatzinformation</a:t>
            </a:r>
            <a:endParaRPr lang="de-AT" b="1" dirty="0">
              <a:solidFill>
                <a:srgbClr val="37609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de-AT" sz="2000" b="1" dirty="0" smtClean="0">
                <a:solidFill>
                  <a:schemeClr val="accent1"/>
                </a:solidFill>
              </a:rPr>
              <a:t>Wir hoffen unser Foliensatz hat Ihren Ansprüchen entsprochen!</a:t>
            </a:r>
          </a:p>
          <a:p>
            <a:pPr marL="0" indent="0">
              <a:buNone/>
            </a:pPr>
            <a:endParaRPr lang="de-AT" sz="2000" b="1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de-AT" sz="2000" b="1" dirty="0">
                <a:solidFill>
                  <a:schemeClr val="accent1"/>
                </a:solidFill>
              </a:rPr>
              <a:t> </a:t>
            </a:r>
            <a:r>
              <a:rPr lang="de-AT" sz="2000" b="1" dirty="0" smtClean="0">
                <a:solidFill>
                  <a:schemeClr val="accent1"/>
                </a:solidFill>
              </a:rPr>
              <a:t>        - Sie können den Foliensatz gerne Ihren Wünschen und Anforderungen entsprechend adaptieren und für Ihren Unterricht/Vorträge verwenden.</a:t>
            </a:r>
          </a:p>
          <a:p>
            <a:pPr marL="0" indent="0">
              <a:buNone/>
            </a:pPr>
            <a:endParaRPr lang="de-AT" sz="20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de-AT" sz="2000" b="1" dirty="0" smtClean="0">
                <a:solidFill>
                  <a:schemeClr val="accent1"/>
                </a:solidFill>
              </a:rPr>
              <a:t>Für Fragen und Rückmeldungen stehen wir jederzeit gerne per Mail unter </a:t>
            </a:r>
          </a:p>
          <a:p>
            <a:pPr marL="0" indent="0">
              <a:buNone/>
            </a:pPr>
            <a:r>
              <a:rPr lang="de-AT" sz="2000" b="1" dirty="0" smtClean="0">
                <a:solidFill>
                  <a:schemeClr val="accent1"/>
                </a:solidFill>
                <a:hlinkClick r:id="rId4"/>
              </a:rPr>
              <a:t>rewway@fh-steyr.at</a:t>
            </a:r>
            <a:r>
              <a:rPr lang="de-AT" sz="2000" b="1" dirty="0" smtClean="0">
                <a:solidFill>
                  <a:schemeClr val="accent1"/>
                </a:solidFill>
              </a:rPr>
              <a:t> zur Verfügung.</a:t>
            </a:r>
          </a:p>
          <a:p>
            <a:pPr marL="0" indent="0">
              <a:buNone/>
            </a:pPr>
            <a:endParaRPr lang="de-AT" sz="20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de-AT" sz="2000" b="1" dirty="0" smtClean="0">
                <a:solidFill>
                  <a:schemeClr val="accent1"/>
                </a:solidFill>
              </a:rPr>
              <a:t>Weitere Foliensätze finden Sie unter:</a:t>
            </a:r>
          </a:p>
          <a:p>
            <a:pPr marL="0" indent="0">
              <a:buNone/>
            </a:pPr>
            <a:endParaRPr lang="de-AT" sz="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de-AT" sz="2000" dirty="0">
                <a:solidFill>
                  <a:schemeClr val="accent1"/>
                </a:solidFill>
                <a:hlinkClick r:id="rId5"/>
              </a:rPr>
              <a:t>http://www.rewway.at/de/lehrmittel/pakete</a:t>
            </a:r>
            <a:r>
              <a:rPr lang="de-AT" sz="2000" dirty="0" smtClean="0">
                <a:solidFill>
                  <a:schemeClr val="accent1"/>
                </a:solidFill>
                <a:hlinkClick r:id="rId5"/>
              </a:rPr>
              <a:t>/</a:t>
            </a:r>
            <a:r>
              <a:rPr lang="de-AT" sz="2000" dirty="0" smtClean="0">
                <a:solidFill>
                  <a:schemeClr val="accent1"/>
                </a:solidFill>
              </a:rPr>
              <a:t> </a:t>
            </a:r>
            <a:endParaRPr lang="de-AT" sz="20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de-AT" sz="2000" dirty="0" smtClean="0"/>
          </a:p>
          <a:p>
            <a:pPr marL="0" indent="0">
              <a:buNone/>
            </a:pPr>
            <a:r>
              <a:rPr lang="de-AT" sz="2000" b="1" dirty="0" smtClean="0">
                <a:solidFill>
                  <a:schemeClr val="accent1"/>
                </a:solidFill>
              </a:rPr>
              <a:t>Haben Sie vielleicht Interesse an einer Exkursion oder einem Fachvortrag?</a:t>
            </a:r>
          </a:p>
          <a:p>
            <a:pPr marL="0" indent="0">
              <a:buNone/>
            </a:pPr>
            <a:r>
              <a:rPr lang="de-AT" sz="2000" dirty="0">
                <a:solidFill>
                  <a:schemeClr val="accent1"/>
                </a:solidFill>
                <a:hlinkClick r:id="rId6"/>
              </a:rPr>
              <a:t>http://www.rewway.at/de/services</a:t>
            </a:r>
            <a:r>
              <a:rPr lang="de-AT" sz="2000" dirty="0" smtClean="0">
                <a:solidFill>
                  <a:schemeClr val="accent1"/>
                </a:solidFill>
                <a:hlinkClick r:id="rId6"/>
              </a:rPr>
              <a:t>/</a:t>
            </a:r>
            <a:r>
              <a:rPr lang="de-AT" sz="2000" dirty="0" smtClean="0">
                <a:solidFill>
                  <a:schemeClr val="accent1"/>
                </a:solidFill>
              </a:rPr>
              <a:t> </a:t>
            </a:r>
            <a:endParaRPr lang="de-AT" sz="2000" dirty="0">
              <a:solidFill>
                <a:schemeClr val="accent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4D7BA-8E13-46FE-8871-8877FE7E3568}" type="slidenum">
              <a:rPr lang="de-AT" smtClean="0"/>
              <a:t>18</a:t>
            </a:fld>
            <a:endParaRPr lang="de-AT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7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315660"/>
            <a:ext cx="432048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81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0" y="-22646"/>
            <a:ext cx="9141134" cy="6880646"/>
          </a:xfrm>
          <a:prstGeom prst="rect">
            <a:avLst/>
          </a:prstGeom>
          <a:solidFill>
            <a:srgbClr val="CDD5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7" name="Gruppieren 6"/>
          <p:cNvGrpSpPr/>
          <p:nvPr/>
        </p:nvGrpSpPr>
        <p:grpSpPr>
          <a:xfrm>
            <a:off x="-45748" y="583006"/>
            <a:ext cx="9186882" cy="5201924"/>
            <a:chOff x="-45748" y="1476578"/>
            <a:chExt cx="7138028" cy="4011688"/>
          </a:xfrm>
        </p:grpSpPr>
        <p:pic>
          <p:nvPicPr>
            <p:cNvPr id="8" name="Grafik 7"/>
            <p:cNvPicPr>
              <a:picLocks noChangeAspect="1"/>
            </p:cNvPicPr>
            <p:nvPr/>
          </p:nvPicPr>
          <p:blipFill>
            <a:blip r:embed="rId2">
              <a:lum bright="70000" contrast="-70000"/>
            </a:blip>
            <a:stretch>
              <a:fillRect/>
            </a:stretch>
          </p:blipFill>
          <p:spPr>
            <a:xfrm>
              <a:off x="-39608" y="1476578"/>
              <a:ext cx="7131888" cy="4011688"/>
            </a:xfrm>
            <a:prstGeom prst="rect">
              <a:avLst/>
            </a:prstGeom>
          </p:spPr>
        </p:pic>
        <p:sp>
          <p:nvSpPr>
            <p:cNvPr id="9" name="Textfeld 8"/>
            <p:cNvSpPr txBox="1"/>
            <p:nvPr userDrawn="1"/>
          </p:nvSpPr>
          <p:spPr>
            <a:xfrm>
              <a:off x="-45748" y="1476578"/>
              <a:ext cx="678391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de-DE" sz="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Quelle: ORF</a:t>
              </a:r>
              <a:endParaRPr lang="de-AT" sz="8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pic>
        <p:nvPicPr>
          <p:cNvPr id="10" name="Picture 2" descr="C:\Users\p41662\AppData\Local\Microsoft\Windows\Temporary Internet Files\Content.Outlook\VDWGJMU4\REWWay (2)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973" y="6091802"/>
            <a:ext cx="1501638" cy="381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1" descr="C:\Users\p41662\AppData\Local\Microsoft\Windows\Temporary Internet Files\Content.Outlook\VDWGJMU4\RZ-Logo-Logistikum-hoch-cmyk-2000x2000px.jpg"/>
          <p:cNvPicPr/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4957" y="5949037"/>
            <a:ext cx="792088" cy="696109"/>
          </a:xfrm>
          <a:prstGeom prst="rect">
            <a:avLst/>
          </a:prstGeom>
          <a:noFill/>
          <a:extLst/>
        </p:spPr>
      </p:pic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5" cstate="screen">
            <a:clrChange>
              <a:clrFrom>
                <a:srgbClr val="FFFCFD"/>
              </a:clrFrom>
              <a:clrTo>
                <a:srgbClr val="FFFC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995" t="31961" r="8507" b="17103"/>
          <a:stretch/>
        </p:blipFill>
        <p:spPr bwMode="auto">
          <a:xfrm>
            <a:off x="7407391" y="6160614"/>
            <a:ext cx="1256179" cy="334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de-DE" sz="2800" b="1" dirty="0" smtClean="0">
                <a:solidFill>
                  <a:srgbClr val="376092"/>
                </a:solidFill>
              </a:rPr>
              <a:t>Die Binnenschifffahrts-Millionenshow</a:t>
            </a:r>
            <a:endParaRPr lang="de-AT" sz="2800" b="1" dirty="0">
              <a:solidFill>
                <a:srgbClr val="376092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95264"/>
            <a:ext cx="8229600" cy="4392488"/>
          </a:xfrm>
        </p:spPr>
        <p:txBody>
          <a:bodyPr>
            <a:normAutofit/>
          </a:bodyPr>
          <a:lstStyle/>
          <a:p>
            <a:pPr algn="just"/>
            <a:r>
              <a:rPr lang="de-DE" sz="2400" dirty="0" smtClean="0">
                <a:solidFill>
                  <a:srgbClr val="376092"/>
                </a:solidFill>
              </a:rPr>
              <a:t>15 Fragen mit je 4 Antwortmöglichkeiten, aber nur eine davon ist richtig. Die Frage ist, welche?</a:t>
            </a:r>
          </a:p>
          <a:p>
            <a:pPr algn="just"/>
            <a:r>
              <a:rPr lang="de-DE" sz="2400" dirty="0" smtClean="0">
                <a:solidFill>
                  <a:srgbClr val="376092"/>
                </a:solidFill>
              </a:rPr>
              <a:t>Jeder Kandidat hat einen Telefonjoker, einen Publikumsjoker und einen 50:50-Joker. Nutzt sie weise, denn ihr werdet sie brauchen.</a:t>
            </a:r>
          </a:p>
          <a:p>
            <a:pPr algn="just"/>
            <a:r>
              <a:rPr lang="de-DE" sz="2400" dirty="0" smtClean="0">
                <a:solidFill>
                  <a:srgbClr val="376092"/>
                </a:solidFill>
              </a:rPr>
              <a:t>Es werden Fragen zu den folgenden Themenbereichen gestellt: </a:t>
            </a:r>
            <a:r>
              <a:rPr lang="de-AT" sz="2400" dirty="0">
                <a:solidFill>
                  <a:srgbClr val="376092"/>
                </a:solidFill>
              </a:rPr>
              <a:t>Verkehrsträgervergleich, Schiffstypen, Logistik - Rahmenbedingungen und Kosten, International </a:t>
            </a:r>
            <a:r>
              <a:rPr lang="de-AT" sz="2400" dirty="0" err="1" smtClean="0">
                <a:solidFill>
                  <a:srgbClr val="376092"/>
                </a:solidFill>
              </a:rPr>
              <a:t>Waterways</a:t>
            </a:r>
            <a:r>
              <a:rPr lang="de-AT" sz="2400" dirty="0" smtClean="0">
                <a:solidFill>
                  <a:srgbClr val="376092"/>
                </a:solidFill>
              </a:rPr>
              <a:t>.</a:t>
            </a:r>
          </a:p>
          <a:p>
            <a:pPr algn="just"/>
            <a:endParaRPr lang="de-AT" sz="2400" dirty="0" smtClean="0">
              <a:solidFill>
                <a:srgbClr val="376092"/>
              </a:solidFill>
            </a:endParaRPr>
          </a:p>
          <a:p>
            <a:pPr marL="0" indent="0" algn="ctr">
              <a:buNone/>
            </a:pPr>
            <a:r>
              <a:rPr lang="de-DE" sz="2400" b="1" dirty="0" smtClean="0"/>
              <a:t>Viel </a:t>
            </a:r>
            <a:r>
              <a:rPr lang="de-DE" sz="2400" b="1" dirty="0"/>
              <a:t>Spaß wünscht das </a:t>
            </a:r>
            <a:r>
              <a:rPr lang="de-DE" sz="2400" b="1" dirty="0" err="1"/>
              <a:t>REWWay</a:t>
            </a:r>
            <a:r>
              <a:rPr lang="de-DE" sz="2400" b="1" dirty="0"/>
              <a:t>-Team</a:t>
            </a:r>
            <a:r>
              <a:rPr lang="de-DE" sz="2400" b="1" dirty="0" smtClean="0"/>
              <a:t>!</a:t>
            </a:r>
            <a:endParaRPr lang="de-DE" sz="2400" dirty="0">
              <a:solidFill>
                <a:schemeClr val="accent1"/>
              </a:solidFill>
            </a:endParaRP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79189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150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320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280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240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6381328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sz="1600" dirty="0" smtClean="0"/>
                <a:t>Wie </a:t>
              </a:r>
              <a:r>
                <a:rPr lang="de-AT" sz="1600" dirty="0"/>
                <a:t>viele LKWs benötigt man um dieselbe Transportkapazität wie ein Schubverband mit vier Leichtern zu haben?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465611" y="432558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C</a:t>
              </a:r>
              <a:r>
                <a:rPr lang="de-DE" dirty="0" smtClean="0"/>
                <a:t>: 280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950890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gleich weit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viermal so weit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dreimal so weit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doppelt so weit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6165304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sz="1600" dirty="0" smtClean="0"/>
                <a:t>Um </a:t>
              </a:r>
              <a:r>
                <a:rPr lang="de-AT" sz="1600" dirty="0"/>
                <a:t>wie viel weiter als ein LKW kann ein Binnenschiff eine Tonne Ladung bei gleichem Energieverbrauch transportieren?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41875" y="432558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viermal so weit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456683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Binnenschiff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Flugzeug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LKW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Zug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5877272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Welches </a:t>
              </a:r>
              <a:r>
                <a:rPr lang="de-AT" dirty="0"/>
                <a:t>Verkehrsmittel verursacht die geringsten Unfall-, Lärm-, Schadstoff- und Klimakosten?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507844" y="324546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Binnenschiff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506649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2,8 %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74,9 %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18,4 %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6,7 %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5589240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Wie </a:t>
              </a:r>
              <a:r>
                <a:rPr lang="de-AT" dirty="0"/>
                <a:t>groß war der Anteil des Binnenschiffs am Modal Split der EU-28 (Stand 2014)?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30112" y="3261360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B</a:t>
              </a:r>
              <a:r>
                <a:rPr lang="de-DE" dirty="0" smtClean="0"/>
                <a:t>: 6,7 %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692575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250 Mio.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950 Mio.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750 Mio.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500 Mio.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5301208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Wie </a:t>
              </a:r>
              <a:r>
                <a:rPr lang="de-AT" dirty="0"/>
                <a:t>viele Tonnen an Gütern werden jährlich auf den Binnenwasserstraßen der EU transportiert (Stand 2013)?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42591" y="3252488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B</a:t>
              </a:r>
              <a:r>
                <a:rPr lang="de-DE" dirty="0" smtClean="0"/>
                <a:t>: 500 Mio.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57355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2.000 Tonnen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5.000 Tonnen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4.000 Tonnen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3.000 Tonnen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5013176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Wie </a:t>
              </a:r>
              <a:r>
                <a:rPr lang="de-AT" dirty="0"/>
                <a:t>hoch ist die maximale Tragfähigkeit von Motorgüterschiffen?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521495" y="324546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2.000 Tonnen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1804350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ieren 7"/>
          <p:cNvGrpSpPr/>
          <p:nvPr/>
        </p:nvGrpSpPr>
        <p:grpSpPr>
          <a:xfrm>
            <a:off x="521495" y="3284984"/>
            <a:ext cx="2808312" cy="432048"/>
            <a:chOff x="971600" y="3717031"/>
            <a:chExt cx="2592288" cy="360041"/>
          </a:xfrm>
        </p:grpSpPr>
        <p:sp>
          <p:nvSpPr>
            <p:cNvPr id="5" name="Rechteck 4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A: Schubverband</a:t>
              </a:r>
              <a:endParaRPr lang="de-AT" dirty="0"/>
            </a:p>
          </p:txBody>
        </p:sp>
        <p:sp>
          <p:nvSpPr>
            <p:cNvPr id="6" name="Gleichschenkliges Dreieck 5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7" name="Gleichschenkliges Dreieck 6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9" name="Gruppieren 8"/>
          <p:cNvGrpSpPr/>
          <p:nvPr/>
        </p:nvGrpSpPr>
        <p:grpSpPr>
          <a:xfrm>
            <a:off x="3941877" y="4365103"/>
            <a:ext cx="2808312" cy="432048"/>
            <a:chOff x="971600" y="3717031"/>
            <a:chExt cx="2592288" cy="360041"/>
          </a:xfrm>
        </p:grpSpPr>
        <p:sp>
          <p:nvSpPr>
            <p:cNvPr id="10" name="Rechteck 9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D: Selbstfahrer</a:t>
              </a:r>
              <a:endParaRPr lang="de-AT" dirty="0"/>
            </a:p>
          </p:txBody>
        </p:sp>
        <p:sp>
          <p:nvSpPr>
            <p:cNvPr id="11" name="Gleichschenkliges Dreieck 10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2" name="Gleichschenkliges Dreieck 11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3" name="Gruppieren 12"/>
          <p:cNvGrpSpPr/>
          <p:nvPr/>
        </p:nvGrpSpPr>
        <p:grpSpPr>
          <a:xfrm>
            <a:off x="474796" y="4365103"/>
            <a:ext cx="2808312" cy="432048"/>
            <a:chOff x="971600" y="3717031"/>
            <a:chExt cx="2592288" cy="360041"/>
          </a:xfrm>
        </p:grpSpPr>
        <p:sp>
          <p:nvSpPr>
            <p:cNvPr id="14" name="Rechteck 13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C: Antriebsloser</a:t>
              </a:r>
              <a:endParaRPr lang="de-AT" dirty="0"/>
            </a:p>
          </p:txBody>
        </p:sp>
        <p:sp>
          <p:nvSpPr>
            <p:cNvPr id="15" name="Gleichschenkliges Dreieck 14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16" name="Gleichschenkliges Dreieck 15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grpSp>
        <p:nvGrpSpPr>
          <p:cNvPr id="17" name="Gruppieren 16"/>
          <p:cNvGrpSpPr/>
          <p:nvPr/>
        </p:nvGrpSpPr>
        <p:grpSpPr>
          <a:xfrm>
            <a:off x="3941875" y="3292006"/>
            <a:ext cx="2808312" cy="432048"/>
            <a:chOff x="971600" y="3717031"/>
            <a:chExt cx="2592288" cy="360041"/>
          </a:xfrm>
        </p:grpSpPr>
        <p:sp>
          <p:nvSpPr>
            <p:cNvPr id="18" name="Rechteck 1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 smtClean="0"/>
                <a:t>B: Schubleichter</a:t>
              </a:r>
              <a:endParaRPr lang="de-AT" dirty="0"/>
            </a:p>
          </p:txBody>
        </p:sp>
        <p:sp>
          <p:nvSpPr>
            <p:cNvPr id="19" name="Gleichschenkliges Dreieck 1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20" name="Gleichschenkliges Dreieck 1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sp>
        <p:nvSpPr>
          <p:cNvPr id="26" name="Rechteck 25"/>
          <p:cNvSpPr/>
          <p:nvPr/>
        </p:nvSpPr>
        <p:spPr>
          <a:xfrm>
            <a:off x="7668344" y="4776772"/>
            <a:ext cx="864096" cy="288032"/>
          </a:xfrm>
          <a:prstGeom prst="rect">
            <a:avLst/>
          </a:prstGeom>
          <a:noFill/>
          <a:ln>
            <a:solidFill>
              <a:srgbClr val="CDD5E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grpSp>
        <p:nvGrpSpPr>
          <p:cNvPr id="27" name="Gruppieren 26"/>
          <p:cNvGrpSpPr/>
          <p:nvPr/>
        </p:nvGrpSpPr>
        <p:grpSpPr>
          <a:xfrm>
            <a:off x="474795" y="1844825"/>
            <a:ext cx="6275393" cy="792086"/>
            <a:chOff x="971600" y="3717031"/>
            <a:chExt cx="2592288" cy="360041"/>
          </a:xfrm>
        </p:grpSpPr>
        <p:sp>
          <p:nvSpPr>
            <p:cNvPr id="28" name="Rechteck 27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AT" dirty="0" smtClean="0"/>
                <a:t>Wie </a:t>
              </a:r>
              <a:r>
                <a:rPr lang="de-AT" dirty="0"/>
                <a:t>werden Motorgüterschiffe noch genannt?</a:t>
              </a:r>
            </a:p>
          </p:txBody>
        </p:sp>
        <p:sp>
          <p:nvSpPr>
            <p:cNvPr id="29" name="Gleichschenkliges Dreieck 28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30" name="Gleichschenkliges Dreieck 29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solidFill>
              <a:srgbClr val="002E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  <p:cxnSp>
        <p:nvCxnSpPr>
          <p:cNvPr id="32" name="Gerader Verbinder 31"/>
          <p:cNvCxnSpPr/>
          <p:nvPr/>
        </p:nvCxnSpPr>
        <p:spPr>
          <a:xfrm flipH="1">
            <a:off x="-771" y="2240867"/>
            <a:ext cx="857140" cy="1145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Gerader Verbinder 32"/>
          <p:cNvCxnSpPr>
            <a:stCxn id="5" idx="1"/>
          </p:cNvCxnSpPr>
          <p:nvPr/>
        </p:nvCxnSpPr>
        <p:spPr>
          <a:xfrm flipH="1">
            <a:off x="-108520" y="3501009"/>
            <a:ext cx="1020058" cy="7018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>
            <a:stCxn id="16" idx="3"/>
          </p:cNvCxnSpPr>
          <p:nvPr/>
        </p:nvCxnSpPr>
        <p:spPr>
          <a:xfrm flipH="1">
            <a:off x="-108520" y="4581126"/>
            <a:ext cx="973359" cy="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 flipH="1" flipV="1">
            <a:off x="6555167" y="2239727"/>
            <a:ext cx="699078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 flipH="1">
            <a:off x="6336617" y="3501006"/>
            <a:ext cx="917629" cy="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Gerader Verbinder 38"/>
          <p:cNvCxnSpPr/>
          <p:nvPr/>
        </p:nvCxnSpPr>
        <p:spPr>
          <a:xfrm flipH="1" flipV="1">
            <a:off x="6606173" y="4581126"/>
            <a:ext cx="698903" cy="1140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Gerader Verbinder 39"/>
          <p:cNvCxnSpPr/>
          <p:nvPr/>
        </p:nvCxnSpPr>
        <p:spPr>
          <a:xfrm flipH="1">
            <a:off x="3316156" y="3501006"/>
            <a:ext cx="992235" cy="7024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Gerader Verbinder 41"/>
          <p:cNvCxnSpPr>
            <a:stCxn id="12" idx="3"/>
          </p:cNvCxnSpPr>
          <p:nvPr/>
        </p:nvCxnSpPr>
        <p:spPr>
          <a:xfrm flipH="1">
            <a:off x="3250737" y="4581126"/>
            <a:ext cx="1081183" cy="3512"/>
          </a:xfrm>
          <a:prstGeom prst="line">
            <a:avLst/>
          </a:prstGeom>
          <a:ln w="19050">
            <a:solidFill>
              <a:srgbClr val="002E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6" name="Gruppieren 55"/>
          <p:cNvGrpSpPr/>
          <p:nvPr/>
        </p:nvGrpSpPr>
        <p:grpSpPr>
          <a:xfrm>
            <a:off x="3941875" y="4325587"/>
            <a:ext cx="2808312" cy="511077"/>
            <a:chOff x="971600" y="3717031"/>
            <a:chExt cx="2592288" cy="360041"/>
          </a:xfrm>
          <a:solidFill>
            <a:srgbClr val="92D050"/>
          </a:solidFill>
        </p:grpSpPr>
        <p:sp>
          <p:nvSpPr>
            <p:cNvPr id="57" name="Rechteck 56"/>
            <p:cNvSpPr/>
            <p:nvPr/>
          </p:nvSpPr>
          <p:spPr>
            <a:xfrm>
              <a:off x="1331640" y="3717032"/>
              <a:ext cx="1872208" cy="36004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/>
                <a:t>D</a:t>
              </a:r>
              <a:r>
                <a:rPr lang="de-DE" dirty="0" smtClean="0"/>
                <a:t>: Selbstfahrer</a:t>
              </a:r>
              <a:endParaRPr lang="de-AT" dirty="0"/>
            </a:p>
          </p:txBody>
        </p:sp>
        <p:sp>
          <p:nvSpPr>
            <p:cNvPr id="58" name="Gleichschenkliges Dreieck 57"/>
            <p:cNvSpPr/>
            <p:nvPr/>
          </p:nvSpPr>
          <p:spPr>
            <a:xfrm rot="5400000">
              <a:off x="3203848" y="3717032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  <p:sp>
          <p:nvSpPr>
            <p:cNvPr id="59" name="Gleichschenkliges Dreieck 58"/>
            <p:cNvSpPr/>
            <p:nvPr/>
          </p:nvSpPr>
          <p:spPr>
            <a:xfrm rot="16200000">
              <a:off x="971600" y="3717031"/>
              <a:ext cx="360040" cy="36004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/>
            </a:p>
          </p:txBody>
        </p:sp>
      </p:grpSp>
    </p:spTree>
    <p:extLst>
      <p:ext uri="{BB962C8B-B14F-4D97-AF65-F5344CB8AC3E}">
        <p14:creationId xmlns:p14="http://schemas.microsoft.com/office/powerpoint/2010/main" val="2687449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larity">
  <a:themeElements>
    <a:clrScheme name="Custom 1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3C628F"/>
      </a:accent1>
      <a:accent2>
        <a:srgbClr val="2D9DD9"/>
      </a:accent2>
      <a:accent3>
        <a:srgbClr val="F7A941"/>
      </a:accent3>
      <a:accent4>
        <a:srgbClr val="3C628F"/>
      </a:accent4>
      <a:accent5>
        <a:srgbClr val="2D9DD9"/>
      </a:accent5>
      <a:accent6>
        <a:srgbClr val="F7A941"/>
      </a:accent6>
      <a:hlink>
        <a:srgbClr val="3C628F"/>
      </a:hlink>
      <a:folHlink>
        <a:srgbClr val="3C628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0</TotalTime>
  <Words>584</Words>
  <Application>Microsoft Office PowerPoint</Application>
  <PresentationFormat>Bildschirmpräsentation (4:3)</PresentationFormat>
  <Paragraphs>115</Paragraphs>
  <Slides>18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18</vt:i4>
      </vt:variant>
    </vt:vector>
  </HeadingPairs>
  <TitlesOfParts>
    <vt:vector size="23" baseType="lpstr">
      <vt:lpstr>Arial</vt:lpstr>
      <vt:lpstr>Calibri</vt:lpstr>
      <vt:lpstr>Corbel</vt:lpstr>
      <vt:lpstr>Custom Design</vt:lpstr>
      <vt:lpstr>1_Clarity</vt:lpstr>
      <vt:lpstr>DIE BINNENSCHIFFFAHRTS-MILLIONENSHOW</vt:lpstr>
      <vt:lpstr>Die Binnenschifffahrts-Millionenshow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Zusatzinformation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sabine.jung</dc:creator>
  <cp:lastModifiedBy>Stockhammer Verena</cp:lastModifiedBy>
  <cp:revision>328</cp:revision>
  <cp:lastPrinted>2013-04-09T11:49:52Z</cp:lastPrinted>
  <dcterms:created xsi:type="dcterms:W3CDTF">2012-09-17T08:31:25Z</dcterms:created>
  <dcterms:modified xsi:type="dcterms:W3CDTF">2018-07-27T06:03:54Z</dcterms:modified>
</cp:coreProperties>
</file>