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1"/>
    <p:sldMasterId id="2147483675" r:id="rId2"/>
  </p:sldMasterIdLst>
  <p:notesMasterIdLst>
    <p:notesMasterId r:id="rId69"/>
  </p:notesMasterIdLst>
  <p:handoutMasterIdLst>
    <p:handoutMasterId r:id="rId70"/>
  </p:handoutMasterIdLst>
  <p:sldIdLst>
    <p:sldId id="412" r:id="rId3"/>
    <p:sldId id="664" r:id="rId4"/>
    <p:sldId id="403" r:id="rId5"/>
    <p:sldId id="495" r:id="rId6"/>
    <p:sldId id="443" r:id="rId7"/>
    <p:sldId id="609" r:id="rId8"/>
    <p:sldId id="649" r:id="rId9"/>
    <p:sldId id="615" r:id="rId10"/>
    <p:sldId id="613" r:id="rId11"/>
    <p:sldId id="614" r:id="rId12"/>
    <p:sldId id="610" r:id="rId13"/>
    <p:sldId id="612" r:id="rId14"/>
    <p:sldId id="655" r:id="rId15"/>
    <p:sldId id="587" r:id="rId16"/>
    <p:sldId id="650" r:id="rId17"/>
    <p:sldId id="651" r:id="rId18"/>
    <p:sldId id="616" r:id="rId19"/>
    <p:sldId id="617" r:id="rId20"/>
    <p:sldId id="653" r:id="rId21"/>
    <p:sldId id="648" r:id="rId22"/>
    <p:sldId id="656" r:id="rId23"/>
    <p:sldId id="629" r:id="rId24"/>
    <p:sldId id="585" r:id="rId25"/>
    <p:sldId id="510" r:id="rId26"/>
    <p:sldId id="511" r:id="rId27"/>
    <p:sldId id="514" r:id="rId28"/>
    <p:sldId id="503" r:id="rId29"/>
    <p:sldId id="530" r:id="rId30"/>
    <p:sldId id="583" r:id="rId31"/>
    <p:sldId id="565" r:id="rId32"/>
    <p:sldId id="569" r:id="rId33"/>
    <p:sldId id="597" r:id="rId34"/>
    <p:sldId id="599" r:id="rId35"/>
    <p:sldId id="570" r:id="rId36"/>
    <p:sldId id="571" r:id="rId37"/>
    <p:sldId id="573" r:id="rId38"/>
    <p:sldId id="604" r:id="rId39"/>
    <p:sldId id="582" r:id="rId40"/>
    <p:sldId id="657" r:id="rId41"/>
    <p:sldId id="619" r:id="rId42"/>
    <p:sldId id="668" r:id="rId43"/>
    <p:sldId id="670" r:id="rId44"/>
    <p:sldId id="622" r:id="rId45"/>
    <p:sldId id="634" r:id="rId46"/>
    <p:sldId id="625" r:id="rId47"/>
    <p:sldId id="671" r:id="rId48"/>
    <p:sldId id="658" r:id="rId49"/>
    <p:sldId id="631" r:id="rId50"/>
    <p:sldId id="632" r:id="rId51"/>
    <p:sldId id="635" r:id="rId52"/>
    <p:sldId id="636" r:id="rId53"/>
    <p:sldId id="639" r:id="rId54"/>
    <p:sldId id="660" r:id="rId55"/>
    <p:sldId id="662" r:id="rId56"/>
    <p:sldId id="661" r:id="rId57"/>
    <p:sldId id="633" r:id="rId58"/>
    <p:sldId id="644" r:id="rId59"/>
    <p:sldId id="646" r:id="rId60"/>
    <p:sldId id="647" r:id="rId61"/>
    <p:sldId id="663" r:id="rId62"/>
    <p:sldId id="654" r:id="rId63"/>
    <p:sldId id="608" r:id="rId64"/>
    <p:sldId id="665" r:id="rId65"/>
    <p:sldId id="666" r:id="rId66"/>
    <p:sldId id="667" r:id="rId67"/>
    <p:sldId id="499" r:id="rId68"/>
  </p:sldIdLst>
  <p:sldSz cx="9144000" cy="6858000" type="screen4x3"/>
  <p:notesSz cx="6669088" cy="9926638"/>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6" userDrawn="1">
          <p15:clr>
            <a:srgbClr val="A4A3A4"/>
          </p15:clr>
        </p15:guide>
        <p15:guide id="2" pos="210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erger Thomas" initials="BT" lastIdx="10" clrIdx="0">
    <p:extLst>
      <p:ext uri="{19B8F6BF-5375-455C-9EA6-DF929625EA0E}">
        <p15:presenceInfo xmlns:p15="http://schemas.microsoft.com/office/powerpoint/2012/main" userId="S-1-5-21-2518422877-1314745675-1541441037-40702" providerId="AD"/>
      </p:ext>
    </p:extLst>
  </p:cmAuthor>
  <p:cmAuthor id="2" name="Jung Eva" initials="JE" lastIdx="40" clrIdx="1">
    <p:extLst>
      <p:ext uri="{19B8F6BF-5375-455C-9EA6-DF929625EA0E}">
        <p15:presenceInfo xmlns:p15="http://schemas.microsoft.com/office/powerpoint/2012/main" userId="S-1-5-21-1889791068-1325336819-416729172-14176" providerId="AD"/>
      </p:ext>
    </p:extLst>
  </p:cmAuthor>
  <p:cmAuthor id="3" name="Freiberger Johanna" initials="FJ" lastIdx="2" clrIdx="2">
    <p:extLst>
      <p:ext uri="{19B8F6BF-5375-455C-9EA6-DF929625EA0E}">
        <p15:presenceInfo xmlns:p15="http://schemas.microsoft.com/office/powerpoint/2012/main" userId="S-1-5-21-2518422877-1314745675-1541441037-43757" providerId="AD"/>
      </p:ext>
    </p:extLst>
  </p:cmAuthor>
  <p:cmAuthor id="4" name="Borca Bianca" initials="BB" lastIdx="1" clrIdx="3">
    <p:extLst>
      <p:ext uri="{19B8F6BF-5375-455C-9EA6-DF929625EA0E}">
        <p15:presenceInfo xmlns:p15="http://schemas.microsoft.com/office/powerpoint/2012/main" userId="S-1-5-21-2518422877-1314745675-1541441037-63273" providerId="AD"/>
      </p:ext>
    </p:extLst>
  </p:cmAuthor>
  <p:cmAuthor id="5" name="Haller Alexandra" initials="HA" lastIdx="8" clrIdx="4">
    <p:extLst>
      <p:ext uri="{19B8F6BF-5375-455C-9EA6-DF929625EA0E}">
        <p15:presenceInfo xmlns:p15="http://schemas.microsoft.com/office/powerpoint/2012/main" userId="S-1-5-21-2518422877-1314745675-1541441037-4072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C628F"/>
    <a:srgbClr val="189BC4"/>
    <a:srgbClr val="009242"/>
    <a:srgbClr val="6C7B8D"/>
    <a:srgbClr val="8E6C3E"/>
    <a:srgbClr val="2B16AA"/>
    <a:srgbClr val="FC4C1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800" autoAdjust="0"/>
    <p:restoredTop sz="72236" autoAdjust="0"/>
  </p:normalViewPr>
  <p:slideViewPr>
    <p:cSldViewPr showGuides="1">
      <p:cViewPr varScale="1">
        <p:scale>
          <a:sx n="80" d="100"/>
          <a:sy n="80" d="100"/>
        </p:scale>
        <p:origin x="90" y="294"/>
      </p:cViewPr>
      <p:guideLst>
        <p:guide orient="horz" pos="2160"/>
        <p:guide pos="2880"/>
      </p:guideLst>
    </p:cSldViewPr>
  </p:slideViewPr>
  <p:notesTextViewPr>
    <p:cViewPr>
      <p:scale>
        <a:sx n="100" d="100"/>
        <a:sy n="100" d="100"/>
      </p:scale>
      <p:origin x="0" y="-60"/>
    </p:cViewPr>
  </p:notesTextViewPr>
  <p:notesViewPr>
    <p:cSldViewPr>
      <p:cViewPr varScale="1">
        <p:scale>
          <a:sx n="92" d="100"/>
          <a:sy n="92" d="100"/>
        </p:scale>
        <p:origin x="-906" y="-114"/>
      </p:cViewPr>
      <p:guideLst>
        <p:guide orient="horz" pos="3126"/>
        <p:guide pos="210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handoutMaster" Target="handoutMasters/handout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71"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p42223\Desktop\Projekte\REWWay\REWWAY%20Qualit&#228;t\REWWay%20Qualit&#228;t%20diverse%20Diagramme.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chemeClr val="accent1"/>
                </a:solidFill>
                <a:latin typeface="Corbel" panose="020B0503020204020204" pitchFamily="34" charset="0"/>
                <a:ea typeface="+mn-ea"/>
                <a:cs typeface="+mn-cs"/>
              </a:defRPr>
            </a:pPr>
            <a:r>
              <a:rPr lang="en-US" b="1" dirty="0">
                <a:solidFill>
                  <a:schemeClr val="accent1"/>
                </a:solidFill>
                <a:latin typeface="Corbel" panose="020B0503020204020204" pitchFamily="34" charset="0"/>
              </a:rPr>
              <a:t>Modal Split in Europa (2020)</a:t>
            </a:r>
          </a:p>
        </c:rich>
      </c:tx>
      <c:layout>
        <c:manualLayout>
          <c:xMode val="edge"/>
          <c:yMode val="edge"/>
          <c:x val="0.15409660981064993"/>
          <c:y val="6.0047374791478085E-2"/>
        </c:manualLayout>
      </c:layout>
      <c:overlay val="0"/>
      <c:spPr>
        <a:noFill/>
        <a:ln>
          <a:noFill/>
        </a:ln>
        <a:effectLst/>
      </c:spPr>
      <c:txPr>
        <a:bodyPr rot="0" spcFirstLastPara="1" vertOverflow="ellipsis" vert="horz" wrap="square" anchor="ctr" anchorCtr="1"/>
        <a:lstStyle/>
        <a:p>
          <a:pPr>
            <a:defRPr sz="1862" b="1" i="0" u="none" strike="noStrike" kern="1200" spc="0" baseline="0">
              <a:solidFill>
                <a:schemeClr val="accent1"/>
              </a:solidFill>
              <a:latin typeface="Corbel" panose="020B0503020204020204" pitchFamily="34" charset="0"/>
              <a:ea typeface="+mn-ea"/>
              <a:cs typeface="+mn-cs"/>
            </a:defRPr>
          </a:pPr>
          <a:endParaRPr lang="de-DE"/>
        </a:p>
      </c:txPr>
    </c:title>
    <c:autoTitleDeleted val="0"/>
    <c:plotArea>
      <c:layout>
        <c:manualLayout>
          <c:layoutTarget val="inner"/>
          <c:xMode val="edge"/>
          <c:yMode val="edge"/>
          <c:x val="0.15274744106000801"/>
          <c:y val="0.28566257966195624"/>
          <c:w val="0.45545486111111111"/>
          <c:h val="0.45431906345247991"/>
        </c:manualLayout>
      </c:layout>
      <c:pieChart>
        <c:varyColors val="1"/>
        <c:ser>
          <c:idx val="0"/>
          <c:order val="0"/>
          <c:tx>
            <c:strRef>
              <c:f>Sheet1!$B$1</c:f>
              <c:strCache>
                <c:ptCount val="1"/>
                <c:pt idx="0">
                  <c:v>Modal Split (EU-27)</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A6E7-4D1B-8EC7-0D34301C0D75}"/>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A6E7-4D1B-8EC7-0D34301C0D75}"/>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A6E7-4D1B-8EC7-0D34301C0D75}"/>
              </c:ext>
            </c:extLst>
          </c:dPt>
          <c:dLbls>
            <c:dLbl>
              <c:idx val="0"/>
              <c:tx>
                <c:rich>
                  <a:bodyPr/>
                  <a:lstStyle/>
                  <a:p>
                    <a:r>
                      <a:rPr lang="en-US"/>
                      <a:t>77%</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A6E7-4D1B-8EC7-0D34301C0D75}"/>
                </c:ext>
              </c:extLst>
            </c:dLbl>
            <c:dLbl>
              <c:idx val="1"/>
              <c:tx>
                <c:rich>
                  <a:bodyPr/>
                  <a:lstStyle/>
                  <a:p>
                    <a:r>
                      <a:rPr lang="en-US"/>
                      <a:t>17%</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A6E7-4D1B-8EC7-0D34301C0D75}"/>
                </c:ext>
              </c:extLst>
            </c:dLbl>
            <c:dLbl>
              <c:idx val="2"/>
              <c:layout>
                <c:manualLayout>
                  <c:x val="5.4742607215550472E-2"/>
                  <c:y val="0.1094096994625539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A6E7-4D1B-8EC7-0D34301C0D75}"/>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Corbel" panose="020B0503020204020204" pitchFamily="34" charset="0"/>
                    <a:ea typeface="+mn-ea"/>
                    <a:cs typeface="+mn-cs"/>
                  </a:defRPr>
                </a:pPr>
                <a:endParaRPr lang="de-DE"/>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Straße</c:v>
                </c:pt>
                <c:pt idx="1">
                  <c:v>Schiene</c:v>
                </c:pt>
                <c:pt idx="2">
                  <c:v>Binnenwasserstraße</c:v>
                </c:pt>
              </c:strCache>
            </c:strRef>
          </c:cat>
          <c:val>
            <c:numRef>
              <c:f>Sheet1!$B$2:$B$4</c:f>
              <c:numCache>
                <c:formatCode>0%</c:formatCode>
                <c:ptCount val="3"/>
                <c:pt idx="0">
                  <c:v>0.75</c:v>
                </c:pt>
                <c:pt idx="1">
                  <c:v>0.19</c:v>
                </c:pt>
                <c:pt idx="2">
                  <c:v>6.2E-2</c:v>
                </c:pt>
              </c:numCache>
            </c:numRef>
          </c:val>
          <c:extLst>
            <c:ext xmlns:c16="http://schemas.microsoft.com/office/drawing/2014/chart" uri="{C3380CC4-5D6E-409C-BE32-E72D297353CC}">
              <c16:uniqueId val="{00000006-A6E7-4D1B-8EC7-0D34301C0D75}"/>
            </c:ext>
          </c:extLst>
        </c:ser>
        <c:dLbls>
          <c:showLegendKey val="0"/>
          <c:showVal val="0"/>
          <c:showCatName val="0"/>
          <c:showSerName val="0"/>
          <c:showPercent val="0"/>
          <c:showBubbleSize val="0"/>
          <c:showLeaderLines val="1"/>
        </c:dLbls>
        <c:firstSliceAng val="0"/>
      </c:pieChart>
      <c:spPr>
        <a:noFill/>
        <a:ln>
          <a:noFill/>
        </a:ln>
        <a:effectLst/>
      </c:spPr>
    </c:plotArea>
    <c:legend>
      <c:legendPos val="r"/>
      <c:layout>
        <c:manualLayout>
          <c:xMode val="edge"/>
          <c:yMode val="edge"/>
          <c:x val="0.52839101210976569"/>
          <c:y val="0.29694686893876426"/>
          <c:w val="0.43633512943006331"/>
          <c:h val="0.46091438071487945"/>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legend>
    <c:plotVisOnly val="1"/>
    <c:dispBlanksAs val="gap"/>
    <c:showDLblsOverMax val="0"/>
  </c:chart>
  <c:spPr>
    <a:noFill/>
    <a:ln>
      <a:noFill/>
    </a:ln>
    <a:effectLst/>
  </c:spPr>
  <c:txPr>
    <a:bodyPr/>
    <a:lstStyle/>
    <a:p>
      <a:pPr>
        <a:defRPr/>
      </a:pPr>
      <a:endParaRPr lang="de-DE"/>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normalizeH="0" baseline="0">
                <a:solidFill>
                  <a:schemeClr val="dk1">
                    <a:lumMod val="50000"/>
                    <a:lumOff val="50000"/>
                  </a:schemeClr>
                </a:solidFill>
                <a:latin typeface="+mj-lt"/>
                <a:ea typeface="+mj-ea"/>
                <a:cs typeface="+mj-cs"/>
              </a:defRPr>
            </a:pPr>
            <a:r>
              <a:rPr lang="de-AT" sz="1400" dirty="0"/>
              <a:t>JÄHRLICHE VERKEHRSLEISTUNG DER BINNENSCHIFFFAHRT IN DEN EU-STAATEN </a:t>
            </a:r>
            <a:endParaRPr lang="de-AT" dirty="0"/>
          </a:p>
        </c:rich>
      </c:tx>
      <c:layout>
        <c:manualLayout>
          <c:xMode val="edge"/>
          <c:yMode val="edge"/>
          <c:x val="0"/>
          <c:y val="0"/>
        </c:manualLayout>
      </c:layout>
      <c:overlay val="0"/>
      <c:spPr>
        <a:noFill/>
        <a:ln>
          <a:noFill/>
        </a:ln>
        <a:effectLst/>
      </c:spPr>
      <c:txPr>
        <a:bodyPr rot="0" spcFirstLastPara="1" vertOverflow="ellipsis" vert="horz" wrap="square" anchor="ctr" anchorCtr="1"/>
        <a:lstStyle/>
        <a:p>
          <a:pPr>
            <a:defRPr sz="1600" b="1" i="0" u="none" strike="noStrike" kern="1200" spc="0" normalizeH="0" baseline="0">
              <a:solidFill>
                <a:schemeClr val="dk1">
                  <a:lumMod val="50000"/>
                  <a:lumOff val="50000"/>
                </a:schemeClr>
              </a:solidFill>
              <a:latin typeface="+mj-lt"/>
              <a:ea typeface="+mj-ea"/>
              <a:cs typeface="+mj-cs"/>
            </a:defRPr>
          </a:pPr>
          <a:endParaRPr lang="de-DE"/>
        </a:p>
      </c:txPr>
    </c:title>
    <c:autoTitleDeleted val="0"/>
    <c:plotArea>
      <c:layout/>
      <c:pieChart>
        <c:varyColors val="1"/>
        <c:ser>
          <c:idx val="0"/>
          <c:order val="0"/>
          <c:tx>
            <c:strRef>
              <c:f>Tabelle5!$C$11</c:f>
              <c:strCache>
                <c:ptCount val="1"/>
                <c:pt idx="0">
                  <c:v>JÄHRLICHE VERKEHRSLEISTUNG DER BINNENSCHIFFFAHRT IN DEN EU-STAATEN  (</c:v>
                </c:pt>
              </c:strCache>
            </c:strRef>
          </c:tx>
          <c:dPt>
            <c:idx val="0"/>
            <c:bubble3D val="0"/>
            <c:spPr>
              <a:gradFill>
                <a:gsLst>
                  <a:gs pos="100000">
                    <a:schemeClr val="accent1">
                      <a:lumMod val="60000"/>
                      <a:lumOff val="40000"/>
                    </a:schemeClr>
                  </a:gs>
                  <a:gs pos="0">
                    <a:schemeClr val="accent1"/>
                  </a:gs>
                </a:gsLst>
                <a:lin ang="5400000" scaled="0"/>
              </a:gradFill>
              <a:ln w="19050">
                <a:solidFill>
                  <a:schemeClr val="lt1"/>
                </a:solidFill>
              </a:ln>
              <a:effectLst/>
            </c:spPr>
            <c:extLst>
              <c:ext xmlns:c16="http://schemas.microsoft.com/office/drawing/2014/chart" uri="{C3380CC4-5D6E-409C-BE32-E72D297353CC}">
                <c16:uniqueId val="{00000001-F355-4142-85B4-7D0EBF796DE5}"/>
              </c:ext>
            </c:extLst>
          </c:dPt>
          <c:dPt>
            <c:idx val="1"/>
            <c:bubble3D val="0"/>
            <c:spPr>
              <a:gradFill>
                <a:gsLst>
                  <a:gs pos="100000">
                    <a:schemeClr val="accent2">
                      <a:lumMod val="60000"/>
                      <a:lumOff val="40000"/>
                    </a:schemeClr>
                  </a:gs>
                  <a:gs pos="0">
                    <a:schemeClr val="accent2"/>
                  </a:gs>
                </a:gsLst>
                <a:lin ang="5400000" scaled="0"/>
              </a:gradFill>
              <a:ln w="19050">
                <a:solidFill>
                  <a:schemeClr val="lt1"/>
                </a:solidFill>
              </a:ln>
              <a:effectLst/>
            </c:spPr>
            <c:extLst>
              <c:ext xmlns:c16="http://schemas.microsoft.com/office/drawing/2014/chart" uri="{C3380CC4-5D6E-409C-BE32-E72D297353CC}">
                <c16:uniqueId val="{00000003-F355-4142-85B4-7D0EBF796DE5}"/>
              </c:ext>
            </c:extLst>
          </c:dPt>
          <c:dPt>
            <c:idx val="2"/>
            <c:bubble3D val="0"/>
            <c:spPr>
              <a:gradFill>
                <a:gsLst>
                  <a:gs pos="100000">
                    <a:schemeClr val="accent3">
                      <a:lumMod val="60000"/>
                      <a:lumOff val="40000"/>
                    </a:schemeClr>
                  </a:gs>
                  <a:gs pos="0">
                    <a:schemeClr val="accent3"/>
                  </a:gs>
                </a:gsLst>
                <a:lin ang="5400000" scaled="0"/>
              </a:gradFill>
              <a:ln w="19050">
                <a:solidFill>
                  <a:schemeClr val="lt1"/>
                </a:solidFill>
              </a:ln>
              <a:effectLst/>
            </c:spPr>
            <c:extLst>
              <c:ext xmlns:c16="http://schemas.microsoft.com/office/drawing/2014/chart" uri="{C3380CC4-5D6E-409C-BE32-E72D297353CC}">
                <c16:uniqueId val="{00000005-F355-4142-85B4-7D0EBF796DE5}"/>
              </c:ext>
            </c:extLst>
          </c:dPt>
          <c:dPt>
            <c:idx val="3"/>
            <c:bubble3D val="0"/>
            <c:spPr>
              <a:gradFill>
                <a:gsLst>
                  <a:gs pos="100000">
                    <a:schemeClr val="accent4">
                      <a:lumMod val="60000"/>
                      <a:lumOff val="40000"/>
                    </a:schemeClr>
                  </a:gs>
                  <a:gs pos="0">
                    <a:schemeClr val="accent4"/>
                  </a:gs>
                </a:gsLst>
                <a:lin ang="5400000" scaled="0"/>
              </a:gradFill>
              <a:ln w="19050">
                <a:solidFill>
                  <a:schemeClr val="lt1"/>
                </a:solidFill>
              </a:ln>
              <a:effectLst/>
            </c:spPr>
            <c:extLst>
              <c:ext xmlns:c16="http://schemas.microsoft.com/office/drawing/2014/chart" uri="{C3380CC4-5D6E-409C-BE32-E72D297353CC}">
                <c16:uniqueId val="{00000007-F355-4142-85B4-7D0EBF796DE5}"/>
              </c:ext>
            </c:extLst>
          </c:dPt>
          <c:dPt>
            <c:idx val="4"/>
            <c:bubble3D val="0"/>
            <c:spPr>
              <a:gradFill>
                <a:gsLst>
                  <a:gs pos="100000">
                    <a:schemeClr val="accent5">
                      <a:lumMod val="60000"/>
                      <a:lumOff val="40000"/>
                    </a:schemeClr>
                  </a:gs>
                  <a:gs pos="0">
                    <a:schemeClr val="accent5"/>
                  </a:gs>
                </a:gsLst>
                <a:lin ang="5400000" scaled="0"/>
              </a:gradFill>
              <a:ln w="19050">
                <a:solidFill>
                  <a:schemeClr val="lt1"/>
                </a:solidFill>
              </a:ln>
              <a:effectLst/>
            </c:spPr>
            <c:extLst>
              <c:ext xmlns:c16="http://schemas.microsoft.com/office/drawing/2014/chart" uri="{C3380CC4-5D6E-409C-BE32-E72D297353CC}">
                <c16:uniqueId val="{00000009-F355-4142-85B4-7D0EBF796DE5}"/>
              </c:ext>
            </c:extLst>
          </c:dPt>
          <c:dPt>
            <c:idx val="5"/>
            <c:bubble3D val="0"/>
            <c:spPr>
              <a:gradFill>
                <a:gsLst>
                  <a:gs pos="100000">
                    <a:schemeClr val="accent6">
                      <a:lumMod val="60000"/>
                      <a:lumOff val="40000"/>
                    </a:schemeClr>
                  </a:gs>
                  <a:gs pos="0">
                    <a:schemeClr val="accent6"/>
                  </a:gs>
                </a:gsLst>
                <a:lin ang="5400000" scaled="0"/>
              </a:gradFill>
              <a:ln w="19050">
                <a:solidFill>
                  <a:schemeClr val="lt1"/>
                </a:solidFill>
              </a:ln>
              <a:effectLst/>
            </c:spPr>
            <c:extLst>
              <c:ext xmlns:c16="http://schemas.microsoft.com/office/drawing/2014/chart" uri="{C3380CC4-5D6E-409C-BE32-E72D297353CC}">
                <c16:uniqueId val="{0000000B-F355-4142-85B4-7D0EBF796DE5}"/>
              </c:ext>
            </c:extLst>
          </c:dPt>
          <c:dPt>
            <c:idx val="6"/>
            <c:bubble3D val="0"/>
            <c:spPr>
              <a:gradFill>
                <a:gsLst>
                  <a:gs pos="100000">
                    <a:schemeClr val="accent1">
                      <a:lumMod val="60000"/>
                      <a:lumMod val="60000"/>
                      <a:lumOff val="40000"/>
                    </a:schemeClr>
                  </a:gs>
                  <a:gs pos="0">
                    <a:schemeClr val="accent1">
                      <a:lumMod val="60000"/>
                    </a:schemeClr>
                  </a:gs>
                </a:gsLst>
                <a:lin ang="5400000" scaled="0"/>
              </a:gradFill>
              <a:ln w="19050">
                <a:solidFill>
                  <a:schemeClr val="lt1"/>
                </a:solidFill>
              </a:ln>
              <a:effectLst/>
            </c:spPr>
            <c:extLst>
              <c:ext xmlns:c16="http://schemas.microsoft.com/office/drawing/2014/chart" uri="{C3380CC4-5D6E-409C-BE32-E72D297353CC}">
                <c16:uniqueId val="{0000000D-F355-4142-85B4-7D0EBF796DE5}"/>
              </c:ext>
            </c:extLst>
          </c:dPt>
          <c:dPt>
            <c:idx val="7"/>
            <c:bubble3D val="0"/>
            <c:spPr>
              <a:gradFill>
                <a:gsLst>
                  <a:gs pos="100000">
                    <a:schemeClr val="accent2">
                      <a:lumMod val="60000"/>
                      <a:lumMod val="60000"/>
                      <a:lumOff val="40000"/>
                    </a:schemeClr>
                  </a:gs>
                  <a:gs pos="0">
                    <a:schemeClr val="accent2">
                      <a:lumMod val="60000"/>
                    </a:schemeClr>
                  </a:gs>
                </a:gsLst>
                <a:lin ang="5400000" scaled="0"/>
              </a:gradFill>
              <a:ln w="19050">
                <a:solidFill>
                  <a:schemeClr val="lt1"/>
                </a:solidFill>
              </a:ln>
              <a:effectLst/>
            </c:spPr>
            <c:extLst>
              <c:ext xmlns:c16="http://schemas.microsoft.com/office/drawing/2014/chart" uri="{C3380CC4-5D6E-409C-BE32-E72D297353CC}">
                <c16:uniqueId val="{0000000F-F355-4142-85B4-7D0EBF796DE5}"/>
              </c:ext>
            </c:extLst>
          </c:dPt>
          <c:dLbls>
            <c:dLbl>
              <c:idx val="0"/>
              <c:layout>
                <c:manualLayout>
                  <c:x val="-4.6972513852435109E-2"/>
                  <c:y val="0.10898221055701363"/>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F355-4142-85B4-7D0EBF796DE5}"/>
                </c:ext>
              </c:extLst>
            </c:dLbl>
            <c:dLbl>
              <c:idx val="1"/>
              <c:layout>
                <c:manualLayout>
                  <c:x val="-5.2252114319043454E-2"/>
                  <c:y val="-9.5137795275590548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F355-4142-85B4-7D0EBF796DE5}"/>
                </c:ext>
              </c:extLst>
            </c:dLbl>
            <c:dLbl>
              <c:idx val="2"/>
              <c:layout>
                <c:manualLayout>
                  <c:x val="4.9657699037620295E-2"/>
                  <c:y val="-9.680081656459609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F355-4142-85B4-7D0EBF796DE5}"/>
                </c:ext>
              </c:extLst>
            </c:dLbl>
            <c:dLbl>
              <c:idx val="3"/>
              <c:layout>
                <c:manualLayout>
                  <c:x val="6.7631233595800519E-2"/>
                  <c:y val="-2.851232137649469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F355-4142-85B4-7D0EBF796DE5}"/>
                </c:ext>
              </c:extLst>
            </c:dLbl>
            <c:dLbl>
              <c:idx val="4"/>
              <c:layout>
                <c:manualLayout>
                  <c:x val="6.4361147564887727E-2"/>
                  <c:y val="5.7647637795275507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9-F355-4142-85B4-7D0EBF796DE5}"/>
                </c:ext>
              </c:extLst>
            </c:dLbl>
            <c:dLbl>
              <c:idx val="5"/>
              <c:layout>
                <c:manualLayout>
                  <c:x val="4.2136555847185724E-2"/>
                  <c:y val="8.4547973170020371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B-F355-4142-85B4-7D0EBF796DE5}"/>
                </c:ext>
              </c:extLst>
            </c:dLbl>
            <c:dLbl>
              <c:idx val="6"/>
              <c:layout>
                <c:manualLayout>
                  <c:x val="2.0294364246135899E-2"/>
                  <c:y val="7.3295421405657674E-2"/>
                </c:manualLayout>
              </c:layout>
              <c:tx>
                <c:rich>
                  <a:bodyPr/>
                  <a:lstStyle/>
                  <a:p>
                    <a:fld id="{0261BF43-AA06-468E-ABFA-9A650A9257A5}" type="PERCENTAGE">
                      <a:rPr lang="en-US">
                        <a:solidFill>
                          <a:schemeClr val="bg1"/>
                        </a:solidFill>
                      </a:rPr>
                      <a:pPr/>
                      <a:t>[PERCENTAGE]</a:t>
                    </a:fld>
                    <a:endParaRPr lang="de-AT"/>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D-F355-4142-85B4-7D0EBF796DE5}"/>
                </c:ext>
              </c:extLst>
            </c:dLbl>
            <c:dLbl>
              <c:idx val="7"/>
              <c:layout>
                <c:manualLayout>
                  <c:x val="1.2129629629629629E-2"/>
                  <c:y val="8.4359142607174101E-2"/>
                </c:manualLayout>
              </c:layout>
              <c:tx>
                <c:rich>
                  <a:bodyPr/>
                  <a:lstStyle/>
                  <a:p>
                    <a:fld id="{91CA997F-944E-4F30-ABD5-959F0BC9A020}" type="PERCENTAGE">
                      <a:rPr lang="en-US">
                        <a:solidFill>
                          <a:schemeClr val="bg1"/>
                        </a:solidFill>
                      </a:rPr>
                      <a:pPr/>
                      <a:t>[PERCENTAGE]</a:t>
                    </a:fld>
                    <a:endParaRPr lang="de-AT"/>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F-F355-4142-85B4-7D0EBF796DE5}"/>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75000"/>
                        <a:lumOff val="25000"/>
                      </a:schemeClr>
                    </a:solidFill>
                    <a:latin typeface="+mn-lt"/>
                    <a:ea typeface="+mn-ea"/>
                    <a:cs typeface="+mn-cs"/>
                  </a:defRPr>
                </a:pPr>
                <a:endParaRPr lang="de-DE"/>
              </a:p>
            </c:txPr>
            <c:dLblPos val="ctr"/>
            <c:showLegendKey val="0"/>
            <c:showVal val="0"/>
            <c:showCatName val="0"/>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Tabelle5!$B$12:$B$19</c:f>
              <c:strCache>
                <c:ptCount val="8"/>
                <c:pt idx="0">
                  <c:v>Sande, Steine, Baustoffe</c:v>
                </c:pt>
                <c:pt idx="1">
                  <c:v>Mineralölprodukte und Kohle</c:v>
                </c:pt>
                <c:pt idx="2">
                  <c:v>Landwirtsch. Erzeugnisse und Nahrungsmittel</c:v>
                </c:pt>
                <c:pt idx="3">
                  <c:v>Container </c:v>
                </c:pt>
                <c:pt idx="4">
                  <c:v>Chemische Erzeugnisse</c:v>
                </c:pt>
                <c:pt idx="5">
                  <c:v>Metalle </c:v>
                </c:pt>
                <c:pt idx="6">
                  <c:v>Abfälle</c:v>
                </c:pt>
                <c:pt idx="7">
                  <c:v>Sonstiges</c:v>
                </c:pt>
              </c:strCache>
            </c:strRef>
          </c:cat>
          <c:val>
            <c:numRef>
              <c:f>Tabelle5!$C$12:$C$19</c:f>
              <c:numCache>
                <c:formatCode>0%</c:formatCode>
                <c:ptCount val="8"/>
                <c:pt idx="0">
                  <c:v>0.26</c:v>
                </c:pt>
                <c:pt idx="1">
                  <c:v>0.25</c:v>
                </c:pt>
                <c:pt idx="2">
                  <c:v>0.15</c:v>
                </c:pt>
                <c:pt idx="3">
                  <c:v>0.11</c:v>
                </c:pt>
                <c:pt idx="4">
                  <c:v>0.11</c:v>
                </c:pt>
                <c:pt idx="5">
                  <c:v>0.06</c:v>
                </c:pt>
                <c:pt idx="6">
                  <c:v>0.03</c:v>
                </c:pt>
                <c:pt idx="7">
                  <c:v>0.03</c:v>
                </c:pt>
              </c:numCache>
            </c:numRef>
          </c:val>
          <c:extLst>
            <c:ext xmlns:c16="http://schemas.microsoft.com/office/drawing/2014/chart" uri="{C3380CC4-5D6E-409C-BE32-E72D297353CC}">
              <c16:uniqueId val="{00000010-F355-4142-85B4-7D0EBF796DE5}"/>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64174737638898338"/>
          <c:y val="4.6150481189851369E-3"/>
          <c:w val="0.34163976342589442"/>
          <c:h val="0.96123286672499275"/>
        </c:manualLayout>
      </c:layout>
      <c:overlay val="0"/>
      <c:spPr>
        <a:solidFill>
          <a:schemeClr val="lt1">
            <a:alpha val="50000"/>
          </a:schemeClr>
        </a:solidFill>
        <a:ln>
          <a:noFill/>
        </a:ln>
        <a:effectLst/>
      </c:spPr>
      <c:txPr>
        <a:bodyPr rot="0" spcFirstLastPara="1" vertOverflow="ellipsis" vert="horz" wrap="square" anchor="ctr" anchorCtr="1"/>
        <a:lstStyle/>
        <a:p>
          <a:pPr>
            <a:defRPr sz="900" b="0" i="0" u="none" strike="noStrike" kern="1200" baseline="0">
              <a:solidFill>
                <a:schemeClr val="dk1">
                  <a:lumMod val="65000"/>
                  <a:lumOff val="35000"/>
                </a:schemeClr>
              </a:solidFill>
              <a:latin typeface="+mn-lt"/>
              <a:ea typeface="+mn-ea"/>
              <a:cs typeface="+mn-cs"/>
            </a:defRPr>
          </a:pPr>
          <a:endParaRPr lang="de-DE"/>
        </a:p>
      </c:txPr>
    </c:legend>
    <c:plotVisOnly val="1"/>
    <c:dispBlanksAs val="gap"/>
    <c:showDLblsOverMax val="0"/>
  </c:chart>
  <c:spPr>
    <a:solidFill>
      <a:schemeClr val="bg1"/>
    </a:solidFill>
    <a:ln w="9525" cap="flat" cmpd="sng" algn="ctr">
      <a:solidFill>
        <a:schemeClr val="bg1"/>
      </a:solidFill>
      <a:round/>
    </a:ln>
    <a:effectLst/>
  </c:spPr>
  <c:txPr>
    <a:bodyPr/>
    <a:lstStyle/>
    <a:p>
      <a:pPr>
        <a:defRPr/>
      </a:pPr>
      <a:endParaRPr lang="de-D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6">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defRPr sz="900" kern="1200" cap="none" spc="0" normalizeH="0" baseline="0"/>
  </cs:categoryAxis>
  <cs:chartArea>
    <cs:lnRef idx="0"/>
    <cs:fillRef idx="0"/>
    <cs:effectRef idx="0"/>
    <cs:fontRef idx="minor">
      <a:schemeClr val="dk1"/>
    </cs:fontRef>
    <cs:spPr>
      <a:pattFill prst="dkDnDiag">
        <a:fgClr>
          <a:schemeClr val="lt1"/>
        </a:fgClr>
        <a:bgClr>
          <a:schemeClr val="dk1">
            <a:lumMod val="10000"/>
            <a:lumOff val="90000"/>
          </a:schemeClr>
        </a:bgClr>
      </a:patt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19050">
        <a:solidFill>
          <a:schemeClr val="lt1"/>
        </a:solidFill>
      </a:ln>
    </cs:spPr>
  </cs:dataPoint>
  <cs:dataPoint3D>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50800">
        <a:solidFill>
          <a:schemeClr val="lt1"/>
        </a:solidFill>
      </a:ln>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8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50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1600" b="1" kern="1200"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diagrams/_rels/data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image" Target="../media/image12.png"/></Relationships>
</file>

<file path=ppt/diagrams/_rels/data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2.png"/></Relationships>
</file>

<file path=ppt/diagrams/_rels/data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2.png"/></Relationships>
</file>

<file path=ppt/diagrams/_rels/data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2.png"/></Relationships>
</file>

<file path=ppt/diagrams/_rels/drawing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image" Target="../media/image12.png"/></Relationships>
</file>

<file path=ppt/diagrams/_rels/drawing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2.png"/></Relationships>
</file>

<file path=ppt/diagrams/_rels/drawing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2.png"/></Relationships>
</file>

<file path=ppt/diagrams/_rels/drawing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2.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0F72133-E115-43FC-96C0-A6CC39FA637D}"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de-DE"/>
        </a:p>
      </dgm:t>
    </dgm:pt>
    <dgm:pt modelId="{C13C3918-D091-4AC2-B330-E66D91CF007D}">
      <dgm:prSet phldrT="[Text]"/>
      <dgm:spPr/>
      <dgm:t>
        <a:bodyPr/>
        <a:lstStyle/>
        <a:p>
          <a:r>
            <a:rPr lang="de-DE" dirty="0">
              <a:solidFill>
                <a:schemeClr val="bg1"/>
              </a:solidFill>
              <a:latin typeface="Corbel" panose="020B0503020204020204" pitchFamily="34" charset="0"/>
            </a:rPr>
            <a:t>Marktumfeld Logistik </a:t>
          </a:r>
        </a:p>
      </dgm:t>
    </dgm:pt>
    <dgm:pt modelId="{7F1E8D70-2843-4D2C-8023-3D85781FA291}" type="parTrans" cxnId="{E8B8A657-D941-4143-925B-EFE53BE4C661}">
      <dgm:prSet/>
      <dgm:spPr/>
      <dgm:t>
        <a:bodyPr/>
        <a:lstStyle/>
        <a:p>
          <a:endParaRPr lang="de-DE"/>
        </a:p>
      </dgm:t>
    </dgm:pt>
    <dgm:pt modelId="{1A1DB9C4-71AF-4D09-95DB-8C65914911BB}" type="sibTrans" cxnId="{E8B8A657-D941-4143-925B-EFE53BE4C661}">
      <dgm:prSet/>
      <dgm:spPr/>
      <dgm:t>
        <a:bodyPr/>
        <a:lstStyle/>
        <a:p>
          <a:endParaRPr lang="de-DE"/>
        </a:p>
      </dgm:t>
    </dgm:pt>
    <dgm:pt modelId="{A3C7C1E3-0B77-488B-A736-A07448EDFC23}">
      <dgm:prSet phldrT="[Text]"/>
      <dgm:spPr/>
      <dgm:t>
        <a:bodyPr/>
        <a:lstStyle/>
        <a:p>
          <a:r>
            <a:rPr lang="de-DE" dirty="0">
              <a:latin typeface="Corbel" panose="020B0503020204020204" pitchFamily="34" charset="0"/>
            </a:rPr>
            <a:t>Entwicklungstrends auf einen Blick</a:t>
          </a:r>
        </a:p>
      </dgm:t>
    </dgm:pt>
    <dgm:pt modelId="{F722D39F-F1BB-44C0-83D4-2D9286AE7D69}" type="parTrans" cxnId="{8452AC6F-DC39-4C0A-982C-1208B5E32D57}">
      <dgm:prSet/>
      <dgm:spPr/>
      <dgm:t>
        <a:bodyPr/>
        <a:lstStyle/>
        <a:p>
          <a:endParaRPr lang="de-DE"/>
        </a:p>
      </dgm:t>
    </dgm:pt>
    <dgm:pt modelId="{9F2218DE-C295-4FE1-9712-2075034EFA23}" type="sibTrans" cxnId="{8452AC6F-DC39-4C0A-982C-1208B5E32D57}">
      <dgm:prSet/>
      <dgm:spPr/>
      <dgm:t>
        <a:bodyPr/>
        <a:lstStyle/>
        <a:p>
          <a:endParaRPr lang="de-DE"/>
        </a:p>
      </dgm:t>
    </dgm:pt>
    <dgm:pt modelId="{5952576B-2061-4D73-86C0-A5C4A283E85D}">
      <dgm:prSet/>
      <dgm:spPr/>
      <dgm:t>
        <a:bodyPr/>
        <a:lstStyle/>
        <a:p>
          <a:r>
            <a:rPr lang="de-DE" dirty="0">
              <a:latin typeface="Corbel" panose="020B0503020204020204" pitchFamily="34" charset="0"/>
            </a:rPr>
            <a:t>Innovative Transportkonzepte</a:t>
          </a:r>
        </a:p>
      </dgm:t>
    </dgm:pt>
    <dgm:pt modelId="{4F226D1D-575A-4236-90FC-AF25324AB662}" type="parTrans" cxnId="{38AF0154-CABC-4869-A8CE-A6D3D1E26092}">
      <dgm:prSet/>
      <dgm:spPr/>
      <dgm:t>
        <a:bodyPr/>
        <a:lstStyle/>
        <a:p>
          <a:endParaRPr lang="de-DE"/>
        </a:p>
      </dgm:t>
    </dgm:pt>
    <dgm:pt modelId="{96BDA861-3D45-4EEA-A8E3-8887A31A1408}" type="sibTrans" cxnId="{38AF0154-CABC-4869-A8CE-A6D3D1E26092}">
      <dgm:prSet/>
      <dgm:spPr/>
      <dgm:t>
        <a:bodyPr/>
        <a:lstStyle/>
        <a:p>
          <a:endParaRPr lang="de-DE"/>
        </a:p>
      </dgm:t>
    </dgm:pt>
    <dgm:pt modelId="{FD61D2D1-3F45-4F1C-90B1-613EEE64EFFC}">
      <dgm:prSet/>
      <dgm:spPr/>
      <dgm:t>
        <a:bodyPr/>
        <a:lstStyle/>
        <a:p>
          <a:r>
            <a:rPr lang="de-DE" dirty="0">
              <a:latin typeface="Corbel" panose="020B0503020204020204" pitchFamily="34" charset="0"/>
            </a:rPr>
            <a:t>Innovative Geschäftsmodelle </a:t>
          </a:r>
        </a:p>
      </dgm:t>
    </dgm:pt>
    <dgm:pt modelId="{75B93BCB-E419-4C9B-81B2-B4292F5671AF}" type="parTrans" cxnId="{8674A427-461B-4AC6-BA97-9C0DBC1487B9}">
      <dgm:prSet/>
      <dgm:spPr/>
      <dgm:t>
        <a:bodyPr/>
        <a:lstStyle/>
        <a:p>
          <a:endParaRPr lang="de-DE"/>
        </a:p>
      </dgm:t>
    </dgm:pt>
    <dgm:pt modelId="{494DAEBC-0B9F-45A9-A863-AA6E31408850}" type="sibTrans" cxnId="{8674A427-461B-4AC6-BA97-9C0DBC1487B9}">
      <dgm:prSet/>
      <dgm:spPr/>
      <dgm:t>
        <a:bodyPr/>
        <a:lstStyle/>
        <a:p>
          <a:endParaRPr lang="de-DE"/>
        </a:p>
      </dgm:t>
    </dgm:pt>
    <dgm:pt modelId="{C8991DAA-0F94-40AA-BAF4-29EB949AEFD8}">
      <dgm:prSet/>
      <dgm:spPr/>
      <dgm:t>
        <a:bodyPr/>
        <a:lstStyle/>
        <a:p>
          <a:r>
            <a:rPr lang="de-DE" dirty="0">
              <a:latin typeface="Corbel" panose="020B0503020204020204" pitchFamily="34" charset="0"/>
            </a:rPr>
            <a:t>4 Treiber für die Entwicklung von Innovationen</a:t>
          </a:r>
        </a:p>
      </dgm:t>
    </dgm:pt>
    <dgm:pt modelId="{BD4E8031-254D-4050-93D2-B7F86AD0D2BD}" type="parTrans" cxnId="{EDE95244-4C7D-4BA4-9D2E-CA793836C2E9}">
      <dgm:prSet/>
      <dgm:spPr/>
      <dgm:t>
        <a:bodyPr/>
        <a:lstStyle/>
        <a:p>
          <a:endParaRPr lang="de-DE"/>
        </a:p>
      </dgm:t>
    </dgm:pt>
    <dgm:pt modelId="{3083BD36-21E5-4B02-9621-2972A6332D09}" type="sibTrans" cxnId="{EDE95244-4C7D-4BA4-9D2E-CA793836C2E9}">
      <dgm:prSet/>
      <dgm:spPr/>
      <dgm:t>
        <a:bodyPr/>
        <a:lstStyle/>
        <a:p>
          <a:endParaRPr lang="de-DE"/>
        </a:p>
      </dgm:t>
    </dgm:pt>
    <dgm:pt modelId="{D711CFAA-3E54-4FD1-918C-CC5DF64A970C}" type="pres">
      <dgm:prSet presAssocID="{C0F72133-E115-43FC-96C0-A6CC39FA637D}" presName="Name0" presStyleCnt="0">
        <dgm:presLayoutVars>
          <dgm:chMax val="7"/>
          <dgm:chPref val="7"/>
          <dgm:dir/>
        </dgm:presLayoutVars>
      </dgm:prSet>
      <dgm:spPr/>
    </dgm:pt>
    <dgm:pt modelId="{F297F322-92B7-4F1A-88D0-240F573BAAE5}" type="pres">
      <dgm:prSet presAssocID="{C0F72133-E115-43FC-96C0-A6CC39FA637D}" presName="Name1" presStyleCnt="0"/>
      <dgm:spPr/>
    </dgm:pt>
    <dgm:pt modelId="{1DE371FB-37D5-4174-BF86-A5B4AF93766E}" type="pres">
      <dgm:prSet presAssocID="{C0F72133-E115-43FC-96C0-A6CC39FA637D}" presName="cycle" presStyleCnt="0"/>
      <dgm:spPr/>
    </dgm:pt>
    <dgm:pt modelId="{D9A2E03F-77CF-4F33-933D-14CD616B63D3}" type="pres">
      <dgm:prSet presAssocID="{C0F72133-E115-43FC-96C0-A6CC39FA637D}" presName="srcNode" presStyleLbl="node1" presStyleIdx="0" presStyleCnt="5"/>
      <dgm:spPr/>
    </dgm:pt>
    <dgm:pt modelId="{E5EF259A-7330-4E01-AE6F-A97E9DF2A3E3}" type="pres">
      <dgm:prSet presAssocID="{C0F72133-E115-43FC-96C0-A6CC39FA637D}" presName="conn" presStyleLbl="parChTrans1D2" presStyleIdx="0" presStyleCnt="1"/>
      <dgm:spPr/>
    </dgm:pt>
    <dgm:pt modelId="{88F1E2F3-6478-47FA-9D83-13DBEEFFD756}" type="pres">
      <dgm:prSet presAssocID="{C0F72133-E115-43FC-96C0-A6CC39FA637D}" presName="extraNode" presStyleLbl="node1" presStyleIdx="0" presStyleCnt="5"/>
      <dgm:spPr/>
    </dgm:pt>
    <dgm:pt modelId="{9C595234-30DA-4D26-BF67-8FEE047FBBA9}" type="pres">
      <dgm:prSet presAssocID="{C0F72133-E115-43FC-96C0-A6CC39FA637D}" presName="dstNode" presStyleLbl="node1" presStyleIdx="0" presStyleCnt="5"/>
      <dgm:spPr/>
    </dgm:pt>
    <dgm:pt modelId="{19BDBF14-BE3F-46D1-AE02-5F14BA301DB9}" type="pres">
      <dgm:prSet presAssocID="{C13C3918-D091-4AC2-B330-E66D91CF007D}" presName="text_1" presStyleLbl="node1" presStyleIdx="0" presStyleCnt="5">
        <dgm:presLayoutVars>
          <dgm:bulletEnabled val="1"/>
        </dgm:presLayoutVars>
      </dgm:prSet>
      <dgm:spPr/>
    </dgm:pt>
    <dgm:pt modelId="{9C6CE9AA-7D9F-4B24-9263-FAE86A0AD555}" type="pres">
      <dgm:prSet presAssocID="{C13C3918-D091-4AC2-B330-E66D91CF007D}" presName="accent_1" presStyleCnt="0"/>
      <dgm:spPr/>
    </dgm:pt>
    <dgm:pt modelId="{95AC3833-F1B9-415F-82FA-E58CA2EC990A}" type="pres">
      <dgm:prSet presAssocID="{C13C3918-D091-4AC2-B330-E66D91CF007D}" presName="accentRepeatNode" presStyleLbl="solidFgAcc1" presStyleIdx="0" presStyleCnt="5"/>
      <dgm:spPr>
        <a:solidFill>
          <a:schemeClr val="accent2">
            <a:lumMod val="20000"/>
            <a:lumOff val="80000"/>
          </a:schemeClr>
        </a:solidFill>
        <a:ln>
          <a:solidFill>
            <a:srgbClr val="3C628F"/>
          </a:solidFill>
        </a:ln>
      </dgm:spPr>
    </dgm:pt>
    <dgm:pt modelId="{F9F7F927-B2BE-4B1D-91C9-8562D5999322}" type="pres">
      <dgm:prSet presAssocID="{A3C7C1E3-0B77-488B-A736-A07448EDFC23}" presName="text_2" presStyleLbl="node1" presStyleIdx="1" presStyleCnt="5">
        <dgm:presLayoutVars>
          <dgm:bulletEnabled val="1"/>
        </dgm:presLayoutVars>
      </dgm:prSet>
      <dgm:spPr/>
    </dgm:pt>
    <dgm:pt modelId="{85D505A0-FAD5-4F22-8246-B1F333717910}" type="pres">
      <dgm:prSet presAssocID="{A3C7C1E3-0B77-488B-A736-A07448EDFC23}" presName="accent_2" presStyleCnt="0"/>
      <dgm:spPr/>
    </dgm:pt>
    <dgm:pt modelId="{4FCED2D1-6A8A-47A2-8960-FBA384C1A511}" type="pres">
      <dgm:prSet presAssocID="{A3C7C1E3-0B77-488B-A736-A07448EDFC23}" presName="accentRepeatNode" presStyleLbl="solidFgAcc1" presStyleIdx="1" presStyleCnt="5"/>
      <dgm:spPr/>
    </dgm:pt>
    <dgm:pt modelId="{CD78E749-04A4-46C9-BF49-685562A236CE}" type="pres">
      <dgm:prSet presAssocID="{C8991DAA-0F94-40AA-BAF4-29EB949AEFD8}" presName="text_3" presStyleLbl="node1" presStyleIdx="2" presStyleCnt="5">
        <dgm:presLayoutVars>
          <dgm:bulletEnabled val="1"/>
        </dgm:presLayoutVars>
      </dgm:prSet>
      <dgm:spPr/>
    </dgm:pt>
    <dgm:pt modelId="{12891430-EB63-4019-934D-DF44D889AA29}" type="pres">
      <dgm:prSet presAssocID="{C8991DAA-0F94-40AA-BAF4-29EB949AEFD8}" presName="accent_3" presStyleCnt="0"/>
      <dgm:spPr/>
    </dgm:pt>
    <dgm:pt modelId="{F4E951A2-B685-4EE6-B6FB-809C20DB69DE}" type="pres">
      <dgm:prSet presAssocID="{C8991DAA-0F94-40AA-BAF4-29EB949AEFD8}" presName="accentRepeatNode" presStyleLbl="solidFgAcc1" presStyleIdx="2" presStyleCnt="5"/>
      <dgm:spPr/>
    </dgm:pt>
    <dgm:pt modelId="{929B042B-E517-4BC3-8A57-D004E9481C31}" type="pres">
      <dgm:prSet presAssocID="{5952576B-2061-4D73-86C0-A5C4A283E85D}" presName="text_4" presStyleLbl="node1" presStyleIdx="3" presStyleCnt="5">
        <dgm:presLayoutVars>
          <dgm:bulletEnabled val="1"/>
        </dgm:presLayoutVars>
      </dgm:prSet>
      <dgm:spPr/>
    </dgm:pt>
    <dgm:pt modelId="{5717B3FD-9660-4648-AFBA-9946D85C0A1E}" type="pres">
      <dgm:prSet presAssocID="{5952576B-2061-4D73-86C0-A5C4A283E85D}" presName="accent_4" presStyleCnt="0"/>
      <dgm:spPr/>
    </dgm:pt>
    <dgm:pt modelId="{82CDFC03-F782-44E7-8A18-9D57C2B4F96C}" type="pres">
      <dgm:prSet presAssocID="{5952576B-2061-4D73-86C0-A5C4A283E85D}" presName="accentRepeatNode" presStyleLbl="solidFgAcc1" presStyleIdx="3" presStyleCnt="5"/>
      <dgm:spPr/>
    </dgm:pt>
    <dgm:pt modelId="{E656AB65-421B-42F4-B435-733291DD2E29}" type="pres">
      <dgm:prSet presAssocID="{FD61D2D1-3F45-4F1C-90B1-613EEE64EFFC}" presName="text_5" presStyleLbl="node1" presStyleIdx="4" presStyleCnt="5">
        <dgm:presLayoutVars>
          <dgm:bulletEnabled val="1"/>
        </dgm:presLayoutVars>
      </dgm:prSet>
      <dgm:spPr/>
    </dgm:pt>
    <dgm:pt modelId="{3B34D1CC-AB59-4084-8F03-1FD3AE75D0A4}" type="pres">
      <dgm:prSet presAssocID="{FD61D2D1-3F45-4F1C-90B1-613EEE64EFFC}" presName="accent_5" presStyleCnt="0"/>
      <dgm:spPr/>
    </dgm:pt>
    <dgm:pt modelId="{25B119B3-5852-470A-813F-5696F06C1055}" type="pres">
      <dgm:prSet presAssocID="{FD61D2D1-3F45-4F1C-90B1-613EEE64EFFC}" presName="accentRepeatNode" presStyleLbl="solidFgAcc1" presStyleIdx="4" presStyleCnt="5"/>
      <dgm:spPr/>
    </dgm:pt>
  </dgm:ptLst>
  <dgm:cxnLst>
    <dgm:cxn modelId="{DED46F18-36A3-469B-94E7-635E3205F6A7}" type="presOf" srcId="{A3C7C1E3-0B77-488B-A736-A07448EDFC23}" destId="{F9F7F927-B2BE-4B1D-91C9-8562D5999322}" srcOrd="0" destOrd="0" presId="urn:microsoft.com/office/officeart/2008/layout/VerticalCurvedList"/>
    <dgm:cxn modelId="{8674A427-461B-4AC6-BA97-9C0DBC1487B9}" srcId="{C0F72133-E115-43FC-96C0-A6CC39FA637D}" destId="{FD61D2D1-3F45-4F1C-90B1-613EEE64EFFC}" srcOrd="4" destOrd="0" parTransId="{75B93BCB-E419-4C9B-81B2-B4292F5671AF}" sibTransId="{494DAEBC-0B9F-45A9-A863-AA6E31408850}"/>
    <dgm:cxn modelId="{816DA12A-37E8-435B-A4AC-8DC016EE09D6}" type="presOf" srcId="{1A1DB9C4-71AF-4D09-95DB-8C65914911BB}" destId="{E5EF259A-7330-4E01-AE6F-A97E9DF2A3E3}" srcOrd="0" destOrd="0" presId="urn:microsoft.com/office/officeart/2008/layout/VerticalCurvedList"/>
    <dgm:cxn modelId="{EDE95244-4C7D-4BA4-9D2E-CA793836C2E9}" srcId="{C0F72133-E115-43FC-96C0-A6CC39FA637D}" destId="{C8991DAA-0F94-40AA-BAF4-29EB949AEFD8}" srcOrd="2" destOrd="0" parTransId="{BD4E8031-254D-4050-93D2-B7F86AD0D2BD}" sibTransId="{3083BD36-21E5-4B02-9621-2972A6332D09}"/>
    <dgm:cxn modelId="{846E8746-48E3-44FF-83EE-1099466FABCD}" type="presOf" srcId="{C8991DAA-0F94-40AA-BAF4-29EB949AEFD8}" destId="{CD78E749-04A4-46C9-BF49-685562A236CE}" srcOrd="0" destOrd="0" presId="urn:microsoft.com/office/officeart/2008/layout/VerticalCurvedList"/>
    <dgm:cxn modelId="{7B5F024E-7606-4C3D-9799-A0A736753B77}" type="presOf" srcId="{FD61D2D1-3F45-4F1C-90B1-613EEE64EFFC}" destId="{E656AB65-421B-42F4-B435-733291DD2E29}" srcOrd="0" destOrd="0" presId="urn:microsoft.com/office/officeart/2008/layout/VerticalCurvedList"/>
    <dgm:cxn modelId="{8452AC6F-DC39-4C0A-982C-1208B5E32D57}" srcId="{C0F72133-E115-43FC-96C0-A6CC39FA637D}" destId="{A3C7C1E3-0B77-488B-A736-A07448EDFC23}" srcOrd="1" destOrd="0" parTransId="{F722D39F-F1BB-44C0-83D4-2D9286AE7D69}" sibTransId="{9F2218DE-C295-4FE1-9712-2075034EFA23}"/>
    <dgm:cxn modelId="{9AE60C52-0257-4995-8598-DF69C7CD1D8D}" type="presOf" srcId="{C13C3918-D091-4AC2-B330-E66D91CF007D}" destId="{19BDBF14-BE3F-46D1-AE02-5F14BA301DB9}" srcOrd="0" destOrd="0" presId="urn:microsoft.com/office/officeart/2008/layout/VerticalCurvedList"/>
    <dgm:cxn modelId="{38AF0154-CABC-4869-A8CE-A6D3D1E26092}" srcId="{C0F72133-E115-43FC-96C0-A6CC39FA637D}" destId="{5952576B-2061-4D73-86C0-A5C4A283E85D}" srcOrd="3" destOrd="0" parTransId="{4F226D1D-575A-4236-90FC-AF25324AB662}" sibTransId="{96BDA861-3D45-4EEA-A8E3-8887A31A1408}"/>
    <dgm:cxn modelId="{E8B8A657-D941-4143-925B-EFE53BE4C661}" srcId="{C0F72133-E115-43FC-96C0-A6CC39FA637D}" destId="{C13C3918-D091-4AC2-B330-E66D91CF007D}" srcOrd="0" destOrd="0" parTransId="{7F1E8D70-2843-4D2C-8023-3D85781FA291}" sibTransId="{1A1DB9C4-71AF-4D09-95DB-8C65914911BB}"/>
    <dgm:cxn modelId="{F71CABA5-A7B0-454C-B14B-E21A75332D50}" type="presOf" srcId="{5952576B-2061-4D73-86C0-A5C4A283E85D}" destId="{929B042B-E517-4BC3-8A57-D004E9481C31}" srcOrd="0" destOrd="0" presId="urn:microsoft.com/office/officeart/2008/layout/VerticalCurvedList"/>
    <dgm:cxn modelId="{D18EE0C6-9119-49D7-923B-945263F1BC10}" type="presOf" srcId="{C0F72133-E115-43FC-96C0-A6CC39FA637D}" destId="{D711CFAA-3E54-4FD1-918C-CC5DF64A970C}" srcOrd="0" destOrd="0" presId="urn:microsoft.com/office/officeart/2008/layout/VerticalCurvedList"/>
    <dgm:cxn modelId="{3F0EB970-48AE-42FF-A2ED-7680449F5A4D}" type="presParOf" srcId="{D711CFAA-3E54-4FD1-918C-CC5DF64A970C}" destId="{F297F322-92B7-4F1A-88D0-240F573BAAE5}" srcOrd="0" destOrd="0" presId="urn:microsoft.com/office/officeart/2008/layout/VerticalCurvedList"/>
    <dgm:cxn modelId="{B89FEF46-6379-4789-BCA5-D7B5D34FDAF3}" type="presParOf" srcId="{F297F322-92B7-4F1A-88D0-240F573BAAE5}" destId="{1DE371FB-37D5-4174-BF86-A5B4AF93766E}" srcOrd="0" destOrd="0" presId="urn:microsoft.com/office/officeart/2008/layout/VerticalCurvedList"/>
    <dgm:cxn modelId="{D9DCF083-AE04-4F3C-8464-DE0BC1A43ED5}" type="presParOf" srcId="{1DE371FB-37D5-4174-BF86-A5B4AF93766E}" destId="{D9A2E03F-77CF-4F33-933D-14CD616B63D3}" srcOrd="0" destOrd="0" presId="urn:microsoft.com/office/officeart/2008/layout/VerticalCurvedList"/>
    <dgm:cxn modelId="{20A1DC77-585F-4709-802A-399B4437E365}" type="presParOf" srcId="{1DE371FB-37D5-4174-BF86-A5B4AF93766E}" destId="{E5EF259A-7330-4E01-AE6F-A97E9DF2A3E3}" srcOrd="1" destOrd="0" presId="urn:microsoft.com/office/officeart/2008/layout/VerticalCurvedList"/>
    <dgm:cxn modelId="{1E6E71CC-76E3-4798-832D-04067732FB7A}" type="presParOf" srcId="{1DE371FB-37D5-4174-BF86-A5B4AF93766E}" destId="{88F1E2F3-6478-47FA-9D83-13DBEEFFD756}" srcOrd="2" destOrd="0" presId="urn:microsoft.com/office/officeart/2008/layout/VerticalCurvedList"/>
    <dgm:cxn modelId="{B969DB96-BCB3-4696-8495-D106AF74BA83}" type="presParOf" srcId="{1DE371FB-37D5-4174-BF86-A5B4AF93766E}" destId="{9C595234-30DA-4D26-BF67-8FEE047FBBA9}" srcOrd="3" destOrd="0" presId="urn:microsoft.com/office/officeart/2008/layout/VerticalCurvedList"/>
    <dgm:cxn modelId="{DD038850-35F7-48E8-AF4D-AE84E1B2A83E}" type="presParOf" srcId="{F297F322-92B7-4F1A-88D0-240F573BAAE5}" destId="{19BDBF14-BE3F-46D1-AE02-5F14BA301DB9}" srcOrd="1" destOrd="0" presId="urn:microsoft.com/office/officeart/2008/layout/VerticalCurvedList"/>
    <dgm:cxn modelId="{8BC6D183-79A8-4E42-9A55-8BF8B5959C0A}" type="presParOf" srcId="{F297F322-92B7-4F1A-88D0-240F573BAAE5}" destId="{9C6CE9AA-7D9F-4B24-9263-FAE86A0AD555}" srcOrd="2" destOrd="0" presId="urn:microsoft.com/office/officeart/2008/layout/VerticalCurvedList"/>
    <dgm:cxn modelId="{88CFC479-8475-4ABE-9394-B8987F9DBB16}" type="presParOf" srcId="{9C6CE9AA-7D9F-4B24-9263-FAE86A0AD555}" destId="{95AC3833-F1B9-415F-82FA-E58CA2EC990A}" srcOrd="0" destOrd="0" presId="urn:microsoft.com/office/officeart/2008/layout/VerticalCurvedList"/>
    <dgm:cxn modelId="{3887E363-FF9C-41C7-9629-C7C90623F5F9}" type="presParOf" srcId="{F297F322-92B7-4F1A-88D0-240F573BAAE5}" destId="{F9F7F927-B2BE-4B1D-91C9-8562D5999322}" srcOrd="3" destOrd="0" presId="urn:microsoft.com/office/officeart/2008/layout/VerticalCurvedList"/>
    <dgm:cxn modelId="{868769A6-856D-4CDC-AE71-CAFA1C8D640B}" type="presParOf" srcId="{F297F322-92B7-4F1A-88D0-240F573BAAE5}" destId="{85D505A0-FAD5-4F22-8246-B1F333717910}" srcOrd="4" destOrd="0" presId="urn:microsoft.com/office/officeart/2008/layout/VerticalCurvedList"/>
    <dgm:cxn modelId="{40CDD6D0-67AF-4994-8F44-E1508397F7A4}" type="presParOf" srcId="{85D505A0-FAD5-4F22-8246-B1F333717910}" destId="{4FCED2D1-6A8A-47A2-8960-FBA384C1A511}" srcOrd="0" destOrd="0" presId="urn:microsoft.com/office/officeart/2008/layout/VerticalCurvedList"/>
    <dgm:cxn modelId="{97488F64-86A4-4737-9671-97DE4A2D4446}" type="presParOf" srcId="{F297F322-92B7-4F1A-88D0-240F573BAAE5}" destId="{CD78E749-04A4-46C9-BF49-685562A236CE}" srcOrd="5" destOrd="0" presId="urn:microsoft.com/office/officeart/2008/layout/VerticalCurvedList"/>
    <dgm:cxn modelId="{52C76246-E0AF-45BA-B369-EB329988B13A}" type="presParOf" srcId="{F297F322-92B7-4F1A-88D0-240F573BAAE5}" destId="{12891430-EB63-4019-934D-DF44D889AA29}" srcOrd="6" destOrd="0" presId="urn:microsoft.com/office/officeart/2008/layout/VerticalCurvedList"/>
    <dgm:cxn modelId="{A7736406-921C-4D6D-8C96-0CD20DC6C6AD}" type="presParOf" srcId="{12891430-EB63-4019-934D-DF44D889AA29}" destId="{F4E951A2-B685-4EE6-B6FB-809C20DB69DE}" srcOrd="0" destOrd="0" presId="urn:microsoft.com/office/officeart/2008/layout/VerticalCurvedList"/>
    <dgm:cxn modelId="{722C6F3D-B017-4F81-AFA8-45E1588D3644}" type="presParOf" srcId="{F297F322-92B7-4F1A-88D0-240F573BAAE5}" destId="{929B042B-E517-4BC3-8A57-D004E9481C31}" srcOrd="7" destOrd="0" presId="urn:microsoft.com/office/officeart/2008/layout/VerticalCurvedList"/>
    <dgm:cxn modelId="{F2E9D894-FEBE-43F9-80C0-27475A27CD20}" type="presParOf" srcId="{F297F322-92B7-4F1A-88D0-240F573BAAE5}" destId="{5717B3FD-9660-4648-AFBA-9946D85C0A1E}" srcOrd="8" destOrd="0" presId="urn:microsoft.com/office/officeart/2008/layout/VerticalCurvedList"/>
    <dgm:cxn modelId="{8E46ED3A-B042-4484-BF7C-D7B18F2B4B25}" type="presParOf" srcId="{5717B3FD-9660-4648-AFBA-9946D85C0A1E}" destId="{82CDFC03-F782-44E7-8A18-9D57C2B4F96C}" srcOrd="0" destOrd="0" presId="urn:microsoft.com/office/officeart/2008/layout/VerticalCurvedList"/>
    <dgm:cxn modelId="{DD0C1F3C-A897-43E7-82B7-198CEE796AE9}" type="presParOf" srcId="{F297F322-92B7-4F1A-88D0-240F573BAAE5}" destId="{E656AB65-421B-42F4-B435-733291DD2E29}" srcOrd="9" destOrd="0" presId="urn:microsoft.com/office/officeart/2008/layout/VerticalCurvedList"/>
    <dgm:cxn modelId="{09C0A16E-8B2C-4995-B4D8-4A2A8E6F7F65}" type="presParOf" srcId="{F297F322-92B7-4F1A-88D0-240F573BAAE5}" destId="{3B34D1CC-AB59-4084-8F03-1FD3AE75D0A4}" srcOrd="10" destOrd="0" presId="urn:microsoft.com/office/officeart/2008/layout/VerticalCurvedList"/>
    <dgm:cxn modelId="{763925D6-9387-4E1E-A44F-831DCB0E6F6D}" type="presParOf" srcId="{3B34D1CC-AB59-4084-8F03-1FD3AE75D0A4}" destId="{25B119B3-5852-470A-813F-5696F06C1055}"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0F72133-E115-43FC-96C0-A6CC39FA637D}"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de-DE"/>
        </a:p>
      </dgm:t>
    </dgm:pt>
    <dgm:pt modelId="{C13C3918-D091-4AC2-B330-E66D91CF007D}">
      <dgm:prSet phldrT="[Text]"/>
      <dgm:spPr/>
      <dgm:t>
        <a:bodyPr/>
        <a:lstStyle/>
        <a:p>
          <a:r>
            <a:rPr lang="de-DE" dirty="0">
              <a:solidFill>
                <a:schemeClr val="bg1"/>
              </a:solidFill>
              <a:latin typeface="Corbel" panose="020B0503020204020204" pitchFamily="34" charset="0"/>
            </a:rPr>
            <a:t>Marktumfeld Logistik</a:t>
          </a:r>
        </a:p>
      </dgm:t>
    </dgm:pt>
    <dgm:pt modelId="{7F1E8D70-2843-4D2C-8023-3D85781FA291}" type="parTrans" cxnId="{E8B8A657-D941-4143-925B-EFE53BE4C661}">
      <dgm:prSet/>
      <dgm:spPr/>
      <dgm:t>
        <a:bodyPr/>
        <a:lstStyle/>
        <a:p>
          <a:endParaRPr lang="de-DE"/>
        </a:p>
      </dgm:t>
    </dgm:pt>
    <dgm:pt modelId="{1A1DB9C4-71AF-4D09-95DB-8C65914911BB}" type="sibTrans" cxnId="{E8B8A657-D941-4143-925B-EFE53BE4C661}">
      <dgm:prSet/>
      <dgm:spPr/>
      <dgm:t>
        <a:bodyPr/>
        <a:lstStyle/>
        <a:p>
          <a:endParaRPr lang="de-DE"/>
        </a:p>
      </dgm:t>
    </dgm:pt>
    <dgm:pt modelId="{A3C7C1E3-0B77-488B-A736-A07448EDFC23}">
      <dgm:prSet phldrT="[Text]"/>
      <dgm:spPr/>
      <dgm:t>
        <a:bodyPr/>
        <a:lstStyle/>
        <a:p>
          <a:r>
            <a:rPr lang="de-DE" dirty="0">
              <a:latin typeface="Corbel" panose="020B0503020204020204" pitchFamily="34" charset="0"/>
            </a:rPr>
            <a:t>Entwicklungstrends auf einen Blick</a:t>
          </a:r>
        </a:p>
      </dgm:t>
    </dgm:pt>
    <dgm:pt modelId="{F722D39F-F1BB-44C0-83D4-2D9286AE7D69}" type="parTrans" cxnId="{8452AC6F-DC39-4C0A-982C-1208B5E32D57}">
      <dgm:prSet/>
      <dgm:spPr/>
      <dgm:t>
        <a:bodyPr/>
        <a:lstStyle/>
        <a:p>
          <a:endParaRPr lang="de-DE"/>
        </a:p>
      </dgm:t>
    </dgm:pt>
    <dgm:pt modelId="{9F2218DE-C295-4FE1-9712-2075034EFA23}" type="sibTrans" cxnId="{8452AC6F-DC39-4C0A-982C-1208B5E32D57}">
      <dgm:prSet/>
      <dgm:spPr/>
      <dgm:t>
        <a:bodyPr/>
        <a:lstStyle/>
        <a:p>
          <a:endParaRPr lang="de-DE"/>
        </a:p>
      </dgm:t>
    </dgm:pt>
    <dgm:pt modelId="{0158EC12-D76E-49E0-8463-0890A5B361AA}">
      <dgm:prSet/>
      <dgm:spPr/>
      <dgm:t>
        <a:bodyPr/>
        <a:lstStyle/>
        <a:p>
          <a:r>
            <a:rPr lang="de-DE" dirty="0">
              <a:latin typeface="Corbel" panose="020B0503020204020204" pitchFamily="34" charset="0"/>
            </a:rPr>
            <a:t>4 Treiber für die Entwicklung von Innovationen</a:t>
          </a:r>
        </a:p>
      </dgm:t>
    </dgm:pt>
    <dgm:pt modelId="{E157DD29-54D7-4535-9708-215085FEB161}" type="parTrans" cxnId="{FC9DA1B5-FF59-4A51-9664-2DC1FBA68496}">
      <dgm:prSet/>
      <dgm:spPr/>
      <dgm:t>
        <a:bodyPr/>
        <a:lstStyle/>
        <a:p>
          <a:endParaRPr lang="de-DE"/>
        </a:p>
      </dgm:t>
    </dgm:pt>
    <dgm:pt modelId="{65E47873-3A38-41AF-B5C0-FEF22BE081B0}" type="sibTrans" cxnId="{FC9DA1B5-FF59-4A51-9664-2DC1FBA68496}">
      <dgm:prSet/>
      <dgm:spPr/>
      <dgm:t>
        <a:bodyPr/>
        <a:lstStyle/>
        <a:p>
          <a:endParaRPr lang="de-DE"/>
        </a:p>
      </dgm:t>
    </dgm:pt>
    <dgm:pt modelId="{5952576B-2061-4D73-86C0-A5C4A283E85D}">
      <dgm:prSet/>
      <dgm:spPr/>
      <dgm:t>
        <a:bodyPr/>
        <a:lstStyle/>
        <a:p>
          <a:r>
            <a:rPr lang="de-DE" dirty="0">
              <a:latin typeface="Corbel" panose="020B0503020204020204" pitchFamily="34" charset="0"/>
            </a:rPr>
            <a:t>Innovative Transportkonzepte</a:t>
          </a:r>
        </a:p>
      </dgm:t>
    </dgm:pt>
    <dgm:pt modelId="{4F226D1D-575A-4236-90FC-AF25324AB662}" type="parTrans" cxnId="{38AF0154-CABC-4869-A8CE-A6D3D1E26092}">
      <dgm:prSet/>
      <dgm:spPr/>
      <dgm:t>
        <a:bodyPr/>
        <a:lstStyle/>
        <a:p>
          <a:endParaRPr lang="de-DE"/>
        </a:p>
      </dgm:t>
    </dgm:pt>
    <dgm:pt modelId="{96BDA861-3D45-4EEA-A8E3-8887A31A1408}" type="sibTrans" cxnId="{38AF0154-CABC-4869-A8CE-A6D3D1E26092}">
      <dgm:prSet/>
      <dgm:spPr/>
      <dgm:t>
        <a:bodyPr/>
        <a:lstStyle/>
        <a:p>
          <a:endParaRPr lang="de-DE"/>
        </a:p>
      </dgm:t>
    </dgm:pt>
    <dgm:pt modelId="{FD61D2D1-3F45-4F1C-90B1-613EEE64EFFC}">
      <dgm:prSet/>
      <dgm:spPr/>
      <dgm:t>
        <a:bodyPr/>
        <a:lstStyle/>
        <a:p>
          <a:r>
            <a:rPr lang="de-DE" dirty="0">
              <a:latin typeface="Corbel" panose="020B0503020204020204" pitchFamily="34" charset="0"/>
            </a:rPr>
            <a:t>Innovative Geschäftsmodelle</a:t>
          </a:r>
        </a:p>
      </dgm:t>
    </dgm:pt>
    <dgm:pt modelId="{75B93BCB-E419-4C9B-81B2-B4292F5671AF}" type="parTrans" cxnId="{8674A427-461B-4AC6-BA97-9C0DBC1487B9}">
      <dgm:prSet/>
      <dgm:spPr/>
      <dgm:t>
        <a:bodyPr/>
        <a:lstStyle/>
        <a:p>
          <a:endParaRPr lang="de-DE"/>
        </a:p>
      </dgm:t>
    </dgm:pt>
    <dgm:pt modelId="{494DAEBC-0B9F-45A9-A863-AA6E31408850}" type="sibTrans" cxnId="{8674A427-461B-4AC6-BA97-9C0DBC1487B9}">
      <dgm:prSet/>
      <dgm:spPr/>
      <dgm:t>
        <a:bodyPr/>
        <a:lstStyle/>
        <a:p>
          <a:endParaRPr lang="de-DE"/>
        </a:p>
      </dgm:t>
    </dgm:pt>
    <dgm:pt modelId="{D711CFAA-3E54-4FD1-918C-CC5DF64A970C}" type="pres">
      <dgm:prSet presAssocID="{C0F72133-E115-43FC-96C0-A6CC39FA637D}" presName="Name0" presStyleCnt="0">
        <dgm:presLayoutVars>
          <dgm:chMax val="7"/>
          <dgm:chPref val="7"/>
          <dgm:dir/>
        </dgm:presLayoutVars>
      </dgm:prSet>
      <dgm:spPr/>
    </dgm:pt>
    <dgm:pt modelId="{F297F322-92B7-4F1A-88D0-240F573BAAE5}" type="pres">
      <dgm:prSet presAssocID="{C0F72133-E115-43FC-96C0-A6CC39FA637D}" presName="Name1" presStyleCnt="0"/>
      <dgm:spPr/>
    </dgm:pt>
    <dgm:pt modelId="{1DE371FB-37D5-4174-BF86-A5B4AF93766E}" type="pres">
      <dgm:prSet presAssocID="{C0F72133-E115-43FC-96C0-A6CC39FA637D}" presName="cycle" presStyleCnt="0"/>
      <dgm:spPr/>
    </dgm:pt>
    <dgm:pt modelId="{D9A2E03F-77CF-4F33-933D-14CD616B63D3}" type="pres">
      <dgm:prSet presAssocID="{C0F72133-E115-43FC-96C0-A6CC39FA637D}" presName="srcNode" presStyleLbl="node1" presStyleIdx="0" presStyleCnt="5"/>
      <dgm:spPr/>
    </dgm:pt>
    <dgm:pt modelId="{E5EF259A-7330-4E01-AE6F-A97E9DF2A3E3}" type="pres">
      <dgm:prSet presAssocID="{C0F72133-E115-43FC-96C0-A6CC39FA637D}" presName="conn" presStyleLbl="parChTrans1D2" presStyleIdx="0" presStyleCnt="1"/>
      <dgm:spPr/>
    </dgm:pt>
    <dgm:pt modelId="{88F1E2F3-6478-47FA-9D83-13DBEEFFD756}" type="pres">
      <dgm:prSet presAssocID="{C0F72133-E115-43FC-96C0-A6CC39FA637D}" presName="extraNode" presStyleLbl="node1" presStyleIdx="0" presStyleCnt="5"/>
      <dgm:spPr/>
    </dgm:pt>
    <dgm:pt modelId="{9C595234-30DA-4D26-BF67-8FEE047FBBA9}" type="pres">
      <dgm:prSet presAssocID="{C0F72133-E115-43FC-96C0-A6CC39FA637D}" presName="dstNode" presStyleLbl="node1" presStyleIdx="0" presStyleCnt="5"/>
      <dgm:spPr/>
    </dgm:pt>
    <dgm:pt modelId="{19BDBF14-BE3F-46D1-AE02-5F14BA301DB9}" type="pres">
      <dgm:prSet presAssocID="{C13C3918-D091-4AC2-B330-E66D91CF007D}" presName="text_1" presStyleLbl="node1" presStyleIdx="0" presStyleCnt="5">
        <dgm:presLayoutVars>
          <dgm:bulletEnabled val="1"/>
        </dgm:presLayoutVars>
      </dgm:prSet>
      <dgm:spPr/>
    </dgm:pt>
    <dgm:pt modelId="{9C6CE9AA-7D9F-4B24-9263-FAE86A0AD555}" type="pres">
      <dgm:prSet presAssocID="{C13C3918-D091-4AC2-B330-E66D91CF007D}" presName="accent_1" presStyleCnt="0"/>
      <dgm:spPr/>
    </dgm:pt>
    <dgm:pt modelId="{95AC3833-F1B9-415F-82FA-E58CA2EC990A}" type="pres">
      <dgm:prSet presAssocID="{C13C3918-D091-4AC2-B330-E66D91CF007D}" presName="accentRepeatNode" presStyleLbl="solidFgAcc1" presStyleIdx="0" presStyleCnt="5"/>
      <dgm:spPr>
        <a:blipFill rotWithShape="0">
          <a:blip xmlns:r="http://schemas.openxmlformats.org/officeDocument/2006/relationships" r:embed="rId1" cstate="screen">
            <a:extLst>
              <a:ext uri="{28A0092B-C50C-407E-A947-70E740481C1C}">
                <a14:useLocalDpi xmlns:a14="http://schemas.microsoft.com/office/drawing/2010/main"/>
              </a:ext>
            </a:extLst>
          </a:blip>
          <a:stretch>
            <a:fillRect/>
          </a:stretch>
        </a:blipFill>
      </dgm:spPr>
    </dgm:pt>
    <dgm:pt modelId="{F9F7F927-B2BE-4B1D-91C9-8562D5999322}" type="pres">
      <dgm:prSet presAssocID="{A3C7C1E3-0B77-488B-A736-A07448EDFC23}" presName="text_2" presStyleLbl="node1" presStyleIdx="1" presStyleCnt="5">
        <dgm:presLayoutVars>
          <dgm:bulletEnabled val="1"/>
        </dgm:presLayoutVars>
      </dgm:prSet>
      <dgm:spPr/>
    </dgm:pt>
    <dgm:pt modelId="{85D505A0-FAD5-4F22-8246-B1F333717910}" type="pres">
      <dgm:prSet presAssocID="{A3C7C1E3-0B77-488B-A736-A07448EDFC23}" presName="accent_2" presStyleCnt="0"/>
      <dgm:spPr/>
    </dgm:pt>
    <dgm:pt modelId="{4FCED2D1-6A8A-47A2-8960-FBA384C1A511}" type="pres">
      <dgm:prSet presAssocID="{A3C7C1E3-0B77-488B-A736-A07448EDFC23}" presName="accentRepeatNode" presStyleLbl="solidFgAcc1" presStyleIdx="1" presStyleCnt="5"/>
      <dgm:spPr>
        <a:blipFill rotWithShape="0">
          <a:blip xmlns:r="http://schemas.openxmlformats.org/officeDocument/2006/relationships" r:embed="rId2" cstate="screen">
            <a:extLst>
              <a:ext uri="{28A0092B-C50C-407E-A947-70E740481C1C}">
                <a14:useLocalDpi xmlns:a14="http://schemas.microsoft.com/office/drawing/2010/main"/>
              </a:ext>
            </a:extLst>
          </a:blip>
          <a:stretch>
            <a:fillRect/>
          </a:stretch>
        </a:blipFill>
      </dgm:spPr>
    </dgm:pt>
    <dgm:pt modelId="{6734712D-4404-419E-9788-3F71FA7612A0}" type="pres">
      <dgm:prSet presAssocID="{0158EC12-D76E-49E0-8463-0890A5B361AA}" presName="text_3" presStyleLbl="node1" presStyleIdx="2" presStyleCnt="5">
        <dgm:presLayoutVars>
          <dgm:bulletEnabled val="1"/>
        </dgm:presLayoutVars>
      </dgm:prSet>
      <dgm:spPr/>
    </dgm:pt>
    <dgm:pt modelId="{173748F7-E748-4B4D-B36D-071CE88B3771}" type="pres">
      <dgm:prSet presAssocID="{0158EC12-D76E-49E0-8463-0890A5B361AA}" presName="accent_3" presStyleCnt="0"/>
      <dgm:spPr/>
    </dgm:pt>
    <dgm:pt modelId="{7CBF11C8-FB07-436B-98BC-7AF97BE2F9B4}" type="pres">
      <dgm:prSet presAssocID="{0158EC12-D76E-49E0-8463-0890A5B361AA}" presName="accentRepeatNode" presStyleLbl="solidFgAcc1" presStyleIdx="2" presStyleCnt="5"/>
      <dgm:spPr/>
    </dgm:pt>
    <dgm:pt modelId="{929B042B-E517-4BC3-8A57-D004E9481C31}" type="pres">
      <dgm:prSet presAssocID="{5952576B-2061-4D73-86C0-A5C4A283E85D}" presName="text_4" presStyleLbl="node1" presStyleIdx="3" presStyleCnt="5">
        <dgm:presLayoutVars>
          <dgm:bulletEnabled val="1"/>
        </dgm:presLayoutVars>
      </dgm:prSet>
      <dgm:spPr/>
    </dgm:pt>
    <dgm:pt modelId="{5717B3FD-9660-4648-AFBA-9946D85C0A1E}" type="pres">
      <dgm:prSet presAssocID="{5952576B-2061-4D73-86C0-A5C4A283E85D}" presName="accent_4" presStyleCnt="0"/>
      <dgm:spPr/>
    </dgm:pt>
    <dgm:pt modelId="{82CDFC03-F782-44E7-8A18-9D57C2B4F96C}" type="pres">
      <dgm:prSet presAssocID="{5952576B-2061-4D73-86C0-A5C4A283E85D}" presName="accentRepeatNode" presStyleLbl="solidFgAcc1" presStyleIdx="3" presStyleCnt="5"/>
      <dgm:spPr/>
    </dgm:pt>
    <dgm:pt modelId="{E656AB65-421B-42F4-B435-733291DD2E29}" type="pres">
      <dgm:prSet presAssocID="{FD61D2D1-3F45-4F1C-90B1-613EEE64EFFC}" presName="text_5" presStyleLbl="node1" presStyleIdx="4" presStyleCnt="5">
        <dgm:presLayoutVars>
          <dgm:bulletEnabled val="1"/>
        </dgm:presLayoutVars>
      </dgm:prSet>
      <dgm:spPr/>
    </dgm:pt>
    <dgm:pt modelId="{3B34D1CC-AB59-4084-8F03-1FD3AE75D0A4}" type="pres">
      <dgm:prSet presAssocID="{FD61D2D1-3F45-4F1C-90B1-613EEE64EFFC}" presName="accent_5" presStyleCnt="0"/>
      <dgm:spPr/>
    </dgm:pt>
    <dgm:pt modelId="{25B119B3-5852-470A-813F-5696F06C1055}" type="pres">
      <dgm:prSet presAssocID="{FD61D2D1-3F45-4F1C-90B1-613EEE64EFFC}" presName="accentRepeatNode" presStyleLbl="solidFgAcc1" presStyleIdx="4" presStyleCnt="5"/>
      <dgm:spPr/>
    </dgm:pt>
  </dgm:ptLst>
  <dgm:cxnLst>
    <dgm:cxn modelId="{DED46F18-36A3-469B-94E7-635E3205F6A7}" type="presOf" srcId="{A3C7C1E3-0B77-488B-A736-A07448EDFC23}" destId="{F9F7F927-B2BE-4B1D-91C9-8562D5999322}" srcOrd="0" destOrd="0" presId="urn:microsoft.com/office/officeart/2008/layout/VerticalCurvedList"/>
    <dgm:cxn modelId="{8674A427-461B-4AC6-BA97-9C0DBC1487B9}" srcId="{C0F72133-E115-43FC-96C0-A6CC39FA637D}" destId="{FD61D2D1-3F45-4F1C-90B1-613EEE64EFFC}" srcOrd="4" destOrd="0" parTransId="{75B93BCB-E419-4C9B-81B2-B4292F5671AF}" sibTransId="{494DAEBC-0B9F-45A9-A863-AA6E31408850}"/>
    <dgm:cxn modelId="{816DA12A-37E8-435B-A4AC-8DC016EE09D6}" type="presOf" srcId="{1A1DB9C4-71AF-4D09-95DB-8C65914911BB}" destId="{E5EF259A-7330-4E01-AE6F-A97E9DF2A3E3}" srcOrd="0" destOrd="0" presId="urn:microsoft.com/office/officeart/2008/layout/VerticalCurvedList"/>
    <dgm:cxn modelId="{3D67E22A-460A-4E9D-B353-0642BF250D9E}" type="presOf" srcId="{0158EC12-D76E-49E0-8463-0890A5B361AA}" destId="{6734712D-4404-419E-9788-3F71FA7612A0}" srcOrd="0" destOrd="0" presId="urn:microsoft.com/office/officeart/2008/layout/VerticalCurvedList"/>
    <dgm:cxn modelId="{D5A5733E-7A7C-4E28-A4E3-D4F098B147C6}" type="presOf" srcId="{FD61D2D1-3F45-4F1C-90B1-613EEE64EFFC}" destId="{E656AB65-421B-42F4-B435-733291DD2E29}" srcOrd="0" destOrd="0" presId="urn:microsoft.com/office/officeart/2008/layout/VerticalCurvedList"/>
    <dgm:cxn modelId="{7FB69469-C5E7-4225-A8C6-CF8FFBB473EB}" type="presOf" srcId="{5952576B-2061-4D73-86C0-A5C4A283E85D}" destId="{929B042B-E517-4BC3-8A57-D004E9481C31}" srcOrd="0" destOrd="0" presId="urn:microsoft.com/office/officeart/2008/layout/VerticalCurvedList"/>
    <dgm:cxn modelId="{8452AC6F-DC39-4C0A-982C-1208B5E32D57}" srcId="{C0F72133-E115-43FC-96C0-A6CC39FA637D}" destId="{A3C7C1E3-0B77-488B-A736-A07448EDFC23}" srcOrd="1" destOrd="0" parTransId="{F722D39F-F1BB-44C0-83D4-2D9286AE7D69}" sibTransId="{9F2218DE-C295-4FE1-9712-2075034EFA23}"/>
    <dgm:cxn modelId="{9AE60C52-0257-4995-8598-DF69C7CD1D8D}" type="presOf" srcId="{C13C3918-D091-4AC2-B330-E66D91CF007D}" destId="{19BDBF14-BE3F-46D1-AE02-5F14BA301DB9}" srcOrd="0" destOrd="0" presId="urn:microsoft.com/office/officeart/2008/layout/VerticalCurvedList"/>
    <dgm:cxn modelId="{38AF0154-CABC-4869-A8CE-A6D3D1E26092}" srcId="{C0F72133-E115-43FC-96C0-A6CC39FA637D}" destId="{5952576B-2061-4D73-86C0-A5C4A283E85D}" srcOrd="3" destOrd="0" parTransId="{4F226D1D-575A-4236-90FC-AF25324AB662}" sibTransId="{96BDA861-3D45-4EEA-A8E3-8887A31A1408}"/>
    <dgm:cxn modelId="{E8B8A657-D941-4143-925B-EFE53BE4C661}" srcId="{C0F72133-E115-43FC-96C0-A6CC39FA637D}" destId="{C13C3918-D091-4AC2-B330-E66D91CF007D}" srcOrd="0" destOrd="0" parTransId="{7F1E8D70-2843-4D2C-8023-3D85781FA291}" sibTransId="{1A1DB9C4-71AF-4D09-95DB-8C65914911BB}"/>
    <dgm:cxn modelId="{FC9DA1B5-FF59-4A51-9664-2DC1FBA68496}" srcId="{C0F72133-E115-43FC-96C0-A6CC39FA637D}" destId="{0158EC12-D76E-49E0-8463-0890A5B361AA}" srcOrd="2" destOrd="0" parTransId="{E157DD29-54D7-4535-9708-215085FEB161}" sibTransId="{65E47873-3A38-41AF-B5C0-FEF22BE081B0}"/>
    <dgm:cxn modelId="{D18EE0C6-9119-49D7-923B-945263F1BC10}" type="presOf" srcId="{C0F72133-E115-43FC-96C0-A6CC39FA637D}" destId="{D711CFAA-3E54-4FD1-918C-CC5DF64A970C}" srcOrd="0" destOrd="0" presId="urn:microsoft.com/office/officeart/2008/layout/VerticalCurvedList"/>
    <dgm:cxn modelId="{3F0EB970-48AE-42FF-A2ED-7680449F5A4D}" type="presParOf" srcId="{D711CFAA-3E54-4FD1-918C-CC5DF64A970C}" destId="{F297F322-92B7-4F1A-88D0-240F573BAAE5}" srcOrd="0" destOrd="0" presId="urn:microsoft.com/office/officeart/2008/layout/VerticalCurvedList"/>
    <dgm:cxn modelId="{B89FEF46-6379-4789-BCA5-D7B5D34FDAF3}" type="presParOf" srcId="{F297F322-92B7-4F1A-88D0-240F573BAAE5}" destId="{1DE371FB-37D5-4174-BF86-A5B4AF93766E}" srcOrd="0" destOrd="0" presId="urn:microsoft.com/office/officeart/2008/layout/VerticalCurvedList"/>
    <dgm:cxn modelId="{D9DCF083-AE04-4F3C-8464-DE0BC1A43ED5}" type="presParOf" srcId="{1DE371FB-37D5-4174-BF86-A5B4AF93766E}" destId="{D9A2E03F-77CF-4F33-933D-14CD616B63D3}" srcOrd="0" destOrd="0" presId="urn:microsoft.com/office/officeart/2008/layout/VerticalCurvedList"/>
    <dgm:cxn modelId="{20A1DC77-585F-4709-802A-399B4437E365}" type="presParOf" srcId="{1DE371FB-37D5-4174-BF86-A5B4AF93766E}" destId="{E5EF259A-7330-4E01-AE6F-A97E9DF2A3E3}" srcOrd="1" destOrd="0" presId="urn:microsoft.com/office/officeart/2008/layout/VerticalCurvedList"/>
    <dgm:cxn modelId="{1E6E71CC-76E3-4798-832D-04067732FB7A}" type="presParOf" srcId="{1DE371FB-37D5-4174-BF86-A5B4AF93766E}" destId="{88F1E2F3-6478-47FA-9D83-13DBEEFFD756}" srcOrd="2" destOrd="0" presId="urn:microsoft.com/office/officeart/2008/layout/VerticalCurvedList"/>
    <dgm:cxn modelId="{B969DB96-BCB3-4696-8495-D106AF74BA83}" type="presParOf" srcId="{1DE371FB-37D5-4174-BF86-A5B4AF93766E}" destId="{9C595234-30DA-4D26-BF67-8FEE047FBBA9}" srcOrd="3" destOrd="0" presId="urn:microsoft.com/office/officeart/2008/layout/VerticalCurvedList"/>
    <dgm:cxn modelId="{DD038850-35F7-48E8-AF4D-AE84E1B2A83E}" type="presParOf" srcId="{F297F322-92B7-4F1A-88D0-240F573BAAE5}" destId="{19BDBF14-BE3F-46D1-AE02-5F14BA301DB9}" srcOrd="1" destOrd="0" presId="urn:microsoft.com/office/officeart/2008/layout/VerticalCurvedList"/>
    <dgm:cxn modelId="{8BC6D183-79A8-4E42-9A55-8BF8B5959C0A}" type="presParOf" srcId="{F297F322-92B7-4F1A-88D0-240F573BAAE5}" destId="{9C6CE9AA-7D9F-4B24-9263-FAE86A0AD555}" srcOrd="2" destOrd="0" presId="urn:microsoft.com/office/officeart/2008/layout/VerticalCurvedList"/>
    <dgm:cxn modelId="{88CFC479-8475-4ABE-9394-B8987F9DBB16}" type="presParOf" srcId="{9C6CE9AA-7D9F-4B24-9263-FAE86A0AD555}" destId="{95AC3833-F1B9-415F-82FA-E58CA2EC990A}" srcOrd="0" destOrd="0" presId="urn:microsoft.com/office/officeart/2008/layout/VerticalCurvedList"/>
    <dgm:cxn modelId="{3887E363-FF9C-41C7-9629-C7C90623F5F9}" type="presParOf" srcId="{F297F322-92B7-4F1A-88D0-240F573BAAE5}" destId="{F9F7F927-B2BE-4B1D-91C9-8562D5999322}" srcOrd="3" destOrd="0" presId="urn:microsoft.com/office/officeart/2008/layout/VerticalCurvedList"/>
    <dgm:cxn modelId="{868769A6-856D-4CDC-AE71-CAFA1C8D640B}" type="presParOf" srcId="{F297F322-92B7-4F1A-88D0-240F573BAAE5}" destId="{85D505A0-FAD5-4F22-8246-B1F333717910}" srcOrd="4" destOrd="0" presId="urn:microsoft.com/office/officeart/2008/layout/VerticalCurvedList"/>
    <dgm:cxn modelId="{40CDD6D0-67AF-4994-8F44-E1508397F7A4}" type="presParOf" srcId="{85D505A0-FAD5-4F22-8246-B1F333717910}" destId="{4FCED2D1-6A8A-47A2-8960-FBA384C1A511}" srcOrd="0" destOrd="0" presId="urn:microsoft.com/office/officeart/2008/layout/VerticalCurvedList"/>
    <dgm:cxn modelId="{303F5DF9-5A16-495E-9B5A-2CE507F23407}" type="presParOf" srcId="{F297F322-92B7-4F1A-88D0-240F573BAAE5}" destId="{6734712D-4404-419E-9788-3F71FA7612A0}" srcOrd="5" destOrd="0" presId="urn:microsoft.com/office/officeart/2008/layout/VerticalCurvedList"/>
    <dgm:cxn modelId="{00F8BACC-F270-4A3F-ADCF-66D518CA2FF1}" type="presParOf" srcId="{F297F322-92B7-4F1A-88D0-240F573BAAE5}" destId="{173748F7-E748-4B4D-B36D-071CE88B3771}" srcOrd="6" destOrd="0" presId="urn:microsoft.com/office/officeart/2008/layout/VerticalCurvedList"/>
    <dgm:cxn modelId="{3F8AE0DA-C57E-46D6-9FFC-0C6C2553218A}" type="presParOf" srcId="{173748F7-E748-4B4D-B36D-071CE88B3771}" destId="{7CBF11C8-FB07-436B-98BC-7AF97BE2F9B4}" srcOrd="0" destOrd="0" presId="urn:microsoft.com/office/officeart/2008/layout/VerticalCurvedList"/>
    <dgm:cxn modelId="{6DECE9AC-436A-4B48-8963-FF8CDDD41FB6}" type="presParOf" srcId="{F297F322-92B7-4F1A-88D0-240F573BAAE5}" destId="{929B042B-E517-4BC3-8A57-D004E9481C31}" srcOrd="7" destOrd="0" presId="urn:microsoft.com/office/officeart/2008/layout/VerticalCurvedList"/>
    <dgm:cxn modelId="{DB655758-9B73-4009-A2BA-5E879AC0A972}" type="presParOf" srcId="{F297F322-92B7-4F1A-88D0-240F573BAAE5}" destId="{5717B3FD-9660-4648-AFBA-9946D85C0A1E}" srcOrd="8" destOrd="0" presId="urn:microsoft.com/office/officeart/2008/layout/VerticalCurvedList"/>
    <dgm:cxn modelId="{84C02E92-34AB-4396-867B-EC04A727B28A}" type="presParOf" srcId="{5717B3FD-9660-4648-AFBA-9946D85C0A1E}" destId="{82CDFC03-F782-44E7-8A18-9D57C2B4F96C}" srcOrd="0" destOrd="0" presId="urn:microsoft.com/office/officeart/2008/layout/VerticalCurvedList"/>
    <dgm:cxn modelId="{108C2DE9-5684-44A2-AAF6-80CB23F66463}" type="presParOf" srcId="{F297F322-92B7-4F1A-88D0-240F573BAAE5}" destId="{E656AB65-421B-42F4-B435-733291DD2E29}" srcOrd="9" destOrd="0" presId="urn:microsoft.com/office/officeart/2008/layout/VerticalCurvedList"/>
    <dgm:cxn modelId="{AC6213C3-B007-43EB-8362-BC79A01E4073}" type="presParOf" srcId="{F297F322-92B7-4F1A-88D0-240F573BAAE5}" destId="{3B34D1CC-AB59-4084-8F03-1FD3AE75D0A4}" srcOrd="10" destOrd="0" presId="urn:microsoft.com/office/officeart/2008/layout/VerticalCurvedList"/>
    <dgm:cxn modelId="{F7245DD0-426C-4BF5-97E3-B6992F96B834}" type="presParOf" srcId="{3B34D1CC-AB59-4084-8F03-1FD3AE75D0A4}" destId="{25B119B3-5852-470A-813F-5696F06C1055}"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D1F3080-721E-4B3E-9BF2-63E3160487C7}" type="doc">
      <dgm:prSet loTypeId="urn:microsoft.com/office/officeart/2005/8/layout/radial1" loCatId="cycle" qsTypeId="urn:microsoft.com/office/officeart/2005/8/quickstyle/simple2" qsCatId="simple" csTypeId="urn:microsoft.com/office/officeart/2005/8/colors/accent1_1" csCatId="accent1" phldr="1"/>
      <dgm:spPr/>
      <dgm:t>
        <a:bodyPr/>
        <a:lstStyle/>
        <a:p>
          <a:endParaRPr lang="en-US"/>
        </a:p>
      </dgm:t>
    </dgm:pt>
    <dgm:pt modelId="{71145A5A-E69F-48A7-8E4F-D0C80051C502}">
      <dgm:prSet phldrT="[Text]"/>
      <dgm:spPr/>
      <dgm:t>
        <a:bodyPr/>
        <a:lstStyle/>
        <a:p>
          <a:r>
            <a:rPr lang="de-DE" b="1" noProof="0" dirty="0">
              <a:solidFill>
                <a:srgbClr val="189BC4"/>
              </a:solidFill>
              <a:latin typeface="Corbel" panose="020B0503020204020204" pitchFamily="34" charset="0"/>
            </a:rPr>
            <a:t>Logistik</a:t>
          </a:r>
        </a:p>
      </dgm:t>
    </dgm:pt>
    <dgm:pt modelId="{C59FC285-994C-49D3-93E3-26DAC11B1A25}" type="parTrans" cxnId="{89E21C69-699C-4E5A-B3AF-B9AEF052978D}">
      <dgm:prSet/>
      <dgm:spPr/>
      <dgm:t>
        <a:bodyPr/>
        <a:lstStyle/>
        <a:p>
          <a:endParaRPr lang="en-US"/>
        </a:p>
      </dgm:t>
    </dgm:pt>
    <dgm:pt modelId="{7530C2B6-EFFC-4B35-97DF-F5B18CFCE816}" type="sibTrans" cxnId="{89E21C69-699C-4E5A-B3AF-B9AEF052978D}">
      <dgm:prSet/>
      <dgm:spPr/>
      <dgm:t>
        <a:bodyPr/>
        <a:lstStyle/>
        <a:p>
          <a:endParaRPr lang="en-US"/>
        </a:p>
      </dgm:t>
    </dgm:pt>
    <dgm:pt modelId="{CD3DFDD0-CD0E-4449-9FCA-5F417CCD39F6}">
      <dgm:prSet phldrT="[Text]" custT="1"/>
      <dgm:spPr/>
      <dgm:t>
        <a:bodyPr/>
        <a:lstStyle/>
        <a:p>
          <a:r>
            <a:rPr lang="de-DE" sz="1300" b="1" noProof="0" dirty="0">
              <a:latin typeface="Corbel" panose="020B0503020204020204" pitchFamily="34" charset="0"/>
            </a:rPr>
            <a:t>Sicherheit</a:t>
          </a:r>
        </a:p>
      </dgm:t>
    </dgm:pt>
    <dgm:pt modelId="{D378D21A-D920-489B-8B71-A1ADB8C6B555}" type="parTrans" cxnId="{144D2CBC-AD2B-4281-9060-A8E854E72425}">
      <dgm:prSet/>
      <dgm:spPr/>
      <dgm:t>
        <a:bodyPr/>
        <a:lstStyle/>
        <a:p>
          <a:endParaRPr lang="en-US" dirty="0"/>
        </a:p>
      </dgm:t>
    </dgm:pt>
    <dgm:pt modelId="{23095FE8-2B08-4B0C-86C1-50FFC4F6AF65}" type="sibTrans" cxnId="{144D2CBC-AD2B-4281-9060-A8E854E72425}">
      <dgm:prSet/>
      <dgm:spPr/>
      <dgm:t>
        <a:bodyPr/>
        <a:lstStyle/>
        <a:p>
          <a:endParaRPr lang="en-US"/>
        </a:p>
      </dgm:t>
    </dgm:pt>
    <dgm:pt modelId="{CB1DDBF7-C612-42A3-BF9A-FADA3256260E}">
      <dgm:prSet phldrT="[Text]" custT="1"/>
      <dgm:spPr/>
      <dgm:t>
        <a:bodyPr/>
        <a:lstStyle/>
        <a:p>
          <a:r>
            <a:rPr lang="de-DE" sz="1300" b="1" noProof="0" dirty="0">
              <a:latin typeface="Corbel" panose="020B0503020204020204" pitchFamily="34" charset="0"/>
            </a:rPr>
            <a:t>Klima-</a:t>
          </a:r>
        </a:p>
        <a:p>
          <a:r>
            <a:rPr lang="de-DE" sz="1300" b="1" noProof="0" dirty="0">
              <a:latin typeface="Corbel" panose="020B0503020204020204" pitchFamily="34" charset="0"/>
            </a:rPr>
            <a:t>wandel</a:t>
          </a:r>
        </a:p>
      </dgm:t>
    </dgm:pt>
    <dgm:pt modelId="{463FB5A1-CE63-4592-8480-A22EFC4B3A6D}" type="parTrans" cxnId="{BB77F193-4F48-4ABA-A070-A667D73B75CD}">
      <dgm:prSet/>
      <dgm:spPr/>
      <dgm:t>
        <a:bodyPr/>
        <a:lstStyle/>
        <a:p>
          <a:endParaRPr lang="en-US" dirty="0"/>
        </a:p>
      </dgm:t>
    </dgm:pt>
    <dgm:pt modelId="{825A90DC-BDC1-4BB3-9F71-DA54C9E1005D}" type="sibTrans" cxnId="{BB77F193-4F48-4ABA-A070-A667D73B75CD}">
      <dgm:prSet/>
      <dgm:spPr/>
      <dgm:t>
        <a:bodyPr/>
        <a:lstStyle/>
        <a:p>
          <a:endParaRPr lang="en-US"/>
        </a:p>
      </dgm:t>
    </dgm:pt>
    <dgm:pt modelId="{2B0BDE9B-B531-404E-A67F-E5690A770E05}">
      <dgm:prSet phldrT="[Text]" custT="1"/>
      <dgm:spPr/>
      <dgm:t>
        <a:bodyPr/>
        <a:lstStyle/>
        <a:p>
          <a:r>
            <a:rPr lang="de-DE" sz="1200" b="1" noProof="0" dirty="0">
              <a:latin typeface="Corbel" panose="020B0503020204020204" pitchFamily="34" charset="0"/>
            </a:rPr>
            <a:t>Urbanisierung</a:t>
          </a:r>
        </a:p>
      </dgm:t>
    </dgm:pt>
    <dgm:pt modelId="{DB3AB34B-A45E-46DB-948C-A7311279961F}" type="parTrans" cxnId="{F6527B47-744F-4FAA-B0B9-156107B55FEB}">
      <dgm:prSet/>
      <dgm:spPr/>
      <dgm:t>
        <a:bodyPr/>
        <a:lstStyle/>
        <a:p>
          <a:endParaRPr lang="en-US" dirty="0"/>
        </a:p>
      </dgm:t>
    </dgm:pt>
    <dgm:pt modelId="{3500D948-A1CF-4AE3-8CD1-35DE7728B95B}" type="sibTrans" cxnId="{F6527B47-744F-4FAA-B0B9-156107B55FEB}">
      <dgm:prSet/>
      <dgm:spPr/>
      <dgm:t>
        <a:bodyPr/>
        <a:lstStyle/>
        <a:p>
          <a:endParaRPr lang="en-US"/>
        </a:p>
      </dgm:t>
    </dgm:pt>
    <dgm:pt modelId="{8C2604A5-B8FD-414C-A7F6-1239AD188A4B}">
      <dgm:prSet phldrT="[Text]" custT="1"/>
      <dgm:spPr/>
      <dgm:t>
        <a:bodyPr/>
        <a:lstStyle/>
        <a:p>
          <a:r>
            <a:rPr lang="de-DE" sz="1300" b="1" noProof="0" dirty="0">
              <a:latin typeface="Corbel" panose="020B0503020204020204" pitchFamily="34" charset="0"/>
            </a:rPr>
            <a:t>E-commerce</a:t>
          </a:r>
        </a:p>
      </dgm:t>
    </dgm:pt>
    <dgm:pt modelId="{70D439A8-6B7F-460E-8554-5E785F50CDC7}" type="parTrans" cxnId="{6DE5D3D0-3B14-4DF7-B2E2-0298AA804386}">
      <dgm:prSet/>
      <dgm:spPr/>
      <dgm:t>
        <a:bodyPr/>
        <a:lstStyle/>
        <a:p>
          <a:endParaRPr lang="en-US" dirty="0"/>
        </a:p>
      </dgm:t>
    </dgm:pt>
    <dgm:pt modelId="{CDD41706-4F29-42AA-8D59-2A72ACA9080E}" type="sibTrans" cxnId="{6DE5D3D0-3B14-4DF7-B2E2-0298AA804386}">
      <dgm:prSet/>
      <dgm:spPr/>
      <dgm:t>
        <a:bodyPr/>
        <a:lstStyle/>
        <a:p>
          <a:endParaRPr lang="en-US"/>
        </a:p>
      </dgm:t>
    </dgm:pt>
    <dgm:pt modelId="{AD8C9805-7FC6-4500-A650-18943DA00CCA}">
      <dgm:prSet phldrT="[Text]" custT="1"/>
      <dgm:spPr/>
      <dgm:t>
        <a:bodyPr/>
        <a:lstStyle/>
        <a:p>
          <a:r>
            <a:rPr lang="de-DE" sz="1200" b="1" noProof="0" dirty="0">
              <a:latin typeface="Corbel" panose="020B0503020204020204" pitchFamily="34" charset="0"/>
            </a:rPr>
            <a:t>Digitalisierung</a:t>
          </a:r>
        </a:p>
      </dgm:t>
    </dgm:pt>
    <dgm:pt modelId="{9B848672-F503-4F35-BC06-052FAE5DE67D}" type="parTrans" cxnId="{E344BBC9-AD71-4FCD-A327-D4A340BFBC4E}">
      <dgm:prSet/>
      <dgm:spPr/>
      <dgm:t>
        <a:bodyPr/>
        <a:lstStyle/>
        <a:p>
          <a:endParaRPr lang="en-US" dirty="0"/>
        </a:p>
      </dgm:t>
    </dgm:pt>
    <dgm:pt modelId="{B4F6C133-2B32-4CF6-9A66-BAA7D9D51DBD}" type="sibTrans" cxnId="{E344BBC9-AD71-4FCD-A327-D4A340BFBC4E}">
      <dgm:prSet/>
      <dgm:spPr/>
      <dgm:t>
        <a:bodyPr/>
        <a:lstStyle/>
        <a:p>
          <a:endParaRPr lang="en-US"/>
        </a:p>
      </dgm:t>
    </dgm:pt>
    <dgm:pt modelId="{F565CC60-001D-471F-ACC0-30D60A176CE1}">
      <dgm:prSet phldrT="[Text]" custT="1"/>
      <dgm:spPr/>
      <dgm:t>
        <a:bodyPr/>
        <a:lstStyle/>
        <a:p>
          <a:r>
            <a:rPr lang="de-DE" sz="1300" b="1" noProof="0" dirty="0">
              <a:latin typeface="Corbel" panose="020B0503020204020204" pitchFamily="34" charset="0"/>
            </a:rPr>
            <a:t>Mobile Welt</a:t>
          </a:r>
        </a:p>
      </dgm:t>
    </dgm:pt>
    <dgm:pt modelId="{8728A406-FAC1-4578-B2C6-EEF6C3F88D8E}" type="parTrans" cxnId="{7AE3C2A4-1C22-49B1-9338-72572AE3B123}">
      <dgm:prSet/>
      <dgm:spPr/>
      <dgm:t>
        <a:bodyPr/>
        <a:lstStyle/>
        <a:p>
          <a:endParaRPr lang="en-US" dirty="0"/>
        </a:p>
      </dgm:t>
    </dgm:pt>
    <dgm:pt modelId="{F0A6984A-7E58-4FE5-BB3D-EABFDFE30F00}" type="sibTrans" cxnId="{7AE3C2A4-1C22-49B1-9338-72572AE3B123}">
      <dgm:prSet/>
      <dgm:spPr/>
      <dgm:t>
        <a:bodyPr/>
        <a:lstStyle/>
        <a:p>
          <a:endParaRPr lang="en-US"/>
        </a:p>
      </dgm:t>
    </dgm:pt>
    <dgm:pt modelId="{1D09E6E3-AFC9-4814-9284-E6666A8BC0F4}" type="pres">
      <dgm:prSet presAssocID="{7D1F3080-721E-4B3E-9BF2-63E3160487C7}" presName="cycle" presStyleCnt="0">
        <dgm:presLayoutVars>
          <dgm:chMax val="1"/>
          <dgm:dir/>
          <dgm:animLvl val="ctr"/>
          <dgm:resizeHandles val="exact"/>
        </dgm:presLayoutVars>
      </dgm:prSet>
      <dgm:spPr/>
    </dgm:pt>
    <dgm:pt modelId="{A8CE602F-D0B8-4E6C-8CBE-3620F49944E7}" type="pres">
      <dgm:prSet presAssocID="{71145A5A-E69F-48A7-8E4F-D0C80051C502}" presName="centerShape" presStyleLbl="node0" presStyleIdx="0" presStyleCnt="1" custScaleX="119166" custScaleY="124841"/>
      <dgm:spPr/>
    </dgm:pt>
    <dgm:pt modelId="{6F62A3DC-C1EC-4635-A643-EFC3952EDE63}" type="pres">
      <dgm:prSet presAssocID="{D378D21A-D920-489B-8B71-A1ADB8C6B555}" presName="Name9" presStyleLbl="parChTrans1D2" presStyleIdx="0" presStyleCnt="6"/>
      <dgm:spPr/>
    </dgm:pt>
    <dgm:pt modelId="{6EF491F0-D12C-47EA-8DAF-A6BEB4C20C63}" type="pres">
      <dgm:prSet presAssocID="{D378D21A-D920-489B-8B71-A1ADB8C6B555}" presName="connTx" presStyleLbl="parChTrans1D2" presStyleIdx="0" presStyleCnt="6"/>
      <dgm:spPr/>
    </dgm:pt>
    <dgm:pt modelId="{32A5959E-B899-492E-9CFA-E9A7674D2FEA}" type="pres">
      <dgm:prSet presAssocID="{CD3DFDD0-CD0E-4449-9FCA-5F417CCD39F6}" presName="node" presStyleLbl="node1" presStyleIdx="0" presStyleCnt="6" custScaleX="109271" custScaleY="107511">
        <dgm:presLayoutVars>
          <dgm:bulletEnabled val="1"/>
        </dgm:presLayoutVars>
      </dgm:prSet>
      <dgm:spPr/>
    </dgm:pt>
    <dgm:pt modelId="{36EF41F5-1845-415F-A9E0-0B87AA18E019}" type="pres">
      <dgm:prSet presAssocID="{463FB5A1-CE63-4592-8480-A22EFC4B3A6D}" presName="Name9" presStyleLbl="parChTrans1D2" presStyleIdx="1" presStyleCnt="6"/>
      <dgm:spPr/>
    </dgm:pt>
    <dgm:pt modelId="{99334977-D1F2-4BB3-9128-A720E480CBBD}" type="pres">
      <dgm:prSet presAssocID="{463FB5A1-CE63-4592-8480-A22EFC4B3A6D}" presName="connTx" presStyleLbl="parChTrans1D2" presStyleIdx="1" presStyleCnt="6"/>
      <dgm:spPr/>
    </dgm:pt>
    <dgm:pt modelId="{BDEFCD8D-4C65-4C80-9FD5-4B2CB8377070}" type="pres">
      <dgm:prSet presAssocID="{CB1DDBF7-C612-42A3-BF9A-FADA3256260E}" presName="node" presStyleLbl="node1" presStyleIdx="1" presStyleCnt="6" custScaleX="109271" custScaleY="107511">
        <dgm:presLayoutVars>
          <dgm:bulletEnabled val="1"/>
        </dgm:presLayoutVars>
      </dgm:prSet>
      <dgm:spPr/>
    </dgm:pt>
    <dgm:pt modelId="{E191FCB2-ECDD-4D41-802E-6C9C30B14683}" type="pres">
      <dgm:prSet presAssocID="{DB3AB34B-A45E-46DB-948C-A7311279961F}" presName="Name9" presStyleLbl="parChTrans1D2" presStyleIdx="2" presStyleCnt="6"/>
      <dgm:spPr/>
    </dgm:pt>
    <dgm:pt modelId="{E5800B74-6AAF-4AF3-A2FC-E92C7287FC33}" type="pres">
      <dgm:prSet presAssocID="{DB3AB34B-A45E-46DB-948C-A7311279961F}" presName="connTx" presStyleLbl="parChTrans1D2" presStyleIdx="2" presStyleCnt="6"/>
      <dgm:spPr/>
    </dgm:pt>
    <dgm:pt modelId="{008DD3C6-C586-4E15-90DD-F55324A8A75F}" type="pres">
      <dgm:prSet presAssocID="{2B0BDE9B-B531-404E-A67F-E5690A770E05}" presName="node" presStyleLbl="node1" presStyleIdx="2" presStyleCnt="6" custScaleX="109271" custScaleY="107511">
        <dgm:presLayoutVars>
          <dgm:bulletEnabled val="1"/>
        </dgm:presLayoutVars>
      </dgm:prSet>
      <dgm:spPr/>
    </dgm:pt>
    <dgm:pt modelId="{2731C58F-ECA3-4686-937D-80A7930790A8}" type="pres">
      <dgm:prSet presAssocID="{70D439A8-6B7F-460E-8554-5E785F50CDC7}" presName="Name9" presStyleLbl="parChTrans1D2" presStyleIdx="3" presStyleCnt="6"/>
      <dgm:spPr/>
    </dgm:pt>
    <dgm:pt modelId="{95E80F42-B0EC-4279-9F8B-061FFAC42E56}" type="pres">
      <dgm:prSet presAssocID="{70D439A8-6B7F-460E-8554-5E785F50CDC7}" presName="connTx" presStyleLbl="parChTrans1D2" presStyleIdx="3" presStyleCnt="6"/>
      <dgm:spPr/>
    </dgm:pt>
    <dgm:pt modelId="{B5B39590-DCC0-4282-B1BA-F85AF4CE89C4}" type="pres">
      <dgm:prSet presAssocID="{8C2604A5-B8FD-414C-A7F6-1239AD188A4B}" presName="node" presStyleLbl="node1" presStyleIdx="3" presStyleCnt="6" custScaleX="109271" custScaleY="107511">
        <dgm:presLayoutVars>
          <dgm:bulletEnabled val="1"/>
        </dgm:presLayoutVars>
      </dgm:prSet>
      <dgm:spPr/>
    </dgm:pt>
    <dgm:pt modelId="{E65AA2E3-76B4-459F-A2BA-909950371CEF}" type="pres">
      <dgm:prSet presAssocID="{9B848672-F503-4F35-BC06-052FAE5DE67D}" presName="Name9" presStyleLbl="parChTrans1D2" presStyleIdx="4" presStyleCnt="6"/>
      <dgm:spPr/>
    </dgm:pt>
    <dgm:pt modelId="{19CA3EFB-6EC1-407D-8789-82B580774FC2}" type="pres">
      <dgm:prSet presAssocID="{9B848672-F503-4F35-BC06-052FAE5DE67D}" presName="connTx" presStyleLbl="parChTrans1D2" presStyleIdx="4" presStyleCnt="6"/>
      <dgm:spPr/>
    </dgm:pt>
    <dgm:pt modelId="{36556242-DBF4-4670-A844-A86FE6B699CD}" type="pres">
      <dgm:prSet presAssocID="{AD8C9805-7FC6-4500-A650-18943DA00CCA}" presName="node" presStyleLbl="node1" presStyleIdx="4" presStyleCnt="6" custScaleX="109271" custScaleY="107511">
        <dgm:presLayoutVars>
          <dgm:bulletEnabled val="1"/>
        </dgm:presLayoutVars>
      </dgm:prSet>
      <dgm:spPr/>
    </dgm:pt>
    <dgm:pt modelId="{B14731C8-88CE-438B-BAD4-CCC14CAA715F}" type="pres">
      <dgm:prSet presAssocID="{8728A406-FAC1-4578-B2C6-EEF6C3F88D8E}" presName="Name9" presStyleLbl="parChTrans1D2" presStyleIdx="5" presStyleCnt="6"/>
      <dgm:spPr/>
    </dgm:pt>
    <dgm:pt modelId="{2D99D8D6-B5E3-4ADC-AA97-02D140050B1E}" type="pres">
      <dgm:prSet presAssocID="{8728A406-FAC1-4578-B2C6-EEF6C3F88D8E}" presName="connTx" presStyleLbl="parChTrans1D2" presStyleIdx="5" presStyleCnt="6"/>
      <dgm:spPr/>
    </dgm:pt>
    <dgm:pt modelId="{87723CF1-2235-41B3-A87F-387A2BDCE184}" type="pres">
      <dgm:prSet presAssocID="{F565CC60-001D-471F-ACC0-30D60A176CE1}" presName="node" presStyleLbl="node1" presStyleIdx="5" presStyleCnt="6" custScaleX="109271" custScaleY="107511">
        <dgm:presLayoutVars>
          <dgm:bulletEnabled val="1"/>
        </dgm:presLayoutVars>
      </dgm:prSet>
      <dgm:spPr/>
    </dgm:pt>
  </dgm:ptLst>
  <dgm:cxnLst>
    <dgm:cxn modelId="{B24B9709-2677-46B1-AFE4-99A7D5E0F969}" type="presOf" srcId="{9B848672-F503-4F35-BC06-052FAE5DE67D}" destId="{E65AA2E3-76B4-459F-A2BA-909950371CEF}" srcOrd="0" destOrd="0" presId="urn:microsoft.com/office/officeart/2005/8/layout/radial1"/>
    <dgm:cxn modelId="{813F222F-D352-4044-BE4B-2B7BC493076B}" type="presOf" srcId="{D378D21A-D920-489B-8B71-A1ADB8C6B555}" destId="{6F62A3DC-C1EC-4635-A643-EFC3952EDE63}" srcOrd="0" destOrd="0" presId="urn:microsoft.com/office/officeart/2005/8/layout/radial1"/>
    <dgm:cxn modelId="{89C26931-763B-4864-9609-E0BF7908BE7A}" type="presOf" srcId="{CD3DFDD0-CD0E-4449-9FCA-5F417CCD39F6}" destId="{32A5959E-B899-492E-9CFA-E9A7674D2FEA}" srcOrd="0" destOrd="0" presId="urn:microsoft.com/office/officeart/2005/8/layout/radial1"/>
    <dgm:cxn modelId="{D2B53837-AF60-4703-B8C0-3A9B344A8012}" type="presOf" srcId="{F565CC60-001D-471F-ACC0-30D60A176CE1}" destId="{87723CF1-2235-41B3-A87F-387A2BDCE184}" srcOrd="0" destOrd="0" presId="urn:microsoft.com/office/officeart/2005/8/layout/radial1"/>
    <dgm:cxn modelId="{E6B59D5B-674D-4078-AEF3-25E955839EFD}" type="presOf" srcId="{8728A406-FAC1-4578-B2C6-EEF6C3F88D8E}" destId="{2D99D8D6-B5E3-4ADC-AA97-02D140050B1E}" srcOrd="1" destOrd="0" presId="urn:microsoft.com/office/officeart/2005/8/layout/radial1"/>
    <dgm:cxn modelId="{D69FBE42-2A65-4F59-A203-470C36BE9B06}" type="presOf" srcId="{DB3AB34B-A45E-46DB-948C-A7311279961F}" destId="{E191FCB2-ECDD-4D41-802E-6C9C30B14683}" srcOrd="0" destOrd="0" presId="urn:microsoft.com/office/officeart/2005/8/layout/radial1"/>
    <dgm:cxn modelId="{F6527B47-744F-4FAA-B0B9-156107B55FEB}" srcId="{71145A5A-E69F-48A7-8E4F-D0C80051C502}" destId="{2B0BDE9B-B531-404E-A67F-E5690A770E05}" srcOrd="2" destOrd="0" parTransId="{DB3AB34B-A45E-46DB-948C-A7311279961F}" sibTransId="{3500D948-A1CF-4AE3-8CD1-35DE7728B95B}"/>
    <dgm:cxn modelId="{78E59268-C8A4-45E3-92CA-50D478FAB970}" type="presOf" srcId="{463FB5A1-CE63-4592-8480-A22EFC4B3A6D}" destId="{36EF41F5-1845-415F-A9E0-0B87AA18E019}" srcOrd="0" destOrd="0" presId="urn:microsoft.com/office/officeart/2005/8/layout/radial1"/>
    <dgm:cxn modelId="{89E21C69-699C-4E5A-B3AF-B9AEF052978D}" srcId="{7D1F3080-721E-4B3E-9BF2-63E3160487C7}" destId="{71145A5A-E69F-48A7-8E4F-D0C80051C502}" srcOrd="0" destOrd="0" parTransId="{C59FC285-994C-49D3-93E3-26DAC11B1A25}" sibTransId="{7530C2B6-EFFC-4B35-97DF-F5B18CFCE816}"/>
    <dgm:cxn modelId="{8BA5FE6F-CC5E-49A7-A54B-2A71DC4FDED7}" type="presOf" srcId="{CB1DDBF7-C612-42A3-BF9A-FADA3256260E}" destId="{BDEFCD8D-4C65-4C80-9FD5-4B2CB8377070}" srcOrd="0" destOrd="0" presId="urn:microsoft.com/office/officeart/2005/8/layout/radial1"/>
    <dgm:cxn modelId="{32825875-9C85-4051-8F2B-44CC29659FC7}" type="presOf" srcId="{8C2604A5-B8FD-414C-A7F6-1239AD188A4B}" destId="{B5B39590-DCC0-4282-B1BA-F85AF4CE89C4}" srcOrd="0" destOrd="0" presId="urn:microsoft.com/office/officeart/2005/8/layout/radial1"/>
    <dgm:cxn modelId="{2488BB7B-9C6B-4808-91D9-98458698AED8}" type="presOf" srcId="{70D439A8-6B7F-460E-8554-5E785F50CDC7}" destId="{2731C58F-ECA3-4686-937D-80A7930790A8}" srcOrd="0" destOrd="0" presId="urn:microsoft.com/office/officeart/2005/8/layout/radial1"/>
    <dgm:cxn modelId="{BB77F193-4F48-4ABA-A070-A667D73B75CD}" srcId="{71145A5A-E69F-48A7-8E4F-D0C80051C502}" destId="{CB1DDBF7-C612-42A3-BF9A-FADA3256260E}" srcOrd="1" destOrd="0" parTransId="{463FB5A1-CE63-4592-8480-A22EFC4B3A6D}" sibTransId="{825A90DC-BDC1-4BB3-9F71-DA54C9E1005D}"/>
    <dgm:cxn modelId="{5EE4A897-7AD4-486E-91A6-AD6C47A08C4C}" type="presOf" srcId="{2B0BDE9B-B531-404E-A67F-E5690A770E05}" destId="{008DD3C6-C586-4E15-90DD-F55324A8A75F}" srcOrd="0" destOrd="0" presId="urn:microsoft.com/office/officeart/2005/8/layout/radial1"/>
    <dgm:cxn modelId="{D386CD9C-44AC-43E6-B742-F9310BFFFB51}" type="presOf" srcId="{AD8C9805-7FC6-4500-A650-18943DA00CCA}" destId="{36556242-DBF4-4670-A844-A86FE6B699CD}" srcOrd="0" destOrd="0" presId="urn:microsoft.com/office/officeart/2005/8/layout/radial1"/>
    <dgm:cxn modelId="{5591DDA0-9176-4A7C-80B0-C2B270781471}" type="presOf" srcId="{9B848672-F503-4F35-BC06-052FAE5DE67D}" destId="{19CA3EFB-6EC1-407D-8789-82B580774FC2}" srcOrd="1" destOrd="0" presId="urn:microsoft.com/office/officeart/2005/8/layout/radial1"/>
    <dgm:cxn modelId="{7AE3C2A4-1C22-49B1-9338-72572AE3B123}" srcId="{71145A5A-E69F-48A7-8E4F-D0C80051C502}" destId="{F565CC60-001D-471F-ACC0-30D60A176CE1}" srcOrd="5" destOrd="0" parTransId="{8728A406-FAC1-4578-B2C6-EEF6C3F88D8E}" sibTransId="{F0A6984A-7E58-4FE5-BB3D-EABFDFE30F00}"/>
    <dgm:cxn modelId="{A85A8BA8-04D2-4ABE-A7C0-57088C861791}" type="presOf" srcId="{DB3AB34B-A45E-46DB-948C-A7311279961F}" destId="{E5800B74-6AAF-4AF3-A2FC-E92C7287FC33}" srcOrd="1" destOrd="0" presId="urn:microsoft.com/office/officeart/2005/8/layout/radial1"/>
    <dgm:cxn modelId="{96B7C9B7-928D-4761-A578-43D7B9C5C622}" type="presOf" srcId="{7D1F3080-721E-4B3E-9BF2-63E3160487C7}" destId="{1D09E6E3-AFC9-4814-9284-E6666A8BC0F4}" srcOrd="0" destOrd="0" presId="urn:microsoft.com/office/officeart/2005/8/layout/radial1"/>
    <dgm:cxn modelId="{144D2CBC-AD2B-4281-9060-A8E854E72425}" srcId="{71145A5A-E69F-48A7-8E4F-D0C80051C502}" destId="{CD3DFDD0-CD0E-4449-9FCA-5F417CCD39F6}" srcOrd="0" destOrd="0" parTransId="{D378D21A-D920-489B-8B71-A1ADB8C6B555}" sibTransId="{23095FE8-2B08-4B0C-86C1-50FFC4F6AF65}"/>
    <dgm:cxn modelId="{E344BBC9-AD71-4FCD-A327-D4A340BFBC4E}" srcId="{71145A5A-E69F-48A7-8E4F-D0C80051C502}" destId="{AD8C9805-7FC6-4500-A650-18943DA00CCA}" srcOrd="4" destOrd="0" parTransId="{9B848672-F503-4F35-BC06-052FAE5DE67D}" sibTransId="{B4F6C133-2B32-4CF6-9A66-BAA7D9D51DBD}"/>
    <dgm:cxn modelId="{6DE5D3D0-3B14-4DF7-B2E2-0298AA804386}" srcId="{71145A5A-E69F-48A7-8E4F-D0C80051C502}" destId="{8C2604A5-B8FD-414C-A7F6-1239AD188A4B}" srcOrd="3" destOrd="0" parTransId="{70D439A8-6B7F-460E-8554-5E785F50CDC7}" sibTransId="{CDD41706-4F29-42AA-8D59-2A72ACA9080E}"/>
    <dgm:cxn modelId="{BDA894D1-3845-4334-9D0D-39E9180BF105}" type="presOf" srcId="{463FB5A1-CE63-4592-8480-A22EFC4B3A6D}" destId="{99334977-D1F2-4BB3-9128-A720E480CBBD}" srcOrd="1" destOrd="0" presId="urn:microsoft.com/office/officeart/2005/8/layout/radial1"/>
    <dgm:cxn modelId="{3DDED3D2-5601-48CD-B2F9-C502A34E77CA}" type="presOf" srcId="{8728A406-FAC1-4578-B2C6-EEF6C3F88D8E}" destId="{B14731C8-88CE-438B-BAD4-CCC14CAA715F}" srcOrd="0" destOrd="0" presId="urn:microsoft.com/office/officeart/2005/8/layout/radial1"/>
    <dgm:cxn modelId="{62A20DE7-41D1-4F73-8088-471FD4F8567A}" type="presOf" srcId="{71145A5A-E69F-48A7-8E4F-D0C80051C502}" destId="{A8CE602F-D0B8-4E6C-8CBE-3620F49944E7}" srcOrd="0" destOrd="0" presId="urn:microsoft.com/office/officeart/2005/8/layout/radial1"/>
    <dgm:cxn modelId="{4F8C21EA-72DA-4E22-905A-A7927EC12084}" type="presOf" srcId="{70D439A8-6B7F-460E-8554-5E785F50CDC7}" destId="{95E80F42-B0EC-4279-9F8B-061FFAC42E56}" srcOrd="1" destOrd="0" presId="urn:microsoft.com/office/officeart/2005/8/layout/radial1"/>
    <dgm:cxn modelId="{B12E5DFF-C310-48F2-95CB-D1ED0C9B5669}" type="presOf" srcId="{D378D21A-D920-489B-8B71-A1ADB8C6B555}" destId="{6EF491F0-D12C-47EA-8DAF-A6BEB4C20C63}" srcOrd="1" destOrd="0" presId="urn:microsoft.com/office/officeart/2005/8/layout/radial1"/>
    <dgm:cxn modelId="{9E2368BE-78CC-4C05-ACF0-4E09066CC4E3}" type="presParOf" srcId="{1D09E6E3-AFC9-4814-9284-E6666A8BC0F4}" destId="{A8CE602F-D0B8-4E6C-8CBE-3620F49944E7}" srcOrd="0" destOrd="0" presId="urn:microsoft.com/office/officeart/2005/8/layout/radial1"/>
    <dgm:cxn modelId="{83B5BE1E-F627-4AAD-B756-507EACE63046}" type="presParOf" srcId="{1D09E6E3-AFC9-4814-9284-E6666A8BC0F4}" destId="{6F62A3DC-C1EC-4635-A643-EFC3952EDE63}" srcOrd="1" destOrd="0" presId="urn:microsoft.com/office/officeart/2005/8/layout/radial1"/>
    <dgm:cxn modelId="{0CD3FC23-080B-463F-B02C-7889C9308C33}" type="presParOf" srcId="{6F62A3DC-C1EC-4635-A643-EFC3952EDE63}" destId="{6EF491F0-D12C-47EA-8DAF-A6BEB4C20C63}" srcOrd="0" destOrd="0" presId="urn:microsoft.com/office/officeart/2005/8/layout/radial1"/>
    <dgm:cxn modelId="{38C163AE-FF91-48CA-B7E5-D34D0F6666DD}" type="presParOf" srcId="{1D09E6E3-AFC9-4814-9284-E6666A8BC0F4}" destId="{32A5959E-B899-492E-9CFA-E9A7674D2FEA}" srcOrd="2" destOrd="0" presId="urn:microsoft.com/office/officeart/2005/8/layout/radial1"/>
    <dgm:cxn modelId="{EF12BFE5-74AD-4828-8673-539C66B1F644}" type="presParOf" srcId="{1D09E6E3-AFC9-4814-9284-E6666A8BC0F4}" destId="{36EF41F5-1845-415F-A9E0-0B87AA18E019}" srcOrd="3" destOrd="0" presId="urn:microsoft.com/office/officeart/2005/8/layout/radial1"/>
    <dgm:cxn modelId="{FD339FF8-6223-4BAC-BAD0-D79BBFF78052}" type="presParOf" srcId="{36EF41F5-1845-415F-A9E0-0B87AA18E019}" destId="{99334977-D1F2-4BB3-9128-A720E480CBBD}" srcOrd="0" destOrd="0" presId="urn:microsoft.com/office/officeart/2005/8/layout/radial1"/>
    <dgm:cxn modelId="{CB2C1972-5613-4C52-9A27-151383A09CA8}" type="presParOf" srcId="{1D09E6E3-AFC9-4814-9284-E6666A8BC0F4}" destId="{BDEFCD8D-4C65-4C80-9FD5-4B2CB8377070}" srcOrd="4" destOrd="0" presId="urn:microsoft.com/office/officeart/2005/8/layout/radial1"/>
    <dgm:cxn modelId="{A89713A9-B82B-4C33-9324-8B4A2954D117}" type="presParOf" srcId="{1D09E6E3-AFC9-4814-9284-E6666A8BC0F4}" destId="{E191FCB2-ECDD-4D41-802E-6C9C30B14683}" srcOrd="5" destOrd="0" presId="urn:microsoft.com/office/officeart/2005/8/layout/radial1"/>
    <dgm:cxn modelId="{B11129C0-87D8-42CC-AFC8-31C41FB34373}" type="presParOf" srcId="{E191FCB2-ECDD-4D41-802E-6C9C30B14683}" destId="{E5800B74-6AAF-4AF3-A2FC-E92C7287FC33}" srcOrd="0" destOrd="0" presId="urn:microsoft.com/office/officeart/2005/8/layout/radial1"/>
    <dgm:cxn modelId="{D07871BA-6054-499D-9004-F4BC7C4AE1FF}" type="presParOf" srcId="{1D09E6E3-AFC9-4814-9284-E6666A8BC0F4}" destId="{008DD3C6-C586-4E15-90DD-F55324A8A75F}" srcOrd="6" destOrd="0" presId="urn:microsoft.com/office/officeart/2005/8/layout/radial1"/>
    <dgm:cxn modelId="{F6DA8B7C-2C35-411C-8CDC-56EF5867C34A}" type="presParOf" srcId="{1D09E6E3-AFC9-4814-9284-E6666A8BC0F4}" destId="{2731C58F-ECA3-4686-937D-80A7930790A8}" srcOrd="7" destOrd="0" presId="urn:microsoft.com/office/officeart/2005/8/layout/radial1"/>
    <dgm:cxn modelId="{77711F0F-9C8C-41AA-B831-3BABFDD2696B}" type="presParOf" srcId="{2731C58F-ECA3-4686-937D-80A7930790A8}" destId="{95E80F42-B0EC-4279-9F8B-061FFAC42E56}" srcOrd="0" destOrd="0" presId="urn:microsoft.com/office/officeart/2005/8/layout/radial1"/>
    <dgm:cxn modelId="{81057C61-A12C-4F0A-9D31-1D0A9C635522}" type="presParOf" srcId="{1D09E6E3-AFC9-4814-9284-E6666A8BC0F4}" destId="{B5B39590-DCC0-4282-B1BA-F85AF4CE89C4}" srcOrd="8" destOrd="0" presId="urn:microsoft.com/office/officeart/2005/8/layout/radial1"/>
    <dgm:cxn modelId="{54112A32-695A-445F-807C-54BFC99292F5}" type="presParOf" srcId="{1D09E6E3-AFC9-4814-9284-E6666A8BC0F4}" destId="{E65AA2E3-76B4-459F-A2BA-909950371CEF}" srcOrd="9" destOrd="0" presId="urn:microsoft.com/office/officeart/2005/8/layout/radial1"/>
    <dgm:cxn modelId="{529B953B-10E5-4512-9BF5-E92B5928DB00}" type="presParOf" srcId="{E65AA2E3-76B4-459F-A2BA-909950371CEF}" destId="{19CA3EFB-6EC1-407D-8789-82B580774FC2}" srcOrd="0" destOrd="0" presId="urn:microsoft.com/office/officeart/2005/8/layout/radial1"/>
    <dgm:cxn modelId="{3BDBDECC-46DE-49DD-A18B-2D00044B3AEC}" type="presParOf" srcId="{1D09E6E3-AFC9-4814-9284-E6666A8BC0F4}" destId="{36556242-DBF4-4670-A844-A86FE6B699CD}" srcOrd="10" destOrd="0" presId="urn:microsoft.com/office/officeart/2005/8/layout/radial1"/>
    <dgm:cxn modelId="{1AD86FCA-3E06-4CB9-96DD-EB9F0A7DDFE7}" type="presParOf" srcId="{1D09E6E3-AFC9-4814-9284-E6666A8BC0F4}" destId="{B14731C8-88CE-438B-BAD4-CCC14CAA715F}" srcOrd="11" destOrd="0" presId="urn:microsoft.com/office/officeart/2005/8/layout/radial1"/>
    <dgm:cxn modelId="{C932BB61-06FC-49D5-9D00-8E9DD399F88E}" type="presParOf" srcId="{B14731C8-88CE-438B-BAD4-CCC14CAA715F}" destId="{2D99D8D6-B5E3-4ADC-AA97-02D140050B1E}" srcOrd="0" destOrd="0" presId="urn:microsoft.com/office/officeart/2005/8/layout/radial1"/>
    <dgm:cxn modelId="{E12CC0B7-24A3-4974-A7CA-66EAC647884E}" type="presParOf" srcId="{1D09E6E3-AFC9-4814-9284-E6666A8BC0F4}" destId="{87723CF1-2235-41B3-A87F-387A2BDCE184}" srcOrd="12"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D1F3080-721E-4B3E-9BF2-63E3160487C7}" type="doc">
      <dgm:prSet loTypeId="urn:microsoft.com/office/officeart/2005/8/layout/radial1" loCatId="cycle" qsTypeId="urn:microsoft.com/office/officeart/2005/8/quickstyle/simple2" qsCatId="simple" csTypeId="urn:microsoft.com/office/officeart/2005/8/colors/accent1_1" csCatId="accent1" phldr="1"/>
      <dgm:spPr/>
      <dgm:t>
        <a:bodyPr/>
        <a:lstStyle/>
        <a:p>
          <a:endParaRPr lang="en-US"/>
        </a:p>
      </dgm:t>
    </dgm:pt>
    <dgm:pt modelId="{71145A5A-E69F-48A7-8E4F-D0C80051C502}">
      <dgm:prSet phldrT="[Text]"/>
      <dgm:spPr/>
      <dgm:t>
        <a:bodyPr/>
        <a:lstStyle/>
        <a:p>
          <a:r>
            <a:rPr lang="de-DE" b="1" noProof="0" dirty="0">
              <a:latin typeface="Corbel" panose="020B0503020204020204" pitchFamily="34" charset="0"/>
            </a:rPr>
            <a:t>Logistik</a:t>
          </a:r>
        </a:p>
      </dgm:t>
    </dgm:pt>
    <dgm:pt modelId="{C59FC285-994C-49D3-93E3-26DAC11B1A25}" type="parTrans" cxnId="{89E21C69-699C-4E5A-B3AF-B9AEF052978D}">
      <dgm:prSet/>
      <dgm:spPr/>
      <dgm:t>
        <a:bodyPr/>
        <a:lstStyle/>
        <a:p>
          <a:endParaRPr lang="en-US"/>
        </a:p>
      </dgm:t>
    </dgm:pt>
    <dgm:pt modelId="{7530C2B6-EFFC-4B35-97DF-F5B18CFCE816}" type="sibTrans" cxnId="{89E21C69-699C-4E5A-B3AF-B9AEF052978D}">
      <dgm:prSet/>
      <dgm:spPr/>
      <dgm:t>
        <a:bodyPr/>
        <a:lstStyle/>
        <a:p>
          <a:endParaRPr lang="en-US"/>
        </a:p>
      </dgm:t>
    </dgm:pt>
    <dgm:pt modelId="{CD3DFDD0-CD0E-4449-9FCA-5F417CCD39F6}">
      <dgm:prSet phldrT="[Text]" custT="1"/>
      <dgm:spPr>
        <a:solidFill>
          <a:srgbClr val="009242"/>
        </a:solidFill>
      </dgm:spPr>
      <dgm:t>
        <a:bodyPr/>
        <a:lstStyle/>
        <a:p>
          <a:r>
            <a:rPr lang="de-DE" sz="1300" b="1" noProof="0" dirty="0">
              <a:solidFill>
                <a:schemeClr val="bg1"/>
              </a:solidFill>
              <a:latin typeface="Corbel" panose="020B0503020204020204" pitchFamily="34" charset="0"/>
            </a:rPr>
            <a:t>Sicherheit</a:t>
          </a:r>
        </a:p>
      </dgm:t>
    </dgm:pt>
    <dgm:pt modelId="{D378D21A-D920-489B-8B71-A1ADB8C6B555}" type="parTrans" cxnId="{144D2CBC-AD2B-4281-9060-A8E854E72425}">
      <dgm:prSet/>
      <dgm:spPr/>
      <dgm:t>
        <a:bodyPr/>
        <a:lstStyle/>
        <a:p>
          <a:endParaRPr lang="en-US" dirty="0"/>
        </a:p>
      </dgm:t>
    </dgm:pt>
    <dgm:pt modelId="{23095FE8-2B08-4B0C-86C1-50FFC4F6AF65}" type="sibTrans" cxnId="{144D2CBC-AD2B-4281-9060-A8E854E72425}">
      <dgm:prSet/>
      <dgm:spPr/>
      <dgm:t>
        <a:bodyPr/>
        <a:lstStyle/>
        <a:p>
          <a:endParaRPr lang="en-US"/>
        </a:p>
      </dgm:t>
    </dgm:pt>
    <dgm:pt modelId="{CB1DDBF7-C612-42A3-BF9A-FADA3256260E}">
      <dgm:prSet phldrT="[Text]" custT="1"/>
      <dgm:spPr>
        <a:solidFill>
          <a:srgbClr val="009242"/>
        </a:solidFill>
      </dgm:spPr>
      <dgm:t>
        <a:bodyPr/>
        <a:lstStyle/>
        <a:p>
          <a:r>
            <a:rPr lang="de-DE" sz="1300" b="1" noProof="0" dirty="0">
              <a:solidFill>
                <a:schemeClr val="bg1"/>
              </a:solidFill>
              <a:latin typeface="Corbel" panose="020B0503020204020204" pitchFamily="34" charset="0"/>
            </a:rPr>
            <a:t>Klima-</a:t>
          </a:r>
        </a:p>
        <a:p>
          <a:r>
            <a:rPr lang="de-DE" sz="1300" b="1" noProof="0" dirty="0">
              <a:solidFill>
                <a:schemeClr val="bg1"/>
              </a:solidFill>
              <a:latin typeface="Corbel" panose="020B0503020204020204" pitchFamily="34" charset="0"/>
            </a:rPr>
            <a:t>wandel</a:t>
          </a:r>
        </a:p>
      </dgm:t>
    </dgm:pt>
    <dgm:pt modelId="{463FB5A1-CE63-4592-8480-A22EFC4B3A6D}" type="parTrans" cxnId="{BB77F193-4F48-4ABA-A070-A667D73B75CD}">
      <dgm:prSet/>
      <dgm:spPr/>
      <dgm:t>
        <a:bodyPr/>
        <a:lstStyle/>
        <a:p>
          <a:endParaRPr lang="en-US" dirty="0"/>
        </a:p>
      </dgm:t>
    </dgm:pt>
    <dgm:pt modelId="{825A90DC-BDC1-4BB3-9F71-DA54C9E1005D}" type="sibTrans" cxnId="{BB77F193-4F48-4ABA-A070-A667D73B75CD}">
      <dgm:prSet/>
      <dgm:spPr/>
      <dgm:t>
        <a:bodyPr/>
        <a:lstStyle/>
        <a:p>
          <a:endParaRPr lang="en-US"/>
        </a:p>
      </dgm:t>
    </dgm:pt>
    <dgm:pt modelId="{2B0BDE9B-B531-404E-A67F-E5690A770E05}">
      <dgm:prSet phldrT="[Text]" custT="1"/>
      <dgm:spPr>
        <a:gradFill rotWithShape="0">
          <a:gsLst>
            <a:gs pos="51000">
              <a:schemeClr val="accent3">
                <a:lumMod val="75000"/>
              </a:schemeClr>
            </a:gs>
            <a:gs pos="1000">
              <a:schemeClr val="accent3">
                <a:lumMod val="75000"/>
              </a:schemeClr>
            </a:gs>
            <a:gs pos="53000">
              <a:schemeClr val="bg2">
                <a:lumMod val="50000"/>
              </a:schemeClr>
            </a:gs>
            <a:gs pos="100000">
              <a:schemeClr val="bg2">
                <a:lumMod val="53000"/>
              </a:schemeClr>
            </a:gs>
          </a:gsLst>
          <a:lin ang="0" scaled="1"/>
        </a:gradFill>
      </dgm:spPr>
      <dgm:t>
        <a:bodyPr/>
        <a:lstStyle/>
        <a:p>
          <a:r>
            <a:rPr lang="de-DE" sz="1200" b="1" noProof="0" dirty="0">
              <a:solidFill>
                <a:schemeClr val="bg1"/>
              </a:solidFill>
              <a:latin typeface="Corbel" panose="020B0503020204020204" pitchFamily="34" charset="0"/>
            </a:rPr>
            <a:t>Urbanisierung</a:t>
          </a:r>
        </a:p>
      </dgm:t>
    </dgm:pt>
    <dgm:pt modelId="{DB3AB34B-A45E-46DB-948C-A7311279961F}" type="parTrans" cxnId="{F6527B47-744F-4FAA-B0B9-156107B55FEB}">
      <dgm:prSet/>
      <dgm:spPr/>
      <dgm:t>
        <a:bodyPr/>
        <a:lstStyle/>
        <a:p>
          <a:endParaRPr lang="en-US" dirty="0"/>
        </a:p>
      </dgm:t>
    </dgm:pt>
    <dgm:pt modelId="{3500D948-A1CF-4AE3-8CD1-35DE7728B95B}" type="sibTrans" cxnId="{F6527B47-744F-4FAA-B0B9-156107B55FEB}">
      <dgm:prSet/>
      <dgm:spPr/>
      <dgm:t>
        <a:bodyPr/>
        <a:lstStyle/>
        <a:p>
          <a:endParaRPr lang="en-US"/>
        </a:p>
      </dgm:t>
    </dgm:pt>
    <dgm:pt modelId="{8C2604A5-B8FD-414C-A7F6-1239AD188A4B}">
      <dgm:prSet phldrT="[Text]" custT="1"/>
      <dgm:spPr>
        <a:gradFill rotWithShape="0">
          <a:gsLst>
            <a:gs pos="55000">
              <a:schemeClr val="accent3">
                <a:lumMod val="75000"/>
              </a:schemeClr>
            </a:gs>
            <a:gs pos="100000">
              <a:schemeClr val="accent3">
                <a:lumMod val="75000"/>
              </a:schemeClr>
            </a:gs>
            <a:gs pos="51000">
              <a:schemeClr val="bg1">
                <a:lumMod val="65000"/>
              </a:schemeClr>
            </a:gs>
            <a:gs pos="0">
              <a:schemeClr val="tx1">
                <a:lumMod val="50000"/>
                <a:lumOff val="50000"/>
              </a:schemeClr>
            </a:gs>
          </a:gsLst>
          <a:lin ang="0" scaled="1"/>
        </a:gradFill>
      </dgm:spPr>
      <dgm:t>
        <a:bodyPr/>
        <a:lstStyle/>
        <a:p>
          <a:r>
            <a:rPr lang="de-DE" sz="1300" b="1" noProof="0" dirty="0">
              <a:solidFill>
                <a:schemeClr val="bg1"/>
              </a:solidFill>
              <a:latin typeface="Corbel" panose="020B0503020204020204" pitchFamily="34" charset="0"/>
            </a:rPr>
            <a:t>E-commerce</a:t>
          </a:r>
        </a:p>
      </dgm:t>
    </dgm:pt>
    <dgm:pt modelId="{70D439A8-6B7F-460E-8554-5E785F50CDC7}" type="parTrans" cxnId="{6DE5D3D0-3B14-4DF7-B2E2-0298AA804386}">
      <dgm:prSet/>
      <dgm:spPr/>
      <dgm:t>
        <a:bodyPr/>
        <a:lstStyle/>
        <a:p>
          <a:endParaRPr lang="en-US" dirty="0"/>
        </a:p>
      </dgm:t>
    </dgm:pt>
    <dgm:pt modelId="{CDD41706-4F29-42AA-8D59-2A72ACA9080E}" type="sibTrans" cxnId="{6DE5D3D0-3B14-4DF7-B2E2-0298AA804386}">
      <dgm:prSet/>
      <dgm:spPr/>
      <dgm:t>
        <a:bodyPr/>
        <a:lstStyle/>
        <a:p>
          <a:endParaRPr lang="en-US"/>
        </a:p>
      </dgm:t>
    </dgm:pt>
    <dgm:pt modelId="{AD8C9805-7FC6-4500-A650-18943DA00CCA}">
      <dgm:prSet phldrT="[Text]" custT="1"/>
      <dgm:spPr>
        <a:solidFill>
          <a:schemeClr val="bg1">
            <a:lumMod val="65000"/>
          </a:schemeClr>
        </a:solidFill>
      </dgm:spPr>
      <dgm:t>
        <a:bodyPr/>
        <a:lstStyle/>
        <a:p>
          <a:r>
            <a:rPr lang="de-DE" sz="1200" b="1" noProof="0" dirty="0">
              <a:solidFill>
                <a:schemeClr val="bg1"/>
              </a:solidFill>
              <a:latin typeface="Corbel" panose="020B0503020204020204" pitchFamily="34" charset="0"/>
            </a:rPr>
            <a:t>Digitalisierung</a:t>
          </a:r>
        </a:p>
      </dgm:t>
    </dgm:pt>
    <dgm:pt modelId="{9B848672-F503-4F35-BC06-052FAE5DE67D}" type="parTrans" cxnId="{E344BBC9-AD71-4FCD-A327-D4A340BFBC4E}">
      <dgm:prSet/>
      <dgm:spPr/>
      <dgm:t>
        <a:bodyPr/>
        <a:lstStyle/>
        <a:p>
          <a:endParaRPr lang="en-US" dirty="0"/>
        </a:p>
      </dgm:t>
    </dgm:pt>
    <dgm:pt modelId="{B4F6C133-2B32-4CF6-9A66-BAA7D9D51DBD}" type="sibTrans" cxnId="{E344BBC9-AD71-4FCD-A327-D4A340BFBC4E}">
      <dgm:prSet/>
      <dgm:spPr/>
      <dgm:t>
        <a:bodyPr/>
        <a:lstStyle/>
        <a:p>
          <a:endParaRPr lang="en-US"/>
        </a:p>
      </dgm:t>
    </dgm:pt>
    <dgm:pt modelId="{F565CC60-001D-471F-ACC0-30D60A176CE1}">
      <dgm:prSet phldrT="[Text]" custT="1"/>
      <dgm:spPr>
        <a:solidFill>
          <a:schemeClr val="bg1">
            <a:lumMod val="65000"/>
          </a:schemeClr>
        </a:solidFill>
      </dgm:spPr>
      <dgm:t>
        <a:bodyPr/>
        <a:lstStyle/>
        <a:p>
          <a:r>
            <a:rPr lang="de-DE" sz="1300" b="1" noProof="0" dirty="0">
              <a:solidFill>
                <a:schemeClr val="bg1"/>
              </a:solidFill>
              <a:latin typeface="Corbel" panose="020B0503020204020204" pitchFamily="34" charset="0"/>
            </a:rPr>
            <a:t>Mobile Welt</a:t>
          </a:r>
        </a:p>
      </dgm:t>
    </dgm:pt>
    <dgm:pt modelId="{8728A406-FAC1-4578-B2C6-EEF6C3F88D8E}" type="parTrans" cxnId="{7AE3C2A4-1C22-49B1-9338-72572AE3B123}">
      <dgm:prSet/>
      <dgm:spPr/>
      <dgm:t>
        <a:bodyPr/>
        <a:lstStyle/>
        <a:p>
          <a:endParaRPr lang="en-US" dirty="0"/>
        </a:p>
      </dgm:t>
    </dgm:pt>
    <dgm:pt modelId="{F0A6984A-7E58-4FE5-BB3D-EABFDFE30F00}" type="sibTrans" cxnId="{7AE3C2A4-1C22-49B1-9338-72572AE3B123}">
      <dgm:prSet/>
      <dgm:spPr/>
      <dgm:t>
        <a:bodyPr/>
        <a:lstStyle/>
        <a:p>
          <a:endParaRPr lang="en-US"/>
        </a:p>
      </dgm:t>
    </dgm:pt>
    <dgm:pt modelId="{1D09E6E3-AFC9-4814-9284-E6666A8BC0F4}" type="pres">
      <dgm:prSet presAssocID="{7D1F3080-721E-4B3E-9BF2-63E3160487C7}" presName="cycle" presStyleCnt="0">
        <dgm:presLayoutVars>
          <dgm:chMax val="1"/>
          <dgm:dir/>
          <dgm:animLvl val="ctr"/>
          <dgm:resizeHandles val="exact"/>
        </dgm:presLayoutVars>
      </dgm:prSet>
      <dgm:spPr/>
    </dgm:pt>
    <dgm:pt modelId="{A8CE602F-D0B8-4E6C-8CBE-3620F49944E7}" type="pres">
      <dgm:prSet presAssocID="{71145A5A-E69F-48A7-8E4F-D0C80051C502}" presName="centerShape" presStyleLbl="node0" presStyleIdx="0" presStyleCnt="1" custScaleX="119166" custScaleY="124841"/>
      <dgm:spPr/>
    </dgm:pt>
    <dgm:pt modelId="{6F62A3DC-C1EC-4635-A643-EFC3952EDE63}" type="pres">
      <dgm:prSet presAssocID="{D378D21A-D920-489B-8B71-A1ADB8C6B555}" presName="Name9" presStyleLbl="parChTrans1D2" presStyleIdx="0" presStyleCnt="6"/>
      <dgm:spPr/>
    </dgm:pt>
    <dgm:pt modelId="{6EF491F0-D12C-47EA-8DAF-A6BEB4C20C63}" type="pres">
      <dgm:prSet presAssocID="{D378D21A-D920-489B-8B71-A1ADB8C6B555}" presName="connTx" presStyleLbl="parChTrans1D2" presStyleIdx="0" presStyleCnt="6"/>
      <dgm:spPr/>
    </dgm:pt>
    <dgm:pt modelId="{32A5959E-B899-492E-9CFA-E9A7674D2FEA}" type="pres">
      <dgm:prSet presAssocID="{CD3DFDD0-CD0E-4449-9FCA-5F417CCD39F6}" presName="node" presStyleLbl="node1" presStyleIdx="0" presStyleCnt="6" custScaleX="109271" custScaleY="107511">
        <dgm:presLayoutVars>
          <dgm:bulletEnabled val="1"/>
        </dgm:presLayoutVars>
      </dgm:prSet>
      <dgm:spPr/>
    </dgm:pt>
    <dgm:pt modelId="{36EF41F5-1845-415F-A9E0-0B87AA18E019}" type="pres">
      <dgm:prSet presAssocID="{463FB5A1-CE63-4592-8480-A22EFC4B3A6D}" presName="Name9" presStyleLbl="parChTrans1D2" presStyleIdx="1" presStyleCnt="6"/>
      <dgm:spPr/>
    </dgm:pt>
    <dgm:pt modelId="{99334977-D1F2-4BB3-9128-A720E480CBBD}" type="pres">
      <dgm:prSet presAssocID="{463FB5A1-CE63-4592-8480-A22EFC4B3A6D}" presName="connTx" presStyleLbl="parChTrans1D2" presStyleIdx="1" presStyleCnt="6"/>
      <dgm:spPr/>
    </dgm:pt>
    <dgm:pt modelId="{BDEFCD8D-4C65-4C80-9FD5-4B2CB8377070}" type="pres">
      <dgm:prSet presAssocID="{CB1DDBF7-C612-42A3-BF9A-FADA3256260E}" presName="node" presStyleLbl="node1" presStyleIdx="1" presStyleCnt="6" custScaleX="109271" custScaleY="107511">
        <dgm:presLayoutVars>
          <dgm:bulletEnabled val="1"/>
        </dgm:presLayoutVars>
      </dgm:prSet>
      <dgm:spPr/>
    </dgm:pt>
    <dgm:pt modelId="{E191FCB2-ECDD-4D41-802E-6C9C30B14683}" type="pres">
      <dgm:prSet presAssocID="{DB3AB34B-A45E-46DB-948C-A7311279961F}" presName="Name9" presStyleLbl="parChTrans1D2" presStyleIdx="2" presStyleCnt="6"/>
      <dgm:spPr/>
    </dgm:pt>
    <dgm:pt modelId="{E5800B74-6AAF-4AF3-A2FC-E92C7287FC33}" type="pres">
      <dgm:prSet presAssocID="{DB3AB34B-A45E-46DB-948C-A7311279961F}" presName="connTx" presStyleLbl="parChTrans1D2" presStyleIdx="2" presStyleCnt="6"/>
      <dgm:spPr/>
    </dgm:pt>
    <dgm:pt modelId="{008DD3C6-C586-4E15-90DD-F55324A8A75F}" type="pres">
      <dgm:prSet presAssocID="{2B0BDE9B-B531-404E-A67F-E5690A770E05}" presName="node" presStyleLbl="node1" presStyleIdx="2" presStyleCnt="6" custScaleX="109271" custScaleY="107511">
        <dgm:presLayoutVars>
          <dgm:bulletEnabled val="1"/>
        </dgm:presLayoutVars>
      </dgm:prSet>
      <dgm:spPr/>
    </dgm:pt>
    <dgm:pt modelId="{2731C58F-ECA3-4686-937D-80A7930790A8}" type="pres">
      <dgm:prSet presAssocID="{70D439A8-6B7F-460E-8554-5E785F50CDC7}" presName="Name9" presStyleLbl="parChTrans1D2" presStyleIdx="3" presStyleCnt="6"/>
      <dgm:spPr/>
    </dgm:pt>
    <dgm:pt modelId="{95E80F42-B0EC-4279-9F8B-061FFAC42E56}" type="pres">
      <dgm:prSet presAssocID="{70D439A8-6B7F-460E-8554-5E785F50CDC7}" presName="connTx" presStyleLbl="parChTrans1D2" presStyleIdx="3" presStyleCnt="6"/>
      <dgm:spPr/>
    </dgm:pt>
    <dgm:pt modelId="{B5B39590-DCC0-4282-B1BA-F85AF4CE89C4}" type="pres">
      <dgm:prSet presAssocID="{8C2604A5-B8FD-414C-A7F6-1239AD188A4B}" presName="node" presStyleLbl="node1" presStyleIdx="3" presStyleCnt="6" custScaleX="109271" custScaleY="107511">
        <dgm:presLayoutVars>
          <dgm:bulletEnabled val="1"/>
        </dgm:presLayoutVars>
      </dgm:prSet>
      <dgm:spPr/>
    </dgm:pt>
    <dgm:pt modelId="{E65AA2E3-76B4-459F-A2BA-909950371CEF}" type="pres">
      <dgm:prSet presAssocID="{9B848672-F503-4F35-BC06-052FAE5DE67D}" presName="Name9" presStyleLbl="parChTrans1D2" presStyleIdx="4" presStyleCnt="6"/>
      <dgm:spPr/>
    </dgm:pt>
    <dgm:pt modelId="{19CA3EFB-6EC1-407D-8789-82B580774FC2}" type="pres">
      <dgm:prSet presAssocID="{9B848672-F503-4F35-BC06-052FAE5DE67D}" presName="connTx" presStyleLbl="parChTrans1D2" presStyleIdx="4" presStyleCnt="6"/>
      <dgm:spPr/>
    </dgm:pt>
    <dgm:pt modelId="{36556242-DBF4-4670-A844-A86FE6B699CD}" type="pres">
      <dgm:prSet presAssocID="{AD8C9805-7FC6-4500-A650-18943DA00CCA}" presName="node" presStyleLbl="node1" presStyleIdx="4" presStyleCnt="6" custScaleX="109271" custScaleY="107511">
        <dgm:presLayoutVars>
          <dgm:bulletEnabled val="1"/>
        </dgm:presLayoutVars>
      </dgm:prSet>
      <dgm:spPr/>
    </dgm:pt>
    <dgm:pt modelId="{B14731C8-88CE-438B-BAD4-CCC14CAA715F}" type="pres">
      <dgm:prSet presAssocID="{8728A406-FAC1-4578-B2C6-EEF6C3F88D8E}" presName="Name9" presStyleLbl="parChTrans1D2" presStyleIdx="5" presStyleCnt="6"/>
      <dgm:spPr/>
    </dgm:pt>
    <dgm:pt modelId="{2D99D8D6-B5E3-4ADC-AA97-02D140050B1E}" type="pres">
      <dgm:prSet presAssocID="{8728A406-FAC1-4578-B2C6-EEF6C3F88D8E}" presName="connTx" presStyleLbl="parChTrans1D2" presStyleIdx="5" presStyleCnt="6"/>
      <dgm:spPr/>
    </dgm:pt>
    <dgm:pt modelId="{87723CF1-2235-41B3-A87F-387A2BDCE184}" type="pres">
      <dgm:prSet presAssocID="{F565CC60-001D-471F-ACC0-30D60A176CE1}" presName="node" presStyleLbl="node1" presStyleIdx="5" presStyleCnt="6" custScaleX="109271" custScaleY="107511">
        <dgm:presLayoutVars>
          <dgm:bulletEnabled val="1"/>
        </dgm:presLayoutVars>
      </dgm:prSet>
      <dgm:spPr/>
    </dgm:pt>
  </dgm:ptLst>
  <dgm:cxnLst>
    <dgm:cxn modelId="{B24B9709-2677-46B1-AFE4-99A7D5E0F969}" type="presOf" srcId="{9B848672-F503-4F35-BC06-052FAE5DE67D}" destId="{E65AA2E3-76B4-459F-A2BA-909950371CEF}" srcOrd="0" destOrd="0" presId="urn:microsoft.com/office/officeart/2005/8/layout/radial1"/>
    <dgm:cxn modelId="{813F222F-D352-4044-BE4B-2B7BC493076B}" type="presOf" srcId="{D378D21A-D920-489B-8B71-A1ADB8C6B555}" destId="{6F62A3DC-C1EC-4635-A643-EFC3952EDE63}" srcOrd="0" destOrd="0" presId="urn:microsoft.com/office/officeart/2005/8/layout/radial1"/>
    <dgm:cxn modelId="{89C26931-763B-4864-9609-E0BF7908BE7A}" type="presOf" srcId="{CD3DFDD0-CD0E-4449-9FCA-5F417CCD39F6}" destId="{32A5959E-B899-492E-9CFA-E9A7674D2FEA}" srcOrd="0" destOrd="0" presId="urn:microsoft.com/office/officeart/2005/8/layout/radial1"/>
    <dgm:cxn modelId="{D2B53837-AF60-4703-B8C0-3A9B344A8012}" type="presOf" srcId="{F565CC60-001D-471F-ACC0-30D60A176CE1}" destId="{87723CF1-2235-41B3-A87F-387A2BDCE184}" srcOrd="0" destOrd="0" presId="urn:microsoft.com/office/officeart/2005/8/layout/radial1"/>
    <dgm:cxn modelId="{E6B59D5B-674D-4078-AEF3-25E955839EFD}" type="presOf" srcId="{8728A406-FAC1-4578-B2C6-EEF6C3F88D8E}" destId="{2D99D8D6-B5E3-4ADC-AA97-02D140050B1E}" srcOrd="1" destOrd="0" presId="urn:microsoft.com/office/officeart/2005/8/layout/radial1"/>
    <dgm:cxn modelId="{D69FBE42-2A65-4F59-A203-470C36BE9B06}" type="presOf" srcId="{DB3AB34B-A45E-46DB-948C-A7311279961F}" destId="{E191FCB2-ECDD-4D41-802E-6C9C30B14683}" srcOrd="0" destOrd="0" presId="urn:microsoft.com/office/officeart/2005/8/layout/radial1"/>
    <dgm:cxn modelId="{F6527B47-744F-4FAA-B0B9-156107B55FEB}" srcId="{71145A5A-E69F-48A7-8E4F-D0C80051C502}" destId="{2B0BDE9B-B531-404E-A67F-E5690A770E05}" srcOrd="2" destOrd="0" parTransId="{DB3AB34B-A45E-46DB-948C-A7311279961F}" sibTransId="{3500D948-A1CF-4AE3-8CD1-35DE7728B95B}"/>
    <dgm:cxn modelId="{78E59268-C8A4-45E3-92CA-50D478FAB970}" type="presOf" srcId="{463FB5A1-CE63-4592-8480-A22EFC4B3A6D}" destId="{36EF41F5-1845-415F-A9E0-0B87AA18E019}" srcOrd="0" destOrd="0" presId="urn:microsoft.com/office/officeart/2005/8/layout/radial1"/>
    <dgm:cxn modelId="{89E21C69-699C-4E5A-B3AF-B9AEF052978D}" srcId="{7D1F3080-721E-4B3E-9BF2-63E3160487C7}" destId="{71145A5A-E69F-48A7-8E4F-D0C80051C502}" srcOrd="0" destOrd="0" parTransId="{C59FC285-994C-49D3-93E3-26DAC11B1A25}" sibTransId="{7530C2B6-EFFC-4B35-97DF-F5B18CFCE816}"/>
    <dgm:cxn modelId="{8BA5FE6F-CC5E-49A7-A54B-2A71DC4FDED7}" type="presOf" srcId="{CB1DDBF7-C612-42A3-BF9A-FADA3256260E}" destId="{BDEFCD8D-4C65-4C80-9FD5-4B2CB8377070}" srcOrd="0" destOrd="0" presId="urn:microsoft.com/office/officeart/2005/8/layout/radial1"/>
    <dgm:cxn modelId="{32825875-9C85-4051-8F2B-44CC29659FC7}" type="presOf" srcId="{8C2604A5-B8FD-414C-A7F6-1239AD188A4B}" destId="{B5B39590-DCC0-4282-B1BA-F85AF4CE89C4}" srcOrd="0" destOrd="0" presId="urn:microsoft.com/office/officeart/2005/8/layout/radial1"/>
    <dgm:cxn modelId="{2488BB7B-9C6B-4808-91D9-98458698AED8}" type="presOf" srcId="{70D439A8-6B7F-460E-8554-5E785F50CDC7}" destId="{2731C58F-ECA3-4686-937D-80A7930790A8}" srcOrd="0" destOrd="0" presId="urn:microsoft.com/office/officeart/2005/8/layout/radial1"/>
    <dgm:cxn modelId="{BB77F193-4F48-4ABA-A070-A667D73B75CD}" srcId="{71145A5A-E69F-48A7-8E4F-D0C80051C502}" destId="{CB1DDBF7-C612-42A3-BF9A-FADA3256260E}" srcOrd="1" destOrd="0" parTransId="{463FB5A1-CE63-4592-8480-A22EFC4B3A6D}" sibTransId="{825A90DC-BDC1-4BB3-9F71-DA54C9E1005D}"/>
    <dgm:cxn modelId="{5EE4A897-7AD4-486E-91A6-AD6C47A08C4C}" type="presOf" srcId="{2B0BDE9B-B531-404E-A67F-E5690A770E05}" destId="{008DD3C6-C586-4E15-90DD-F55324A8A75F}" srcOrd="0" destOrd="0" presId="urn:microsoft.com/office/officeart/2005/8/layout/radial1"/>
    <dgm:cxn modelId="{D386CD9C-44AC-43E6-B742-F9310BFFFB51}" type="presOf" srcId="{AD8C9805-7FC6-4500-A650-18943DA00CCA}" destId="{36556242-DBF4-4670-A844-A86FE6B699CD}" srcOrd="0" destOrd="0" presId="urn:microsoft.com/office/officeart/2005/8/layout/radial1"/>
    <dgm:cxn modelId="{5591DDA0-9176-4A7C-80B0-C2B270781471}" type="presOf" srcId="{9B848672-F503-4F35-BC06-052FAE5DE67D}" destId="{19CA3EFB-6EC1-407D-8789-82B580774FC2}" srcOrd="1" destOrd="0" presId="urn:microsoft.com/office/officeart/2005/8/layout/radial1"/>
    <dgm:cxn modelId="{7AE3C2A4-1C22-49B1-9338-72572AE3B123}" srcId="{71145A5A-E69F-48A7-8E4F-D0C80051C502}" destId="{F565CC60-001D-471F-ACC0-30D60A176CE1}" srcOrd="5" destOrd="0" parTransId="{8728A406-FAC1-4578-B2C6-EEF6C3F88D8E}" sibTransId="{F0A6984A-7E58-4FE5-BB3D-EABFDFE30F00}"/>
    <dgm:cxn modelId="{A85A8BA8-04D2-4ABE-A7C0-57088C861791}" type="presOf" srcId="{DB3AB34B-A45E-46DB-948C-A7311279961F}" destId="{E5800B74-6AAF-4AF3-A2FC-E92C7287FC33}" srcOrd="1" destOrd="0" presId="urn:microsoft.com/office/officeart/2005/8/layout/radial1"/>
    <dgm:cxn modelId="{96B7C9B7-928D-4761-A578-43D7B9C5C622}" type="presOf" srcId="{7D1F3080-721E-4B3E-9BF2-63E3160487C7}" destId="{1D09E6E3-AFC9-4814-9284-E6666A8BC0F4}" srcOrd="0" destOrd="0" presId="urn:microsoft.com/office/officeart/2005/8/layout/radial1"/>
    <dgm:cxn modelId="{144D2CBC-AD2B-4281-9060-A8E854E72425}" srcId="{71145A5A-E69F-48A7-8E4F-D0C80051C502}" destId="{CD3DFDD0-CD0E-4449-9FCA-5F417CCD39F6}" srcOrd="0" destOrd="0" parTransId="{D378D21A-D920-489B-8B71-A1ADB8C6B555}" sibTransId="{23095FE8-2B08-4B0C-86C1-50FFC4F6AF65}"/>
    <dgm:cxn modelId="{E344BBC9-AD71-4FCD-A327-D4A340BFBC4E}" srcId="{71145A5A-E69F-48A7-8E4F-D0C80051C502}" destId="{AD8C9805-7FC6-4500-A650-18943DA00CCA}" srcOrd="4" destOrd="0" parTransId="{9B848672-F503-4F35-BC06-052FAE5DE67D}" sibTransId="{B4F6C133-2B32-4CF6-9A66-BAA7D9D51DBD}"/>
    <dgm:cxn modelId="{6DE5D3D0-3B14-4DF7-B2E2-0298AA804386}" srcId="{71145A5A-E69F-48A7-8E4F-D0C80051C502}" destId="{8C2604A5-B8FD-414C-A7F6-1239AD188A4B}" srcOrd="3" destOrd="0" parTransId="{70D439A8-6B7F-460E-8554-5E785F50CDC7}" sibTransId="{CDD41706-4F29-42AA-8D59-2A72ACA9080E}"/>
    <dgm:cxn modelId="{BDA894D1-3845-4334-9D0D-39E9180BF105}" type="presOf" srcId="{463FB5A1-CE63-4592-8480-A22EFC4B3A6D}" destId="{99334977-D1F2-4BB3-9128-A720E480CBBD}" srcOrd="1" destOrd="0" presId="urn:microsoft.com/office/officeart/2005/8/layout/radial1"/>
    <dgm:cxn modelId="{3DDED3D2-5601-48CD-B2F9-C502A34E77CA}" type="presOf" srcId="{8728A406-FAC1-4578-B2C6-EEF6C3F88D8E}" destId="{B14731C8-88CE-438B-BAD4-CCC14CAA715F}" srcOrd="0" destOrd="0" presId="urn:microsoft.com/office/officeart/2005/8/layout/radial1"/>
    <dgm:cxn modelId="{62A20DE7-41D1-4F73-8088-471FD4F8567A}" type="presOf" srcId="{71145A5A-E69F-48A7-8E4F-D0C80051C502}" destId="{A8CE602F-D0B8-4E6C-8CBE-3620F49944E7}" srcOrd="0" destOrd="0" presId="urn:microsoft.com/office/officeart/2005/8/layout/radial1"/>
    <dgm:cxn modelId="{4F8C21EA-72DA-4E22-905A-A7927EC12084}" type="presOf" srcId="{70D439A8-6B7F-460E-8554-5E785F50CDC7}" destId="{95E80F42-B0EC-4279-9F8B-061FFAC42E56}" srcOrd="1" destOrd="0" presId="urn:microsoft.com/office/officeart/2005/8/layout/radial1"/>
    <dgm:cxn modelId="{B12E5DFF-C310-48F2-95CB-D1ED0C9B5669}" type="presOf" srcId="{D378D21A-D920-489B-8B71-A1ADB8C6B555}" destId="{6EF491F0-D12C-47EA-8DAF-A6BEB4C20C63}" srcOrd="1" destOrd="0" presId="urn:microsoft.com/office/officeart/2005/8/layout/radial1"/>
    <dgm:cxn modelId="{9E2368BE-78CC-4C05-ACF0-4E09066CC4E3}" type="presParOf" srcId="{1D09E6E3-AFC9-4814-9284-E6666A8BC0F4}" destId="{A8CE602F-D0B8-4E6C-8CBE-3620F49944E7}" srcOrd="0" destOrd="0" presId="urn:microsoft.com/office/officeart/2005/8/layout/radial1"/>
    <dgm:cxn modelId="{83B5BE1E-F627-4AAD-B756-507EACE63046}" type="presParOf" srcId="{1D09E6E3-AFC9-4814-9284-E6666A8BC0F4}" destId="{6F62A3DC-C1EC-4635-A643-EFC3952EDE63}" srcOrd="1" destOrd="0" presId="urn:microsoft.com/office/officeart/2005/8/layout/radial1"/>
    <dgm:cxn modelId="{0CD3FC23-080B-463F-B02C-7889C9308C33}" type="presParOf" srcId="{6F62A3DC-C1EC-4635-A643-EFC3952EDE63}" destId="{6EF491F0-D12C-47EA-8DAF-A6BEB4C20C63}" srcOrd="0" destOrd="0" presId="urn:microsoft.com/office/officeart/2005/8/layout/radial1"/>
    <dgm:cxn modelId="{38C163AE-FF91-48CA-B7E5-D34D0F6666DD}" type="presParOf" srcId="{1D09E6E3-AFC9-4814-9284-E6666A8BC0F4}" destId="{32A5959E-B899-492E-9CFA-E9A7674D2FEA}" srcOrd="2" destOrd="0" presId="urn:microsoft.com/office/officeart/2005/8/layout/radial1"/>
    <dgm:cxn modelId="{EF12BFE5-74AD-4828-8673-539C66B1F644}" type="presParOf" srcId="{1D09E6E3-AFC9-4814-9284-E6666A8BC0F4}" destId="{36EF41F5-1845-415F-A9E0-0B87AA18E019}" srcOrd="3" destOrd="0" presId="urn:microsoft.com/office/officeart/2005/8/layout/radial1"/>
    <dgm:cxn modelId="{FD339FF8-6223-4BAC-BAD0-D79BBFF78052}" type="presParOf" srcId="{36EF41F5-1845-415F-A9E0-0B87AA18E019}" destId="{99334977-D1F2-4BB3-9128-A720E480CBBD}" srcOrd="0" destOrd="0" presId="urn:microsoft.com/office/officeart/2005/8/layout/radial1"/>
    <dgm:cxn modelId="{CB2C1972-5613-4C52-9A27-151383A09CA8}" type="presParOf" srcId="{1D09E6E3-AFC9-4814-9284-E6666A8BC0F4}" destId="{BDEFCD8D-4C65-4C80-9FD5-4B2CB8377070}" srcOrd="4" destOrd="0" presId="urn:microsoft.com/office/officeart/2005/8/layout/radial1"/>
    <dgm:cxn modelId="{A89713A9-B82B-4C33-9324-8B4A2954D117}" type="presParOf" srcId="{1D09E6E3-AFC9-4814-9284-E6666A8BC0F4}" destId="{E191FCB2-ECDD-4D41-802E-6C9C30B14683}" srcOrd="5" destOrd="0" presId="urn:microsoft.com/office/officeart/2005/8/layout/radial1"/>
    <dgm:cxn modelId="{B11129C0-87D8-42CC-AFC8-31C41FB34373}" type="presParOf" srcId="{E191FCB2-ECDD-4D41-802E-6C9C30B14683}" destId="{E5800B74-6AAF-4AF3-A2FC-E92C7287FC33}" srcOrd="0" destOrd="0" presId="urn:microsoft.com/office/officeart/2005/8/layout/radial1"/>
    <dgm:cxn modelId="{D07871BA-6054-499D-9004-F4BC7C4AE1FF}" type="presParOf" srcId="{1D09E6E3-AFC9-4814-9284-E6666A8BC0F4}" destId="{008DD3C6-C586-4E15-90DD-F55324A8A75F}" srcOrd="6" destOrd="0" presId="urn:microsoft.com/office/officeart/2005/8/layout/radial1"/>
    <dgm:cxn modelId="{F6DA8B7C-2C35-411C-8CDC-56EF5867C34A}" type="presParOf" srcId="{1D09E6E3-AFC9-4814-9284-E6666A8BC0F4}" destId="{2731C58F-ECA3-4686-937D-80A7930790A8}" srcOrd="7" destOrd="0" presId="urn:microsoft.com/office/officeart/2005/8/layout/radial1"/>
    <dgm:cxn modelId="{77711F0F-9C8C-41AA-B831-3BABFDD2696B}" type="presParOf" srcId="{2731C58F-ECA3-4686-937D-80A7930790A8}" destId="{95E80F42-B0EC-4279-9F8B-061FFAC42E56}" srcOrd="0" destOrd="0" presId="urn:microsoft.com/office/officeart/2005/8/layout/radial1"/>
    <dgm:cxn modelId="{81057C61-A12C-4F0A-9D31-1D0A9C635522}" type="presParOf" srcId="{1D09E6E3-AFC9-4814-9284-E6666A8BC0F4}" destId="{B5B39590-DCC0-4282-B1BA-F85AF4CE89C4}" srcOrd="8" destOrd="0" presId="urn:microsoft.com/office/officeart/2005/8/layout/radial1"/>
    <dgm:cxn modelId="{54112A32-695A-445F-807C-54BFC99292F5}" type="presParOf" srcId="{1D09E6E3-AFC9-4814-9284-E6666A8BC0F4}" destId="{E65AA2E3-76B4-459F-A2BA-909950371CEF}" srcOrd="9" destOrd="0" presId="urn:microsoft.com/office/officeart/2005/8/layout/radial1"/>
    <dgm:cxn modelId="{529B953B-10E5-4512-9BF5-E92B5928DB00}" type="presParOf" srcId="{E65AA2E3-76B4-459F-A2BA-909950371CEF}" destId="{19CA3EFB-6EC1-407D-8789-82B580774FC2}" srcOrd="0" destOrd="0" presId="urn:microsoft.com/office/officeart/2005/8/layout/radial1"/>
    <dgm:cxn modelId="{3BDBDECC-46DE-49DD-A18B-2D00044B3AEC}" type="presParOf" srcId="{1D09E6E3-AFC9-4814-9284-E6666A8BC0F4}" destId="{36556242-DBF4-4670-A844-A86FE6B699CD}" srcOrd="10" destOrd="0" presId="urn:microsoft.com/office/officeart/2005/8/layout/radial1"/>
    <dgm:cxn modelId="{1AD86FCA-3E06-4CB9-96DD-EB9F0A7DDFE7}" type="presParOf" srcId="{1D09E6E3-AFC9-4814-9284-E6666A8BC0F4}" destId="{B14731C8-88CE-438B-BAD4-CCC14CAA715F}" srcOrd="11" destOrd="0" presId="urn:microsoft.com/office/officeart/2005/8/layout/radial1"/>
    <dgm:cxn modelId="{C932BB61-06FC-49D5-9D00-8E9DD399F88E}" type="presParOf" srcId="{B14731C8-88CE-438B-BAD4-CCC14CAA715F}" destId="{2D99D8D6-B5E3-4ADC-AA97-02D140050B1E}" srcOrd="0" destOrd="0" presId="urn:microsoft.com/office/officeart/2005/8/layout/radial1"/>
    <dgm:cxn modelId="{E12CC0B7-24A3-4974-A7CA-66EAC647884E}" type="presParOf" srcId="{1D09E6E3-AFC9-4814-9284-E6666A8BC0F4}" destId="{87723CF1-2235-41B3-A87F-387A2BDCE184}" srcOrd="12"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0F72133-E115-43FC-96C0-A6CC39FA637D}"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de-DE"/>
        </a:p>
      </dgm:t>
    </dgm:pt>
    <dgm:pt modelId="{C13C3918-D091-4AC2-B330-E66D91CF007D}">
      <dgm:prSet phldrT="[Text]"/>
      <dgm:spPr/>
      <dgm:t>
        <a:bodyPr/>
        <a:lstStyle/>
        <a:p>
          <a:r>
            <a:rPr lang="de-DE" dirty="0">
              <a:solidFill>
                <a:schemeClr val="bg1"/>
              </a:solidFill>
              <a:latin typeface="Corbel" panose="020B0503020204020204" pitchFamily="34" charset="0"/>
            </a:rPr>
            <a:t>Marktumfeld Logistik</a:t>
          </a:r>
        </a:p>
      </dgm:t>
    </dgm:pt>
    <dgm:pt modelId="{7F1E8D70-2843-4D2C-8023-3D85781FA291}" type="parTrans" cxnId="{E8B8A657-D941-4143-925B-EFE53BE4C661}">
      <dgm:prSet/>
      <dgm:spPr/>
      <dgm:t>
        <a:bodyPr/>
        <a:lstStyle/>
        <a:p>
          <a:endParaRPr lang="de-DE"/>
        </a:p>
      </dgm:t>
    </dgm:pt>
    <dgm:pt modelId="{1A1DB9C4-71AF-4D09-95DB-8C65914911BB}" type="sibTrans" cxnId="{E8B8A657-D941-4143-925B-EFE53BE4C661}">
      <dgm:prSet/>
      <dgm:spPr/>
      <dgm:t>
        <a:bodyPr/>
        <a:lstStyle/>
        <a:p>
          <a:endParaRPr lang="de-DE"/>
        </a:p>
      </dgm:t>
    </dgm:pt>
    <dgm:pt modelId="{A3C7C1E3-0B77-488B-A736-A07448EDFC23}">
      <dgm:prSet phldrT="[Text]"/>
      <dgm:spPr/>
      <dgm:t>
        <a:bodyPr/>
        <a:lstStyle/>
        <a:p>
          <a:r>
            <a:rPr lang="de-DE" dirty="0">
              <a:latin typeface="Corbel" panose="020B0503020204020204" pitchFamily="34" charset="0"/>
            </a:rPr>
            <a:t>Entwicklungstrends auf einen Blick</a:t>
          </a:r>
        </a:p>
      </dgm:t>
    </dgm:pt>
    <dgm:pt modelId="{F722D39F-F1BB-44C0-83D4-2D9286AE7D69}" type="parTrans" cxnId="{8452AC6F-DC39-4C0A-982C-1208B5E32D57}">
      <dgm:prSet/>
      <dgm:spPr/>
      <dgm:t>
        <a:bodyPr/>
        <a:lstStyle/>
        <a:p>
          <a:endParaRPr lang="de-DE"/>
        </a:p>
      </dgm:t>
    </dgm:pt>
    <dgm:pt modelId="{9F2218DE-C295-4FE1-9712-2075034EFA23}" type="sibTrans" cxnId="{8452AC6F-DC39-4C0A-982C-1208B5E32D57}">
      <dgm:prSet/>
      <dgm:spPr/>
      <dgm:t>
        <a:bodyPr/>
        <a:lstStyle/>
        <a:p>
          <a:endParaRPr lang="de-DE"/>
        </a:p>
      </dgm:t>
    </dgm:pt>
    <dgm:pt modelId="{5952576B-2061-4D73-86C0-A5C4A283E85D}">
      <dgm:prSet/>
      <dgm:spPr/>
      <dgm:t>
        <a:bodyPr/>
        <a:lstStyle/>
        <a:p>
          <a:r>
            <a:rPr lang="de-DE" dirty="0">
              <a:latin typeface="Corbel" panose="020B0503020204020204" pitchFamily="34" charset="0"/>
            </a:rPr>
            <a:t>4 Treiber für die Entwicklung innovativer Geschäftsideen</a:t>
          </a:r>
        </a:p>
      </dgm:t>
    </dgm:pt>
    <dgm:pt modelId="{4F226D1D-575A-4236-90FC-AF25324AB662}" type="parTrans" cxnId="{38AF0154-CABC-4869-A8CE-A6D3D1E26092}">
      <dgm:prSet/>
      <dgm:spPr/>
      <dgm:t>
        <a:bodyPr/>
        <a:lstStyle/>
        <a:p>
          <a:endParaRPr lang="de-DE"/>
        </a:p>
      </dgm:t>
    </dgm:pt>
    <dgm:pt modelId="{96BDA861-3D45-4EEA-A8E3-8887A31A1408}" type="sibTrans" cxnId="{38AF0154-CABC-4869-A8CE-A6D3D1E26092}">
      <dgm:prSet/>
      <dgm:spPr/>
      <dgm:t>
        <a:bodyPr/>
        <a:lstStyle/>
        <a:p>
          <a:endParaRPr lang="de-DE"/>
        </a:p>
      </dgm:t>
    </dgm:pt>
    <dgm:pt modelId="{FD61D2D1-3F45-4F1C-90B1-613EEE64EFFC}">
      <dgm:prSet/>
      <dgm:spPr/>
      <dgm:t>
        <a:bodyPr/>
        <a:lstStyle/>
        <a:p>
          <a:r>
            <a:rPr lang="de-DE" dirty="0">
              <a:latin typeface="Corbel" panose="020B0503020204020204" pitchFamily="34" charset="0"/>
            </a:rPr>
            <a:t>Innovative Transportkonzepte</a:t>
          </a:r>
        </a:p>
      </dgm:t>
    </dgm:pt>
    <dgm:pt modelId="{75B93BCB-E419-4C9B-81B2-B4292F5671AF}" type="parTrans" cxnId="{8674A427-461B-4AC6-BA97-9C0DBC1487B9}">
      <dgm:prSet/>
      <dgm:spPr/>
      <dgm:t>
        <a:bodyPr/>
        <a:lstStyle/>
        <a:p>
          <a:endParaRPr lang="de-DE"/>
        </a:p>
      </dgm:t>
    </dgm:pt>
    <dgm:pt modelId="{494DAEBC-0B9F-45A9-A863-AA6E31408850}" type="sibTrans" cxnId="{8674A427-461B-4AC6-BA97-9C0DBC1487B9}">
      <dgm:prSet/>
      <dgm:spPr/>
      <dgm:t>
        <a:bodyPr/>
        <a:lstStyle/>
        <a:p>
          <a:endParaRPr lang="de-DE"/>
        </a:p>
      </dgm:t>
    </dgm:pt>
    <dgm:pt modelId="{744B5F73-2DD4-4423-B2E0-FF8105D24292}">
      <dgm:prSet/>
      <dgm:spPr/>
      <dgm:t>
        <a:bodyPr/>
        <a:lstStyle/>
        <a:p>
          <a:r>
            <a:rPr lang="de-DE" dirty="0">
              <a:latin typeface="Corbel" panose="020B0503020204020204" pitchFamily="34" charset="0"/>
            </a:rPr>
            <a:t>Innovative Geschäftsmodelle</a:t>
          </a:r>
        </a:p>
      </dgm:t>
    </dgm:pt>
    <dgm:pt modelId="{DFCF63B6-BB44-4C22-8521-843D07CD38F8}" type="parTrans" cxnId="{3996BC89-94E0-422C-9FD6-4EAE88DF90B1}">
      <dgm:prSet/>
      <dgm:spPr/>
      <dgm:t>
        <a:bodyPr/>
        <a:lstStyle/>
        <a:p>
          <a:endParaRPr lang="de-DE"/>
        </a:p>
      </dgm:t>
    </dgm:pt>
    <dgm:pt modelId="{C02B0DA8-23FF-46DA-8C9B-B6ED5C075347}" type="sibTrans" cxnId="{3996BC89-94E0-422C-9FD6-4EAE88DF90B1}">
      <dgm:prSet/>
      <dgm:spPr/>
      <dgm:t>
        <a:bodyPr/>
        <a:lstStyle/>
        <a:p>
          <a:endParaRPr lang="de-DE"/>
        </a:p>
      </dgm:t>
    </dgm:pt>
    <dgm:pt modelId="{D711CFAA-3E54-4FD1-918C-CC5DF64A970C}" type="pres">
      <dgm:prSet presAssocID="{C0F72133-E115-43FC-96C0-A6CC39FA637D}" presName="Name0" presStyleCnt="0">
        <dgm:presLayoutVars>
          <dgm:chMax val="7"/>
          <dgm:chPref val="7"/>
          <dgm:dir/>
        </dgm:presLayoutVars>
      </dgm:prSet>
      <dgm:spPr/>
    </dgm:pt>
    <dgm:pt modelId="{F297F322-92B7-4F1A-88D0-240F573BAAE5}" type="pres">
      <dgm:prSet presAssocID="{C0F72133-E115-43FC-96C0-A6CC39FA637D}" presName="Name1" presStyleCnt="0"/>
      <dgm:spPr/>
    </dgm:pt>
    <dgm:pt modelId="{1DE371FB-37D5-4174-BF86-A5B4AF93766E}" type="pres">
      <dgm:prSet presAssocID="{C0F72133-E115-43FC-96C0-A6CC39FA637D}" presName="cycle" presStyleCnt="0"/>
      <dgm:spPr/>
    </dgm:pt>
    <dgm:pt modelId="{D9A2E03F-77CF-4F33-933D-14CD616B63D3}" type="pres">
      <dgm:prSet presAssocID="{C0F72133-E115-43FC-96C0-A6CC39FA637D}" presName="srcNode" presStyleLbl="node1" presStyleIdx="0" presStyleCnt="5"/>
      <dgm:spPr/>
    </dgm:pt>
    <dgm:pt modelId="{E5EF259A-7330-4E01-AE6F-A97E9DF2A3E3}" type="pres">
      <dgm:prSet presAssocID="{C0F72133-E115-43FC-96C0-A6CC39FA637D}" presName="conn" presStyleLbl="parChTrans1D2" presStyleIdx="0" presStyleCnt="1"/>
      <dgm:spPr/>
    </dgm:pt>
    <dgm:pt modelId="{88F1E2F3-6478-47FA-9D83-13DBEEFFD756}" type="pres">
      <dgm:prSet presAssocID="{C0F72133-E115-43FC-96C0-A6CC39FA637D}" presName="extraNode" presStyleLbl="node1" presStyleIdx="0" presStyleCnt="5"/>
      <dgm:spPr/>
    </dgm:pt>
    <dgm:pt modelId="{9C595234-30DA-4D26-BF67-8FEE047FBBA9}" type="pres">
      <dgm:prSet presAssocID="{C0F72133-E115-43FC-96C0-A6CC39FA637D}" presName="dstNode" presStyleLbl="node1" presStyleIdx="0" presStyleCnt="5"/>
      <dgm:spPr/>
    </dgm:pt>
    <dgm:pt modelId="{19BDBF14-BE3F-46D1-AE02-5F14BA301DB9}" type="pres">
      <dgm:prSet presAssocID="{C13C3918-D091-4AC2-B330-E66D91CF007D}" presName="text_1" presStyleLbl="node1" presStyleIdx="0" presStyleCnt="5">
        <dgm:presLayoutVars>
          <dgm:bulletEnabled val="1"/>
        </dgm:presLayoutVars>
      </dgm:prSet>
      <dgm:spPr/>
    </dgm:pt>
    <dgm:pt modelId="{9C6CE9AA-7D9F-4B24-9263-FAE86A0AD555}" type="pres">
      <dgm:prSet presAssocID="{C13C3918-D091-4AC2-B330-E66D91CF007D}" presName="accent_1" presStyleCnt="0"/>
      <dgm:spPr/>
    </dgm:pt>
    <dgm:pt modelId="{95AC3833-F1B9-415F-82FA-E58CA2EC990A}" type="pres">
      <dgm:prSet presAssocID="{C13C3918-D091-4AC2-B330-E66D91CF007D}" presName="accentRepeatNode" presStyleLbl="solidFgAcc1" presStyleIdx="0" presStyleCnt="5"/>
      <dgm:spPr>
        <a:blipFill rotWithShape="0">
          <a:blip xmlns:r="http://schemas.openxmlformats.org/officeDocument/2006/relationships" r:embed="rId1" cstate="screen">
            <a:extLst>
              <a:ext uri="{28A0092B-C50C-407E-A947-70E740481C1C}">
                <a14:useLocalDpi xmlns:a14="http://schemas.microsoft.com/office/drawing/2010/main"/>
              </a:ext>
            </a:extLst>
          </a:blip>
          <a:stretch>
            <a:fillRect/>
          </a:stretch>
        </a:blipFill>
      </dgm:spPr>
    </dgm:pt>
    <dgm:pt modelId="{F9F7F927-B2BE-4B1D-91C9-8562D5999322}" type="pres">
      <dgm:prSet presAssocID="{A3C7C1E3-0B77-488B-A736-A07448EDFC23}" presName="text_2" presStyleLbl="node1" presStyleIdx="1" presStyleCnt="5">
        <dgm:presLayoutVars>
          <dgm:bulletEnabled val="1"/>
        </dgm:presLayoutVars>
      </dgm:prSet>
      <dgm:spPr/>
    </dgm:pt>
    <dgm:pt modelId="{85D505A0-FAD5-4F22-8246-B1F333717910}" type="pres">
      <dgm:prSet presAssocID="{A3C7C1E3-0B77-488B-A736-A07448EDFC23}" presName="accent_2" presStyleCnt="0"/>
      <dgm:spPr/>
    </dgm:pt>
    <dgm:pt modelId="{4FCED2D1-6A8A-47A2-8960-FBA384C1A511}" type="pres">
      <dgm:prSet presAssocID="{A3C7C1E3-0B77-488B-A736-A07448EDFC23}" presName="accentRepeatNode" presStyleLbl="solidFgAcc1" presStyleIdx="1" presStyleCnt="5"/>
      <dgm:spPr>
        <a:blipFill rotWithShape="0">
          <a:blip xmlns:r="http://schemas.openxmlformats.org/officeDocument/2006/relationships" r:embed="rId2" cstate="screen">
            <a:extLst>
              <a:ext uri="{28A0092B-C50C-407E-A947-70E740481C1C}">
                <a14:useLocalDpi xmlns:a14="http://schemas.microsoft.com/office/drawing/2010/main"/>
              </a:ext>
            </a:extLst>
          </a:blip>
          <a:stretch>
            <a:fillRect/>
          </a:stretch>
        </a:blipFill>
      </dgm:spPr>
    </dgm:pt>
    <dgm:pt modelId="{95EB4F82-A72E-49FE-BBA1-CF6A7A1B9348}" type="pres">
      <dgm:prSet presAssocID="{5952576B-2061-4D73-86C0-A5C4A283E85D}" presName="text_3" presStyleLbl="node1" presStyleIdx="2" presStyleCnt="5">
        <dgm:presLayoutVars>
          <dgm:bulletEnabled val="1"/>
        </dgm:presLayoutVars>
      </dgm:prSet>
      <dgm:spPr/>
    </dgm:pt>
    <dgm:pt modelId="{D4290F8B-59B2-4BF1-9282-4CE2CCAAC70D}" type="pres">
      <dgm:prSet presAssocID="{5952576B-2061-4D73-86C0-A5C4A283E85D}" presName="accent_3" presStyleCnt="0"/>
      <dgm:spPr/>
    </dgm:pt>
    <dgm:pt modelId="{82CDFC03-F782-44E7-8A18-9D57C2B4F96C}" type="pres">
      <dgm:prSet presAssocID="{5952576B-2061-4D73-86C0-A5C4A283E85D}" presName="accentRepeatNode" presStyleLbl="solidFgAcc1" presStyleIdx="2" presStyleCnt="5"/>
      <dgm:spPr>
        <a:blipFill rotWithShape="0">
          <a:blip xmlns:r="http://schemas.openxmlformats.org/officeDocument/2006/relationships" r:embed="rId3" cstate="screen">
            <a:extLst>
              <a:ext uri="{28A0092B-C50C-407E-A947-70E740481C1C}">
                <a14:useLocalDpi xmlns:a14="http://schemas.microsoft.com/office/drawing/2010/main"/>
              </a:ext>
            </a:extLst>
          </a:blip>
          <a:stretch>
            <a:fillRect/>
          </a:stretch>
        </a:blipFill>
      </dgm:spPr>
    </dgm:pt>
    <dgm:pt modelId="{387F0E83-AF4C-4B83-B9A5-3E9888735CC6}" type="pres">
      <dgm:prSet presAssocID="{FD61D2D1-3F45-4F1C-90B1-613EEE64EFFC}" presName="text_4" presStyleLbl="node1" presStyleIdx="3" presStyleCnt="5">
        <dgm:presLayoutVars>
          <dgm:bulletEnabled val="1"/>
        </dgm:presLayoutVars>
      </dgm:prSet>
      <dgm:spPr/>
    </dgm:pt>
    <dgm:pt modelId="{9B49A089-5D75-47AA-94B7-4B168FF16D7A}" type="pres">
      <dgm:prSet presAssocID="{FD61D2D1-3F45-4F1C-90B1-613EEE64EFFC}" presName="accent_4" presStyleCnt="0"/>
      <dgm:spPr/>
    </dgm:pt>
    <dgm:pt modelId="{25B119B3-5852-470A-813F-5696F06C1055}" type="pres">
      <dgm:prSet presAssocID="{FD61D2D1-3F45-4F1C-90B1-613EEE64EFFC}" presName="accentRepeatNode" presStyleLbl="solidFgAcc1" presStyleIdx="3" presStyleCnt="5"/>
      <dgm:spPr/>
    </dgm:pt>
    <dgm:pt modelId="{03D835F7-7013-4FC8-8C0A-558D0AF5D872}" type="pres">
      <dgm:prSet presAssocID="{744B5F73-2DD4-4423-B2E0-FF8105D24292}" presName="text_5" presStyleLbl="node1" presStyleIdx="4" presStyleCnt="5">
        <dgm:presLayoutVars>
          <dgm:bulletEnabled val="1"/>
        </dgm:presLayoutVars>
      </dgm:prSet>
      <dgm:spPr/>
    </dgm:pt>
    <dgm:pt modelId="{3D498465-AF5B-4ACD-AFE6-EE376833C353}" type="pres">
      <dgm:prSet presAssocID="{744B5F73-2DD4-4423-B2E0-FF8105D24292}" presName="accent_5" presStyleCnt="0"/>
      <dgm:spPr/>
    </dgm:pt>
    <dgm:pt modelId="{7430B402-FB00-4E5D-ABCE-83B230BF8E1E}" type="pres">
      <dgm:prSet presAssocID="{744B5F73-2DD4-4423-B2E0-FF8105D24292}" presName="accentRepeatNode" presStyleLbl="solidFgAcc1" presStyleIdx="4" presStyleCnt="5"/>
      <dgm:spPr/>
    </dgm:pt>
  </dgm:ptLst>
  <dgm:cxnLst>
    <dgm:cxn modelId="{DED46F18-36A3-469B-94E7-635E3205F6A7}" type="presOf" srcId="{A3C7C1E3-0B77-488B-A736-A07448EDFC23}" destId="{F9F7F927-B2BE-4B1D-91C9-8562D5999322}" srcOrd="0" destOrd="0" presId="urn:microsoft.com/office/officeart/2008/layout/VerticalCurvedList"/>
    <dgm:cxn modelId="{8674A427-461B-4AC6-BA97-9C0DBC1487B9}" srcId="{C0F72133-E115-43FC-96C0-A6CC39FA637D}" destId="{FD61D2D1-3F45-4F1C-90B1-613EEE64EFFC}" srcOrd="3" destOrd="0" parTransId="{75B93BCB-E419-4C9B-81B2-B4292F5671AF}" sibTransId="{494DAEBC-0B9F-45A9-A863-AA6E31408850}"/>
    <dgm:cxn modelId="{816DA12A-37E8-435B-A4AC-8DC016EE09D6}" type="presOf" srcId="{1A1DB9C4-71AF-4D09-95DB-8C65914911BB}" destId="{E5EF259A-7330-4E01-AE6F-A97E9DF2A3E3}" srcOrd="0" destOrd="0" presId="urn:microsoft.com/office/officeart/2008/layout/VerticalCurvedList"/>
    <dgm:cxn modelId="{9563DB43-0B2D-4EE7-A062-F4E6140A4E43}" type="presOf" srcId="{5952576B-2061-4D73-86C0-A5C4A283E85D}" destId="{95EB4F82-A72E-49FE-BBA1-CF6A7A1B9348}" srcOrd="0" destOrd="0" presId="urn:microsoft.com/office/officeart/2008/layout/VerticalCurvedList"/>
    <dgm:cxn modelId="{8452AC6F-DC39-4C0A-982C-1208B5E32D57}" srcId="{C0F72133-E115-43FC-96C0-A6CC39FA637D}" destId="{A3C7C1E3-0B77-488B-A736-A07448EDFC23}" srcOrd="1" destOrd="0" parTransId="{F722D39F-F1BB-44C0-83D4-2D9286AE7D69}" sibTransId="{9F2218DE-C295-4FE1-9712-2075034EFA23}"/>
    <dgm:cxn modelId="{9AE60C52-0257-4995-8598-DF69C7CD1D8D}" type="presOf" srcId="{C13C3918-D091-4AC2-B330-E66D91CF007D}" destId="{19BDBF14-BE3F-46D1-AE02-5F14BA301DB9}" srcOrd="0" destOrd="0" presId="urn:microsoft.com/office/officeart/2008/layout/VerticalCurvedList"/>
    <dgm:cxn modelId="{38AF0154-CABC-4869-A8CE-A6D3D1E26092}" srcId="{C0F72133-E115-43FC-96C0-A6CC39FA637D}" destId="{5952576B-2061-4D73-86C0-A5C4A283E85D}" srcOrd="2" destOrd="0" parTransId="{4F226D1D-575A-4236-90FC-AF25324AB662}" sibTransId="{96BDA861-3D45-4EEA-A8E3-8887A31A1408}"/>
    <dgm:cxn modelId="{4CBCD055-3780-49B6-9AB2-2BDC3739EE4E}" type="presOf" srcId="{744B5F73-2DD4-4423-B2E0-FF8105D24292}" destId="{03D835F7-7013-4FC8-8C0A-558D0AF5D872}" srcOrd="0" destOrd="0" presId="urn:microsoft.com/office/officeart/2008/layout/VerticalCurvedList"/>
    <dgm:cxn modelId="{E8B8A657-D941-4143-925B-EFE53BE4C661}" srcId="{C0F72133-E115-43FC-96C0-A6CC39FA637D}" destId="{C13C3918-D091-4AC2-B330-E66D91CF007D}" srcOrd="0" destOrd="0" parTransId="{7F1E8D70-2843-4D2C-8023-3D85781FA291}" sibTransId="{1A1DB9C4-71AF-4D09-95DB-8C65914911BB}"/>
    <dgm:cxn modelId="{3996BC89-94E0-422C-9FD6-4EAE88DF90B1}" srcId="{C0F72133-E115-43FC-96C0-A6CC39FA637D}" destId="{744B5F73-2DD4-4423-B2E0-FF8105D24292}" srcOrd="4" destOrd="0" parTransId="{DFCF63B6-BB44-4C22-8521-843D07CD38F8}" sibTransId="{C02B0DA8-23FF-46DA-8C9B-B6ED5C075347}"/>
    <dgm:cxn modelId="{D18EE0C6-9119-49D7-923B-945263F1BC10}" type="presOf" srcId="{C0F72133-E115-43FC-96C0-A6CC39FA637D}" destId="{D711CFAA-3E54-4FD1-918C-CC5DF64A970C}" srcOrd="0" destOrd="0" presId="urn:microsoft.com/office/officeart/2008/layout/VerticalCurvedList"/>
    <dgm:cxn modelId="{015C54FF-7C4D-4E04-97A7-3A8CE7C03DB2}" type="presOf" srcId="{FD61D2D1-3F45-4F1C-90B1-613EEE64EFFC}" destId="{387F0E83-AF4C-4B83-B9A5-3E9888735CC6}" srcOrd="0" destOrd="0" presId="urn:microsoft.com/office/officeart/2008/layout/VerticalCurvedList"/>
    <dgm:cxn modelId="{3F0EB970-48AE-42FF-A2ED-7680449F5A4D}" type="presParOf" srcId="{D711CFAA-3E54-4FD1-918C-CC5DF64A970C}" destId="{F297F322-92B7-4F1A-88D0-240F573BAAE5}" srcOrd="0" destOrd="0" presId="urn:microsoft.com/office/officeart/2008/layout/VerticalCurvedList"/>
    <dgm:cxn modelId="{B89FEF46-6379-4789-BCA5-D7B5D34FDAF3}" type="presParOf" srcId="{F297F322-92B7-4F1A-88D0-240F573BAAE5}" destId="{1DE371FB-37D5-4174-BF86-A5B4AF93766E}" srcOrd="0" destOrd="0" presId="urn:microsoft.com/office/officeart/2008/layout/VerticalCurvedList"/>
    <dgm:cxn modelId="{D9DCF083-AE04-4F3C-8464-DE0BC1A43ED5}" type="presParOf" srcId="{1DE371FB-37D5-4174-BF86-A5B4AF93766E}" destId="{D9A2E03F-77CF-4F33-933D-14CD616B63D3}" srcOrd="0" destOrd="0" presId="urn:microsoft.com/office/officeart/2008/layout/VerticalCurvedList"/>
    <dgm:cxn modelId="{20A1DC77-585F-4709-802A-399B4437E365}" type="presParOf" srcId="{1DE371FB-37D5-4174-BF86-A5B4AF93766E}" destId="{E5EF259A-7330-4E01-AE6F-A97E9DF2A3E3}" srcOrd="1" destOrd="0" presId="urn:microsoft.com/office/officeart/2008/layout/VerticalCurvedList"/>
    <dgm:cxn modelId="{1E6E71CC-76E3-4798-832D-04067732FB7A}" type="presParOf" srcId="{1DE371FB-37D5-4174-BF86-A5B4AF93766E}" destId="{88F1E2F3-6478-47FA-9D83-13DBEEFFD756}" srcOrd="2" destOrd="0" presId="urn:microsoft.com/office/officeart/2008/layout/VerticalCurvedList"/>
    <dgm:cxn modelId="{B969DB96-BCB3-4696-8495-D106AF74BA83}" type="presParOf" srcId="{1DE371FB-37D5-4174-BF86-A5B4AF93766E}" destId="{9C595234-30DA-4D26-BF67-8FEE047FBBA9}" srcOrd="3" destOrd="0" presId="urn:microsoft.com/office/officeart/2008/layout/VerticalCurvedList"/>
    <dgm:cxn modelId="{DD038850-35F7-48E8-AF4D-AE84E1B2A83E}" type="presParOf" srcId="{F297F322-92B7-4F1A-88D0-240F573BAAE5}" destId="{19BDBF14-BE3F-46D1-AE02-5F14BA301DB9}" srcOrd="1" destOrd="0" presId="urn:microsoft.com/office/officeart/2008/layout/VerticalCurvedList"/>
    <dgm:cxn modelId="{8BC6D183-79A8-4E42-9A55-8BF8B5959C0A}" type="presParOf" srcId="{F297F322-92B7-4F1A-88D0-240F573BAAE5}" destId="{9C6CE9AA-7D9F-4B24-9263-FAE86A0AD555}" srcOrd="2" destOrd="0" presId="urn:microsoft.com/office/officeart/2008/layout/VerticalCurvedList"/>
    <dgm:cxn modelId="{88CFC479-8475-4ABE-9394-B8987F9DBB16}" type="presParOf" srcId="{9C6CE9AA-7D9F-4B24-9263-FAE86A0AD555}" destId="{95AC3833-F1B9-415F-82FA-E58CA2EC990A}" srcOrd="0" destOrd="0" presId="urn:microsoft.com/office/officeart/2008/layout/VerticalCurvedList"/>
    <dgm:cxn modelId="{3887E363-FF9C-41C7-9629-C7C90623F5F9}" type="presParOf" srcId="{F297F322-92B7-4F1A-88D0-240F573BAAE5}" destId="{F9F7F927-B2BE-4B1D-91C9-8562D5999322}" srcOrd="3" destOrd="0" presId="urn:microsoft.com/office/officeart/2008/layout/VerticalCurvedList"/>
    <dgm:cxn modelId="{868769A6-856D-4CDC-AE71-CAFA1C8D640B}" type="presParOf" srcId="{F297F322-92B7-4F1A-88D0-240F573BAAE5}" destId="{85D505A0-FAD5-4F22-8246-B1F333717910}" srcOrd="4" destOrd="0" presId="urn:microsoft.com/office/officeart/2008/layout/VerticalCurvedList"/>
    <dgm:cxn modelId="{40CDD6D0-67AF-4994-8F44-E1508397F7A4}" type="presParOf" srcId="{85D505A0-FAD5-4F22-8246-B1F333717910}" destId="{4FCED2D1-6A8A-47A2-8960-FBA384C1A511}" srcOrd="0" destOrd="0" presId="urn:microsoft.com/office/officeart/2008/layout/VerticalCurvedList"/>
    <dgm:cxn modelId="{FA7C3212-BD07-489A-B6A3-099235BE0567}" type="presParOf" srcId="{F297F322-92B7-4F1A-88D0-240F573BAAE5}" destId="{95EB4F82-A72E-49FE-BBA1-CF6A7A1B9348}" srcOrd="5" destOrd="0" presId="urn:microsoft.com/office/officeart/2008/layout/VerticalCurvedList"/>
    <dgm:cxn modelId="{66F77FBC-65F7-4084-A876-8538ECA7F7E7}" type="presParOf" srcId="{F297F322-92B7-4F1A-88D0-240F573BAAE5}" destId="{D4290F8B-59B2-4BF1-9282-4CE2CCAAC70D}" srcOrd="6" destOrd="0" presId="urn:microsoft.com/office/officeart/2008/layout/VerticalCurvedList"/>
    <dgm:cxn modelId="{98CA000C-EEC6-48BD-A45E-70F344810E10}" type="presParOf" srcId="{D4290F8B-59B2-4BF1-9282-4CE2CCAAC70D}" destId="{82CDFC03-F782-44E7-8A18-9D57C2B4F96C}" srcOrd="0" destOrd="0" presId="urn:microsoft.com/office/officeart/2008/layout/VerticalCurvedList"/>
    <dgm:cxn modelId="{BEA7A2B7-5A89-41D4-884F-F047F057CB6C}" type="presParOf" srcId="{F297F322-92B7-4F1A-88D0-240F573BAAE5}" destId="{387F0E83-AF4C-4B83-B9A5-3E9888735CC6}" srcOrd="7" destOrd="0" presId="urn:microsoft.com/office/officeart/2008/layout/VerticalCurvedList"/>
    <dgm:cxn modelId="{D901CC38-9A3D-45D7-B261-F4037894877C}" type="presParOf" srcId="{F297F322-92B7-4F1A-88D0-240F573BAAE5}" destId="{9B49A089-5D75-47AA-94B7-4B168FF16D7A}" srcOrd="8" destOrd="0" presId="urn:microsoft.com/office/officeart/2008/layout/VerticalCurvedList"/>
    <dgm:cxn modelId="{5D2984B7-9D15-4786-B3FD-3749F67930E4}" type="presParOf" srcId="{9B49A089-5D75-47AA-94B7-4B168FF16D7A}" destId="{25B119B3-5852-470A-813F-5696F06C1055}" srcOrd="0" destOrd="0" presId="urn:microsoft.com/office/officeart/2008/layout/VerticalCurvedList"/>
    <dgm:cxn modelId="{23AB601A-F47E-4FCF-8C68-4E9B86B2D8CB}" type="presParOf" srcId="{F297F322-92B7-4F1A-88D0-240F573BAAE5}" destId="{03D835F7-7013-4FC8-8C0A-558D0AF5D872}" srcOrd="9" destOrd="0" presId="urn:microsoft.com/office/officeart/2008/layout/VerticalCurvedList"/>
    <dgm:cxn modelId="{6AF45701-EBA0-40A1-9EFF-B1A77A2ADD31}" type="presParOf" srcId="{F297F322-92B7-4F1A-88D0-240F573BAAE5}" destId="{3D498465-AF5B-4ACD-AFE6-EE376833C353}" srcOrd="10" destOrd="0" presId="urn:microsoft.com/office/officeart/2008/layout/VerticalCurvedList"/>
    <dgm:cxn modelId="{BD9CF409-7FFE-4726-AE6D-6E48EC1A0107}" type="presParOf" srcId="{3D498465-AF5B-4ACD-AFE6-EE376833C353}" destId="{7430B402-FB00-4E5D-ABCE-83B230BF8E1E}"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8694FFC-1CA4-4891-A30F-816238AFE515}" type="doc">
      <dgm:prSet loTypeId="urn:microsoft.com/office/officeart/2005/8/layout/arrow2" loCatId="process" qsTypeId="urn:microsoft.com/office/officeart/2005/8/quickstyle/simple1" qsCatId="simple" csTypeId="urn:microsoft.com/office/officeart/2005/8/colors/accent1_2" csCatId="accent1" phldr="1"/>
      <dgm:spPr/>
      <dgm:t>
        <a:bodyPr/>
        <a:lstStyle/>
        <a:p>
          <a:endParaRPr lang="de-DE"/>
        </a:p>
      </dgm:t>
    </dgm:pt>
    <dgm:pt modelId="{407118D3-8D8D-444F-AE37-C32EAA508E0B}">
      <dgm:prSet phldrT="[Text]" custT="1"/>
      <dgm:spPr/>
      <dgm:t>
        <a:bodyPr/>
        <a:lstStyle/>
        <a:p>
          <a:r>
            <a:rPr lang="de-DE" sz="1800" kern="1200" spc="60" noProof="0" dirty="0">
              <a:solidFill>
                <a:schemeClr val="tx1">
                  <a:lumMod val="75000"/>
                  <a:lumOff val="25000"/>
                </a:schemeClr>
              </a:solidFill>
              <a:latin typeface="Corbel" panose="020B0503020204020204" pitchFamily="34" charset="0"/>
              <a:ea typeface="+mn-ea"/>
              <a:cs typeface="+mn-cs"/>
            </a:rPr>
            <a:t>Erdöl- Abhängigkeit</a:t>
          </a:r>
        </a:p>
      </dgm:t>
    </dgm:pt>
    <dgm:pt modelId="{61DFFB39-4BC5-42D4-9EC3-851BBD02315A}" type="parTrans" cxnId="{8817AD66-E30C-4F9E-8021-17BAB0349085}">
      <dgm:prSet/>
      <dgm:spPr/>
      <dgm:t>
        <a:bodyPr/>
        <a:lstStyle/>
        <a:p>
          <a:endParaRPr lang="de-DE"/>
        </a:p>
      </dgm:t>
    </dgm:pt>
    <dgm:pt modelId="{6A37AC85-D90C-4324-9CE6-E713CE3BED8F}" type="sibTrans" cxnId="{8817AD66-E30C-4F9E-8021-17BAB0349085}">
      <dgm:prSet/>
      <dgm:spPr/>
      <dgm:t>
        <a:bodyPr/>
        <a:lstStyle/>
        <a:p>
          <a:endParaRPr lang="de-DE"/>
        </a:p>
      </dgm:t>
    </dgm:pt>
    <dgm:pt modelId="{1F35F7DD-A4F8-427E-A11A-EACCB7C12C0F}">
      <dgm:prSet phldrT="[Text]" custT="1"/>
      <dgm:spPr/>
      <dgm:t>
        <a:bodyPr/>
        <a:lstStyle/>
        <a:p>
          <a:pPr algn="ctr"/>
          <a:r>
            <a:rPr lang="de-DE" sz="1800" kern="1200" spc="60" noProof="0" dirty="0">
              <a:solidFill>
                <a:schemeClr val="tx1">
                  <a:lumMod val="75000"/>
                  <a:lumOff val="25000"/>
                </a:schemeClr>
              </a:solidFill>
              <a:latin typeface="Corbel" panose="020B0503020204020204" pitchFamily="34" charset="0"/>
              <a:ea typeface="+mn-ea"/>
              <a:cs typeface="+mn-cs"/>
            </a:rPr>
            <a:t>Steigendes Transportvolumen</a:t>
          </a:r>
        </a:p>
      </dgm:t>
    </dgm:pt>
    <dgm:pt modelId="{C06E3E4F-F02E-46B8-9A70-FC36BBF95354}" type="parTrans" cxnId="{39016A41-774D-4217-83F2-119ECA29192B}">
      <dgm:prSet/>
      <dgm:spPr/>
      <dgm:t>
        <a:bodyPr/>
        <a:lstStyle/>
        <a:p>
          <a:endParaRPr lang="de-DE"/>
        </a:p>
      </dgm:t>
    </dgm:pt>
    <dgm:pt modelId="{C2AD38AB-32CA-44FA-BC8F-F5336389414E}" type="sibTrans" cxnId="{39016A41-774D-4217-83F2-119ECA29192B}">
      <dgm:prSet/>
      <dgm:spPr/>
      <dgm:t>
        <a:bodyPr/>
        <a:lstStyle/>
        <a:p>
          <a:endParaRPr lang="de-DE"/>
        </a:p>
      </dgm:t>
    </dgm:pt>
    <dgm:pt modelId="{7DADDCB7-0224-4458-84C1-F74839C37B5F}">
      <dgm:prSet phldrT="[Text]" custT="1"/>
      <dgm:spPr/>
      <dgm:t>
        <a:bodyPr/>
        <a:lstStyle/>
        <a:p>
          <a:pPr algn="ctr"/>
          <a:r>
            <a:rPr lang="de-DE" sz="1800" kern="1200" spc="60" noProof="0">
              <a:solidFill>
                <a:schemeClr val="tx1">
                  <a:lumMod val="75000"/>
                  <a:lumOff val="25000"/>
                </a:schemeClr>
              </a:solidFill>
              <a:latin typeface="Corbel" panose="020B0503020204020204" pitchFamily="34" charset="0"/>
              <a:ea typeface="+mn-ea"/>
              <a:cs typeface="+mn-cs"/>
            </a:rPr>
            <a:t>Treibhausgase </a:t>
          </a:r>
          <a:endParaRPr lang="de-DE" sz="2000" kern="1200" noProof="0" dirty="0">
            <a:solidFill>
              <a:schemeClr val="tx1">
                <a:lumMod val="75000"/>
                <a:lumOff val="25000"/>
              </a:schemeClr>
            </a:solidFill>
            <a:latin typeface="Corbel" panose="020B0503020204020204" pitchFamily="34" charset="0"/>
          </a:endParaRPr>
        </a:p>
      </dgm:t>
    </dgm:pt>
    <dgm:pt modelId="{C0994B7C-CD1E-4327-BFF5-17B7411D553D}" type="parTrans" cxnId="{34AF251B-DC0C-45C8-90B3-46692B7959B5}">
      <dgm:prSet/>
      <dgm:spPr/>
      <dgm:t>
        <a:bodyPr/>
        <a:lstStyle/>
        <a:p>
          <a:endParaRPr lang="de-DE"/>
        </a:p>
      </dgm:t>
    </dgm:pt>
    <dgm:pt modelId="{0F298EA1-D0BF-4330-ADF9-A2FAA38FE665}" type="sibTrans" cxnId="{34AF251B-DC0C-45C8-90B3-46692B7959B5}">
      <dgm:prSet/>
      <dgm:spPr/>
      <dgm:t>
        <a:bodyPr/>
        <a:lstStyle/>
        <a:p>
          <a:endParaRPr lang="de-DE"/>
        </a:p>
      </dgm:t>
    </dgm:pt>
    <dgm:pt modelId="{C8A812BA-4A41-466A-9B76-6E0961F43B1B}">
      <dgm:prSet phldrT="[Text]" custT="1"/>
      <dgm:spPr/>
      <dgm:t>
        <a:bodyPr/>
        <a:lstStyle/>
        <a:p>
          <a:pPr algn="ctr"/>
          <a:r>
            <a:rPr lang="de-DE" sz="1800" kern="1200" spc="60" noProof="0" dirty="0">
              <a:solidFill>
                <a:schemeClr val="tx1">
                  <a:lumMod val="75000"/>
                  <a:lumOff val="25000"/>
                </a:schemeClr>
              </a:solidFill>
              <a:latin typeface="Corbel" panose="020B0503020204020204" pitchFamily="34" charset="0"/>
              <a:ea typeface="+mn-ea"/>
              <a:cs typeface="+mn-cs"/>
            </a:rPr>
            <a:t>Multimodalität*</a:t>
          </a:r>
          <a:br>
            <a:rPr lang="de-DE" sz="1800" kern="1200" spc="60" noProof="0" dirty="0">
              <a:solidFill>
                <a:schemeClr val="tx1">
                  <a:lumMod val="75000"/>
                  <a:lumOff val="25000"/>
                </a:schemeClr>
              </a:solidFill>
              <a:latin typeface="Corbel" panose="020B0503020204020204" pitchFamily="34" charset="0"/>
              <a:ea typeface="+mn-ea"/>
              <a:cs typeface="+mn-cs"/>
            </a:rPr>
          </a:br>
          <a:r>
            <a:rPr lang="de-DE" sz="1800" kern="1200" spc="60" noProof="0" dirty="0">
              <a:solidFill>
                <a:schemeClr val="tx1">
                  <a:lumMod val="75000"/>
                  <a:lumOff val="25000"/>
                </a:schemeClr>
              </a:solidFill>
              <a:latin typeface="Corbel" panose="020B0503020204020204" pitchFamily="34" charset="0"/>
              <a:ea typeface="+mn-ea"/>
              <a:cs typeface="+mn-cs"/>
            </a:rPr>
            <a:t>/modal </a:t>
          </a:r>
          <a:r>
            <a:rPr lang="de-DE" sz="1800" kern="1200" spc="60" noProof="0" dirty="0" err="1">
              <a:solidFill>
                <a:schemeClr val="tx1">
                  <a:lumMod val="75000"/>
                  <a:lumOff val="25000"/>
                </a:schemeClr>
              </a:solidFill>
              <a:latin typeface="Corbel" panose="020B0503020204020204" pitchFamily="34" charset="0"/>
              <a:ea typeface="+mn-ea"/>
              <a:cs typeface="+mn-cs"/>
            </a:rPr>
            <a:t>shift</a:t>
          </a:r>
          <a:endParaRPr lang="de-DE" sz="1800" kern="1200" spc="60" noProof="0" dirty="0">
            <a:solidFill>
              <a:schemeClr val="tx1">
                <a:lumMod val="75000"/>
                <a:lumOff val="25000"/>
              </a:schemeClr>
            </a:solidFill>
            <a:latin typeface="Corbel" panose="020B0503020204020204" pitchFamily="34" charset="0"/>
            <a:ea typeface="+mn-ea"/>
            <a:cs typeface="+mn-cs"/>
          </a:endParaRPr>
        </a:p>
      </dgm:t>
    </dgm:pt>
    <dgm:pt modelId="{24826255-18F9-44F7-93BB-AD467ADB029A}" type="parTrans" cxnId="{B1D73279-1A0D-4EC0-B5CE-8117ECC2CF84}">
      <dgm:prSet/>
      <dgm:spPr/>
      <dgm:t>
        <a:bodyPr/>
        <a:lstStyle/>
        <a:p>
          <a:endParaRPr lang="de-DE"/>
        </a:p>
      </dgm:t>
    </dgm:pt>
    <dgm:pt modelId="{1D69694E-3030-4006-9B42-23CE24E72A0B}" type="sibTrans" cxnId="{B1D73279-1A0D-4EC0-B5CE-8117ECC2CF84}">
      <dgm:prSet/>
      <dgm:spPr/>
      <dgm:t>
        <a:bodyPr/>
        <a:lstStyle/>
        <a:p>
          <a:endParaRPr lang="de-DE"/>
        </a:p>
      </dgm:t>
    </dgm:pt>
    <dgm:pt modelId="{31359412-4F3F-480A-83A6-FBAF48EA61E5}" type="pres">
      <dgm:prSet presAssocID="{58694FFC-1CA4-4891-A30F-816238AFE515}" presName="arrowDiagram" presStyleCnt="0">
        <dgm:presLayoutVars>
          <dgm:chMax val="5"/>
          <dgm:dir/>
          <dgm:resizeHandles val="exact"/>
        </dgm:presLayoutVars>
      </dgm:prSet>
      <dgm:spPr/>
    </dgm:pt>
    <dgm:pt modelId="{92F5A32E-0858-4EB5-8B17-91C64ED40DCA}" type="pres">
      <dgm:prSet presAssocID="{58694FFC-1CA4-4891-A30F-816238AFE515}" presName="arrow" presStyleLbl="bgShp" presStyleIdx="0" presStyleCnt="1" custScaleX="61076" custScaleY="78357" custLinFactNeighborX="-12207" custLinFactNeighborY="-748"/>
      <dgm:spPr>
        <a:gradFill rotWithShape="0">
          <a:gsLst>
            <a:gs pos="20849">
              <a:srgbClr val="AFDC7F">
                <a:lumMod val="94000"/>
                <a:lumOff val="6000"/>
              </a:srgbClr>
            </a:gs>
            <a:gs pos="73750">
              <a:srgbClr val="92D050">
                <a:lumMod val="25000"/>
                <a:lumOff val="75000"/>
              </a:srgbClr>
            </a:gs>
            <a:gs pos="9000">
              <a:srgbClr val="92D050">
                <a:lumMod val="87000"/>
                <a:lumOff val="13000"/>
              </a:srgbClr>
            </a:gs>
            <a:gs pos="91259">
              <a:srgbClr val="C6E5B5">
                <a:lumMod val="55000"/>
                <a:lumOff val="45000"/>
              </a:srgbClr>
            </a:gs>
            <a:gs pos="50000">
              <a:srgbClr val="92D050">
                <a:lumMod val="29000"/>
                <a:lumOff val="71000"/>
              </a:srgbClr>
            </a:gs>
            <a:gs pos="98000">
              <a:srgbClr val="92D050">
                <a:lumMod val="54000"/>
                <a:lumOff val="46000"/>
              </a:srgbClr>
            </a:gs>
          </a:gsLst>
          <a:lin ang="5400000" scaled="0"/>
        </a:gradFill>
      </dgm:spPr>
    </dgm:pt>
    <dgm:pt modelId="{06DBBE7E-E270-482C-ABC4-C9CAE7A69350}" type="pres">
      <dgm:prSet presAssocID="{58694FFC-1CA4-4891-A30F-816238AFE515}" presName="arrowDiagram4" presStyleCnt="0"/>
      <dgm:spPr/>
    </dgm:pt>
    <dgm:pt modelId="{555C1699-3656-477D-B96A-DACE23EE97A5}" type="pres">
      <dgm:prSet presAssocID="{407118D3-8D8D-444F-AE37-C32EAA508E0B}" presName="bullet4a" presStyleLbl="node1" presStyleIdx="0" presStyleCnt="4" custLinFactX="37299" custLinFactY="-93360" custLinFactNeighborX="100000" custLinFactNeighborY="-100000"/>
      <dgm:spPr>
        <a:solidFill>
          <a:srgbClr val="3C628F"/>
        </a:solidFill>
      </dgm:spPr>
    </dgm:pt>
    <dgm:pt modelId="{F2245D28-D491-4923-9F88-012A50307A2A}" type="pres">
      <dgm:prSet presAssocID="{407118D3-8D8D-444F-AE37-C32EAA508E0B}" presName="textBox4a" presStyleLbl="revTx" presStyleIdx="0" presStyleCnt="4" custScaleX="217925" custLinFactNeighborX="22034" custLinFactNeighborY="-17663">
        <dgm:presLayoutVars>
          <dgm:bulletEnabled val="1"/>
        </dgm:presLayoutVars>
      </dgm:prSet>
      <dgm:spPr/>
    </dgm:pt>
    <dgm:pt modelId="{413F5E0C-DCE2-4271-AA97-30E53B328F4B}" type="pres">
      <dgm:prSet presAssocID="{1F35F7DD-A4F8-427E-A11A-EACCB7C12C0F}" presName="bullet4b" presStyleLbl="node1" presStyleIdx="1" presStyleCnt="4" custLinFactNeighborX="-74821" custLinFactNeighborY="-30393"/>
      <dgm:spPr>
        <a:solidFill>
          <a:srgbClr val="3C628F"/>
        </a:solidFill>
      </dgm:spPr>
    </dgm:pt>
    <dgm:pt modelId="{997B86E1-E57A-4305-AF83-4F673E544AB9}" type="pres">
      <dgm:prSet presAssocID="{1F35F7DD-A4F8-427E-A11A-EACCB7C12C0F}" presName="textBox4b" presStyleLbl="revTx" presStyleIdx="1" presStyleCnt="4" custScaleX="145975" custLinFactNeighborX="-52547" custLinFactNeighborY="1621">
        <dgm:presLayoutVars>
          <dgm:bulletEnabled val="1"/>
        </dgm:presLayoutVars>
      </dgm:prSet>
      <dgm:spPr/>
    </dgm:pt>
    <dgm:pt modelId="{868A50B4-E6E0-4F0E-9F31-267493AB309A}" type="pres">
      <dgm:prSet presAssocID="{7DADDCB7-0224-4458-84C1-F74839C37B5F}" presName="bullet4c" presStyleLbl="node1" presStyleIdx="2" presStyleCnt="4" custLinFactX="-99105" custLinFactNeighborX="-100000" custLinFactNeighborY="1419"/>
      <dgm:spPr>
        <a:solidFill>
          <a:srgbClr val="3C628F"/>
        </a:solidFill>
      </dgm:spPr>
    </dgm:pt>
    <dgm:pt modelId="{48E960B7-5D8A-4F3D-9DE7-C76A59EAAA2C}" type="pres">
      <dgm:prSet presAssocID="{7DADDCB7-0224-4458-84C1-F74839C37B5F}" presName="textBox4c" presStyleLbl="revTx" presStyleIdx="2" presStyleCnt="4" custScaleX="129338" custLinFactNeighborX="-74753" custLinFactNeighborY="8755">
        <dgm:presLayoutVars>
          <dgm:bulletEnabled val="1"/>
        </dgm:presLayoutVars>
      </dgm:prSet>
      <dgm:spPr/>
    </dgm:pt>
    <dgm:pt modelId="{E3C270F2-C95C-4927-B5C0-7056CC993D52}" type="pres">
      <dgm:prSet presAssocID="{C8A812BA-4A41-466A-9B76-6E0961F43B1B}" presName="bullet4d" presStyleLbl="node1" presStyleIdx="3" presStyleCnt="4" custLinFactX="-100000" custLinFactNeighborX="-151541" custLinFactNeighborY="22798"/>
      <dgm:spPr>
        <a:solidFill>
          <a:srgbClr val="3C628F"/>
        </a:solidFill>
      </dgm:spPr>
    </dgm:pt>
    <dgm:pt modelId="{E0FD1F71-6484-4367-9AA8-DD1F7A865A95}" type="pres">
      <dgm:prSet presAssocID="{C8A812BA-4A41-466A-9B76-6E0961F43B1B}" presName="textBox4d" presStyleLbl="revTx" presStyleIdx="3" presStyleCnt="4" custScaleX="137511" custLinFactNeighborX="-83248" custLinFactNeighborY="8032">
        <dgm:presLayoutVars>
          <dgm:bulletEnabled val="1"/>
        </dgm:presLayoutVars>
      </dgm:prSet>
      <dgm:spPr/>
    </dgm:pt>
  </dgm:ptLst>
  <dgm:cxnLst>
    <dgm:cxn modelId="{34AF251B-DC0C-45C8-90B3-46692B7959B5}" srcId="{58694FFC-1CA4-4891-A30F-816238AFE515}" destId="{7DADDCB7-0224-4458-84C1-F74839C37B5F}" srcOrd="2" destOrd="0" parTransId="{C0994B7C-CD1E-4327-BFF5-17B7411D553D}" sibTransId="{0F298EA1-D0BF-4330-ADF9-A2FAA38FE665}"/>
    <dgm:cxn modelId="{88A79C40-078F-4EEB-9A6D-CDC4F20CC42F}" type="presOf" srcId="{407118D3-8D8D-444F-AE37-C32EAA508E0B}" destId="{F2245D28-D491-4923-9F88-012A50307A2A}" srcOrd="0" destOrd="0" presId="urn:microsoft.com/office/officeart/2005/8/layout/arrow2"/>
    <dgm:cxn modelId="{39016A41-774D-4217-83F2-119ECA29192B}" srcId="{58694FFC-1CA4-4891-A30F-816238AFE515}" destId="{1F35F7DD-A4F8-427E-A11A-EACCB7C12C0F}" srcOrd="1" destOrd="0" parTransId="{C06E3E4F-F02E-46B8-9A70-FC36BBF95354}" sibTransId="{C2AD38AB-32CA-44FA-BC8F-F5336389414E}"/>
    <dgm:cxn modelId="{8817AD66-E30C-4F9E-8021-17BAB0349085}" srcId="{58694FFC-1CA4-4891-A30F-816238AFE515}" destId="{407118D3-8D8D-444F-AE37-C32EAA508E0B}" srcOrd="0" destOrd="0" parTransId="{61DFFB39-4BC5-42D4-9EC3-851BBD02315A}" sibTransId="{6A37AC85-D90C-4324-9CE6-E713CE3BED8F}"/>
    <dgm:cxn modelId="{A7372148-28B2-4F09-BC12-B25EE7C5BC6C}" type="presOf" srcId="{7DADDCB7-0224-4458-84C1-F74839C37B5F}" destId="{48E960B7-5D8A-4F3D-9DE7-C76A59EAAA2C}" srcOrd="0" destOrd="0" presId="urn:microsoft.com/office/officeart/2005/8/layout/arrow2"/>
    <dgm:cxn modelId="{D7D5CA6E-1A34-4E90-BF0F-C59831257F03}" type="presOf" srcId="{C8A812BA-4A41-466A-9B76-6E0961F43B1B}" destId="{E0FD1F71-6484-4367-9AA8-DD1F7A865A95}" srcOrd="0" destOrd="0" presId="urn:microsoft.com/office/officeart/2005/8/layout/arrow2"/>
    <dgm:cxn modelId="{9B7FAB53-3A5F-41B6-A01F-8AB4BDCBABF1}" type="presOf" srcId="{58694FFC-1CA4-4891-A30F-816238AFE515}" destId="{31359412-4F3F-480A-83A6-FBAF48EA61E5}" srcOrd="0" destOrd="0" presId="urn:microsoft.com/office/officeart/2005/8/layout/arrow2"/>
    <dgm:cxn modelId="{B1D73279-1A0D-4EC0-B5CE-8117ECC2CF84}" srcId="{58694FFC-1CA4-4891-A30F-816238AFE515}" destId="{C8A812BA-4A41-466A-9B76-6E0961F43B1B}" srcOrd="3" destOrd="0" parTransId="{24826255-18F9-44F7-93BB-AD467ADB029A}" sibTransId="{1D69694E-3030-4006-9B42-23CE24E72A0B}"/>
    <dgm:cxn modelId="{CCEDC0EC-17F7-4D0D-9154-8BB5C0577BF1}" type="presOf" srcId="{1F35F7DD-A4F8-427E-A11A-EACCB7C12C0F}" destId="{997B86E1-E57A-4305-AF83-4F673E544AB9}" srcOrd="0" destOrd="0" presId="urn:microsoft.com/office/officeart/2005/8/layout/arrow2"/>
    <dgm:cxn modelId="{BC2E870D-FCBE-45A5-A328-2C436EE69B47}" type="presParOf" srcId="{31359412-4F3F-480A-83A6-FBAF48EA61E5}" destId="{92F5A32E-0858-4EB5-8B17-91C64ED40DCA}" srcOrd="0" destOrd="0" presId="urn:microsoft.com/office/officeart/2005/8/layout/arrow2"/>
    <dgm:cxn modelId="{87914540-E502-4C92-BB95-FD704D84389D}" type="presParOf" srcId="{31359412-4F3F-480A-83A6-FBAF48EA61E5}" destId="{06DBBE7E-E270-482C-ABC4-C9CAE7A69350}" srcOrd="1" destOrd="0" presId="urn:microsoft.com/office/officeart/2005/8/layout/arrow2"/>
    <dgm:cxn modelId="{7A2FB466-9FE8-438B-BE7F-6BD437E4E0FE}" type="presParOf" srcId="{06DBBE7E-E270-482C-ABC4-C9CAE7A69350}" destId="{555C1699-3656-477D-B96A-DACE23EE97A5}" srcOrd="0" destOrd="0" presId="urn:microsoft.com/office/officeart/2005/8/layout/arrow2"/>
    <dgm:cxn modelId="{042775A7-A0B9-4472-92DB-337362465C74}" type="presParOf" srcId="{06DBBE7E-E270-482C-ABC4-C9CAE7A69350}" destId="{F2245D28-D491-4923-9F88-012A50307A2A}" srcOrd="1" destOrd="0" presId="urn:microsoft.com/office/officeart/2005/8/layout/arrow2"/>
    <dgm:cxn modelId="{0EDD92BC-FE64-47BC-9E11-89A399A3ABC4}" type="presParOf" srcId="{06DBBE7E-E270-482C-ABC4-C9CAE7A69350}" destId="{413F5E0C-DCE2-4271-AA97-30E53B328F4B}" srcOrd="2" destOrd="0" presId="urn:microsoft.com/office/officeart/2005/8/layout/arrow2"/>
    <dgm:cxn modelId="{7826FD27-69B9-4A0B-8304-144D112EAA8F}" type="presParOf" srcId="{06DBBE7E-E270-482C-ABC4-C9CAE7A69350}" destId="{997B86E1-E57A-4305-AF83-4F673E544AB9}" srcOrd="3" destOrd="0" presId="urn:microsoft.com/office/officeart/2005/8/layout/arrow2"/>
    <dgm:cxn modelId="{B102F259-64B7-43A0-877F-98BC9676BD53}" type="presParOf" srcId="{06DBBE7E-E270-482C-ABC4-C9CAE7A69350}" destId="{868A50B4-E6E0-4F0E-9F31-267493AB309A}" srcOrd="4" destOrd="0" presId="urn:microsoft.com/office/officeart/2005/8/layout/arrow2"/>
    <dgm:cxn modelId="{6998E46E-FA91-4B3A-B3DD-A6EB1C8310FE}" type="presParOf" srcId="{06DBBE7E-E270-482C-ABC4-C9CAE7A69350}" destId="{48E960B7-5D8A-4F3D-9DE7-C76A59EAAA2C}" srcOrd="5" destOrd="0" presId="urn:microsoft.com/office/officeart/2005/8/layout/arrow2"/>
    <dgm:cxn modelId="{7F769214-F5C1-42AF-A1A5-F57B3E97453B}" type="presParOf" srcId="{06DBBE7E-E270-482C-ABC4-C9CAE7A69350}" destId="{E3C270F2-C95C-4927-B5C0-7056CC993D52}" srcOrd="6" destOrd="0" presId="urn:microsoft.com/office/officeart/2005/8/layout/arrow2"/>
    <dgm:cxn modelId="{9BCAC133-7F2C-4C9C-AEEB-B23DEE067856}" type="presParOf" srcId="{06DBBE7E-E270-482C-ABC4-C9CAE7A69350}" destId="{E0FD1F71-6484-4367-9AA8-DD1F7A865A95}" srcOrd="7"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0F72133-E115-43FC-96C0-A6CC39FA637D}"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de-DE"/>
        </a:p>
      </dgm:t>
    </dgm:pt>
    <dgm:pt modelId="{C13C3918-D091-4AC2-B330-E66D91CF007D}">
      <dgm:prSet phldrT="[Text]"/>
      <dgm:spPr/>
      <dgm:t>
        <a:bodyPr/>
        <a:lstStyle/>
        <a:p>
          <a:r>
            <a:rPr lang="de-DE" dirty="0">
              <a:solidFill>
                <a:schemeClr val="bg1"/>
              </a:solidFill>
              <a:latin typeface="Corbel" panose="020B0503020204020204" pitchFamily="34" charset="0"/>
            </a:rPr>
            <a:t>Marktumfeld Logistik</a:t>
          </a:r>
        </a:p>
      </dgm:t>
    </dgm:pt>
    <dgm:pt modelId="{7F1E8D70-2843-4D2C-8023-3D85781FA291}" type="parTrans" cxnId="{E8B8A657-D941-4143-925B-EFE53BE4C661}">
      <dgm:prSet/>
      <dgm:spPr/>
      <dgm:t>
        <a:bodyPr/>
        <a:lstStyle/>
        <a:p>
          <a:endParaRPr lang="de-DE"/>
        </a:p>
      </dgm:t>
    </dgm:pt>
    <dgm:pt modelId="{1A1DB9C4-71AF-4D09-95DB-8C65914911BB}" type="sibTrans" cxnId="{E8B8A657-D941-4143-925B-EFE53BE4C661}">
      <dgm:prSet/>
      <dgm:spPr/>
      <dgm:t>
        <a:bodyPr/>
        <a:lstStyle/>
        <a:p>
          <a:endParaRPr lang="de-DE"/>
        </a:p>
      </dgm:t>
    </dgm:pt>
    <dgm:pt modelId="{A3C7C1E3-0B77-488B-A736-A07448EDFC23}">
      <dgm:prSet phldrT="[Text]"/>
      <dgm:spPr/>
      <dgm:t>
        <a:bodyPr/>
        <a:lstStyle/>
        <a:p>
          <a:r>
            <a:rPr lang="de-DE" dirty="0">
              <a:latin typeface="Corbel" panose="020B0503020204020204" pitchFamily="34" charset="0"/>
            </a:rPr>
            <a:t>4 Treiber für die Entwicklung innovativer Geschäftsideen</a:t>
          </a:r>
        </a:p>
      </dgm:t>
    </dgm:pt>
    <dgm:pt modelId="{F722D39F-F1BB-44C0-83D4-2D9286AE7D69}" type="parTrans" cxnId="{8452AC6F-DC39-4C0A-982C-1208B5E32D57}">
      <dgm:prSet/>
      <dgm:spPr/>
      <dgm:t>
        <a:bodyPr/>
        <a:lstStyle/>
        <a:p>
          <a:endParaRPr lang="de-DE"/>
        </a:p>
      </dgm:t>
    </dgm:pt>
    <dgm:pt modelId="{9F2218DE-C295-4FE1-9712-2075034EFA23}" type="sibTrans" cxnId="{8452AC6F-DC39-4C0A-982C-1208B5E32D57}">
      <dgm:prSet/>
      <dgm:spPr/>
      <dgm:t>
        <a:bodyPr/>
        <a:lstStyle/>
        <a:p>
          <a:endParaRPr lang="de-DE"/>
        </a:p>
      </dgm:t>
    </dgm:pt>
    <dgm:pt modelId="{5952576B-2061-4D73-86C0-A5C4A283E85D}">
      <dgm:prSet/>
      <dgm:spPr/>
      <dgm:t>
        <a:bodyPr/>
        <a:lstStyle/>
        <a:p>
          <a:r>
            <a:rPr lang="de-DE" dirty="0">
              <a:latin typeface="Corbel" panose="020B0503020204020204" pitchFamily="34" charset="0"/>
            </a:rPr>
            <a:t>Innovative Transportkonzepte</a:t>
          </a:r>
        </a:p>
      </dgm:t>
    </dgm:pt>
    <dgm:pt modelId="{4F226D1D-575A-4236-90FC-AF25324AB662}" type="parTrans" cxnId="{38AF0154-CABC-4869-A8CE-A6D3D1E26092}">
      <dgm:prSet/>
      <dgm:spPr/>
      <dgm:t>
        <a:bodyPr/>
        <a:lstStyle/>
        <a:p>
          <a:endParaRPr lang="de-DE"/>
        </a:p>
      </dgm:t>
    </dgm:pt>
    <dgm:pt modelId="{96BDA861-3D45-4EEA-A8E3-8887A31A1408}" type="sibTrans" cxnId="{38AF0154-CABC-4869-A8CE-A6D3D1E26092}">
      <dgm:prSet/>
      <dgm:spPr/>
      <dgm:t>
        <a:bodyPr/>
        <a:lstStyle/>
        <a:p>
          <a:endParaRPr lang="de-DE"/>
        </a:p>
      </dgm:t>
    </dgm:pt>
    <dgm:pt modelId="{FD61D2D1-3F45-4F1C-90B1-613EEE64EFFC}">
      <dgm:prSet/>
      <dgm:spPr/>
      <dgm:t>
        <a:bodyPr/>
        <a:lstStyle/>
        <a:p>
          <a:r>
            <a:rPr lang="de-DE" dirty="0">
              <a:latin typeface="Corbel" panose="020B0503020204020204" pitchFamily="34" charset="0"/>
            </a:rPr>
            <a:t>Innovative Geschäftsmodelle</a:t>
          </a:r>
        </a:p>
      </dgm:t>
    </dgm:pt>
    <dgm:pt modelId="{75B93BCB-E419-4C9B-81B2-B4292F5671AF}" type="parTrans" cxnId="{8674A427-461B-4AC6-BA97-9C0DBC1487B9}">
      <dgm:prSet/>
      <dgm:spPr/>
      <dgm:t>
        <a:bodyPr/>
        <a:lstStyle/>
        <a:p>
          <a:endParaRPr lang="de-DE"/>
        </a:p>
      </dgm:t>
    </dgm:pt>
    <dgm:pt modelId="{494DAEBC-0B9F-45A9-A863-AA6E31408850}" type="sibTrans" cxnId="{8674A427-461B-4AC6-BA97-9C0DBC1487B9}">
      <dgm:prSet/>
      <dgm:spPr/>
      <dgm:t>
        <a:bodyPr/>
        <a:lstStyle/>
        <a:p>
          <a:endParaRPr lang="de-DE"/>
        </a:p>
      </dgm:t>
    </dgm:pt>
    <dgm:pt modelId="{167051C9-218A-4A8E-9FE1-F932171B8A6D}">
      <dgm:prSet/>
      <dgm:spPr/>
      <dgm:t>
        <a:bodyPr/>
        <a:lstStyle/>
        <a:p>
          <a:r>
            <a:rPr lang="de-DE" dirty="0"/>
            <a:t>Entwicklungstrends auf einen Blick</a:t>
          </a:r>
        </a:p>
      </dgm:t>
    </dgm:pt>
    <dgm:pt modelId="{2345FB40-B159-4342-883B-44A2A06B95BE}" type="parTrans" cxnId="{D1DCB5A9-DB2D-43CD-93A6-4E3CA9A5829B}">
      <dgm:prSet/>
      <dgm:spPr/>
    </dgm:pt>
    <dgm:pt modelId="{EEFE0340-3AD5-4470-A99C-7A01255EDD9C}" type="sibTrans" cxnId="{D1DCB5A9-DB2D-43CD-93A6-4E3CA9A5829B}">
      <dgm:prSet/>
      <dgm:spPr/>
    </dgm:pt>
    <dgm:pt modelId="{D711CFAA-3E54-4FD1-918C-CC5DF64A970C}" type="pres">
      <dgm:prSet presAssocID="{C0F72133-E115-43FC-96C0-A6CC39FA637D}" presName="Name0" presStyleCnt="0">
        <dgm:presLayoutVars>
          <dgm:chMax val="7"/>
          <dgm:chPref val="7"/>
          <dgm:dir/>
        </dgm:presLayoutVars>
      </dgm:prSet>
      <dgm:spPr/>
    </dgm:pt>
    <dgm:pt modelId="{F297F322-92B7-4F1A-88D0-240F573BAAE5}" type="pres">
      <dgm:prSet presAssocID="{C0F72133-E115-43FC-96C0-A6CC39FA637D}" presName="Name1" presStyleCnt="0"/>
      <dgm:spPr/>
    </dgm:pt>
    <dgm:pt modelId="{1DE371FB-37D5-4174-BF86-A5B4AF93766E}" type="pres">
      <dgm:prSet presAssocID="{C0F72133-E115-43FC-96C0-A6CC39FA637D}" presName="cycle" presStyleCnt="0"/>
      <dgm:spPr/>
    </dgm:pt>
    <dgm:pt modelId="{D9A2E03F-77CF-4F33-933D-14CD616B63D3}" type="pres">
      <dgm:prSet presAssocID="{C0F72133-E115-43FC-96C0-A6CC39FA637D}" presName="srcNode" presStyleLbl="node1" presStyleIdx="0" presStyleCnt="5"/>
      <dgm:spPr/>
    </dgm:pt>
    <dgm:pt modelId="{E5EF259A-7330-4E01-AE6F-A97E9DF2A3E3}" type="pres">
      <dgm:prSet presAssocID="{C0F72133-E115-43FC-96C0-A6CC39FA637D}" presName="conn" presStyleLbl="parChTrans1D2" presStyleIdx="0" presStyleCnt="1"/>
      <dgm:spPr/>
    </dgm:pt>
    <dgm:pt modelId="{88F1E2F3-6478-47FA-9D83-13DBEEFFD756}" type="pres">
      <dgm:prSet presAssocID="{C0F72133-E115-43FC-96C0-A6CC39FA637D}" presName="extraNode" presStyleLbl="node1" presStyleIdx="0" presStyleCnt="5"/>
      <dgm:spPr/>
    </dgm:pt>
    <dgm:pt modelId="{9C595234-30DA-4D26-BF67-8FEE047FBBA9}" type="pres">
      <dgm:prSet presAssocID="{C0F72133-E115-43FC-96C0-A6CC39FA637D}" presName="dstNode" presStyleLbl="node1" presStyleIdx="0" presStyleCnt="5"/>
      <dgm:spPr/>
    </dgm:pt>
    <dgm:pt modelId="{19BDBF14-BE3F-46D1-AE02-5F14BA301DB9}" type="pres">
      <dgm:prSet presAssocID="{C13C3918-D091-4AC2-B330-E66D91CF007D}" presName="text_1" presStyleLbl="node1" presStyleIdx="0" presStyleCnt="5">
        <dgm:presLayoutVars>
          <dgm:bulletEnabled val="1"/>
        </dgm:presLayoutVars>
      </dgm:prSet>
      <dgm:spPr/>
    </dgm:pt>
    <dgm:pt modelId="{9C6CE9AA-7D9F-4B24-9263-FAE86A0AD555}" type="pres">
      <dgm:prSet presAssocID="{C13C3918-D091-4AC2-B330-E66D91CF007D}" presName="accent_1" presStyleCnt="0"/>
      <dgm:spPr/>
    </dgm:pt>
    <dgm:pt modelId="{95AC3833-F1B9-415F-82FA-E58CA2EC990A}" type="pres">
      <dgm:prSet presAssocID="{C13C3918-D091-4AC2-B330-E66D91CF007D}" presName="accentRepeatNode" presStyleLbl="solidFgAcc1" presStyleIdx="0" presStyleCnt="5"/>
      <dgm:spPr>
        <a:blipFill rotWithShape="0">
          <a:blip xmlns:r="http://schemas.openxmlformats.org/officeDocument/2006/relationships" r:embed="rId1" cstate="screen">
            <a:extLst>
              <a:ext uri="{28A0092B-C50C-407E-A947-70E740481C1C}">
                <a14:useLocalDpi xmlns:a14="http://schemas.microsoft.com/office/drawing/2010/main"/>
              </a:ext>
            </a:extLst>
          </a:blip>
          <a:stretch>
            <a:fillRect/>
          </a:stretch>
        </a:blipFill>
      </dgm:spPr>
    </dgm:pt>
    <dgm:pt modelId="{B24D1FBF-B72C-4BEB-8323-37CB11E6D72B}" type="pres">
      <dgm:prSet presAssocID="{167051C9-218A-4A8E-9FE1-F932171B8A6D}" presName="text_2" presStyleLbl="node1" presStyleIdx="1" presStyleCnt="5">
        <dgm:presLayoutVars>
          <dgm:bulletEnabled val="1"/>
        </dgm:presLayoutVars>
      </dgm:prSet>
      <dgm:spPr/>
    </dgm:pt>
    <dgm:pt modelId="{B53D4AE7-AB02-4CC5-8429-53DB4623DD1A}" type="pres">
      <dgm:prSet presAssocID="{167051C9-218A-4A8E-9FE1-F932171B8A6D}" presName="accent_2" presStyleCnt="0"/>
      <dgm:spPr/>
    </dgm:pt>
    <dgm:pt modelId="{200390AF-7535-4086-AFA1-4834E135D8F8}" type="pres">
      <dgm:prSet presAssocID="{167051C9-218A-4A8E-9FE1-F932171B8A6D}" presName="accentRepeatNode" presStyleLbl="solidFgAcc1" presStyleIdx="1" presStyleCnt="5"/>
      <dgm:spPr/>
    </dgm:pt>
    <dgm:pt modelId="{76456F07-1025-4A32-B4BA-870348C3431A}" type="pres">
      <dgm:prSet presAssocID="{A3C7C1E3-0B77-488B-A736-A07448EDFC23}" presName="text_3" presStyleLbl="node1" presStyleIdx="2" presStyleCnt="5">
        <dgm:presLayoutVars>
          <dgm:bulletEnabled val="1"/>
        </dgm:presLayoutVars>
      </dgm:prSet>
      <dgm:spPr/>
    </dgm:pt>
    <dgm:pt modelId="{49AC08D0-09F7-430A-807E-40C993403729}" type="pres">
      <dgm:prSet presAssocID="{A3C7C1E3-0B77-488B-A736-A07448EDFC23}" presName="accent_3" presStyleCnt="0"/>
      <dgm:spPr/>
    </dgm:pt>
    <dgm:pt modelId="{4FCED2D1-6A8A-47A2-8960-FBA384C1A511}" type="pres">
      <dgm:prSet presAssocID="{A3C7C1E3-0B77-488B-A736-A07448EDFC23}" presName="accentRepeatNode" presStyleLbl="solidFgAcc1" presStyleIdx="2" presStyleCnt="5"/>
      <dgm:spPr>
        <a:blipFill rotWithShape="0">
          <a:blip xmlns:r="http://schemas.openxmlformats.org/officeDocument/2006/relationships" r:embed="rId2" cstate="screen">
            <a:extLst>
              <a:ext uri="{28A0092B-C50C-407E-A947-70E740481C1C}">
                <a14:useLocalDpi xmlns:a14="http://schemas.microsoft.com/office/drawing/2010/main"/>
              </a:ext>
            </a:extLst>
          </a:blip>
          <a:stretch>
            <a:fillRect/>
          </a:stretch>
        </a:blipFill>
      </dgm:spPr>
    </dgm:pt>
    <dgm:pt modelId="{929B042B-E517-4BC3-8A57-D004E9481C31}" type="pres">
      <dgm:prSet presAssocID="{5952576B-2061-4D73-86C0-A5C4A283E85D}" presName="text_4" presStyleLbl="node1" presStyleIdx="3" presStyleCnt="5">
        <dgm:presLayoutVars>
          <dgm:bulletEnabled val="1"/>
        </dgm:presLayoutVars>
      </dgm:prSet>
      <dgm:spPr/>
    </dgm:pt>
    <dgm:pt modelId="{5717B3FD-9660-4648-AFBA-9946D85C0A1E}" type="pres">
      <dgm:prSet presAssocID="{5952576B-2061-4D73-86C0-A5C4A283E85D}" presName="accent_4" presStyleCnt="0"/>
      <dgm:spPr/>
    </dgm:pt>
    <dgm:pt modelId="{82CDFC03-F782-44E7-8A18-9D57C2B4F96C}" type="pres">
      <dgm:prSet presAssocID="{5952576B-2061-4D73-86C0-A5C4A283E85D}" presName="accentRepeatNode" presStyleLbl="solidFgAcc1" presStyleIdx="3" presStyleCnt="5"/>
      <dgm:spPr>
        <a:blipFill rotWithShape="0">
          <a:blip xmlns:r="http://schemas.openxmlformats.org/officeDocument/2006/relationships" r:embed="rId3" cstate="screen">
            <a:extLst>
              <a:ext uri="{28A0092B-C50C-407E-A947-70E740481C1C}">
                <a14:useLocalDpi xmlns:a14="http://schemas.microsoft.com/office/drawing/2010/main"/>
              </a:ext>
            </a:extLst>
          </a:blip>
          <a:stretch>
            <a:fillRect/>
          </a:stretch>
        </a:blipFill>
      </dgm:spPr>
    </dgm:pt>
    <dgm:pt modelId="{E656AB65-421B-42F4-B435-733291DD2E29}" type="pres">
      <dgm:prSet presAssocID="{FD61D2D1-3F45-4F1C-90B1-613EEE64EFFC}" presName="text_5" presStyleLbl="node1" presStyleIdx="4" presStyleCnt="5">
        <dgm:presLayoutVars>
          <dgm:bulletEnabled val="1"/>
        </dgm:presLayoutVars>
      </dgm:prSet>
      <dgm:spPr/>
    </dgm:pt>
    <dgm:pt modelId="{3B34D1CC-AB59-4084-8F03-1FD3AE75D0A4}" type="pres">
      <dgm:prSet presAssocID="{FD61D2D1-3F45-4F1C-90B1-613EEE64EFFC}" presName="accent_5" presStyleCnt="0"/>
      <dgm:spPr/>
    </dgm:pt>
    <dgm:pt modelId="{25B119B3-5852-470A-813F-5696F06C1055}" type="pres">
      <dgm:prSet presAssocID="{FD61D2D1-3F45-4F1C-90B1-613EEE64EFFC}" presName="accentRepeatNode" presStyleLbl="solidFgAcc1" presStyleIdx="4" presStyleCnt="5"/>
      <dgm:spPr/>
    </dgm:pt>
  </dgm:ptLst>
  <dgm:cxnLst>
    <dgm:cxn modelId="{8674A427-461B-4AC6-BA97-9C0DBC1487B9}" srcId="{C0F72133-E115-43FC-96C0-A6CC39FA637D}" destId="{FD61D2D1-3F45-4F1C-90B1-613EEE64EFFC}" srcOrd="4" destOrd="0" parTransId="{75B93BCB-E419-4C9B-81B2-B4292F5671AF}" sibTransId="{494DAEBC-0B9F-45A9-A863-AA6E31408850}"/>
    <dgm:cxn modelId="{816DA12A-37E8-435B-A4AC-8DC016EE09D6}" type="presOf" srcId="{1A1DB9C4-71AF-4D09-95DB-8C65914911BB}" destId="{E5EF259A-7330-4E01-AE6F-A97E9DF2A3E3}" srcOrd="0" destOrd="0" presId="urn:microsoft.com/office/officeart/2008/layout/VerticalCurvedList"/>
    <dgm:cxn modelId="{980C8864-EC3D-45AC-BB50-4EE59D137AC0}" type="presOf" srcId="{167051C9-218A-4A8E-9FE1-F932171B8A6D}" destId="{B24D1FBF-B72C-4BEB-8323-37CB11E6D72B}" srcOrd="0" destOrd="0" presId="urn:microsoft.com/office/officeart/2008/layout/VerticalCurvedList"/>
    <dgm:cxn modelId="{8452AC6F-DC39-4C0A-982C-1208B5E32D57}" srcId="{C0F72133-E115-43FC-96C0-A6CC39FA637D}" destId="{A3C7C1E3-0B77-488B-A736-A07448EDFC23}" srcOrd="2" destOrd="0" parTransId="{F722D39F-F1BB-44C0-83D4-2D9286AE7D69}" sibTransId="{9F2218DE-C295-4FE1-9712-2075034EFA23}"/>
    <dgm:cxn modelId="{9AE60C52-0257-4995-8598-DF69C7CD1D8D}" type="presOf" srcId="{C13C3918-D091-4AC2-B330-E66D91CF007D}" destId="{19BDBF14-BE3F-46D1-AE02-5F14BA301DB9}" srcOrd="0" destOrd="0" presId="urn:microsoft.com/office/officeart/2008/layout/VerticalCurvedList"/>
    <dgm:cxn modelId="{38AF0154-CABC-4869-A8CE-A6D3D1E26092}" srcId="{C0F72133-E115-43FC-96C0-A6CC39FA637D}" destId="{5952576B-2061-4D73-86C0-A5C4A283E85D}" srcOrd="3" destOrd="0" parTransId="{4F226D1D-575A-4236-90FC-AF25324AB662}" sibTransId="{96BDA861-3D45-4EEA-A8E3-8887A31A1408}"/>
    <dgm:cxn modelId="{E8B8A657-D941-4143-925B-EFE53BE4C661}" srcId="{C0F72133-E115-43FC-96C0-A6CC39FA637D}" destId="{C13C3918-D091-4AC2-B330-E66D91CF007D}" srcOrd="0" destOrd="0" parTransId="{7F1E8D70-2843-4D2C-8023-3D85781FA291}" sibTransId="{1A1DB9C4-71AF-4D09-95DB-8C65914911BB}"/>
    <dgm:cxn modelId="{E2151BA4-7E7D-41DC-B269-62D172CF8346}" type="presOf" srcId="{A3C7C1E3-0B77-488B-A736-A07448EDFC23}" destId="{76456F07-1025-4A32-B4BA-870348C3431A}" srcOrd="0" destOrd="0" presId="urn:microsoft.com/office/officeart/2008/layout/VerticalCurvedList"/>
    <dgm:cxn modelId="{D1DCB5A9-DB2D-43CD-93A6-4E3CA9A5829B}" srcId="{C0F72133-E115-43FC-96C0-A6CC39FA637D}" destId="{167051C9-218A-4A8E-9FE1-F932171B8A6D}" srcOrd="1" destOrd="0" parTransId="{2345FB40-B159-4342-883B-44A2A06B95BE}" sibTransId="{EEFE0340-3AD5-4470-A99C-7A01255EDD9C}"/>
    <dgm:cxn modelId="{D18EE0C6-9119-49D7-923B-945263F1BC10}" type="presOf" srcId="{C0F72133-E115-43FC-96C0-A6CC39FA637D}" destId="{D711CFAA-3E54-4FD1-918C-CC5DF64A970C}" srcOrd="0" destOrd="0" presId="urn:microsoft.com/office/officeart/2008/layout/VerticalCurvedList"/>
    <dgm:cxn modelId="{0CB56CF3-E300-4F03-9882-110C1F90E5FC}" type="presOf" srcId="{FD61D2D1-3F45-4F1C-90B1-613EEE64EFFC}" destId="{E656AB65-421B-42F4-B435-733291DD2E29}" srcOrd="0" destOrd="0" presId="urn:microsoft.com/office/officeart/2008/layout/VerticalCurvedList"/>
    <dgm:cxn modelId="{67D1DBFA-25AE-41A7-9D71-09E05778E88F}" type="presOf" srcId="{5952576B-2061-4D73-86C0-A5C4A283E85D}" destId="{929B042B-E517-4BC3-8A57-D004E9481C31}" srcOrd="0" destOrd="0" presId="urn:microsoft.com/office/officeart/2008/layout/VerticalCurvedList"/>
    <dgm:cxn modelId="{3F0EB970-48AE-42FF-A2ED-7680449F5A4D}" type="presParOf" srcId="{D711CFAA-3E54-4FD1-918C-CC5DF64A970C}" destId="{F297F322-92B7-4F1A-88D0-240F573BAAE5}" srcOrd="0" destOrd="0" presId="urn:microsoft.com/office/officeart/2008/layout/VerticalCurvedList"/>
    <dgm:cxn modelId="{B89FEF46-6379-4789-BCA5-D7B5D34FDAF3}" type="presParOf" srcId="{F297F322-92B7-4F1A-88D0-240F573BAAE5}" destId="{1DE371FB-37D5-4174-BF86-A5B4AF93766E}" srcOrd="0" destOrd="0" presId="urn:microsoft.com/office/officeart/2008/layout/VerticalCurvedList"/>
    <dgm:cxn modelId="{D9DCF083-AE04-4F3C-8464-DE0BC1A43ED5}" type="presParOf" srcId="{1DE371FB-37D5-4174-BF86-A5B4AF93766E}" destId="{D9A2E03F-77CF-4F33-933D-14CD616B63D3}" srcOrd="0" destOrd="0" presId="urn:microsoft.com/office/officeart/2008/layout/VerticalCurvedList"/>
    <dgm:cxn modelId="{20A1DC77-585F-4709-802A-399B4437E365}" type="presParOf" srcId="{1DE371FB-37D5-4174-BF86-A5B4AF93766E}" destId="{E5EF259A-7330-4E01-AE6F-A97E9DF2A3E3}" srcOrd="1" destOrd="0" presId="urn:microsoft.com/office/officeart/2008/layout/VerticalCurvedList"/>
    <dgm:cxn modelId="{1E6E71CC-76E3-4798-832D-04067732FB7A}" type="presParOf" srcId="{1DE371FB-37D5-4174-BF86-A5B4AF93766E}" destId="{88F1E2F3-6478-47FA-9D83-13DBEEFFD756}" srcOrd="2" destOrd="0" presId="urn:microsoft.com/office/officeart/2008/layout/VerticalCurvedList"/>
    <dgm:cxn modelId="{B969DB96-BCB3-4696-8495-D106AF74BA83}" type="presParOf" srcId="{1DE371FB-37D5-4174-BF86-A5B4AF93766E}" destId="{9C595234-30DA-4D26-BF67-8FEE047FBBA9}" srcOrd="3" destOrd="0" presId="urn:microsoft.com/office/officeart/2008/layout/VerticalCurvedList"/>
    <dgm:cxn modelId="{DD038850-35F7-48E8-AF4D-AE84E1B2A83E}" type="presParOf" srcId="{F297F322-92B7-4F1A-88D0-240F573BAAE5}" destId="{19BDBF14-BE3F-46D1-AE02-5F14BA301DB9}" srcOrd="1" destOrd="0" presId="urn:microsoft.com/office/officeart/2008/layout/VerticalCurvedList"/>
    <dgm:cxn modelId="{8BC6D183-79A8-4E42-9A55-8BF8B5959C0A}" type="presParOf" srcId="{F297F322-92B7-4F1A-88D0-240F573BAAE5}" destId="{9C6CE9AA-7D9F-4B24-9263-FAE86A0AD555}" srcOrd="2" destOrd="0" presId="urn:microsoft.com/office/officeart/2008/layout/VerticalCurvedList"/>
    <dgm:cxn modelId="{88CFC479-8475-4ABE-9394-B8987F9DBB16}" type="presParOf" srcId="{9C6CE9AA-7D9F-4B24-9263-FAE86A0AD555}" destId="{95AC3833-F1B9-415F-82FA-E58CA2EC990A}" srcOrd="0" destOrd="0" presId="urn:microsoft.com/office/officeart/2008/layout/VerticalCurvedList"/>
    <dgm:cxn modelId="{A368F7B0-6E87-4094-B2A8-53C37DF33487}" type="presParOf" srcId="{F297F322-92B7-4F1A-88D0-240F573BAAE5}" destId="{B24D1FBF-B72C-4BEB-8323-37CB11E6D72B}" srcOrd="3" destOrd="0" presId="urn:microsoft.com/office/officeart/2008/layout/VerticalCurvedList"/>
    <dgm:cxn modelId="{93C05183-6E25-4D6C-9767-5904D6F55DF3}" type="presParOf" srcId="{F297F322-92B7-4F1A-88D0-240F573BAAE5}" destId="{B53D4AE7-AB02-4CC5-8429-53DB4623DD1A}" srcOrd="4" destOrd="0" presId="urn:microsoft.com/office/officeart/2008/layout/VerticalCurvedList"/>
    <dgm:cxn modelId="{28FDE9BA-CD1C-4919-9ACB-E580D14F1175}" type="presParOf" srcId="{B53D4AE7-AB02-4CC5-8429-53DB4623DD1A}" destId="{200390AF-7535-4086-AFA1-4834E135D8F8}" srcOrd="0" destOrd="0" presId="urn:microsoft.com/office/officeart/2008/layout/VerticalCurvedList"/>
    <dgm:cxn modelId="{184BC42D-A306-4D76-8B4A-E3597261FDE7}" type="presParOf" srcId="{F297F322-92B7-4F1A-88D0-240F573BAAE5}" destId="{76456F07-1025-4A32-B4BA-870348C3431A}" srcOrd="5" destOrd="0" presId="urn:microsoft.com/office/officeart/2008/layout/VerticalCurvedList"/>
    <dgm:cxn modelId="{205E381F-2219-4195-8EF7-1EF69AB98227}" type="presParOf" srcId="{F297F322-92B7-4F1A-88D0-240F573BAAE5}" destId="{49AC08D0-09F7-430A-807E-40C993403729}" srcOrd="6" destOrd="0" presId="urn:microsoft.com/office/officeart/2008/layout/VerticalCurvedList"/>
    <dgm:cxn modelId="{0D012166-5AE2-4E97-8E45-DECFFC5DC5D8}" type="presParOf" srcId="{49AC08D0-09F7-430A-807E-40C993403729}" destId="{4FCED2D1-6A8A-47A2-8960-FBA384C1A511}" srcOrd="0" destOrd="0" presId="urn:microsoft.com/office/officeart/2008/layout/VerticalCurvedList"/>
    <dgm:cxn modelId="{23286F6B-91E3-4B02-B4EE-81DA27663C09}" type="presParOf" srcId="{F297F322-92B7-4F1A-88D0-240F573BAAE5}" destId="{929B042B-E517-4BC3-8A57-D004E9481C31}" srcOrd="7" destOrd="0" presId="urn:microsoft.com/office/officeart/2008/layout/VerticalCurvedList"/>
    <dgm:cxn modelId="{DE87945C-E0C4-4711-AD50-B26DCB32511C}" type="presParOf" srcId="{F297F322-92B7-4F1A-88D0-240F573BAAE5}" destId="{5717B3FD-9660-4648-AFBA-9946D85C0A1E}" srcOrd="8" destOrd="0" presId="urn:microsoft.com/office/officeart/2008/layout/VerticalCurvedList"/>
    <dgm:cxn modelId="{B6F652BC-ADDB-4752-9BA2-83825006659B}" type="presParOf" srcId="{5717B3FD-9660-4648-AFBA-9946D85C0A1E}" destId="{82CDFC03-F782-44E7-8A18-9D57C2B4F96C}" srcOrd="0" destOrd="0" presId="urn:microsoft.com/office/officeart/2008/layout/VerticalCurvedList"/>
    <dgm:cxn modelId="{CA715BFE-5421-42EB-AEA3-5A8AA7669E9D}" type="presParOf" srcId="{F297F322-92B7-4F1A-88D0-240F573BAAE5}" destId="{E656AB65-421B-42F4-B435-733291DD2E29}" srcOrd="9" destOrd="0" presId="urn:microsoft.com/office/officeart/2008/layout/VerticalCurvedList"/>
    <dgm:cxn modelId="{4774DB3D-3F84-455F-96C0-CE45DBBB4159}" type="presParOf" srcId="{F297F322-92B7-4F1A-88D0-240F573BAAE5}" destId="{3B34D1CC-AB59-4084-8F03-1FD3AE75D0A4}" srcOrd="10" destOrd="0" presId="urn:microsoft.com/office/officeart/2008/layout/VerticalCurvedList"/>
    <dgm:cxn modelId="{304B3947-E039-42F1-A428-FB35883B966D}" type="presParOf" srcId="{3B34D1CC-AB59-4084-8F03-1FD3AE75D0A4}" destId="{25B119B3-5852-470A-813F-5696F06C1055}"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0F72133-E115-43FC-96C0-A6CC39FA637D}"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de-DE"/>
        </a:p>
      </dgm:t>
    </dgm:pt>
    <dgm:pt modelId="{C13C3918-D091-4AC2-B330-E66D91CF007D}">
      <dgm:prSet phldrT="[Text]"/>
      <dgm:spPr/>
      <dgm:t>
        <a:bodyPr/>
        <a:lstStyle/>
        <a:p>
          <a:r>
            <a:rPr lang="de-DE" dirty="0">
              <a:solidFill>
                <a:schemeClr val="bg1"/>
              </a:solidFill>
              <a:latin typeface="Corbel" panose="020B0503020204020204" pitchFamily="34" charset="0"/>
            </a:rPr>
            <a:t>Marktumfeld Logistik</a:t>
          </a:r>
        </a:p>
      </dgm:t>
    </dgm:pt>
    <dgm:pt modelId="{7F1E8D70-2843-4D2C-8023-3D85781FA291}" type="parTrans" cxnId="{E8B8A657-D941-4143-925B-EFE53BE4C661}">
      <dgm:prSet/>
      <dgm:spPr/>
      <dgm:t>
        <a:bodyPr/>
        <a:lstStyle/>
        <a:p>
          <a:endParaRPr lang="de-DE"/>
        </a:p>
      </dgm:t>
    </dgm:pt>
    <dgm:pt modelId="{1A1DB9C4-71AF-4D09-95DB-8C65914911BB}" type="sibTrans" cxnId="{E8B8A657-D941-4143-925B-EFE53BE4C661}">
      <dgm:prSet/>
      <dgm:spPr/>
      <dgm:t>
        <a:bodyPr/>
        <a:lstStyle/>
        <a:p>
          <a:endParaRPr lang="de-DE"/>
        </a:p>
      </dgm:t>
    </dgm:pt>
    <dgm:pt modelId="{A3C7C1E3-0B77-488B-A736-A07448EDFC23}">
      <dgm:prSet phldrT="[Text]"/>
      <dgm:spPr/>
      <dgm:t>
        <a:bodyPr/>
        <a:lstStyle/>
        <a:p>
          <a:r>
            <a:rPr lang="de-DE" dirty="0">
              <a:latin typeface="Corbel" panose="020B0503020204020204" pitchFamily="34" charset="0"/>
            </a:rPr>
            <a:t>4 Treiber für die Entwicklung innovativer Geschäftsideen</a:t>
          </a:r>
        </a:p>
      </dgm:t>
    </dgm:pt>
    <dgm:pt modelId="{F722D39F-F1BB-44C0-83D4-2D9286AE7D69}" type="parTrans" cxnId="{8452AC6F-DC39-4C0A-982C-1208B5E32D57}">
      <dgm:prSet/>
      <dgm:spPr/>
      <dgm:t>
        <a:bodyPr/>
        <a:lstStyle/>
        <a:p>
          <a:endParaRPr lang="de-DE"/>
        </a:p>
      </dgm:t>
    </dgm:pt>
    <dgm:pt modelId="{9F2218DE-C295-4FE1-9712-2075034EFA23}" type="sibTrans" cxnId="{8452AC6F-DC39-4C0A-982C-1208B5E32D57}">
      <dgm:prSet/>
      <dgm:spPr/>
      <dgm:t>
        <a:bodyPr/>
        <a:lstStyle/>
        <a:p>
          <a:endParaRPr lang="de-DE"/>
        </a:p>
      </dgm:t>
    </dgm:pt>
    <dgm:pt modelId="{5952576B-2061-4D73-86C0-A5C4A283E85D}">
      <dgm:prSet/>
      <dgm:spPr/>
      <dgm:t>
        <a:bodyPr/>
        <a:lstStyle/>
        <a:p>
          <a:r>
            <a:rPr lang="de-DE" dirty="0">
              <a:latin typeface="Corbel" panose="020B0503020204020204" pitchFamily="34" charset="0"/>
            </a:rPr>
            <a:t>Innovative Geschäftsmodelle</a:t>
          </a:r>
        </a:p>
      </dgm:t>
    </dgm:pt>
    <dgm:pt modelId="{4F226D1D-575A-4236-90FC-AF25324AB662}" type="parTrans" cxnId="{38AF0154-CABC-4869-A8CE-A6D3D1E26092}">
      <dgm:prSet/>
      <dgm:spPr/>
      <dgm:t>
        <a:bodyPr/>
        <a:lstStyle/>
        <a:p>
          <a:endParaRPr lang="de-DE"/>
        </a:p>
      </dgm:t>
    </dgm:pt>
    <dgm:pt modelId="{96BDA861-3D45-4EEA-A8E3-8887A31A1408}" type="sibTrans" cxnId="{38AF0154-CABC-4869-A8CE-A6D3D1E26092}">
      <dgm:prSet/>
      <dgm:spPr/>
      <dgm:t>
        <a:bodyPr/>
        <a:lstStyle/>
        <a:p>
          <a:endParaRPr lang="de-DE"/>
        </a:p>
      </dgm:t>
    </dgm:pt>
    <dgm:pt modelId="{167051C9-218A-4A8E-9FE1-F932171B8A6D}">
      <dgm:prSet/>
      <dgm:spPr/>
      <dgm:t>
        <a:bodyPr/>
        <a:lstStyle/>
        <a:p>
          <a:r>
            <a:rPr lang="de-DE" dirty="0"/>
            <a:t>Entwicklungstrends auf einen Blick</a:t>
          </a:r>
        </a:p>
      </dgm:t>
    </dgm:pt>
    <dgm:pt modelId="{2345FB40-B159-4342-883B-44A2A06B95BE}" type="parTrans" cxnId="{D1DCB5A9-DB2D-43CD-93A6-4E3CA9A5829B}">
      <dgm:prSet/>
      <dgm:spPr/>
    </dgm:pt>
    <dgm:pt modelId="{EEFE0340-3AD5-4470-A99C-7A01255EDD9C}" type="sibTrans" cxnId="{D1DCB5A9-DB2D-43CD-93A6-4E3CA9A5829B}">
      <dgm:prSet/>
      <dgm:spPr/>
    </dgm:pt>
    <dgm:pt modelId="{EF4C97B0-B7A2-4444-A605-DE30220C0107}">
      <dgm:prSet/>
      <dgm:spPr/>
      <dgm:t>
        <a:bodyPr/>
        <a:lstStyle/>
        <a:p>
          <a:r>
            <a:rPr lang="de-DE" dirty="0"/>
            <a:t>Innovative Transportkonzepte</a:t>
          </a:r>
        </a:p>
      </dgm:t>
    </dgm:pt>
    <dgm:pt modelId="{FD58406C-1DFA-450C-B486-0DBCA1B3040A}" type="parTrans" cxnId="{F0B51BA9-5827-491C-A5F2-4540F65C8141}">
      <dgm:prSet/>
      <dgm:spPr/>
    </dgm:pt>
    <dgm:pt modelId="{D48E8DAC-E37F-45E5-B2C4-D6CB252BF4BF}" type="sibTrans" cxnId="{F0B51BA9-5827-491C-A5F2-4540F65C8141}">
      <dgm:prSet/>
      <dgm:spPr/>
    </dgm:pt>
    <dgm:pt modelId="{D711CFAA-3E54-4FD1-918C-CC5DF64A970C}" type="pres">
      <dgm:prSet presAssocID="{C0F72133-E115-43FC-96C0-A6CC39FA637D}" presName="Name0" presStyleCnt="0">
        <dgm:presLayoutVars>
          <dgm:chMax val="7"/>
          <dgm:chPref val="7"/>
          <dgm:dir/>
        </dgm:presLayoutVars>
      </dgm:prSet>
      <dgm:spPr/>
    </dgm:pt>
    <dgm:pt modelId="{F297F322-92B7-4F1A-88D0-240F573BAAE5}" type="pres">
      <dgm:prSet presAssocID="{C0F72133-E115-43FC-96C0-A6CC39FA637D}" presName="Name1" presStyleCnt="0"/>
      <dgm:spPr/>
    </dgm:pt>
    <dgm:pt modelId="{1DE371FB-37D5-4174-BF86-A5B4AF93766E}" type="pres">
      <dgm:prSet presAssocID="{C0F72133-E115-43FC-96C0-A6CC39FA637D}" presName="cycle" presStyleCnt="0"/>
      <dgm:spPr/>
    </dgm:pt>
    <dgm:pt modelId="{D9A2E03F-77CF-4F33-933D-14CD616B63D3}" type="pres">
      <dgm:prSet presAssocID="{C0F72133-E115-43FC-96C0-A6CC39FA637D}" presName="srcNode" presStyleLbl="node1" presStyleIdx="0" presStyleCnt="5"/>
      <dgm:spPr/>
    </dgm:pt>
    <dgm:pt modelId="{E5EF259A-7330-4E01-AE6F-A97E9DF2A3E3}" type="pres">
      <dgm:prSet presAssocID="{C0F72133-E115-43FC-96C0-A6CC39FA637D}" presName="conn" presStyleLbl="parChTrans1D2" presStyleIdx="0" presStyleCnt="1"/>
      <dgm:spPr/>
    </dgm:pt>
    <dgm:pt modelId="{88F1E2F3-6478-47FA-9D83-13DBEEFFD756}" type="pres">
      <dgm:prSet presAssocID="{C0F72133-E115-43FC-96C0-A6CC39FA637D}" presName="extraNode" presStyleLbl="node1" presStyleIdx="0" presStyleCnt="5"/>
      <dgm:spPr/>
    </dgm:pt>
    <dgm:pt modelId="{9C595234-30DA-4D26-BF67-8FEE047FBBA9}" type="pres">
      <dgm:prSet presAssocID="{C0F72133-E115-43FC-96C0-A6CC39FA637D}" presName="dstNode" presStyleLbl="node1" presStyleIdx="0" presStyleCnt="5"/>
      <dgm:spPr/>
    </dgm:pt>
    <dgm:pt modelId="{19BDBF14-BE3F-46D1-AE02-5F14BA301DB9}" type="pres">
      <dgm:prSet presAssocID="{C13C3918-D091-4AC2-B330-E66D91CF007D}" presName="text_1" presStyleLbl="node1" presStyleIdx="0" presStyleCnt="5">
        <dgm:presLayoutVars>
          <dgm:bulletEnabled val="1"/>
        </dgm:presLayoutVars>
      </dgm:prSet>
      <dgm:spPr/>
    </dgm:pt>
    <dgm:pt modelId="{9C6CE9AA-7D9F-4B24-9263-FAE86A0AD555}" type="pres">
      <dgm:prSet presAssocID="{C13C3918-D091-4AC2-B330-E66D91CF007D}" presName="accent_1" presStyleCnt="0"/>
      <dgm:spPr/>
    </dgm:pt>
    <dgm:pt modelId="{95AC3833-F1B9-415F-82FA-E58CA2EC990A}" type="pres">
      <dgm:prSet presAssocID="{C13C3918-D091-4AC2-B330-E66D91CF007D}" presName="accentRepeatNode" presStyleLbl="solidFgAcc1" presStyleIdx="0" presStyleCnt="5"/>
      <dgm:spPr>
        <a:blipFill rotWithShape="0">
          <a:blip xmlns:r="http://schemas.openxmlformats.org/officeDocument/2006/relationships" r:embed="rId1" cstate="screen">
            <a:extLst>
              <a:ext uri="{28A0092B-C50C-407E-A947-70E740481C1C}">
                <a14:useLocalDpi xmlns:a14="http://schemas.microsoft.com/office/drawing/2010/main"/>
              </a:ext>
            </a:extLst>
          </a:blip>
          <a:stretch>
            <a:fillRect/>
          </a:stretch>
        </a:blipFill>
      </dgm:spPr>
    </dgm:pt>
    <dgm:pt modelId="{B24D1FBF-B72C-4BEB-8323-37CB11E6D72B}" type="pres">
      <dgm:prSet presAssocID="{167051C9-218A-4A8E-9FE1-F932171B8A6D}" presName="text_2" presStyleLbl="node1" presStyleIdx="1" presStyleCnt="5">
        <dgm:presLayoutVars>
          <dgm:bulletEnabled val="1"/>
        </dgm:presLayoutVars>
      </dgm:prSet>
      <dgm:spPr/>
    </dgm:pt>
    <dgm:pt modelId="{B53D4AE7-AB02-4CC5-8429-53DB4623DD1A}" type="pres">
      <dgm:prSet presAssocID="{167051C9-218A-4A8E-9FE1-F932171B8A6D}" presName="accent_2" presStyleCnt="0"/>
      <dgm:spPr/>
    </dgm:pt>
    <dgm:pt modelId="{200390AF-7535-4086-AFA1-4834E135D8F8}" type="pres">
      <dgm:prSet presAssocID="{167051C9-218A-4A8E-9FE1-F932171B8A6D}" presName="accentRepeatNode" presStyleLbl="solidFgAcc1" presStyleIdx="1" presStyleCnt="5"/>
      <dgm:spPr/>
    </dgm:pt>
    <dgm:pt modelId="{76456F07-1025-4A32-B4BA-870348C3431A}" type="pres">
      <dgm:prSet presAssocID="{A3C7C1E3-0B77-488B-A736-A07448EDFC23}" presName="text_3" presStyleLbl="node1" presStyleIdx="2" presStyleCnt="5">
        <dgm:presLayoutVars>
          <dgm:bulletEnabled val="1"/>
        </dgm:presLayoutVars>
      </dgm:prSet>
      <dgm:spPr/>
    </dgm:pt>
    <dgm:pt modelId="{49AC08D0-09F7-430A-807E-40C993403729}" type="pres">
      <dgm:prSet presAssocID="{A3C7C1E3-0B77-488B-A736-A07448EDFC23}" presName="accent_3" presStyleCnt="0"/>
      <dgm:spPr/>
    </dgm:pt>
    <dgm:pt modelId="{4FCED2D1-6A8A-47A2-8960-FBA384C1A511}" type="pres">
      <dgm:prSet presAssocID="{A3C7C1E3-0B77-488B-A736-A07448EDFC23}" presName="accentRepeatNode" presStyleLbl="solidFgAcc1" presStyleIdx="2" presStyleCnt="5"/>
      <dgm:spPr>
        <a:blipFill rotWithShape="0">
          <a:blip xmlns:r="http://schemas.openxmlformats.org/officeDocument/2006/relationships" r:embed="rId2" cstate="screen">
            <a:extLst>
              <a:ext uri="{28A0092B-C50C-407E-A947-70E740481C1C}">
                <a14:useLocalDpi xmlns:a14="http://schemas.microsoft.com/office/drawing/2010/main"/>
              </a:ext>
            </a:extLst>
          </a:blip>
          <a:stretch>
            <a:fillRect/>
          </a:stretch>
        </a:blipFill>
      </dgm:spPr>
    </dgm:pt>
    <dgm:pt modelId="{B1372C91-461D-4E98-88B3-5C298ECE8B18}" type="pres">
      <dgm:prSet presAssocID="{EF4C97B0-B7A2-4444-A605-DE30220C0107}" presName="text_4" presStyleLbl="node1" presStyleIdx="3" presStyleCnt="5">
        <dgm:presLayoutVars>
          <dgm:bulletEnabled val="1"/>
        </dgm:presLayoutVars>
      </dgm:prSet>
      <dgm:spPr/>
    </dgm:pt>
    <dgm:pt modelId="{893D06EF-4A6B-4619-9878-B10C243BAC8D}" type="pres">
      <dgm:prSet presAssocID="{EF4C97B0-B7A2-4444-A605-DE30220C0107}" presName="accent_4" presStyleCnt="0"/>
      <dgm:spPr/>
    </dgm:pt>
    <dgm:pt modelId="{A0977FB6-C88E-4009-BD97-DD5C91117120}" type="pres">
      <dgm:prSet presAssocID="{EF4C97B0-B7A2-4444-A605-DE30220C0107}" presName="accentRepeatNode" presStyleLbl="solidFgAcc1" presStyleIdx="3" presStyleCnt="5"/>
      <dgm:spPr/>
    </dgm:pt>
    <dgm:pt modelId="{5177E8CE-C4F9-4846-8C69-200B847B5010}" type="pres">
      <dgm:prSet presAssocID="{5952576B-2061-4D73-86C0-A5C4A283E85D}" presName="text_5" presStyleLbl="node1" presStyleIdx="4" presStyleCnt="5">
        <dgm:presLayoutVars>
          <dgm:bulletEnabled val="1"/>
        </dgm:presLayoutVars>
      </dgm:prSet>
      <dgm:spPr/>
    </dgm:pt>
    <dgm:pt modelId="{AF32472F-3760-4F1C-AD98-E77111302FB6}" type="pres">
      <dgm:prSet presAssocID="{5952576B-2061-4D73-86C0-A5C4A283E85D}" presName="accent_5" presStyleCnt="0"/>
      <dgm:spPr/>
    </dgm:pt>
    <dgm:pt modelId="{82CDFC03-F782-44E7-8A18-9D57C2B4F96C}" type="pres">
      <dgm:prSet presAssocID="{5952576B-2061-4D73-86C0-A5C4A283E85D}" presName="accentRepeatNode" presStyleLbl="solidFgAcc1" presStyleIdx="4" presStyleCnt="5"/>
      <dgm:spPr>
        <a:blipFill rotWithShape="0">
          <a:blip xmlns:r="http://schemas.openxmlformats.org/officeDocument/2006/relationships" r:embed="rId3" cstate="screen">
            <a:extLst>
              <a:ext uri="{28A0092B-C50C-407E-A947-70E740481C1C}">
                <a14:useLocalDpi xmlns:a14="http://schemas.microsoft.com/office/drawing/2010/main"/>
              </a:ext>
            </a:extLst>
          </a:blip>
          <a:stretch>
            <a:fillRect/>
          </a:stretch>
        </a:blipFill>
      </dgm:spPr>
    </dgm:pt>
  </dgm:ptLst>
  <dgm:cxnLst>
    <dgm:cxn modelId="{816DA12A-37E8-435B-A4AC-8DC016EE09D6}" type="presOf" srcId="{1A1DB9C4-71AF-4D09-95DB-8C65914911BB}" destId="{E5EF259A-7330-4E01-AE6F-A97E9DF2A3E3}" srcOrd="0" destOrd="0" presId="urn:microsoft.com/office/officeart/2008/layout/VerticalCurvedList"/>
    <dgm:cxn modelId="{980C8864-EC3D-45AC-BB50-4EE59D137AC0}" type="presOf" srcId="{167051C9-218A-4A8E-9FE1-F932171B8A6D}" destId="{B24D1FBF-B72C-4BEB-8323-37CB11E6D72B}" srcOrd="0" destOrd="0" presId="urn:microsoft.com/office/officeart/2008/layout/VerticalCurvedList"/>
    <dgm:cxn modelId="{8452AC6F-DC39-4C0A-982C-1208B5E32D57}" srcId="{C0F72133-E115-43FC-96C0-A6CC39FA637D}" destId="{A3C7C1E3-0B77-488B-A736-A07448EDFC23}" srcOrd="2" destOrd="0" parTransId="{F722D39F-F1BB-44C0-83D4-2D9286AE7D69}" sibTransId="{9F2218DE-C295-4FE1-9712-2075034EFA23}"/>
    <dgm:cxn modelId="{9AE60C52-0257-4995-8598-DF69C7CD1D8D}" type="presOf" srcId="{C13C3918-D091-4AC2-B330-E66D91CF007D}" destId="{19BDBF14-BE3F-46D1-AE02-5F14BA301DB9}" srcOrd="0" destOrd="0" presId="urn:microsoft.com/office/officeart/2008/layout/VerticalCurvedList"/>
    <dgm:cxn modelId="{38AF0154-CABC-4869-A8CE-A6D3D1E26092}" srcId="{C0F72133-E115-43FC-96C0-A6CC39FA637D}" destId="{5952576B-2061-4D73-86C0-A5C4A283E85D}" srcOrd="4" destOrd="0" parTransId="{4F226D1D-575A-4236-90FC-AF25324AB662}" sibTransId="{96BDA861-3D45-4EEA-A8E3-8887A31A1408}"/>
    <dgm:cxn modelId="{E8B8A657-D941-4143-925B-EFE53BE4C661}" srcId="{C0F72133-E115-43FC-96C0-A6CC39FA637D}" destId="{C13C3918-D091-4AC2-B330-E66D91CF007D}" srcOrd="0" destOrd="0" parTransId="{7F1E8D70-2843-4D2C-8023-3D85781FA291}" sibTransId="{1A1DB9C4-71AF-4D09-95DB-8C65914911BB}"/>
    <dgm:cxn modelId="{BE661086-0B85-4542-BDAC-62ED7CD5A661}" type="presOf" srcId="{5952576B-2061-4D73-86C0-A5C4A283E85D}" destId="{5177E8CE-C4F9-4846-8C69-200B847B5010}" srcOrd="0" destOrd="0" presId="urn:microsoft.com/office/officeart/2008/layout/VerticalCurvedList"/>
    <dgm:cxn modelId="{E2151BA4-7E7D-41DC-B269-62D172CF8346}" type="presOf" srcId="{A3C7C1E3-0B77-488B-A736-A07448EDFC23}" destId="{76456F07-1025-4A32-B4BA-870348C3431A}" srcOrd="0" destOrd="0" presId="urn:microsoft.com/office/officeart/2008/layout/VerticalCurvedList"/>
    <dgm:cxn modelId="{F0B51BA9-5827-491C-A5F2-4540F65C8141}" srcId="{C0F72133-E115-43FC-96C0-A6CC39FA637D}" destId="{EF4C97B0-B7A2-4444-A605-DE30220C0107}" srcOrd="3" destOrd="0" parTransId="{FD58406C-1DFA-450C-B486-0DBCA1B3040A}" sibTransId="{D48E8DAC-E37F-45E5-B2C4-D6CB252BF4BF}"/>
    <dgm:cxn modelId="{D1DCB5A9-DB2D-43CD-93A6-4E3CA9A5829B}" srcId="{C0F72133-E115-43FC-96C0-A6CC39FA637D}" destId="{167051C9-218A-4A8E-9FE1-F932171B8A6D}" srcOrd="1" destOrd="0" parTransId="{2345FB40-B159-4342-883B-44A2A06B95BE}" sibTransId="{EEFE0340-3AD5-4470-A99C-7A01255EDD9C}"/>
    <dgm:cxn modelId="{D18EE0C6-9119-49D7-923B-945263F1BC10}" type="presOf" srcId="{C0F72133-E115-43FC-96C0-A6CC39FA637D}" destId="{D711CFAA-3E54-4FD1-918C-CC5DF64A970C}" srcOrd="0" destOrd="0" presId="urn:microsoft.com/office/officeart/2008/layout/VerticalCurvedList"/>
    <dgm:cxn modelId="{E6C647E9-2DFE-4BC7-9B56-768A271E7D3A}" type="presOf" srcId="{EF4C97B0-B7A2-4444-A605-DE30220C0107}" destId="{B1372C91-461D-4E98-88B3-5C298ECE8B18}" srcOrd="0" destOrd="0" presId="urn:microsoft.com/office/officeart/2008/layout/VerticalCurvedList"/>
    <dgm:cxn modelId="{3F0EB970-48AE-42FF-A2ED-7680449F5A4D}" type="presParOf" srcId="{D711CFAA-3E54-4FD1-918C-CC5DF64A970C}" destId="{F297F322-92B7-4F1A-88D0-240F573BAAE5}" srcOrd="0" destOrd="0" presId="urn:microsoft.com/office/officeart/2008/layout/VerticalCurvedList"/>
    <dgm:cxn modelId="{B89FEF46-6379-4789-BCA5-D7B5D34FDAF3}" type="presParOf" srcId="{F297F322-92B7-4F1A-88D0-240F573BAAE5}" destId="{1DE371FB-37D5-4174-BF86-A5B4AF93766E}" srcOrd="0" destOrd="0" presId="urn:microsoft.com/office/officeart/2008/layout/VerticalCurvedList"/>
    <dgm:cxn modelId="{D9DCF083-AE04-4F3C-8464-DE0BC1A43ED5}" type="presParOf" srcId="{1DE371FB-37D5-4174-BF86-A5B4AF93766E}" destId="{D9A2E03F-77CF-4F33-933D-14CD616B63D3}" srcOrd="0" destOrd="0" presId="urn:microsoft.com/office/officeart/2008/layout/VerticalCurvedList"/>
    <dgm:cxn modelId="{20A1DC77-585F-4709-802A-399B4437E365}" type="presParOf" srcId="{1DE371FB-37D5-4174-BF86-A5B4AF93766E}" destId="{E5EF259A-7330-4E01-AE6F-A97E9DF2A3E3}" srcOrd="1" destOrd="0" presId="urn:microsoft.com/office/officeart/2008/layout/VerticalCurvedList"/>
    <dgm:cxn modelId="{1E6E71CC-76E3-4798-832D-04067732FB7A}" type="presParOf" srcId="{1DE371FB-37D5-4174-BF86-A5B4AF93766E}" destId="{88F1E2F3-6478-47FA-9D83-13DBEEFFD756}" srcOrd="2" destOrd="0" presId="urn:microsoft.com/office/officeart/2008/layout/VerticalCurvedList"/>
    <dgm:cxn modelId="{B969DB96-BCB3-4696-8495-D106AF74BA83}" type="presParOf" srcId="{1DE371FB-37D5-4174-BF86-A5B4AF93766E}" destId="{9C595234-30DA-4D26-BF67-8FEE047FBBA9}" srcOrd="3" destOrd="0" presId="urn:microsoft.com/office/officeart/2008/layout/VerticalCurvedList"/>
    <dgm:cxn modelId="{DD038850-35F7-48E8-AF4D-AE84E1B2A83E}" type="presParOf" srcId="{F297F322-92B7-4F1A-88D0-240F573BAAE5}" destId="{19BDBF14-BE3F-46D1-AE02-5F14BA301DB9}" srcOrd="1" destOrd="0" presId="urn:microsoft.com/office/officeart/2008/layout/VerticalCurvedList"/>
    <dgm:cxn modelId="{8BC6D183-79A8-4E42-9A55-8BF8B5959C0A}" type="presParOf" srcId="{F297F322-92B7-4F1A-88D0-240F573BAAE5}" destId="{9C6CE9AA-7D9F-4B24-9263-FAE86A0AD555}" srcOrd="2" destOrd="0" presId="urn:microsoft.com/office/officeart/2008/layout/VerticalCurvedList"/>
    <dgm:cxn modelId="{88CFC479-8475-4ABE-9394-B8987F9DBB16}" type="presParOf" srcId="{9C6CE9AA-7D9F-4B24-9263-FAE86A0AD555}" destId="{95AC3833-F1B9-415F-82FA-E58CA2EC990A}" srcOrd="0" destOrd="0" presId="urn:microsoft.com/office/officeart/2008/layout/VerticalCurvedList"/>
    <dgm:cxn modelId="{A368F7B0-6E87-4094-B2A8-53C37DF33487}" type="presParOf" srcId="{F297F322-92B7-4F1A-88D0-240F573BAAE5}" destId="{B24D1FBF-B72C-4BEB-8323-37CB11E6D72B}" srcOrd="3" destOrd="0" presId="urn:microsoft.com/office/officeart/2008/layout/VerticalCurvedList"/>
    <dgm:cxn modelId="{93C05183-6E25-4D6C-9767-5904D6F55DF3}" type="presParOf" srcId="{F297F322-92B7-4F1A-88D0-240F573BAAE5}" destId="{B53D4AE7-AB02-4CC5-8429-53DB4623DD1A}" srcOrd="4" destOrd="0" presId="urn:microsoft.com/office/officeart/2008/layout/VerticalCurvedList"/>
    <dgm:cxn modelId="{28FDE9BA-CD1C-4919-9ACB-E580D14F1175}" type="presParOf" srcId="{B53D4AE7-AB02-4CC5-8429-53DB4623DD1A}" destId="{200390AF-7535-4086-AFA1-4834E135D8F8}" srcOrd="0" destOrd="0" presId="urn:microsoft.com/office/officeart/2008/layout/VerticalCurvedList"/>
    <dgm:cxn modelId="{184BC42D-A306-4D76-8B4A-E3597261FDE7}" type="presParOf" srcId="{F297F322-92B7-4F1A-88D0-240F573BAAE5}" destId="{76456F07-1025-4A32-B4BA-870348C3431A}" srcOrd="5" destOrd="0" presId="urn:microsoft.com/office/officeart/2008/layout/VerticalCurvedList"/>
    <dgm:cxn modelId="{205E381F-2219-4195-8EF7-1EF69AB98227}" type="presParOf" srcId="{F297F322-92B7-4F1A-88D0-240F573BAAE5}" destId="{49AC08D0-09F7-430A-807E-40C993403729}" srcOrd="6" destOrd="0" presId="urn:microsoft.com/office/officeart/2008/layout/VerticalCurvedList"/>
    <dgm:cxn modelId="{0D012166-5AE2-4E97-8E45-DECFFC5DC5D8}" type="presParOf" srcId="{49AC08D0-09F7-430A-807E-40C993403729}" destId="{4FCED2D1-6A8A-47A2-8960-FBA384C1A511}" srcOrd="0" destOrd="0" presId="urn:microsoft.com/office/officeart/2008/layout/VerticalCurvedList"/>
    <dgm:cxn modelId="{C53C8CE3-52FF-408D-ABB3-7CED5E5795E2}" type="presParOf" srcId="{F297F322-92B7-4F1A-88D0-240F573BAAE5}" destId="{B1372C91-461D-4E98-88B3-5C298ECE8B18}" srcOrd="7" destOrd="0" presId="urn:microsoft.com/office/officeart/2008/layout/VerticalCurvedList"/>
    <dgm:cxn modelId="{80CB5384-4A70-457F-8F0F-074185EC071D}" type="presParOf" srcId="{F297F322-92B7-4F1A-88D0-240F573BAAE5}" destId="{893D06EF-4A6B-4619-9878-B10C243BAC8D}" srcOrd="8" destOrd="0" presId="urn:microsoft.com/office/officeart/2008/layout/VerticalCurvedList"/>
    <dgm:cxn modelId="{EF801433-70CD-47D3-9F8C-51970A8C1B10}" type="presParOf" srcId="{893D06EF-4A6B-4619-9878-B10C243BAC8D}" destId="{A0977FB6-C88E-4009-BD97-DD5C91117120}" srcOrd="0" destOrd="0" presId="urn:microsoft.com/office/officeart/2008/layout/VerticalCurvedList"/>
    <dgm:cxn modelId="{75E12CDC-7E91-43BC-9438-8EBBDA7483EA}" type="presParOf" srcId="{F297F322-92B7-4F1A-88D0-240F573BAAE5}" destId="{5177E8CE-C4F9-4846-8C69-200B847B5010}" srcOrd="9" destOrd="0" presId="urn:microsoft.com/office/officeart/2008/layout/VerticalCurvedList"/>
    <dgm:cxn modelId="{9E487C3D-4F50-4242-846F-90D828D0C4BB}" type="presParOf" srcId="{F297F322-92B7-4F1A-88D0-240F573BAAE5}" destId="{AF32472F-3760-4F1C-AD98-E77111302FB6}" srcOrd="10" destOrd="0" presId="urn:microsoft.com/office/officeart/2008/layout/VerticalCurvedList"/>
    <dgm:cxn modelId="{9DBC5673-64EE-4119-8FA8-80411B7E586E}" type="presParOf" srcId="{AF32472F-3760-4F1C-AD98-E77111302FB6}" destId="{82CDFC03-F782-44E7-8A18-9D57C2B4F96C}"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F1F0DC5-77E6-4982-81C4-A41649CF33D9}" type="doc">
      <dgm:prSet loTypeId="urn:microsoft.com/office/officeart/2005/8/layout/radial1" loCatId="relationship" qsTypeId="urn:microsoft.com/office/officeart/2005/8/quickstyle/simple1" qsCatId="simple" csTypeId="urn:microsoft.com/office/officeart/2005/8/colors/accent2_1" csCatId="accent2" phldr="1"/>
      <dgm:spPr/>
      <dgm:t>
        <a:bodyPr/>
        <a:lstStyle/>
        <a:p>
          <a:endParaRPr lang="de-DE"/>
        </a:p>
      </dgm:t>
    </dgm:pt>
    <dgm:pt modelId="{5E80C7D4-E5F5-426E-9062-6587C5045EA7}">
      <dgm:prSet phldrT="[Text]" custT="1"/>
      <dgm:spPr/>
      <dgm:t>
        <a:bodyPr/>
        <a:lstStyle/>
        <a:p>
          <a:r>
            <a:rPr lang="de-DE" sz="1100" dirty="0"/>
            <a:t>Entwicklungs-trends und Innovationen</a:t>
          </a:r>
        </a:p>
      </dgm:t>
    </dgm:pt>
    <dgm:pt modelId="{5021C4F6-581F-4A92-BC74-A7BE6EC9A4E6}" type="parTrans" cxnId="{7CCEF8E4-3C1B-41DF-8E34-775026001B26}">
      <dgm:prSet/>
      <dgm:spPr/>
      <dgm:t>
        <a:bodyPr/>
        <a:lstStyle/>
        <a:p>
          <a:endParaRPr lang="de-DE" sz="1100"/>
        </a:p>
      </dgm:t>
    </dgm:pt>
    <dgm:pt modelId="{A6FAE602-56B5-44BA-9924-D6581F9DB8BE}" type="sibTrans" cxnId="{7CCEF8E4-3C1B-41DF-8E34-775026001B26}">
      <dgm:prSet/>
      <dgm:spPr/>
      <dgm:t>
        <a:bodyPr/>
        <a:lstStyle/>
        <a:p>
          <a:endParaRPr lang="de-DE" sz="1100"/>
        </a:p>
      </dgm:t>
    </dgm:pt>
    <dgm:pt modelId="{08240590-3844-4FA6-8FD9-F7A5B4380C63}">
      <dgm:prSet phldrT="[Text]" custT="1"/>
      <dgm:spPr/>
      <dgm:t>
        <a:bodyPr/>
        <a:lstStyle/>
        <a:p>
          <a:r>
            <a:rPr lang="de-DE" sz="1100" dirty="0"/>
            <a:t>Aktuelle Entwicklungs-trends im Güterverkehr</a:t>
          </a:r>
        </a:p>
      </dgm:t>
    </dgm:pt>
    <dgm:pt modelId="{10A34648-7CD8-483C-BB76-EB3F1693E756}" type="parTrans" cxnId="{D547AD32-2BFA-4573-A2BF-5E0E11BF765C}">
      <dgm:prSet custT="1"/>
      <dgm:spPr/>
      <dgm:t>
        <a:bodyPr/>
        <a:lstStyle/>
        <a:p>
          <a:endParaRPr lang="de-DE" sz="1100"/>
        </a:p>
      </dgm:t>
    </dgm:pt>
    <dgm:pt modelId="{F845199B-5B70-4F32-BE9A-4B7A63FB0FC2}" type="sibTrans" cxnId="{D547AD32-2BFA-4573-A2BF-5E0E11BF765C}">
      <dgm:prSet/>
      <dgm:spPr/>
      <dgm:t>
        <a:bodyPr/>
        <a:lstStyle/>
        <a:p>
          <a:endParaRPr lang="de-DE" sz="1100"/>
        </a:p>
      </dgm:t>
    </dgm:pt>
    <dgm:pt modelId="{655F2DC8-E08D-4B2C-9635-BB8EBFFC4B81}">
      <dgm:prSet phldrT="[Text]" custT="1"/>
      <dgm:spPr/>
      <dgm:t>
        <a:bodyPr/>
        <a:lstStyle/>
        <a:p>
          <a:r>
            <a:rPr lang="de-DE" sz="1100" dirty="0"/>
            <a:t>Digitalisierung/Vernetzung</a:t>
          </a:r>
        </a:p>
      </dgm:t>
    </dgm:pt>
    <dgm:pt modelId="{89C11B38-3799-46F8-9083-09E7627C8027}" type="parTrans" cxnId="{A0EABD18-1EED-4E88-A2A6-217F5E9DFBE0}">
      <dgm:prSet custT="1"/>
      <dgm:spPr/>
      <dgm:t>
        <a:bodyPr/>
        <a:lstStyle/>
        <a:p>
          <a:endParaRPr lang="de-DE" sz="1100"/>
        </a:p>
      </dgm:t>
    </dgm:pt>
    <dgm:pt modelId="{14AF3033-9638-48A5-B26E-4353D6DD2AC5}" type="sibTrans" cxnId="{A0EABD18-1EED-4E88-A2A6-217F5E9DFBE0}">
      <dgm:prSet/>
      <dgm:spPr/>
      <dgm:t>
        <a:bodyPr/>
        <a:lstStyle/>
        <a:p>
          <a:endParaRPr lang="de-DE" sz="1100"/>
        </a:p>
      </dgm:t>
    </dgm:pt>
    <dgm:pt modelId="{19506D21-5250-49D7-BA83-D195C98C3FF5}">
      <dgm:prSet phldrT="[Text]" custT="1"/>
      <dgm:spPr/>
      <dgm:t>
        <a:bodyPr/>
        <a:lstStyle/>
        <a:p>
          <a:r>
            <a:rPr lang="de-DE" sz="1100" dirty="0"/>
            <a:t>Innovative Transport-konzepte</a:t>
          </a:r>
        </a:p>
      </dgm:t>
    </dgm:pt>
    <dgm:pt modelId="{16ACD035-F484-458A-A62A-8DCD3CE48B35}" type="parTrans" cxnId="{AC4ECD29-6D7D-4593-80A6-1FA15649418F}">
      <dgm:prSet custT="1"/>
      <dgm:spPr/>
      <dgm:t>
        <a:bodyPr/>
        <a:lstStyle/>
        <a:p>
          <a:endParaRPr lang="de-DE" sz="1100"/>
        </a:p>
      </dgm:t>
    </dgm:pt>
    <dgm:pt modelId="{BADB8A75-2FE9-45D2-886A-F524034F4B6A}" type="sibTrans" cxnId="{AC4ECD29-6D7D-4593-80A6-1FA15649418F}">
      <dgm:prSet/>
      <dgm:spPr/>
      <dgm:t>
        <a:bodyPr/>
        <a:lstStyle/>
        <a:p>
          <a:endParaRPr lang="de-DE" sz="1100"/>
        </a:p>
      </dgm:t>
    </dgm:pt>
    <dgm:pt modelId="{5D28F9C8-6E0B-492C-955B-D4A0E4C82F96}">
      <dgm:prSet phldrT="[Text]" custT="1"/>
      <dgm:spPr/>
      <dgm:t>
        <a:bodyPr/>
        <a:lstStyle/>
        <a:p>
          <a:r>
            <a:rPr lang="de-DE" sz="1100" dirty="0"/>
            <a:t>Nachhaltigkeit im Güterverkehr</a:t>
          </a:r>
        </a:p>
      </dgm:t>
    </dgm:pt>
    <dgm:pt modelId="{13182EA9-CA4D-4CE7-B638-939D1EE30EDB}" type="parTrans" cxnId="{D3A2675B-09D7-4819-9DA1-D042C811B951}">
      <dgm:prSet custT="1"/>
      <dgm:spPr/>
      <dgm:t>
        <a:bodyPr/>
        <a:lstStyle/>
        <a:p>
          <a:endParaRPr lang="de-DE" sz="1100"/>
        </a:p>
      </dgm:t>
    </dgm:pt>
    <dgm:pt modelId="{5B8D1EFF-388D-4966-BAA2-B82115BB66F8}" type="sibTrans" cxnId="{D3A2675B-09D7-4819-9DA1-D042C811B951}">
      <dgm:prSet/>
      <dgm:spPr/>
      <dgm:t>
        <a:bodyPr/>
        <a:lstStyle/>
        <a:p>
          <a:endParaRPr lang="de-DE" sz="1100"/>
        </a:p>
      </dgm:t>
    </dgm:pt>
    <dgm:pt modelId="{77ED8E91-64B8-47B8-BD80-4C09360110D4}">
      <dgm:prSet phldrT="[Text]" custT="1"/>
      <dgm:spPr/>
      <dgm:t>
        <a:bodyPr/>
        <a:lstStyle/>
        <a:p>
          <a:r>
            <a:rPr lang="de-DE" sz="1100" dirty="0" err="1"/>
            <a:t>Individualis-ierung</a:t>
          </a:r>
          <a:r>
            <a:rPr lang="de-DE" sz="1100" dirty="0"/>
            <a:t> und steigende Komplexität</a:t>
          </a:r>
        </a:p>
      </dgm:t>
    </dgm:pt>
    <dgm:pt modelId="{08887D5C-B21F-4AE9-AA35-8C744D61F95D}" type="parTrans" cxnId="{4C8F7265-D736-45D4-AF37-B8B93A9D74D1}">
      <dgm:prSet custT="1"/>
      <dgm:spPr/>
      <dgm:t>
        <a:bodyPr/>
        <a:lstStyle/>
        <a:p>
          <a:endParaRPr lang="de-DE" sz="1100"/>
        </a:p>
      </dgm:t>
    </dgm:pt>
    <dgm:pt modelId="{A23DDB80-30CA-48CE-A804-A0D828C09AED}" type="sibTrans" cxnId="{4C8F7265-D736-45D4-AF37-B8B93A9D74D1}">
      <dgm:prSet/>
      <dgm:spPr/>
      <dgm:t>
        <a:bodyPr/>
        <a:lstStyle/>
        <a:p>
          <a:endParaRPr lang="de-DE" sz="1100"/>
        </a:p>
      </dgm:t>
    </dgm:pt>
    <dgm:pt modelId="{4CDB7D58-C260-4E69-A8FD-7699B478818B}">
      <dgm:prSet phldrT="[Text]" custT="1"/>
      <dgm:spPr/>
      <dgm:t>
        <a:bodyPr/>
        <a:lstStyle/>
        <a:p>
          <a:r>
            <a:rPr lang="de-DE" sz="1100" dirty="0"/>
            <a:t>Kooperation</a:t>
          </a:r>
        </a:p>
      </dgm:t>
    </dgm:pt>
    <dgm:pt modelId="{B01ABB71-E4C1-47EF-9EA1-5C9D78670CD7}" type="parTrans" cxnId="{C7BC0205-79EA-497B-B146-0CFDEE7EA36A}">
      <dgm:prSet custT="1"/>
      <dgm:spPr/>
      <dgm:t>
        <a:bodyPr/>
        <a:lstStyle/>
        <a:p>
          <a:endParaRPr lang="de-DE" sz="1100"/>
        </a:p>
      </dgm:t>
    </dgm:pt>
    <dgm:pt modelId="{2456C102-EB6B-426C-81F7-AD6D0B3FD7B2}" type="sibTrans" cxnId="{C7BC0205-79EA-497B-B146-0CFDEE7EA36A}">
      <dgm:prSet/>
      <dgm:spPr/>
      <dgm:t>
        <a:bodyPr/>
        <a:lstStyle/>
        <a:p>
          <a:endParaRPr lang="de-DE" sz="1100"/>
        </a:p>
      </dgm:t>
    </dgm:pt>
    <dgm:pt modelId="{1BECE24D-F766-485E-B7A3-D209BD32F225}">
      <dgm:prSet custT="1"/>
      <dgm:spPr/>
      <dgm:t>
        <a:bodyPr/>
        <a:lstStyle/>
        <a:p>
          <a:r>
            <a:rPr lang="de-DE" sz="1100" dirty="0"/>
            <a:t>Innovative Geschäfts-modelle</a:t>
          </a:r>
        </a:p>
      </dgm:t>
    </dgm:pt>
    <dgm:pt modelId="{DE9790E6-82D2-4FFC-9134-8F7A94B1A43D}" type="parTrans" cxnId="{DC67BD4E-C70D-4249-90C2-A548C2DD9005}">
      <dgm:prSet/>
      <dgm:spPr/>
      <dgm:t>
        <a:bodyPr/>
        <a:lstStyle/>
        <a:p>
          <a:endParaRPr lang="de-DE"/>
        </a:p>
      </dgm:t>
    </dgm:pt>
    <dgm:pt modelId="{3D922F43-10A4-4058-91A9-FE78FE2F20D9}" type="sibTrans" cxnId="{DC67BD4E-C70D-4249-90C2-A548C2DD9005}">
      <dgm:prSet/>
      <dgm:spPr/>
      <dgm:t>
        <a:bodyPr/>
        <a:lstStyle/>
        <a:p>
          <a:endParaRPr lang="de-DE"/>
        </a:p>
      </dgm:t>
    </dgm:pt>
    <dgm:pt modelId="{E6F84D26-B39A-4815-82CC-1D436228566C}" type="pres">
      <dgm:prSet presAssocID="{EF1F0DC5-77E6-4982-81C4-A41649CF33D9}" presName="cycle" presStyleCnt="0">
        <dgm:presLayoutVars>
          <dgm:chMax val="1"/>
          <dgm:dir/>
          <dgm:animLvl val="ctr"/>
          <dgm:resizeHandles val="exact"/>
        </dgm:presLayoutVars>
      </dgm:prSet>
      <dgm:spPr/>
    </dgm:pt>
    <dgm:pt modelId="{74BBD715-4D11-43A0-B374-E387D1CF19D3}" type="pres">
      <dgm:prSet presAssocID="{5E80C7D4-E5F5-426E-9062-6587C5045EA7}" presName="centerShape" presStyleLbl="node0" presStyleIdx="0" presStyleCnt="1" custScaleX="111571"/>
      <dgm:spPr/>
    </dgm:pt>
    <dgm:pt modelId="{4E3BEEFE-AF5D-4E75-8D66-407FF0529B0A}" type="pres">
      <dgm:prSet presAssocID="{10A34648-7CD8-483C-BB76-EB3F1693E756}" presName="Name9" presStyleLbl="parChTrans1D2" presStyleIdx="0" presStyleCnt="7"/>
      <dgm:spPr/>
    </dgm:pt>
    <dgm:pt modelId="{F4C6CF0F-FD1C-4A33-810A-87404BDB69AE}" type="pres">
      <dgm:prSet presAssocID="{10A34648-7CD8-483C-BB76-EB3F1693E756}" presName="connTx" presStyleLbl="parChTrans1D2" presStyleIdx="0" presStyleCnt="7"/>
      <dgm:spPr/>
    </dgm:pt>
    <dgm:pt modelId="{BE6A91E7-F140-464D-8A54-60F75CC47915}" type="pres">
      <dgm:prSet presAssocID="{08240590-3844-4FA6-8FD9-F7A5B4380C63}" presName="node" presStyleLbl="node1" presStyleIdx="0" presStyleCnt="7" custScaleX="131031" custScaleY="105529">
        <dgm:presLayoutVars>
          <dgm:bulletEnabled val="1"/>
        </dgm:presLayoutVars>
      </dgm:prSet>
      <dgm:spPr/>
    </dgm:pt>
    <dgm:pt modelId="{BE3DE96B-BD4A-4FB0-824A-1BEF144D2F6C}" type="pres">
      <dgm:prSet presAssocID="{89C11B38-3799-46F8-9083-09E7627C8027}" presName="Name9" presStyleLbl="parChTrans1D2" presStyleIdx="1" presStyleCnt="7"/>
      <dgm:spPr/>
    </dgm:pt>
    <dgm:pt modelId="{0B4BAD96-9DA1-4B13-8E0F-FE272F42479D}" type="pres">
      <dgm:prSet presAssocID="{89C11B38-3799-46F8-9083-09E7627C8027}" presName="connTx" presStyleLbl="parChTrans1D2" presStyleIdx="1" presStyleCnt="7"/>
      <dgm:spPr/>
    </dgm:pt>
    <dgm:pt modelId="{A4382994-0BEB-467C-8916-8DF9E2048BEF}" type="pres">
      <dgm:prSet presAssocID="{655F2DC8-E08D-4B2C-9635-BB8EBFFC4B81}" presName="node" presStyleLbl="node1" presStyleIdx="1" presStyleCnt="7" custScaleX="116552" custScaleY="99550">
        <dgm:presLayoutVars>
          <dgm:bulletEnabled val="1"/>
        </dgm:presLayoutVars>
      </dgm:prSet>
      <dgm:spPr/>
    </dgm:pt>
    <dgm:pt modelId="{095A56CB-11AC-4E5E-90F5-0EDC68EBDEAF}" type="pres">
      <dgm:prSet presAssocID="{16ACD035-F484-458A-A62A-8DCD3CE48B35}" presName="Name9" presStyleLbl="parChTrans1D2" presStyleIdx="2" presStyleCnt="7"/>
      <dgm:spPr/>
    </dgm:pt>
    <dgm:pt modelId="{7BF5CA44-EA78-4322-968C-2FB1DDB67464}" type="pres">
      <dgm:prSet presAssocID="{16ACD035-F484-458A-A62A-8DCD3CE48B35}" presName="connTx" presStyleLbl="parChTrans1D2" presStyleIdx="2" presStyleCnt="7"/>
      <dgm:spPr/>
    </dgm:pt>
    <dgm:pt modelId="{945512C3-DD4E-48C3-8B84-876C4DB8BA34}" type="pres">
      <dgm:prSet presAssocID="{19506D21-5250-49D7-BA83-D195C98C3FF5}" presName="node" presStyleLbl="node1" presStyleIdx="2" presStyleCnt="7" custScaleX="113352" custScaleY="105686">
        <dgm:presLayoutVars>
          <dgm:bulletEnabled val="1"/>
        </dgm:presLayoutVars>
      </dgm:prSet>
      <dgm:spPr/>
    </dgm:pt>
    <dgm:pt modelId="{B452229D-740E-4E6F-953E-219ECB9A583A}" type="pres">
      <dgm:prSet presAssocID="{13182EA9-CA4D-4CE7-B638-939D1EE30EDB}" presName="Name9" presStyleLbl="parChTrans1D2" presStyleIdx="3" presStyleCnt="7"/>
      <dgm:spPr/>
    </dgm:pt>
    <dgm:pt modelId="{B2C54ED3-3DA1-4E3A-A91C-39E849F955DE}" type="pres">
      <dgm:prSet presAssocID="{13182EA9-CA4D-4CE7-B638-939D1EE30EDB}" presName="connTx" presStyleLbl="parChTrans1D2" presStyleIdx="3" presStyleCnt="7"/>
      <dgm:spPr/>
    </dgm:pt>
    <dgm:pt modelId="{37A24FF4-124B-4157-B382-4733B9ADDC70}" type="pres">
      <dgm:prSet presAssocID="{5D28F9C8-6E0B-492C-955B-D4A0E4C82F96}" presName="node" presStyleLbl="node1" presStyleIdx="3" presStyleCnt="7" custScaleX="118167" custScaleY="121038">
        <dgm:presLayoutVars>
          <dgm:bulletEnabled val="1"/>
        </dgm:presLayoutVars>
      </dgm:prSet>
      <dgm:spPr/>
    </dgm:pt>
    <dgm:pt modelId="{77F3363A-7EB2-4F41-8E1E-295405DC6D0E}" type="pres">
      <dgm:prSet presAssocID="{08887D5C-B21F-4AE9-AA35-8C744D61F95D}" presName="Name9" presStyleLbl="parChTrans1D2" presStyleIdx="4" presStyleCnt="7"/>
      <dgm:spPr/>
    </dgm:pt>
    <dgm:pt modelId="{FBEC5431-13D0-433A-8EAA-8A2D25111E0B}" type="pres">
      <dgm:prSet presAssocID="{08887D5C-B21F-4AE9-AA35-8C744D61F95D}" presName="connTx" presStyleLbl="parChTrans1D2" presStyleIdx="4" presStyleCnt="7"/>
      <dgm:spPr/>
    </dgm:pt>
    <dgm:pt modelId="{821F135B-B363-424A-B3FE-E15F586D055E}" type="pres">
      <dgm:prSet presAssocID="{77ED8E91-64B8-47B8-BD80-4C09360110D4}" presName="node" presStyleLbl="node1" presStyleIdx="4" presStyleCnt="7" custScaleX="111875" custScaleY="100829">
        <dgm:presLayoutVars>
          <dgm:bulletEnabled val="1"/>
        </dgm:presLayoutVars>
      </dgm:prSet>
      <dgm:spPr/>
    </dgm:pt>
    <dgm:pt modelId="{3C7D5202-19AD-4521-B906-9985640C3509}" type="pres">
      <dgm:prSet presAssocID="{DE9790E6-82D2-4FFC-9134-8F7A94B1A43D}" presName="Name9" presStyleLbl="parChTrans1D2" presStyleIdx="5" presStyleCnt="7"/>
      <dgm:spPr/>
    </dgm:pt>
    <dgm:pt modelId="{AA06C5B1-274E-4995-820A-B2B401A2B0FC}" type="pres">
      <dgm:prSet presAssocID="{DE9790E6-82D2-4FFC-9134-8F7A94B1A43D}" presName="connTx" presStyleLbl="parChTrans1D2" presStyleIdx="5" presStyleCnt="7"/>
      <dgm:spPr/>
    </dgm:pt>
    <dgm:pt modelId="{17496E01-BCBE-466C-9C6C-78D4F904BDA6}" type="pres">
      <dgm:prSet presAssocID="{1BECE24D-F766-485E-B7A3-D209BD32F225}" presName="node" presStyleLbl="node1" presStyleIdx="5" presStyleCnt="7" custScaleX="115659" custScaleY="116559">
        <dgm:presLayoutVars>
          <dgm:bulletEnabled val="1"/>
        </dgm:presLayoutVars>
      </dgm:prSet>
      <dgm:spPr/>
    </dgm:pt>
    <dgm:pt modelId="{A3518AC5-9EF4-4182-8478-91C4A184EB3F}" type="pres">
      <dgm:prSet presAssocID="{B01ABB71-E4C1-47EF-9EA1-5C9D78670CD7}" presName="Name9" presStyleLbl="parChTrans1D2" presStyleIdx="6" presStyleCnt="7"/>
      <dgm:spPr/>
    </dgm:pt>
    <dgm:pt modelId="{E104F421-67A3-47CA-9556-D5F83C8ECCE1}" type="pres">
      <dgm:prSet presAssocID="{B01ABB71-E4C1-47EF-9EA1-5C9D78670CD7}" presName="connTx" presStyleLbl="parChTrans1D2" presStyleIdx="6" presStyleCnt="7"/>
      <dgm:spPr/>
    </dgm:pt>
    <dgm:pt modelId="{F29DB58A-8D20-4D34-AFE9-6D2A939FEFE7}" type="pres">
      <dgm:prSet presAssocID="{4CDB7D58-C260-4E69-A8FD-7699B478818B}" presName="node" presStyleLbl="node1" presStyleIdx="6" presStyleCnt="7" custScaleX="126689" custScaleY="122695">
        <dgm:presLayoutVars>
          <dgm:bulletEnabled val="1"/>
        </dgm:presLayoutVars>
      </dgm:prSet>
      <dgm:spPr/>
    </dgm:pt>
  </dgm:ptLst>
  <dgm:cxnLst>
    <dgm:cxn modelId="{C7BC0205-79EA-497B-B146-0CFDEE7EA36A}" srcId="{5E80C7D4-E5F5-426E-9062-6587C5045EA7}" destId="{4CDB7D58-C260-4E69-A8FD-7699B478818B}" srcOrd="6" destOrd="0" parTransId="{B01ABB71-E4C1-47EF-9EA1-5C9D78670CD7}" sibTransId="{2456C102-EB6B-426C-81F7-AD6D0B3FD7B2}"/>
    <dgm:cxn modelId="{0F294D06-785B-4D91-B7AE-F49A262F02FC}" type="presOf" srcId="{08240590-3844-4FA6-8FD9-F7A5B4380C63}" destId="{BE6A91E7-F140-464D-8A54-60F75CC47915}" srcOrd="0" destOrd="0" presId="urn:microsoft.com/office/officeart/2005/8/layout/radial1"/>
    <dgm:cxn modelId="{EC80D713-D21E-4DE9-9A19-B2D3EE295D7B}" type="presOf" srcId="{B01ABB71-E4C1-47EF-9EA1-5C9D78670CD7}" destId="{A3518AC5-9EF4-4182-8478-91C4A184EB3F}" srcOrd="0" destOrd="0" presId="urn:microsoft.com/office/officeart/2005/8/layout/radial1"/>
    <dgm:cxn modelId="{F94D0F14-BBC5-4CF7-BD1B-4945E70DCD60}" type="presOf" srcId="{5D28F9C8-6E0B-492C-955B-D4A0E4C82F96}" destId="{37A24FF4-124B-4157-B382-4733B9ADDC70}" srcOrd="0" destOrd="0" presId="urn:microsoft.com/office/officeart/2005/8/layout/radial1"/>
    <dgm:cxn modelId="{A0EABD18-1EED-4E88-A2A6-217F5E9DFBE0}" srcId="{5E80C7D4-E5F5-426E-9062-6587C5045EA7}" destId="{655F2DC8-E08D-4B2C-9635-BB8EBFFC4B81}" srcOrd="1" destOrd="0" parTransId="{89C11B38-3799-46F8-9083-09E7627C8027}" sibTransId="{14AF3033-9638-48A5-B26E-4353D6DD2AC5}"/>
    <dgm:cxn modelId="{1186291B-6061-4EAE-8AA2-A600F393D4DD}" type="presOf" srcId="{10A34648-7CD8-483C-BB76-EB3F1693E756}" destId="{4E3BEEFE-AF5D-4E75-8D66-407FF0529B0A}" srcOrd="0" destOrd="0" presId="urn:microsoft.com/office/officeart/2005/8/layout/radial1"/>
    <dgm:cxn modelId="{21215C24-485A-4177-AD1B-F81023BFEE78}" type="presOf" srcId="{655F2DC8-E08D-4B2C-9635-BB8EBFFC4B81}" destId="{A4382994-0BEB-467C-8916-8DF9E2048BEF}" srcOrd="0" destOrd="0" presId="urn:microsoft.com/office/officeart/2005/8/layout/radial1"/>
    <dgm:cxn modelId="{6D155824-E06F-4616-8A7A-31639EE8E254}" type="presOf" srcId="{19506D21-5250-49D7-BA83-D195C98C3FF5}" destId="{945512C3-DD4E-48C3-8B84-876C4DB8BA34}" srcOrd="0" destOrd="0" presId="urn:microsoft.com/office/officeart/2005/8/layout/radial1"/>
    <dgm:cxn modelId="{8D2C4629-1CEC-465F-929B-CE26F5D79F79}" type="presOf" srcId="{16ACD035-F484-458A-A62A-8DCD3CE48B35}" destId="{7BF5CA44-EA78-4322-968C-2FB1DDB67464}" srcOrd="1" destOrd="0" presId="urn:microsoft.com/office/officeart/2005/8/layout/radial1"/>
    <dgm:cxn modelId="{AC4ECD29-6D7D-4593-80A6-1FA15649418F}" srcId="{5E80C7D4-E5F5-426E-9062-6587C5045EA7}" destId="{19506D21-5250-49D7-BA83-D195C98C3FF5}" srcOrd="2" destOrd="0" parTransId="{16ACD035-F484-458A-A62A-8DCD3CE48B35}" sibTransId="{BADB8A75-2FE9-45D2-886A-F524034F4B6A}"/>
    <dgm:cxn modelId="{08E50130-701A-487D-B018-8BE6AC301A87}" type="presOf" srcId="{B01ABB71-E4C1-47EF-9EA1-5C9D78670CD7}" destId="{E104F421-67A3-47CA-9556-D5F83C8ECCE1}" srcOrd="1" destOrd="0" presId="urn:microsoft.com/office/officeart/2005/8/layout/radial1"/>
    <dgm:cxn modelId="{D547AD32-2BFA-4573-A2BF-5E0E11BF765C}" srcId="{5E80C7D4-E5F5-426E-9062-6587C5045EA7}" destId="{08240590-3844-4FA6-8FD9-F7A5B4380C63}" srcOrd="0" destOrd="0" parTransId="{10A34648-7CD8-483C-BB76-EB3F1693E756}" sibTransId="{F845199B-5B70-4F32-BE9A-4B7A63FB0FC2}"/>
    <dgm:cxn modelId="{D3A2675B-09D7-4819-9DA1-D042C811B951}" srcId="{5E80C7D4-E5F5-426E-9062-6587C5045EA7}" destId="{5D28F9C8-6E0B-492C-955B-D4A0E4C82F96}" srcOrd="3" destOrd="0" parTransId="{13182EA9-CA4D-4CE7-B638-939D1EE30EDB}" sibTransId="{5B8D1EFF-388D-4966-BAA2-B82115BB66F8}"/>
    <dgm:cxn modelId="{4C8F7265-D736-45D4-AF37-B8B93A9D74D1}" srcId="{5E80C7D4-E5F5-426E-9062-6587C5045EA7}" destId="{77ED8E91-64B8-47B8-BD80-4C09360110D4}" srcOrd="4" destOrd="0" parTransId="{08887D5C-B21F-4AE9-AA35-8C744D61F95D}" sibTransId="{A23DDB80-30CA-48CE-A804-A0D828C09AED}"/>
    <dgm:cxn modelId="{DBE09267-AA30-417D-A356-272A8B9C3362}" type="presOf" srcId="{77ED8E91-64B8-47B8-BD80-4C09360110D4}" destId="{821F135B-B363-424A-B3FE-E15F586D055E}" srcOrd="0" destOrd="0" presId="urn:microsoft.com/office/officeart/2005/8/layout/radial1"/>
    <dgm:cxn modelId="{E5B7A947-2666-4BEE-947C-47F7FC5CC3B2}" type="presOf" srcId="{16ACD035-F484-458A-A62A-8DCD3CE48B35}" destId="{095A56CB-11AC-4E5E-90F5-0EDC68EBDEAF}" srcOrd="0" destOrd="0" presId="urn:microsoft.com/office/officeart/2005/8/layout/radial1"/>
    <dgm:cxn modelId="{169FAD68-871E-4D64-BF97-804E9819AE3A}" type="presOf" srcId="{DE9790E6-82D2-4FFC-9134-8F7A94B1A43D}" destId="{3C7D5202-19AD-4521-B906-9985640C3509}" srcOrd="0" destOrd="0" presId="urn:microsoft.com/office/officeart/2005/8/layout/radial1"/>
    <dgm:cxn modelId="{39653269-6F80-4D77-85FB-DF4808C8E4E2}" type="presOf" srcId="{EF1F0DC5-77E6-4982-81C4-A41649CF33D9}" destId="{E6F84D26-B39A-4815-82CC-1D436228566C}" srcOrd="0" destOrd="0" presId="urn:microsoft.com/office/officeart/2005/8/layout/radial1"/>
    <dgm:cxn modelId="{DC67BD4E-C70D-4249-90C2-A548C2DD9005}" srcId="{5E80C7D4-E5F5-426E-9062-6587C5045EA7}" destId="{1BECE24D-F766-485E-B7A3-D209BD32F225}" srcOrd="5" destOrd="0" parTransId="{DE9790E6-82D2-4FFC-9134-8F7A94B1A43D}" sibTransId="{3D922F43-10A4-4058-91A9-FE78FE2F20D9}"/>
    <dgm:cxn modelId="{26402050-8BF7-452C-88E9-3A79DABD8F2A}" type="presOf" srcId="{1BECE24D-F766-485E-B7A3-D209BD32F225}" destId="{17496E01-BCBE-466C-9C6C-78D4F904BDA6}" srcOrd="0" destOrd="0" presId="urn:microsoft.com/office/officeart/2005/8/layout/radial1"/>
    <dgm:cxn modelId="{F4F0B756-17E2-4D3D-B793-4EC97A33C977}" type="presOf" srcId="{89C11B38-3799-46F8-9083-09E7627C8027}" destId="{BE3DE96B-BD4A-4FB0-824A-1BEF144D2F6C}" srcOrd="0" destOrd="0" presId="urn:microsoft.com/office/officeart/2005/8/layout/radial1"/>
    <dgm:cxn modelId="{2738C959-7C3E-490C-84DE-0D77993C3CC3}" type="presOf" srcId="{08887D5C-B21F-4AE9-AA35-8C744D61F95D}" destId="{77F3363A-7EB2-4F41-8E1E-295405DC6D0E}" srcOrd="0" destOrd="0" presId="urn:microsoft.com/office/officeart/2005/8/layout/radial1"/>
    <dgm:cxn modelId="{3BDDFB8A-E08F-4191-8528-EB12EED58D0C}" type="presOf" srcId="{89C11B38-3799-46F8-9083-09E7627C8027}" destId="{0B4BAD96-9DA1-4B13-8E0F-FE272F42479D}" srcOrd="1" destOrd="0" presId="urn:microsoft.com/office/officeart/2005/8/layout/radial1"/>
    <dgm:cxn modelId="{9E46BC95-C2D5-4233-892E-9102302A91E3}" type="presOf" srcId="{DE9790E6-82D2-4FFC-9134-8F7A94B1A43D}" destId="{AA06C5B1-274E-4995-820A-B2B401A2B0FC}" srcOrd="1" destOrd="0" presId="urn:microsoft.com/office/officeart/2005/8/layout/radial1"/>
    <dgm:cxn modelId="{4CF892B4-65BE-4AEB-9CB8-2C4846646027}" type="presOf" srcId="{10A34648-7CD8-483C-BB76-EB3F1693E756}" destId="{F4C6CF0F-FD1C-4A33-810A-87404BDB69AE}" srcOrd="1" destOrd="0" presId="urn:microsoft.com/office/officeart/2005/8/layout/radial1"/>
    <dgm:cxn modelId="{4ACFF2BA-A64B-4993-828D-6F1896F18B64}" type="presOf" srcId="{13182EA9-CA4D-4CE7-B638-939D1EE30EDB}" destId="{B452229D-740E-4E6F-953E-219ECB9A583A}" srcOrd="0" destOrd="0" presId="urn:microsoft.com/office/officeart/2005/8/layout/radial1"/>
    <dgm:cxn modelId="{B99102CE-41B0-4DE4-908F-A0AD052F6E6F}" type="presOf" srcId="{4CDB7D58-C260-4E69-A8FD-7699B478818B}" destId="{F29DB58A-8D20-4D34-AFE9-6D2A939FEFE7}" srcOrd="0" destOrd="0" presId="urn:microsoft.com/office/officeart/2005/8/layout/radial1"/>
    <dgm:cxn modelId="{952898DA-BB1C-4F60-8D5D-DF0468DC7A42}" type="presOf" srcId="{13182EA9-CA4D-4CE7-B638-939D1EE30EDB}" destId="{B2C54ED3-3DA1-4E3A-A91C-39E849F955DE}" srcOrd="1" destOrd="0" presId="urn:microsoft.com/office/officeart/2005/8/layout/radial1"/>
    <dgm:cxn modelId="{7C3CEDDF-440A-486F-B473-25F506D2B0A0}" type="presOf" srcId="{5E80C7D4-E5F5-426E-9062-6587C5045EA7}" destId="{74BBD715-4D11-43A0-B374-E387D1CF19D3}" srcOrd="0" destOrd="0" presId="urn:microsoft.com/office/officeart/2005/8/layout/radial1"/>
    <dgm:cxn modelId="{7CCEF8E4-3C1B-41DF-8E34-775026001B26}" srcId="{EF1F0DC5-77E6-4982-81C4-A41649CF33D9}" destId="{5E80C7D4-E5F5-426E-9062-6587C5045EA7}" srcOrd="0" destOrd="0" parTransId="{5021C4F6-581F-4A92-BC74-A7BE6EC9A4E6}" sibTransId="{A6FAE602-56B5-44BA-9924-D6581F9DB8BE}"/>
    <dgm:cxn modelId="{4CEA04EE-551B-45CF-80DA-FD7B048B27EE}" type="presOf" srcId="{08887D5C-B21F-4AE9-AA35-8C744D61F95D}" destId="{FBEC5431-13D0-433A-8EAA-8A2D25111E0B}" srcOrd="1" destOrd="0" presId="urn:microsoft.com/office/officeart/2005/8/layout/radial1"/>
    <dgm:cxn modelId="{E77E19C3-3D35-416E-A7A6-BD55E4F6A0F5}" type="presParOf" srcId="{E6F84D26-B39A-4815-82CC-1D436228566C}" destId="{74BBD715-4D11-43A0-B374-E387D1CF19D3}" srcOrd="0" destOrd="0" presId="urn:microsoft.com/office/officeart/2005/8/layout/radial1"/>
    <dgm:cxn modelId="{E3056092-3F1F-4481-BED7-6A5F30E71B2A}" type="presParOf" srcId="{E6F84D26-B39A-4815-82CC-1D436228566C}" destId="{4E3BEEFE-AF5D-4E75-8D66-407FF0529B0A}" srcOrd="1" destOrd="0" presId="urn:microsoft.com/office/officeart/2005/8/layout/radial1"/>
    <dgm:cxn modelId="{75C5B779-5BAB-411E-BC70-BD27F213670E}" type="presParOf" srcId="{4E3BEEFE-AF5D-4E75-8D66-407FF0529B0A}" destId="{F4C6CF0F-FD1C-4A33-810A-87404BDB69AE}" srcOrd="0" destOrd="0" presId="urn:microsoft.com/office/officeart/2005/8/layout/radial1"/>
    <dgm:cxn modelId="{01435F30-C0E0-49DF-92CD-A367BA7EC451}" type="presParOf" srcId="{E6F84D26-B39A-4815-82CC-1D436228566C}" destId="{BE6A91E7-F140-464D-8A54-60F75CC47915}" srcOrd="2" destOrd="0" presId="urn:microsoft.com/office/officeart/2005/8/layout/radial1"/>
    <dgm:cxn modelId="{7CB64C8A-D565-4146-ACF7-9EE26D1A3701}" type="presParOf" srcId="{E6F84D26-B39A-4815-82CC-1D436228566C}" destId="{BE3DE96B-BD4A-4FB0-824A-1BEF144D2F6C}" srcOrd="3" destOrd="0" presId="urn:microsoft.com/office/officeart/2005/8/layout/radial1"/>
    <dgm:cxn modelId="{379B8FBB-385B-4D1E-BA8B-A12A50A177F6}" type="presParOf" srcId="{BE3DE96B-BD4A-4FB0-824A-1BEF144D2F6C}" destId="{0B4BAD96-9DA1-4B13-8E0F-FE272F42479D}" srcOrd="0" destOrd="0" presId="urn:microsoft.com/office/officeart/2005/8/layout/radial1"/>
    <dgm:cxn modelId="{D3D371A3-F30A-4BC9-A655-992286E82367}" type="presParOf" srcId="{E6F84D26-B39A-4815-82CC-1D436228566C}" destId="{A4382994-0BEB-467C-8916-8DF9E2048BEF}" srcOrd="4" destOrd="0" presId="urn:microsoft.com/office/officeart/2005/8/layout/radial1"/>
    <dgm:cxn modelId="{FD64F43B-78AD-49CD-8118-94BE47CE33CD}" type="presParOf" srcId="{E6F84D26-B39A-4815-82CC-1D436228566C}" destId="{095A56CB-11AC-4E5E-90F5-0EDC68EBDEAF}" srcOrd="5" destOrd="0" presId="urn:microsoft.com/office/officeart/2005/8/layout/radial1"/>
    <dgm:cxn modelId="{05C6F119-8A83-4FA3-A7D8-1D44C78745AA}" type="presParOf" srcId="{095A56CB-11AC-4E5E-90F5-0EDC68EBDEAF}" destId="{7BF5CA44-EA78-4322-968C-2FB1DDB67464}" srcOrd="0" destOrd="0" presId="urn:microsoft.com/office/officeart/2005/8/layout/radial1"/>
    <dgm:cxn modelId="{3984989E-4AB4-49A6-BF44-B7393F939D10}" type="presParOf" srcId="{E6F84D26-B39A-4815-82CC-1D436228566C}" destId="{945512C3-DD4E-48C3-8B84-876C4DB8BA34}" srcOrd="6" destOrd="0" presId="urn:microsoft.com/office/officeart/2005/8/layout/radial1"/>
    <dgm:cxn modelId="{0131A384-9A4B-4D7B-A32A-1CEABF8BFE8E}" type="presParOf" srcId="{E6F84D26-B39A-4815-82CC-1D436228566C}" destId="{B452229D-740E-4E6F-953E-219ECB9A583A}" srcOrd="7" destOrd="0" presId="urn:microsoft.com/office/officeart/2005/8/layout/radial1"/>
    <dgm:cxn modelId="{941A70CC-8AB3-4211-85A0-9AF76A5BEAA2}" type="presParOf" srcId="{B452229D-740E-4E6F-953E-219ECB9A583A}" destId="{B2C54ED3-3DA1-4E3A-A91C-39E849F955DE}" srcOrd="0" destOrd="0" presId="urn:microsoft.com/office/officeart/2005/8/layout/radial1"/>
    <dgm:cxn modelId="{79C9019B-A820-4DF9-8960-45D91F6F3C97}" type="presParOf" srcId="{E6F84D26-B39A-4815-82CC-1D436228566C}" destId="{37A24FF4-124B-4157-B382-4733B9ADDC70}" srcOrd="8" destOrd="0" presId="urn:microsoft.com/office/officeart/2005/8/layout/radial1"/>
    <dgm:cxn modelId="{2D67A0EE-9F2E-4DFB-8421-BDD1708856C5}" type="presParOf" srcId="{E6F84D26-B39A-4815-82CC-1D436228566C}" destId="{77F3363A-7EB2-4F41-8E1E-295405DC6D0E}" srcOrd="9" destOrd="0" presId="urn:microsoft.com/office/officeart/2005/8/layout/radial1"/>
    <dgm:cxn modelId="{53B0915F-3AC8-4D54-8444-FB1D82E001B5}" type="presParOf" srcId="{77F3363A-7EB2-4F41-8E1E-295405DC6D0E}" destId="{FBEC5431-13D0-433A-8EAA-8A2D25111E0B}" srcOrd="0" destOrd="0" presId="urn:microsoft.com/office/officeart/2005/8/layout/radial1"/>
    <dgm:cxn modelId="{FA5B2F1F-9025-4D35-814B-BFB0FCBC283A}" type="presParOf" srcId="{E6F84D26-B39A-4815-82CC-1D436228566C}" destId="{821F135B-B363-424A-B3FE-E15F586D055E}" srcOrd="10" destOrd="0" presId="urn:microsoft.com/office/officeart/2005/8/layout/radial1"/>
    <dgm:cxn modelId="{1F12FCB7-8747-4289-A086-D946B6455B20}" type="presParOf" srcId="{E6F84D26-B39A-4815-82CC-1D436228566C}" destId="{3C7D5202-19AD-4521-B906-9985640C3509}" srcOrd="11" destOrd="0" presId="urn:microsoft.com/office/officeart/2005/8/layout/radial1"/>
    <dgm:cxn modelId="{54333393-BC40-437C-9165-E304258DA8AD}" type="presParOf" srcId="{3C7D5202-19AD-4521-B906-9985640C3509}" destId="{AA06C5B1-274E-4995-820A-B2B401A2B0FC}" srcOrd="0" destOrd="0" presId="urn:microsoft.com/office/officeart/2005/8/layout/radial1"/>
    <dgm:cxn modelId="{E94336F8-83AC-4BCC-AD2E-3C2B73F2304A}" type="presParOf" srcId="{E6F84D26-B39A-4815-82CC-1D436228566C}" destId="{17496E01-BCBE-466C-9C6C-78D4F904BDA6}" srcOrd="12" destOrd="0" presId="urn:microsoft.com/office/officeart/2005/8/layout/radial1"/>
    <dgm:cxn modelId="{2E697A4B-CFDF-4370-A130-9DF36DB5A661}" type="presParOf" srcId="{E6F84D26-B39A-4815-82CC-1D436228566C}" destId="{A3518AC5-9EF4-4182-8478-91C4A184EB3F}" srcOrd="13" destOrd="0" presId="urn:microsoft.com/office/officeart/2005/8/layout/radial1"/>
    <dgm:cxn modelId="{003441F0-1317-421A-8770-A537D4EFAE2D}" type="presParOf" srcId="{A3518AC5-9EF4-4182-8478-91C4A184EB3F}" destId="{E104F421-67A3-47CA-9556-D5F83C8ECCE1}" srcOrd="0" destOrd="0" presId="urn:microsoft.com/office/officeart/2005/8/layout/radial1"/>
    <dgm:cxn modelId="{51A59236-2B18-445A-B0FA-7CCF073EE4FA}" type="presParOf" srcId="{E6F84D26-B39A-4815-82CC-1D436228566C}" destId="{F29DB58A-8D20-4D34-AFE9-6D2A939FEFE7}" srcOrd="14"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EF259A-7330-4E01-AE6F-A97E9DF2A3E3}">
      <dsp:nvSpPr>
        <dsp:cNvPr id="0" name=""/>
        <dsp:cNvSpPr/>
      </dsp:nvSpPr>
      <dsp:spPr>
        <a:xfrm>
          <a:off x="-5780666" y="-884761"/>
          <a:ext cx="6882091" cy="6882091"/>
        </a:xfrm>
        <a:prstGeom prst="blockArc">
          <a:avLst>
            <a:gd name="adj1" fmla="val 18900000"/>
            <a:gd name="adj2" fmla="val 2700000"/>
            <a:gd name="adj3" fmla="val 314"/>
          </a:avLst>
        </a:prstGeom>
        <a:noFill/>
        <a:ln w="264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9BDBF14-BE3F-46D1-AE02-5F14BA301DB9}">
      <dsp:nvSpPr>
        <dsp:cNvPr id="0" name=""/>
        <dsp:cNvSpPr/>
      </dsp:nvSpPr>
      <dsp:spPr>
        <a:xfrm>
          <a:off x="481432" y="319433"/>
          <a:ext cx="6791636" cy="639275"/>
        </a:xfrm>
        <a:prstGeom prst="rect">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7425" tIns="58420" rIns="58420" bIns="58420" numCol="1" spcCol="1270" anchor="ctr" anchorCtr="0">
          <a:noAutofit/>
        </a:bodyPr>
        <a:lstStyle/>
        <a:p>
          <a:pPr marL="0" lvl="0" indent="0" algn="l" defTabSz="1022350">
            <a:lnSpc>
              <a:spcPct val="90000"/>
            </a:lnSpc>
            <a:spcBef>
              <a:spcPct val="0"/>
            </a:spcBef>
            <a:spcAft>
              <a:spcPct val="35000"/>
            </a:spcAft>
            <a:buNone/>
          </a:pPr>
          <a:r>
            <a:rPr lang="de-DE" sz="2300" kern="1200" dirty="0">
              <a:solidFill>
                <a:schemeClr val="bg1"/>
              </a:solidFill>
              <a:latin typeface="Corbel" panose="020B0503020204020204" pitchFamily="34" charset="0"/>
            </a:rPr>
            <a:t>Marktumfeld Logistik </a:t>
          </a:r>
        </a:p>
      </dsp:txBody>
      <dsp:txXfrm>
        <a:off x="481432" y="319433"/>
        <a:ext cx="6791636" cy="639275"/>
      </dsp:txXfrm>
    </dsp:sp>
    <dsp:sp modelId="{95AC3833-F1B9-415F-82FA-E58CA2EC990A}">
      <dsp:nvSpPr>
        <dsp:cNvPr id="0" name=""/>
        <dsp:cNvSpPr/>
      </dsp:nvSpPr>
      <dsp:spPr>
        <a:xfrm>
          <a:off x="81885" y="239523"/>
          <a:ext cx="799094" cy="799094"/>
        </a:xfrm>
        <a:prstGeom prst="ellipse">
          <a:avLst/>
        </a:prstGeom>
        <a:solidFill>
          <a:schemeClr val="accent2">
            <a:lumMod val="20000"/>
            <a:lumOff val="80000"/>
          </a:schemeClr>
        </a:solidFill>
        <a:ln w="26425" cap="flat" cmpd="sng" algn="ctr">
          <a:solidFill>
            <a:srgbClr val="3C628F"/>
          </a:solidFill>
          <a:prstDash val="solid"/>
        </a:ln>
        <a:effectLst/>
      </dsp:spPr>
      <dsp:style>
        <a:lnRef idx="2">
          <a:scrgbClr r="0" g="0" b="0"/>
        </a:lnRef>
        <a:fillRef idx="1">
          <a:scrgbClr r="0" g="0" b="0"/>
        </a:fillRef>
        <a:effectRef idx="0">
          <a:scrgbClr r="0" g="0" b="0"/>
        </a:effectRef>
        <a:fontRef idx="minor"/>
      </dsp:style>
    </dsp:sp>
    <dsp:sp modelId="{F9F7F927-B2BE-4B1D-91C9-8562D5999322}">
      <dsp:nvSpPr>
        <dsp:cNvPr id="0" name=""/>
        <dsp:cNvSpPr/>
      </dsp:nvSpPr>
      <dsp:spPr>
        <a:xfrm>
          <a:off x="939518" y="1278039"/>
          <a:ext cx="6333550" cy="639275"/>
        </a:xfrm>
        <a:prstGeom prst="rect">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7425" tIns="58420" rIns="58420" bIns="58420" numCol="1" spcCol="1270" anchor="ctr" anchorCtr="0">
          <a:noAutofit/>
        </a:bodyPr>
        <a:lstStyle/>
        <a:p>
          <a:pPr marL="0" lvl="0" indent="0" algn="l" defTabSz="1022350">
            <a:lnSpc>
              <a:spcPct val="90000"/>
            </a:lnSpc>
            <a:spcBef>
              <a:spcPct val="0"/>
            </a:spcBef>
            <a:spcAft>
              <a:spcPct val="35000"/>
            </a:spcAft>
            <a:buNone/>
          </a:pPr>
          <a:r>
            <a:rPr lang="de-DE" sz="2300" kern="1200" dirty="0">
              <a:latin typeface="Corbel" panose="020B0503020204020204" pitchFamily="34" charset="0"/>
            </a:rPr>
            <a:t>Entwicklungstrends auf einen Blick</a:t>
          </a:r>
        </a:p>
      </dsp:txBody>
      <dsp:txXfrm>
        <a:off x="939518" y="1278039"/>
        <a:ext cx="6333550" cy="639275"/>
      </dsp:txXfrm>
    </dsp:sp>
    <dsp:sp modelId="{4FCED2D1-6A8A-47A2-8960-FBA384C1A511}">
      <dsp:nvSpPr>
        <dsp:cNvPr id="0" name=""/>
        <dsp:cNvSpPr/>
      </dsp:nvSpPr>
      <dsp:spPr>
        <a:xfrm>
          <a:off x="539971" y="1198130"/>
          <a:ext cx="799094" cy="799094"/>
        </a:xfrm>
        <a:prstGeom prst="ellipse">
          <a:avLst/>
        </a:prstGeom>
        <a:solidFill>
          <a:schemeClr val="lt1">
            <a:hueOff val="0"/>
            <a:satOff val="0"/>
            <a:lumOff val="0"/>
            <a:alphaOff val="0"/>
          </a:schemeClr>
        </a:solidFill>
        <a:ln w="264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D78E749-04A4-46C9-BF49-685562A236CE}">
      <dsp:nvSpPr>
        <dsp:cNvPr id="0" name=""/>
        <dsp:cNvSpPr/>
      </dsp:nvSpPr>
      <dsp:spPr>
        <a:xfrm>
          <a:off x="1080113" y="2236646"/>
          <a:ext cx="6192954" cy="639275"/>
        </a:xfrm>
        <a:prstGeom prst="rect">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7425" tIns="58420" rIns="58420" bIns="58420" numCol="1" spcCol="1270" anchor="ctr" anchorCtr="0">
          <a:noAutofit/>
        </a:bodyPr>
        <a:lstStyle/>
        <a:p>
          <a:pPr marL="0" lvl="0" indent="0" algn="l" defTabSz="1022350">
            <a:lnSpc>
              <a:spcPct val="90000"/>
            </a:lnSpc>
            <a:spcBef>
              <a:spcPct val="0"/>
            </a:spcBef>
            <a:spcAft>
              <a:spcPct val="35000"/>
            </a:spcAft>
            <a:buNone/>
          </a:pPr>
          <a:r>
            <a:rPr lang="de-DE" sz="2300" kern="1200" dirty="0">
              <a:latin typeface="Corbel" panose="020B0503020204020204" pitchFamily="34" charset="0"/>
            </a:rPr>
            <a:t>4 Treiber für die Entwicklung von Innovationen</a:t>
          </a:r>
        </a:p>
      </dsp:txBody>
      <dsp:txXfrm>
        <a:off x="1080113" y="2236646"/>
        <a:ext cx="6192954" cy="639275"/>
      </dsp:txXfrm>
    </dsp:sp>
    <dsp:sp modelId="{F4E951A2-B685-4EE6-B6FB-809C20DB69DE}">
      <dsp:nvSpPr>
        <dsp:cNvPr id="0" name=""/>
        <dsp:cNvSpPr/>
      </dsp:nvSpPr>
      <dsp:spPr>
        <a:xfrm>
          <a:off x="680566" y="2156736"/>
          <a:ext cx="799094" cy="799094"/>
        </a:xfrm>
        <a:prstGeom prst="ellipse">
          <a:avLst/>
        </a:prstGeom>
        <a:solidFill>
          <a:schemeClr val="lt1">
            <a:hueOff val="0"/>
            <a:satOff val="0"/>
            <a:lumOff val="0"/>
            <a:alphaOff val="0"/>
          </a:schemeClr>
        </a:solidFill>
        <a:ln w="264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29B042B-E517-4BC3-8A57-D004E9481C31}">
      <dsp:nvSpPr>
        <dsp:cNvPr id="0" name=""/>
        <dsp:cNvSpPr/>
      </dsp:nvSpPr>
      <dsp:spPr>
        <a:xfrm>
          <a:off x="939518" y="3195252"/>
          <a:ext cx="6333550" cy="639275"/>
        </a:xfrm>
        <a:prstGeom prst="rect">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7425" tIns="58420" rIns="58420" bIns="58420" numCol="1" spcCol="1270" anchor="ctr" anchorCtr="0">
          <a:noAutofit/>
        </a:bodyPr>
        <a:lstStyle/>
        <a:p>
          <a:pPr marL="0" lvl="0" indent="0" algn="l" defTabSz="1022350">
            <a:lnSpc>
              <a:spcPct val="90000"/>
            </a:lnSpc>
            <a:spcBef>
              <a:spcPct val="0"/>
            </a:spcBef>
            <a:spcAft>
              <a:spcPct val="35000"/>
            </a:spcAft>
            <a:buNone/>
          </a:pPr>
          <a:r>
            <a:rPr lang="de-DE" sz="2300" kern="1200" dirty="0">
              <a:latin typeface="Corbel" panose="020B0503020204020204" pitchFamily="34" charset="0"/>
            </a:rPr>
            <a:t>Innovative Transportkonzepte</a:t>
          </a:r>
        </a:p>
      </dsp:txBody>
      <dsp:txXfrm>
        <a:off x="939518" y="3195252"/>
        <a:ext cx="6333550" cy="639275"/>
      </dsp:txXfrm>
    </dsp:sp>
    <dsp:sp modelId="{82CDFC03-F782-44E7-8A18-9D57C2B4F96C}">
      <dsp:nvSpPr>
        <dsp:cNvPr id="0" name=""/>
        <dsp:cNvSpPr/>
      </dsp:nvSpPr>
      <dsp:spPr>
        <a:xfrm>
          <a:off x="539971" y="3115343"/>
          <a:ext cx="799094" cy="799094"/>
        </a:xfrm>
        <a:prstGeom prst="ellipse">
          <a:avLst/>
        </a:prstGeom>
        <a:solidFill>
          <a:schemeClr val="lt1">
            <a:hueOff val="0"/>
            <a:satOff val="0"/>
            <a:lumOff val="0"/>
            <a:alphaOff val="0"/>
          </a:schemeClr>
        </a:solidFill>
        <a:ln w="264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656AB65-421B-42F4-B435-733291DD2E29}">
      <dsp:nvSpPr>
        <dsp:cNvPr id="0" name=""/>
        <dsp:cNvSpPr/>
      </dsp:nvSpPr>
      <dsp:spPr>
        <a:xfrm>
          <a:off x="481432" y="4153859"/>
          <a:ext cx="6791636" cy="639275"/>
        </a:xfrm>
        <a:prstGeom prst="rect">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7425" tIns="58420" rIns="58420" bIns="58420" numCol="1" spcCol="1270" anchor="ctr" anchorCtr="0">
          <a:noAutofit/>
        </a:bodyPr>
        <a:lstStyle/>
        <a:p>
          <a:pPr marL="0" lvl="0" indent="0" algn="l" defTabSz="1022350">
            <a:lnSpc>
              <a:spcPct val="90000"/>
            </a:lnSpc>
            <a:spcBef>
              <a:spcPct val="0"/>
            </a:spcBef>
            <a:spcAft>
              <a:spcPct val="35000"/>
            </a:spcAft>
            <a:buNone/>
          </a:pPr>
          <a:r>
            <a:rPr lang="de-DE" sz="2300" kern="1200" dirty="0">
              <a:latin typeface="Corbel" panose="020B0503020204020204" pitchFamily="34" charset="0"/>
            </a:rPr>
            <a:t>Innovative Geschäftsmodelle </a:t>
          </a:r>
        </a:p>
      </dsp:txBody>
      <dsp:txXfrm>
        <a:off x="481432" y="4153859"/>
        <a:ext cx="6791636" cy="639275"/>
      </dsp:txXfrm>
    </dsp:sp>
    <dsp:sp modelId="{25B119B3-5852-470A-813F-5696F06C1055}">
      <dsp:nvSpPr>
        <dsp:cNvPr id="0" name=""/>
        <dsp:cNvSpPr/>
      </dsp:nvSpPr>
      <dsp:spPr>
        <a:xfrm>
          <a:off x="81885" y="4073949"/>
          <a:ext cx="799094" cy="799094"/>
        </a:xfrm>
        <a:prstGeom prst="ellipse">
          <a:avLst/>
        </a:prstGeom>
        <a:solidFill>
          <a:schemeClr val="lt1">
            <a:hueOff val="0"/>
            <a:satOff val="0"/>
            <a:lumOff val="0"/>
            <a:alphaOff val="0"/>
          </a:schemeClr>
        </a:solidFill>
        <a:ln w="264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EF259A-7330-4E01-AE6F-A97E9DF2A3E3}">
      <dsp:nvSpPr>
        <dsp:cNvPr id="0" name=""/>
        <dsp:cNvSpPr/>
      </dsp:nvSpPr>
      <dsp:spPr>
        <a:xfrm>
          <a:off x="-5780666" y="-884761"/>
          <a:ext cx="6882091" cy="6882091"/>
        </a:xfrm>
        <a:prstGeom prst="blockArc">
          <a:avLst>
            <a:gd name="adj1" fmla="val 18900000"/>
            <a:gd name="adj2" fmla="val 2700000"/>
            <a:gd name="adj3" fmla="val 314"/>
          </a:avLst>
        </a:prstGeom>
        <a:noFill/>
        <a:ln w="264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9BDBF14-BE3F-46D1-AE02-5F14BA301DB9}">
      <dsp:nvSpPr>
        <dsp:cNvPr id="0" name=""/>
        <dsp:cNvSpPr/>
      </dsp:nvSpPr>
      <dsp:spPr>
        <a:xfrm>
          <a:off x="481432" y="319433"/>
          <a:ext cx="6791636" cy="639275"/>
        </a:xfrm>
        <a:prstGeom prst="rect">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7425" tIns="58420" rIns="58420" bIns="58420" numCol="1" spcCol="1270" anchor="ctr" anchorCtr="0">
          <a:noAutofit/>
        </a:bodyPr>
        <a:lstStyle/>
        <a:p>
          <a:pPr marL="0" lvl="0" indent="0" algn="l" defTabSz="1022350">
            <a:lnSpc>
              <a:spcPct val="90000"/>
            </a:lnSpc>
            <a:spcBef>
              <a:spcPct val="0"/>
            </a:spcBef>
            <a:spcAft>
              <a:spcPct val="35000"/>
            </a:spcAft>
            <a:buNone/>
          </a:pPr>
          <a:r>
            <a:rPr lang="de-DE" sz="2300" kern="1200" dirty="0">
              <a:solidFill>
                <a:schemeClr val="bg1"/>
              </a:solidFill>
              <a:latin typeface="Corbel" panose="020B0503020204020204" pitchFamily="34" charset="0"/>
            </a:rPr>
            <a:t>Marktumfeld Logistik</a:t>
          </a:r>
        </a:p>
      </dsp:txBody>
      <dsp:txXfrm>
        <a:off x="481432" y="319433"/>
        <a:ext cx="6791636" cy="639275"/>
      </dsp:txXfrm>
    </dsp:sp>
    <dsp:sp modelId="{95AC3833-F1B9-415F-82FA-E58CA2EC990A}">
      <dsp:nvSpPr>
        <dsp:cNvPr id="0" name=""/>
        <dsp:cNvSpPr/>
      </dsp:nvSpPr>
      <dsp:spPr>
        <a:xfrm>
          <a:off x="81885" y="239523"/>
          <a:ext cx="799094" cy="799094"/>
        </a:xfrm>
        <a:prstGeom prst="ellipse">
          <a:avLst/>
        </a:prstGeom>
        <a:blipFill rotWithShape="0">
          <a:blip xmlns:r="http://schemas.openxmlformats.org/officeDocument/2006/relationships" r:embed="rId1" cstate="screen">
            <a:extLst>
              <a:ext uri="{28A0092B-C50C-407E-A947-70E740481C1C}">
                <a14:useLocalDpi xmlns:a14="http://schemas.microsoft.com/office/drawing/2010/main"/>
              </a:ext>
            </a:extLst>
          </a:blip>
          <a:stretch>
            <a:fillRect/>
          </a:stretch>
        </a:blipFill>
        <a:ln w="264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9F7F927-B2BE-4B1D-91C9-8562D5999322}">
      <dsp:nvSpPr>
        <dsp:cNvPr id="0" name=""/>
        <dsp:cNvSpPr/>
      </dsp:nvSpPr>
      <dsp:spPr>
        <a:xfrm>
          <a:off x="939518" y="1278039"/>
          <a:ext cx="6333550" cy="639275"/>
        </a:xfrm>
        <a:prstGeom prst="rect">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7425" tIns="58420" rIns="58420" bIns="58420" numCol="1" spcCol="1270" anchor="ctr" anchorCtr="0">
          <a:noAutofit/>
        </a:bodyPr>
        <a:lstStyle/>
        <a:p>
          <a:pPr marL="0" lvl="0" indent="0" algn="l" defTabSz="1022350">
            <a:lnSpc>
              <a:spcPct val="90000"/>
            </a:lnSpc>
            <a:spcBef>
              <a:spcPct val="0"/>
            </a:spcBef>
            <a:spcAft>
              <a:spcPct val="35000"/>
            </a:spcAft>
            <a:buNone/>
          </a:pPr>
          <a:r>
            <a:rPr lang="de-DE" sz="2300" kern="1200" dirty="0">
              <a:latin typeface="Corbel" panose="020B0503020204020204" pitchFamily="34" charset="0"/>
            </a:rPr>
            <a:t>Entwicklungstrends auf einen Blick</a:t>
          </a:r>
        </a:p>
      </dsp:txBody>
      <dsp:txXfrm>
        <a:off x="939518" y="1278039"/>
        <a:ext cx="6333550" cy="639275"/>
      </dsp:txXfrm>
    </dsp:sp>
    <dsp:sp modelId="{4FCED2D1-6A8A-47A2-8960-FBA384C1A511}">
      <dsp:nvSpPr>
        <dsp:cNvPr id="0" name=""/>
        <dsp:cNvSpPr/>
      </dsp:nvSpPr>
      <dsp:spPr>
        <a:xfrm>
          <a:off x="539971" y="1198130"/>
          <a:ext cx="799094" cy="799094"/>
        </a:xfrm>
        <a:prstGeom prst="ellipse">
          <a:avLst/>
        </a:prstGeom>
        <a:blipFill rotWithShape="0">
          <a:blip xmlns:r="http://schemas.openxmlformats.org/officeDocument/2006/relationships" r:embed="rId2" cstate="screen">
            <a:extLst>
              <a:ext uri="{28A0092B-C50C-407E-A947-70E740481C1C}">
                <a14:useLocalDpi xmlns:a14="http://schemas.microsoft.com/office/drawing/2010/main"/>
              </a:ext>
            </a:extLst>
          </a:blip>
          <a:stretch>
            <a:fillRect/>
          </a:stretch>
        </a:blipFill>
        <a:ln w="264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734712D-4404-419E-9788-3F71FA7612A0}">
      <dsp:nvSpPr>
        <dsp:cNvPr id="0" name=""/>
        <dsp:cNvSpPr/>
      </dsp:nvSpPr>
      <dsp:spPr>
        <a:xfrm>
          <a:off x="1080113" y="2236646"/>
          <a:ext cx="6192954" cy="639275"/>
        </a:xfrm>
        <a:prstGeom prst="rect">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7425" tIns="58420" rIns="58420" bIns="58420" numCol="1" spcCol="1270" anchor="ctr" anchorCtr="0">
          <a:noAutofit/>
        </a:bodyPr>
        <a:lstStyle/>
        <a:p>
          <a:pPr marL="0" lvl="0" indent="0" algn="l" defTabSz="1022350">
            <a:lnSpc>
              <a:spcPct val="90000"/>
            </a:lnSpc>
            <a:spcBef>
              <a:spcPct val="0"/>
            </a:spcBef>
            <a:spcAft>
              <a:spcPct val="35000"/>
            </a:spcAft>
            <a:buNone/>
          </a:pPr>
          <a:r>
            <a:rPr lang="de-DE" sz="2300" kern="1200" dirty="0">
              <a:latin typeface="Corbel" panose="020B0503020204020204" pitchFamily="34" charset="0"/>
            </a:rPr>
            <a:t>4 Treiber für die Entwicklung von Innovationen</a:t>
          </a:r>
        </a:p>
      </dsp:txBody>
      <dsp:txXfrm>
        <a:off x="1080113" y="2236646"/>
        <a:ext cx="6192954" cy="639275"/>
      </dsp:txXfrm>
    </dsp:sp>
    <dsp:sp modelId="{7CBF11C8-FB07-436B-98BC-7AF97BE2F9B4}">
      <dsp:nvSpPr>
        <dsp:cNvPr id="0" name=""/>
        <dsp:cNvSpPr/>
      </dsp:nvSpPr>
      <dsp:spPr>
        <a:xfrm>
          <a:off x="680566" y="2156736"/>
          <a:ext cx="799094" cy="799094"/>
        </a:xfrm>
        <a:prstGeom prst="ellipse">
          <a:avLst/>
        </a:prstGeom>
        <a:solidFill>
          <a:schemeClr val="lt1">
            <a:hueOff val="0"/>
            <a:satOff val="0"/>
            <a:lumOff val="0"/>
            <a:alphaOff val="0"/>
          </a:schemeClr>
        </a:solidFill>
        <a:ln w="264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29B042B-E517-4BC3-8A57-D004E9481C31}">
      <dsp:nvSpPr>
        <dsp:cNvPr id="0" name=""/>
        <dsp:cNvSpPr/>
      </dsp:nvSpPr>
      <dsp:spPr>
        <a:xfrm>
          <a:off x="939518" y="3195252"/>
          <a:ext cx="6333550" cy="639275"/>
        </a:xfrm>
        <a:prstGeom prst="rect">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7425" tIns="58420" rIns="58420" bIns="58420" numCol="1" spcCol="1270" anchor="ctr" anchorCtr="0">
          <a:noAutofit/>
        </a:bodyPr>
        <a:lstStyle/>
        <a:p>
          <a:pPr marL="0" lvl="0" indent="0" algn="l" defTabSz="1022350">
            <a:lnSpc>
              <a:spcPct val="90000"/>
            </a:lnSpc>
            <a:spcBef>
              <a:spcPct val="0"/>
            </a:spcBef>
            <a:spcAft>
              <a:spcPct val="35000"/>
            </a:spcAft>
            <a:buNone/>
          </a:pPr>
          <a:r>
            <a:rPr lang="de-DE" sz="2300" kern="1200" dirty="0">
              <a:latin typeface="Corbel" panose="020B0503020204020204" pitchFamily="34" charset="0"/>
            </a:rPr>
            <a:t>Innovative Transportkonzepte</a:t>
          </a:r>
        </a:p>
      </dsp:txBody>
      <dsp:txXfrm>
        <a:off x="939518" y="3195252"/>
        <a:ext cx="6333550" cy="639275"/>
      </dsp:txXfrm>
    </dsp:sp>
    <dsp:sp modelId="{82CDFC03-F782-44E7-8A18-9D57C2B4F96C}">
      <dsp:nvSpPr>
        <dsp:cNvPr id="0" name=""/>
        <dsp:cNvSpPr/>
      </dsp:nvSpPr>
      <dsp:spPr>
        <a:xfrm>
          <a:off x="539971" y="3115343"/>
          <a:ext cx="799094" cy="799094"/>
        </a:xfrm>
        <a:prstGeom prst="ellipse">
          <a:avLst/>
        </a:prstGeom>
        <a:solidFill>
          <a:schemeClr val="lt1">
            <a:hueOff val="0"/>
            <a:satOff val="0"/>
            <a:lumOff val="0"/>
            <a:alphaOff val="0"/>
          </a:schemeClr>
        </a:solidFill>
        <a:ln w="264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656AB65-421B-42F4-B435-733291DD2E29}">
      <dsp:nvSpPr>
        <dsp:cNvPr id="0" name=""/>
        <dsp:cNvSpPr/>
      </dsp:nvSpPr>
      <dsp:spPr>
        <a:xfrm>
          <a:off x="481432" y="4153859"/>
          <a:ext cx="6791636" cy="639275"/>
        </a:xfrm>
        <a:prstGeom prst="rect">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7425" tIns="58420" rIns="58420" bIns="58420" numCol="1" spcCol="1270" anchor="ctr" anchorCtr="0">
          <a:noAutofit/>
        </a:bodyPr>
        <a:lstStyle/>
        <a:p>
          <a:pPr marL="0" lvl="0" indent="0" algn="l" defTabSz="1022350">
            <a:lnSpc>
              <a:spcPct val="90000"/>
            </a:lnSpc>
            <a:spcBef>
              <a:spcPct val="0"/>
            </a:spcBef>
            <a:spcAft>
              <a:spcPct val="35000"/>
            </a:spcAft>
            <a:buNone/>
          </a:pPr>
          <a:r>
            <a:rPr lang="de-DE" sz="2300" kern="1200" dirty="0">
              <a:latin typeface="Corbel" panose="020B0503020204020204" pitchFamily="34" charset="0"/>
            </a:rPr>
            <a:t>Innovative Geschäftsmodelle</a:t>
          </a:r>
        </a:p>
      </dsp:txBody>
      <dsp:txXfrm>
        <a:off x="481432" y="4153859"/>
        <a:ext cx="6791636" cy="639275"/>
      </dsp:txXfrm>
    </dsp:sp>
    <dsp:sp modelId="{25B119B3-5852-470A-813F-5696F06C1055}">
      <dsp:nvSpPr>
        <dsp:cNvPr id="0" name=""/>
        <dsp:cNvSpPr/>
      </dsp:nvSpPr>
      <dsp:spPr>
        <a:xfrm>
          <a:off x="81885" y="4073949"/>
          <a:ext cx="799094" cy="799094"/>
        </a:xfrm>
        <a:prstGeom prst="ellipse">
          <a:avLst/>
        </a:prstGeom>
        <a:solidFill>
          <a:schemeClr val="lt1">
            <a:hueOff val="0"/>
            <a:satOff val="0"/>
            <a:lumOff val="0"/>
            <a:alphaOff val="0"/>
          </a:schemeClr>
        </a:solidFill>
        <a:ln w="264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CE602F-D0B8-4E6C-8CBE-3620F49944E7}">
      <dsp:nvSpPr>
        <dsp:cNvPr id="0" name=""/>
        <dsp:cNvSpPr/>
      </dsp:nvSpPr>
      <dsp:spPr>
        <a:xfrm>
          <a:off x="2575027" y="1512571"/>
          <a:ext cx="1511392" cy="1583369"/>
        </a:xfrm>
        <a:prstGeom prst="ellipse">
          <a:avLst/>
        </a:prstGeom>
        <a:solidFill>
          <a:schemeClr val="lt1">
            <a:hueOff val="0"/>
            <a:satOff val="0"/>
            <a:lumOff val="0"/>
            <a:alphaOff val="0"/>
          </a:schemeClr>
        </a:solidFill>
        <a:ln w="44450" cap="flat" cmpd="sng" algn="ctr">
          <a:solidFill>
            <a:schemeClr val="accent1">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de-DE" sz="2200" b="1" kern="1200" noProof="0" dirty="0">
              <a:solidFill>
                <a:srgbClr val="189BC4"/>
              </a:solidFill>
              <a:latin typeface="Corbel" panose="020B0503020204020204" pitchFamily="34" charset="0"/>
            </a:rPr>
            <a:t>Logistik</a:t>
          </a:r>
        </a:p>
      </dsp:txBody>
      <dsp:txXfrm>
        <a:off x="2796365" y="1744450"/>
        <a:ext cx="1068716" cy="1119611"/>
      </dsp:txXfrm>
    </dsp:sp>
    <dsp:sp modelId="{6F62A3DC-C1EC-4635-A643-EFC3952EDE63}">
      <dsp:nvSpPr>
        <dsp:cNvPr id="0" name=""/>
        <dsp:cNvSpPr/>
      </dsp:nvSpPr>
      <dsp:spPr>
        <a:xfrm rot="16200000">
          <a:off x="3241583" y="1406295"/>
          <a:ext cx="178280" cy="34271"/>
        </a:xfrm>
        <a:custGeom>
          <a:avLst/>
          <a:gdLst/>
          <a:ahLst/>
          <a:cxnLst/>
          <a:rect l="0" t="0" r="0" b="0"/>
          <a:pathLst>
            <a:path>
              <a:moveTo>
                <a:pt x="0" y="17135"/>
              </a:moveTo>
              <a:lnTo>
                <a:pt x="178280" y="17135"/>
              </a:lnTo>
            </a:path>
          </a:pathLst>
        </a:custGeom>
        <a:noFill/>
        <a:ln w="264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3326266" y="1418974"/>
        <a:ext cx="8914" cy="8914"/>
      </dsp:txXfrm>
    </dsp:sp>
    <dsp:sp modelId="{32A5959E-B899-492E-9CFA-E9A7674D2FEA}">
      <dsp:nvSpPr>
        <dsp:cNvPr id="0" name=""/>
        <dsp:cNvSpPr/>
      </dsp:nvSpPr>
      <dsp:spPr>
        <a:xfrm>
          <a:off x="2637777" y="-29280"/>
          <a:ext cx="1385893" cy="1363571"/>
        </a:xfrm>
        <a:prstGeom prst="ellipse">
          <a:avLst/>
        </a:prstGeom>
        <a:solidFill>
          <a:schemeClr val="lt1">
            <a:hueOff val="0"/>
            <a:satOff val="0"/>
            <a:lumOff val="0"/>
            <a:alphaOff val="0"/>
          </a:schemeClr>
        </a:solidFill>
        <a:ln w="44450" cap="flat" cmpd="sng" algn="ctr">
          <a:solidFill>
            <a:schemeClr val="accent1">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de-DE" sz="1300" b="1" kern="1200" noProof="0" dirty="0">
              <a:latin typeface="Corbel" panose="020B0503020204020204" pitchFamily="34" charset="0"/>
            </a:rPr>
            <a:t>Sicherheit</a:t>
          </a:r>
        </a:p>
      </dsp:txBody>
      <dsp:txXfrm>
        <a:off x="2840736" y="170410"/>
        <a:ext cx="979975" cy="964191"/>
      </dsp:txXfrm>
    </dsp:sp>
    <dsp:sp modelId="{36EF41F5-1845-415F-A9E0-0B87AA18E019}">
      <dsp:nvSpPr>
        <dsp:cNvPr id="0" name=""/>
        <dsp:cNvSpPr/>
      </dsp:nvSpPr>
      <dsp:spPr>
        <a:xfrm rot="19800000">
          <a:off x="3979343" y="1855651"/>
          <a:ext cx="197413" cy="34271"/>
        </a:xfrm>
        <a:custGeom>
          <a:avLst/>
          <a:gdLst/>
          <a:ahLst/>
          <a:cxnLst/>
          <a:rect l="0" t="0" r="0" b="0"/>
          <a:pathLst>
            <a:path>
              <a:moveTo>
                <a:pt x="0" y="17135"/>
              </a:moveTo>
              <a:lnTo>
                <a:pt x="197413" y="17135"/>
              </a:lnTo>
            </a:path>
          </a:pathLst>
        </a:custGeom>
        <a:noFill/>
        <a:ln w="264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4073115" y="1867851"/>
        <a:ext cx="9870" cy="9870"/>
      </dsp:txXfrm>
    </dsp:sp>
    <dsp:sp modelId="{BDEFCD8D-4C65-4C80-9FD5-4B2CB8377070}">
      <dsp:nvSpPr>
        <dsp:cNvPr id="0" name=""/>
        <dsp:cNvSpPr/>
      </dsp:nvSpPr>
      <dsp:spPr>
        <a:xfrm>
          <a:off x="4068235" y="796594"/>
          <a:ext cx="1385893" cy="1363571"/>
        </a:xfrm>
        <a:prstGeom prst="ellipse">
          <a:avLst/>
        </a:prstGeom>
        <a:solidFill>
          <a:schemeClr val="lt1">
            <a:hueOff val="0"/>
            <a:satOff val="0"/>
            <a:lumOff val="0"/>
            <a:alphaOff val="0"/>
          </a:schemeClr>
        </a:solidFill>
        <a:ln w="44450" cap="flat" cmpd="sng" algn="ctr">
          <a:solidFill>
            <a:schemeClr val="accent1">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de-DE" sz="1300" b="1" kern="1200" noProof="0" dirty="0">
              <a:latin typeface="Corbel" panose="020B0503020204020204" pitchFamily="34" charset="0"/>
            </a:rPr>
            <a:t>Klima-</a:t>
          </a:r>
        </a:p>
        <a:p>
          <a:pPr marL="0" lvl="0" indent="0" algn="ctr" defTabSz="577850">
            <a:lnSpc>
              <a:spcPct val="90000"/>
            </a:lnSpc>
            <a:spcBef>
              <a:spcPct val="0"/>
            </a:spcBef>
            <a:spcAft>
              <a:spcPct val="35000"/>
            </a:spcAft>
            <a:buNone/>
          </a:pPr>
          <a:r>
            <a:rPr lang="de-DE" sz="1300" b="1" kern="1200" noProof="0" dirty="0">
              <a:latin typeface="Corbel" panose="020B0503020204020204" pitchFamily="34" charset="0"/>
            </a:rPr>
            <a:t>wandel</a:t>
          </a:r>
        </a:p>
      </dsp:txBody>
      <dsp:txXfrm>
        <a:off x="4271194" y="996284"/>
        <a:ext cx="979975" cy="964191"/>
      </dsp:txXfrm>
    </dsp:sp>
    <dsp:sp modelId="{E191FCB2-ECDD-4D41-802E-6C9C30B14683}">
      <dsp:nvSpPr>
        <dsp:cNvPr id="0" name=""/>
        <dsp:cNvSpPr/>
      </dsp:nvSpPr>
      <dsp:spPr>
        <a:xfrm rot="1800000">
          <a:off x="3979343" y="2718589"/>
          <a:ext cx="197413" cy="34271"/>
        </a:xfrm>
        <a:custGeom>
          <a:avLst/>
          <a:gdLst/>
          <a:ahLst/>
          <a:cxnLst/>
          <a:rect l="0" t="0" r="0" b="0"/>
          <a:pathLst>
            <a:path>
              <a:moveTo>
                <a:pt x="0" y="17135"/>
              </a:moveTo>
              <a:lnTo>
                <a:pt x="197413" y="17135"/>
              </a:lnTo>
            </a:path>
          </a:pathLst>
        </a:custGeom>
        <a:noFill/>
        <a:ln w="264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4073115" y="2730789"/>
        <a:ext cx="9870" cy="9870"/>
      </dsp:txXfrm>
    </dsp:sp>
    <dsp:sp modelId="{008DD3C6-C586-4E15-90DD-F55324A8A75F}">
      <dsp:nvSpPr>
        <dsp:cNvPr id="0" name=""/>
        <dsp:cNvSpPr/>
      </dsp:nvSpPr>
      <dsp:spPr>
        <a:xfrm>
          <a:off x="4068235" y="2448345"/>
          <a:ext cx="1385893" cy="1363571"/>
        </a:xfrm>
        <a:prstGeom prst="ellipse">
          <a:avLst/>
        </a:prstGeom>
        <a:solidFill>
          <a:schemeClr val="lt1">
            <a:hueOff val="0"/>
            <a:satOff val="0"/>
            <a:lumOff val="0"/>
            <a:alphaOff val="0"/>
          </a:schemeClr>
        </a:solidFill>
        <a:ln w="44450" cap="flat" cmpd="sng" algn="ctr">
          <a:solidFill>
            <a:schemeClr val="accent1">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de-DE" sz="1200" b="1" kern="1200" noProof="0" dirty="0">
              <a:latin typeface="Corbel" panose="020B0503020204020204" pitchFamily="34" charset="0"/>
            </a:rPr>
            <a:t>Urbanisierung</a:t>
          </a:r>
        </a:p>
      </dsp:txBody>
      <dsp:txXfrm>
        <a:off x="4271194" y="2648035"/>
        <a:ext cx="979975" cy="964191"/>
      </dsp:txXfrm>
    </dsp:sp>
    <dsp:sp modelId="{2731C58F-ECA3-4686-937D-80A7930790A8}">
      <dsp:nvSpPr>
        <dsp:cNvPr id="0" name=""/>
        <dsp:cNvSpPr/>
      </dsp:nvSpPr>
      <dsp:spPr>
        <a:xfrm rot="5400000">
          <a:off x="3241583" y="3167945"/>
          <a:ext cx="178280" cy="34271"/>
        </a:xfrm>
        <a:custGeom>
          <a:avLst/>
          <a:gdLst/>
          <a:ahLst/>
          <a:cxnLst/>
          <a:rect l="0" t="0" r="0" b="0"/>
          <a:pathLst>
            <a:path>
              <a:moveTo>
                <a:pt x="0" y="17135"/>
              </a:moveTo>
              <a:lnTo>
                <a:pt x="178280" y="17135"/>
              </a:lnTo>
            </a:path>
          </a:pathLst>
        </a:custGeom>
        <a:noFill/>
        <a:ln w="264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3326266" y="3180623"/>
        <a:ext cx="8914" cy="8914"/>
      </dsp:txXfrm>
    </dsp:sp>
    <dsp:sp modelId="{B5B39590-DCC0-4282-B1BA-F85AF4CE89C4}">
      <dsp:nvSpPr>
        <dsp:cNvPr id="0" name=""/>
        <dsp:cNvSpPr/>
      </dsp:nvSpPr>
      <dsp:spPr>
        <a:xfrm>
          <a:off x="2637777" y="3274221"/>
          <a:ext cx="1385893" cy="1363571"/>
        </a:xfrm>
        <a:prstGeom prst="ellipse">
          <a:avLst/>
        </a:prstGeom>
        <a:solidFill>
          <a:schemeClr val="lt1">
            <a:hueOff val="0"/>
            <a:satOff val="0"/>
            <a:lumOff val="0"/>
            <a:alphaOff val="0"/>
          </a:schemeClr>
        </a:solidFill>
        <a:ln w="44450" cap="flat" cmpd="sng" algn="ctr">
          <a:solidFill>
            <a:schemeClr val="accent1">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de-DE" sz="1300" b="1" kern="1200" noProof="0" dirty="0">
              <a:latin typeface="Corbel" panose="020B0503020204020204" pitchFamily="34" charset="0"/>
            </a:rPr>
            <a:t>E-commerce</a:t>
          </a:r>
        </a:p>
      </dsp:txBody>
      <dsp:txXfrm>
        <a:off x="2840736" y="3473911"/>
        <a:ext cx="979975" cy="964191"/>
      </dsp:txXfrm>
    </dsp:sp>
    <dsp:sp modelId="{E65AA2E3-76B4-459F-A2BA-909950371CEF}">
      <dsp:nvSpPr>
        <dsp:cNvPr id="0" name=""/>
        <dsp:cNvSpPr/>
      </dsp:nvSpPr>
      <dsp:spPr>
        <a:xfrm rot="9000000">
          <a:off x="2484690" y="2718589"/>
          <a:ext cx="197413" cy="34271"/>
        </a:xfrm>
        <a:custGeom>
          <a:avLst/>
          <a:gdLst/>
          <a:ahLst/>
          <a:cxnLst/>
          <a:rect l="0" t="0" r="0" b="0"/>
          <a:pathLst>
            <a:path>
              <a:moveTo>
                <a:pt x="0" y="17135"/>
              </a:moveTo>
              <a:lnTo>
                <a:pt x="197413" y="17135"/>
              </a:lnTo>
            </a:path>
          </a:pathLst>
        </a:custGeom>
        <a:noFill/>
        <a:ln w="264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rot="10800000">
        <a:off x="2578461" y="2730789"/>
        <a:ext cx="9870" cy="9870"/>
      </dsp:txXfrm>
    </dsp:sp>
    <dsp:sp modelId="{36556242-DBF4-4670-A844-A86FE6B699CD}">
      <dsp:nvSpPr>
        <dsp:cNvPr id="0" name=""/>
        <dsp:cNvSpPr/>
      </dsp:nvSpPr>
      <dsp:spPr>
        <a:xfrm>
          <a:off x="1207319" y="2448345"/>
          <a:ext cx="1385893" cy="1363571"/>
        </a:xfrm>
        <a:prstGeom prst="ellipse">
          <a:avLst/>
        </a:prstGeom>
        <a:solidFill>
          <a:schemeClr val="lt1">
            <a:hueOff val="0"/>
            <a:satOff val="0"/>
            <a:lumOff val="0"/>
            <a:alphaOff val="0"/>
          </a:schemeClr>
        </a:solidFill>
        <a:ln w="44450" cap="flat" cmpd="sng" algn="ctr">
          <a:solidFill>
            <a:schemeClr val="accent1">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de-DE" sz="1200" b="1" kern="1200" noProof="0" dirty="0">
              <a:latin typeface="Corbel" panose="020B0503020204020204" pitchFamily="34" charset="0"/>
            </a:rPr>
            <a:t>Digitalisierung</a:t>
          </a:r>
        </a:p>
      </dsp:txBody>
      <dsp:txXfrm>
        <a:off x="1410278" y="2648035"/>
        <a:ext cx="979975" cy="964191"/>
      </dsp:txXfrm>
    </dsp:sp>
    <dsp:sp modelId="{B14731C8-88CE-438B-BAD4-CCC14CAA715F}">
      <dsp:nvSpPr>
        <dsp:cNvPr id="0" name=""/>
        <dsp:cNvSpPr/>
      </dsp:nvSpPr>
      <dsp:spPr>
        <a:xfrm rot="12600000">
          <a:off x="2484690" y="1855651"/>
          <a:ext cx="197413" cy="34271"/>
        </a:xfrm>
        <a:custGeom>
          <a:avLst/>
          <a:gdLst/>
          <a:ahLst/>
          <a:cxnLst/>
          <a:rect l="0" t="0" r="0" b="0"/>
          <a:pathLst>
            <a:path>
              <a:moveTo>
                <a:pt x="0" y="17135"/>
              </a:moveTo>
              <a:lnTo>
                <a:pt x="197413" y="17135"/>
              </a:lnTo>
            </a:path>
          </a:pathLst>
        </a:custGeom>
        <a:noFill/>
        <a:ln w="264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rot="10800000">
        <a:off x="2578461" y="1867851"/>
        <a:ext cx="9870" cy="9870"/>
      </dsp:txXfrm>
    </dsp:sp>
    <dsp:sp modelId="{87723CF1-2235-41B3-A87F-387A2BDCE184}">
      <dsp:nvSpPr>
        <dsp:cNvPr id="0" name=""/>
        <dsp:cNvSpPr/>
      </dsp:nvSpPr>
      <dsp:spPr>
        <a:xfrm>
          <a:off x="1207319" y="796594"/>
          <a:ext cx="1385893" cy="1363571"/>
        </a:xfrm>
        <a:prstGeom prst="ellipse">
          <a:avLst/>
        </a:prstGeom>
        <a:solidFill>
          <a:schemeClr val="lt1">
            <a:hueOff val="0"/>
            <a:satOff val="0"/>
            <a:lumOff val="0"/>
            <a:alphaOff val="0"/>
          </a:schemeClr>
        </a:solidFill>
        <a:ln w="44450" cap="flat" cmpd="sng" algn="ctr">
          <a:solidFill>
            <a:schemeClr val="accent1">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de-DE" sz="1300" b="1" kern="1200" noProof="0" dirty="0">
              <a:latin typeface="Corbel" panose="020B0503020204020204" pitchFamily="34" charset="0"/>
            </a:rPr>
            <a:t>Mobile Welt</a:t>
          </a:r>
        </a:p>
      </dsp:txBody>
      <dsp:txXfrm>
        <a:off x="1410278" y="996284"/>
        <a:ext cx="979975" cy="96419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CE602F-D0B8-4E6C-8CBE-3620F49944E7}">
      <dsp:nvSpPr>
        <dsp:cNvPr id="0" name=""/>
        <dsp:cNvSpPr/>
      </dsp:nvSpPr>
      <dsp:spPr>
        <a:xfrm>
          <a:off x="2575027" y="1512571"/>
          <a:ext cx="1511392" cy="1583369"/>
        </a:xfrm>
        <a:prstGeom prst="ellipse">
          <a:avLst/>
        </a:prstGeom>
        <a:solidFill>
          <a:schemeClr val="lt1">
            <a:hueOff val="0"/>
            <a:satOff val="0"/>
            <a:lumOff val="0"/>
            <a:alphaOff val="0"/>
          </a:schemeClr>
        </a:solidFill>
        <a:ln w="44450" cap="flat" cmpd="sng" algn="ctr">
          <a:solidFill>
            <a:schemeClr val="accent1">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de-DE" sz="2200" b="1" kern="1200" noProof="0" dirty="0">
              <a:latin typeface="Corbel" panose="020B0503020204020204" pitchFamily="34" charset="0"/>
            </a:rPr>
            <a:t>Logistik</a:t>
          </a:r>
        </a:p>
      </dsp:txBody>
      <dsp:txXfrm>
        <a:off x="2796365" y="1744450"/>
        <a:ext cx="1068716" cy="1119611"/>
      </dsp:txXfrm>
    </dsp:sp>
    <dsp:sp modelId="{6F62A3DC-C1EC-4635-A643-EFC3952EDE63}">
      <dsp:nvSpPr>
        <dsp:cNvPr id="0" name=""/>
        <dsp:cNvSpPr/>
      </dsp:nvSpPr>
      <dsp:spPr>
        <a:xfrm rot="16200000">
          <a:off x="3241583" y="1406295"/>
          <a:ext cx="178280" cy="34271"/>
        </a:xfrm>
        <a:custGeom>
          <a:avLst/>
          <a:gdLst/>
          <a:ahLst/>
          <a:cxnLst/>
          <a:rect l="0" t="0" r="0" b="0"/>
          <a:pathLst>
            <a:path>
              <a:moveTo>
                <a:pt x="0" y="17135"/>
              </a:moveTo>
              <a:lnTo>
                <a:pt x="178280" y="17135"/>
              </a:lnTo>
            </a:path>
          </a:pathLst>
        </a:custGeom>
        <a:noFill/>
        <a:ln w="264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3326266" y="1418974"/>
        <a:ext cx="8914" cy="8914"/>
      </dsp:txXfrm>
    </dsp:sp>
    <dsp:sp modelId="{32A5959E-B899-492E-9CFA-E9A7674D2FEA}">
      <dsp:nvSpPr>
        <dsp:cNvPr id="0" name=""/>
        <dsp:cNvSpPr/>
      </dsp:nvSpPr>
      <dsp:spPr>
        <a:xfrm>
          <a:off x="2637777" y="-29280"/>
          <a:ext cx="1385893" cy="1363571"/>
        </a:xfrm>
        <a:prstGeom prst="ellipse">
          <a:avLst/>
        </a:prstGeom>
        <a:solidFill>
          <a:srgbClr val="009242"/>
        </a:solidFill>
        <a:ln w="44450" cap="flat" cmpd="sng" algn="ctr">
          <a:solidFill>
            <a:schemeClr val="accent1">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de-DE" sz="1300" b="1" kern="1200" noProof="0" dirty="0">
              <a:solidFill>
                <a:schemeClr val="bg1"/>
              </a:solidFill>
              <a:latin typeface="Corbel" panose="020B0503020204020204" pitchFamily="34" charset="0"/>
            </a:rPr>
            <a:t>Sicherheit</a:t>
          </a:r>
        </a:p>
      </dsp:txBody>
      <dsp:txXfrm>
        <a:off x="2840736" y="170410"/>
        <a:ext cx="979975" cy="964191"/>
      </dsp:txXfrm>
    </dsp:sp>
    <dsp:sp modelId="{36EF41F5-1845-415F-A9E0-0B87AA18E019}">
      <dsp:nvSpPr>
        <dsp:cNvPr id="0" name=""/>
        <dsp:cNvSpPr/>
      </dsp:nvSpPr>
      <dsp:spPr>
        <a:xfrm rot="19800000">
          <a:off x="3979343" y="1855651"/>
          <a:ext cx="197413" cy="34271"/>
        </a:xfrm>
        <a:custGeom>
          <a:avLst/>
          <a:gdLst/>
          <a:ahLst/>
          <a:cxnLst/>
          <a:rect l="0" t="0" r="0" b="0"/>
          <a:pathLst>
            <a:path>
              <a:moveTo>
                <a:pt x="0" y="17135"/>
              </a:moveTo>
              <a:lnTo>
                <a:pt x="197413" y="17135"/>
              </a:lnTo>
            </a:path>
          </a:pathLst>
        </a:custGeom>
        <a:noFill/>
        <a:ln w="264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4073115" y="1867851"/>
        <a:ext cx="9870" cy="9870"/>
      </dsp:txXfrm>
    </dsp:sp>
    <dsp:sp modelId="{BDEFCD8D-4C65-4C80-9FD5-4B2CB8377070}">
      <dsp:nvSpPr>
        <dsp:cNvPr id="0" name=""/>
        <dsp:cNvSpPr/>
      </dsp:nvSpPr>
      <dsp:spPr>
        <a:xfrm>
          <a:off x="4068235" y="796594"/>
          <a:ext cx="1385893" cy="1363571"/>
        </a:xfrm>
        <a:prstGeom prst="ellipse">
          <a:avLst/>
        </a:prstGeom>
        <a:solidFill>
          <a:srgbClr val="009242"/>
        </a:solidFill>
        <a:ln w="44450" cap="flat" cmpd="sng" algn="ctr">
          <a:solidFill>
            <a:schemeClr val="accent1">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de-DE" sz="1300" b="1" kern="1200" noProof="0" dirty="0">
              <a:solidFill>
                <a:schemeClr val="bg1"/>
              </a:solidFill>
              <a:latin typeface="Corbel" panose="020B0503020204020204" pitchFamily="34" charset="0"/>
            </a:rPr>
            <a:t>Klima-</a:t>
          </a:r>
        </a:p>
        <a:p>
          <a:pPr marL="0" lvl="0" indent="0" algn="ctr" defTabSz="577850">
            <a:lnSpc>
              <a:spcPct val="90000"/>
            </a:lnSpc>
            <a:spcBef>
              <a:spcPct val="0"/>
            </a:spcBef>
            <a:spcAft>
              <a:spcPct val="35000"/>
            </a:spcAft>
            <a:buNone/>
          </a:pPr>
          <a:r>
            <a:rPr lang="de-DE" sz="1300" b="1" kern="1200" noProof="0" dirty="0">
              <a:solidFill>
                <a:schemeClr val="bg1"/>
              </a:solidFill>
              <a:latin typeface="Corbel" panose="020B0503020204020204" pitchFamily="34" charset="0"/>
            </a:rPr>
            <a:t>wandel</a:t>
          </a:r>
        </a:p>
      </dsp:txBody>
      <dsp:txXfrm>
        <a:off x="4271194" y="996284"/>
        <a:ext cx="979975" cy="964191"/>
      </dsp:txXfrm>
    </dsp:sp>
    <dsp:sp modelId="{E191FCB2-ECDD-4D41-802E-6C9C30B14683}">
      <dsp:nvSpPr>
        <dsp:cNvPr id="0" name=""/>
        <dsp:cNvSpPr/>
      </dsp:nvSpPr>
      <dsp:spPr>
        <a:xfrm rot="1800000">
          <a:off x="3979343" y="2718589"/>
          <a:ext cx="197413" cy="34271"/>
        </a:xfrm>
        <a:custGeom>
          <a:avLst/>
          <a:gdLst/>
          <a:ahLst/>
          <a:cxnLst/>
          <a:rect l="0" t="0" r="0" b="0"/>
          <a:pathLst>
            <a:path>
              <a:moveTo>
                <a:pt x="0" y="17135"/>
              </a:moveTo>
              <a:lnTo>
                <a:pt x="197413" y="17135"/>
              </a:lnTo>
            </a:path>
          </a:pathLst>
        </a:custGeom>
        <a:noFill/>
        <a:ln w="264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4073115" y="2730789"/>
        <a:ext cx="9870" cy="9870"/>
      </dsp:txXfrm>
    </dsp:sp>
    <dsp:sp modelId="{008DD3C6-C586-4E15-90DD-F55324A8A75F}">
      <dsp:nvSpPr>
        <dsp:cNvPr id="0" name=""/>
        <dsp:cNvSpPr/>
      </dsp:nvSpPr>
      <dsp:spPr>
        <a:xfrm>
          <a:off x="4068235" y="2448345"/>
          <a:ext cx="1385893" cy="1363571"/>
        </a:xfrm>
        <a:prstGeom prst="ellipse">
          <a:avLst/>
        </a:prstGeom>
        <a:gradFill rotWithShape="0">
          <a:gsLst>
            <a:gs pos="51000">
              <a:schemeClr val="accent3">
                <a:lumMod val="75000"/>
              </a:schemeClr>
            </a:gs>
            <a:gs pos="1000">
              <a:schemeClr val="accent3">
                <a:lumMod val="75000"/>
              </a:schemeClr>
            </a:gs>
            <a:gs pos="53000">
              <a:schemeClr val="bg2">
                <a:lumMod val="50000"/>
              </a:schemeClr>
            </a:gs>
            <a:gs pos="100000">
              <a:schemeClr val="bg2">
                <a:lumMod val="53000"/>
              </a:schemeClr>
            </a:gs>
          </a:gsLst>
          <a:lin ang="0" scaled="1"/>
        </a:gradFill>
        <a:ln w="44450" cap="flat" cmpd="sng" algn="ctr">
          <a:solidFill>
            <a:schemeClr val="accent1">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de-DE" sz="1200" b="1" kern="1200" noProof="0" dirty="0">
              <a:solidFill>
                <a:schemeClr val="bg1"/>
              </a:solidFill>
              <a:latin typeface="Corbel" panose="020B0503020204020204" pitchFamily="34" charset="0"/>
            </a:rPr>
            <a:t>Urbanisierung</a:t>
          </a:r>
        </a:p>
      </dsp:txBody>
      <dsp:txXfrm>
        <a:off x="4271194" y="2648035"/>
        <a:ext cx="979975" cy="964191"/>
      </dsp:txXfrm>
    </dsp:sp>
    <dsp:sp modelId="{2731C58F-ECA3-4686-937D-80A7930790A8}">
      <dsp:nvSpPr>
        <dsp:cNvPr id="0" name=""/>
        <dsp:cNvSpPr/>
      </dsp:nvSpPr>
      <dsp:spPr>
        <a:xfrm rot="5400000">
          <a:off x="3241583" y="3167945"/>
          <a:ext cx="178280" cy="34271"/>
        </a:xfrm>
        <a:custGeom>
          <a:avLst/>
          <a:gdLst/>
          <a:ahLst/>
          <a:cxnLst/>
          <a:rect l="0" t="0" r="0" b="0"/>
          <a:pathLst>
            <a:path>
              <a:moveTo>
                <a:pt x="0" y="17135"/>
              </a:moveTo>
              <a:lnTo>
                <a:pt x="178280" y="17135"/>
              </a:lnTo>
            </a:path>
          </a:pathLst>
        </a:custGeom>
        <a:noFill/>
        <a:ln w="264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3326266" y="3180623"/>
        <a:ext cx="8914" cy="8914"/>
      </dsp:txXfrm>
    </dsp:sp>
    <dsp:sp modelId="{B5B39590-DCC0-4282-B1BA-F85AF4CE89C4}">
      <dsp:nvSpPr>
        <dsp:cNvPr id="0" name=""/>
        <dsp:cNvSpPr/>
      </dsp:nvSpPr>
      <dsp:spPr>
        <a:xfrm>
          <a:off x="2637777" y="3274221"/>
          <a:ext cx="1385893" cy="1363571"/>
        </a:xfrm>
        <a:prstGeom prst="ellipse">
          <a:avLst/>
        </a:prstGeom>
        <a:gradFill rotWithShape="0">
          <a:gsLst>
            <a:gs pos="55000">
              <a:schemeClr val="accent3">
                <a:lumMod val="75000"/>
              </a:schemeClr>
            </a:gs>
            <a:gs pos="100000">
              <a:schemeClr val="accent3">
                <a:lumMod val="75000"/>
              </a:schemeClr>
            </a:gs>
            <a:gs pos="51000">
              <a:schemeClr val="bg1">
                <a:lumMod val="65000"/>
              </a:schemeClr>
            </a:gs>
            <a:gs pos="0">
              <a:schemeClr val="tx1">
                <a:lumMod val="50000"/>
                <a:lumOff val="50000"/>
              </a:schemeClr>
            </a:gs>
          </a:gsLst>
          <a:lin ang="0" scaled="1"/>
        </a:gradFill>
        <a:ln w="44450" cap="flat" cmpd="sng" algn="ctr">
          <a:solidFill>
            <a:schemeClr val="accent1">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de-DE" sz="1300" b="1" kern="1200" noProof="0" dirty="0">
              <a:solidFill>
                <a:schemeClr val="bg1"/>
              </a:solidFill>
              <a:latin typeface="Corbel" panose="020B0503020204020204" pitchFamily="34" charset="0"/>
            </a:rPr>
            <a:t>E-commerce</a:t>
          </a:r>
        </a:p>
      </dsp:txBody>
      <dsp:txXfrm>
        <a:off x="2840736" y="3473911"/>
        <a:ext cx="979975" cy="964191"/>
      </dsp:txXfrm>
    </dsp:sp>
    <dsp:sp modelId="{E65AA2E3-76B4-459F-A2BA-909950371CEF}">
      <dsp:nvSpPr>
        <dsp:cNvPr id="0" name=""/>
        <dsp:cNvSpPr/>
      </dsp:nvSpPr>
      <dsp:spPr>
        <a:xfrm rot="9000000">
          <a:off x="2484690" y="2718589"/>
          <a:ext cx="197413" cy="34271"/>
        </a:xfrm>
        <a:custGeom>
          <a:avLst/>
          <a:gdLst/>
          <a:ahLst/>
          <a:cxnLst/>
          <a:rect l="0" t="0" r="0" b="0"/>
          <a:pathLst>
            <a:path>
              <a:moveTo>
                <a:pt x="0" y="17135"/>
              </a:moveTo>
              <a:lnTo>
                <a:pt x="197413" y="17135"/>
              </a:lnTo>
            </a:path>
          </a:pathLst>
        </a:custGeom>
        <a:noFill/>
        <a:ln w="264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rot="10800000">
        <a:off x="2578461" y="2730789"/>
        <a:ext cx="9870" cy="9870"/>
      </dsp:txXfrm>
    </dsp:sp>
    <dsp:sp modelId="{36556242-DBF4-4670-A844-A86FE6B699CD}">
      <dsp:nvSpPr>
        <dsp:cNvPr id="0" name=""/>
        <dsp:cNvSpPr/>
      </dsp:nvSpPr>
      <dsp:spPr>
        <a:xfrm>
          <a:off x="1207319" y="2448345"/>
          <a:ext cx="1385893" cy="1363571"/>
        </a:xfrm>
        <a:prstGeom prst="ellipse">
          <a:avLst/>
        </a:prstGeom>
        <a:solidFill>
          <a:schemeClr val="bg1">
            <a:lumMod val="65000"/>
          </a:schemeClr>
        </a:solidFill>
        <a:ln w="44450" cap="flat" cmpd="sng" algn="ctr">
          <a:solidFill>
            <a:schemeClr val="accent1">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de-DE" sz="1200" b="1" kern="1200" noProof="0" dirty="0">
              <a:solidFill>
                <a:schemeClr val="bg1"/>
              </a:solidFill>
              <a:latin typeface="Corbel" panose="020B0503020204020204" pitchFamily="34" charset="0"/>
            </a:rPr>
            <a:t>Digitalisierung</a:t>
          </a:r>
        </a:p>
      </dsp:txBody>
      <dsp:txXfrm>
        <a:off x="1410278" y="2648035"/>
        <a:ext cx="979975" cy="964191"/>
      </dsp:txXfrm>
    </dsp:sp>
    <dsp:sp modelId="{B14731C8-88CE-438B-BAD4-CCC14CAA715F}">
      <dsp:nvSpPr>
        <dsp:cNvPr id="0" name=""/>
        <dsp:cNvSpPr/>
      </dsp:nvSpPr>
      <dsp:spPr>
        <a:xfrm rot="12600000">
          <a:off x="2484690" y="1855651"/>
          <a:ext cx="197413" cy="34271"/>
        </a:xfrm>
        <a:custGeom>
          <a:avLst/>
          <a:gdLst/>
          <a:ahLst/>
          <a:cxnLst/>
          <a:rect l="0" t="0" r="0" b="0"/>
          <a:pathLst>
            <a:path>
              <a:moveTo>
                <a:pt x="0" y="17135"/>
              </a:moveTo>
              <a:lnTo>
                <a:pt x="197413" y="17135"/>
              </a:lnTo>
            </a:path>
          </a:pathLst>
        </a:custGeom>
        <a:noFill/>
        <a:ln w="264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rot="10800000">
        <a:off x="2578461" y="1867851"/>
        <a:ext cx="9870" cy="9870"/>
      </dsp:txXfrm>
    </dsp:sp>
    <dsp:sp modelId="{87723CF1-2235-41B3-A87F-387A2BDCE184}">
      <dsp:nvSpPr>
        <dsp:cNvPr id="0" name=""/>
        <dsp:cNvSpPr/>
      </dsp:nvSpPr>
      <dsp:spPr>
        <a:xfrm>
          <a:off x="1207319" y="796594"/>
          <a:ext cx="1385893" cy="1363571"/>
        </a:xfrm>
        <a:prstGeom prst="ellipse">
          <a:avLst/>
        </a:prstGeom>
        <a:solidFill>
          <a:schemeClr val="bg1">
            <a:lumMod val="65000"/>
          </a:schemeClr>
        </a:solidFill>
        <a:ln w="44450" cap="flat" cmpd="sng" algn="ctr">
          <a:solidFill>
            <a:schemeClr val="accent1">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de-DE" sz="1300" b="1" kern="1200" noProof="0" dirty="0">
              <a:solidFill>
                <a:schemeClr val="bg1"/>
              </a:solidFill>
              <a:latin typeface="Corbel" panose="020B0503020204020204" pitchFamily="34" charset="0"/>
            </a:rPr>
            <a:t>Mobile Welt</a:t>
          </a:r>
        </a:p>
      </dsp:txBody>
      <dsp:txXfrm>
        <a:off x="1410278" y="996284"/>
        <a:ext cx="979975" cy="96419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EF259A-7330-4E01-AE6F-A97E9DF2A3E3}">
      <dsp:nvSpPr>
        <dsp:cNvPr id="0" name=""/>
        <dsp:cNvSpPr/>
      </dsp:nvSpPr>
      <dsp:spPr>
        <a:xfrm>
          <a:off x="-5780666" y="-884761"/>
          <a:ext cx="6882091" cy="6882091"/>
        </a:xfrm>
        <a:prstGeom prst="blockArc">
          <a:avLst>
            <a:gd name="adj1" fmla="val 18900000"/>
            <a:gd name="adj2" fmla="val 2700000"/>
            <a:gd name="adj3" fmla="val 314"/>
          </a:avLst>
        </a:prstGeom>
        <a:noFill/>
        <a:ln w="264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9BDBF14-BE3F-46D1-AE02-5F14BA301DB9}">
      <dsp:nvSpPr>
        <dsp:cNvPr id="0" name=""/>
        <dsp:cNvSpPr/>
      </dsp:nvSpPr>
      <dsp:spPr>
        <a:xfrm>
          <a:off x="481432" y="319433"/>
          <a:ext cx="6791636" cy="639275"/>
        </a:xfrm>
        <a:prstGeom prst="rect">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7425" tIns="48260" rIns="48260" bIns="48260" numCol="1" spcCol="1270" anchor="ctr" anchorCtr="0">
          <a:noAutofit/>
        </a:bodyPr>
        <a:lstStyle/>
        <a:p>
          <a:pPr marL="0" lvl="0" indent="0" algn="l" defTabSz="844550">
            <a:lnSpc>
              <a:spcPct val="90000"/>
            </a:lnSpc>
            <a:spcBef>
              <a:spcPct val="0"/>
            </a:spcBef>
            <a:spcAft>
              <a:spcPct val="35000"/>
            </a:spcAft>
            <a:buNone/>
          </a:pPr>
          <a:r>
            <a:rPr lang="de-DE" sz="1900" kern="1200" dirty="0">
              <a:solidFill>
                <a:schemeClr val="bg1"/>
              </a:solidFill>
              <a:latin typeface="Corbel" panose="020B0503020204020204" pitchFamily="34" charset="0"/>
            </a:rPr>
            <a:t>Marktumfeld Logistik</a:t>
          </a:r>
        </a:p>
      </dsp:txBody>
      <dsp:txXfrm>
        <a:off x="481432" y="319433"/>
        <a:ext cx="6791636" cy="639275"/>
      </dsp:txXfrm>
    </dsp:sp>
    <dsp:sp modelId="{95AC3833-F1B9-415F-82FA-E58CA2EC990A}">
      <dsp:nvSpPr>
        <dsp:cNvPr id="0" name=""/>
        <dsp:cNvSpPr/>
      </dsp:nvSpPr>
      <dsp:spPr>
        <a:xfrm>
          <a:off x="81885" y="239523"/>
          <a:ext cx="799094" cy="799094"/>
        </a:xfrm>
        <a:prstGeom prst="ellipse">
          <a:avLst/>
        </a:prstGeom>
        <a:blipFill rotWithShape="0">
          <a:blip xmlns:r="http://schemas.openxmlformats.org/officeDocument/2006/relationships" r:embed="rId1" cstate="screen">
            <a:extLst>
              <a:ext uri="{28A0092B-C50C-407E-A947-70E740481C1C}">
                <a14:useLocalDpi xmlns:a14="http://schemas.microsoft.com/office/drawing/2010/main"/>
              </a:ext>
            </a:extLst>
          </a:blip>
          <a:stretch>
            <a:fillRect/>
          </a:stretch>
        </a:blipFill>
        <a:ln w="264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9F7F927-B2BE-4B1D-91C9-8562D5999322}">
      <dsp:nvSpPr>
        <dsp:cNvPr id="0" name=""/>
        <dsp:cNvSpPr/>
      </dsp:nvSpPr>
      <dsp:spPr>
        <a:xfrm>
          <a:off x="939518" y="1278039"/>
          <a:ext cx="6333550" cy="639275"/>
        </a:xfrm>
        <a:prstGeom prst="rect">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7425" tIns="48260" rIns="48260" bIns="48260" numCol="1" spcCol="1270" anchor="ctr" anchorCtr="0">
          <a:noAutofit/>
        </a:bodyPr>
        <a:lstStyle/>
        <a:p>
          <a:pPr marL="0" lvl="0" indent="0" algn="l" defTabSz="844550">
            <a:lnSpc>
              <a:spcPct val="90000"/>
            </a:lnSpc>
            <a:spcBef>
              <a:spcPct val="0"/>
            </a:spcBef>
            <a:spcAft>
              <a:spcPct val="35000"/>
            </a:spcAft>
            <a:buNone/>
          </a:pPr>
          <a:r>
            <a:rPr lang="de-DE" sz="1900" kern="1200" dirty="0">
              <a:latin typeface="Corbel" panose="020B0503020204020204" pitchFamily="34" charset="0"/>
            </a:rPr>
            <a:t>Entwicklungstrends auf einen Blick</a:t>
          </a:r>
        </a:p>
      </dsp:txBody>
      <dsp:txXfrm>
        <a:off x="939518" y="1278039"/>
        <a:ext cx="6333550" cy="639275"/>
      </dsp:txXfrm>
    </dsp:sp>
    <dsp:sp modelId="{4FCED2D1-6A8A-47A2-8960-FBA384C1A511}">
      <dsp:nvSpPr>
        <dsp:cNvPr id="0" name=""/>
        <dsp:cNvSpPr/>
      </dsp:nvSpPr>
      <dsp:spPr>
        <a:xfrm>
          <a:off x="539971" y="1198130"/>
          <a:ext cx="799094" cy="799094"/>
        </a:xfrm>
        <a:prstGeom prst="ellipse">
          <a:avLst/>
        </a:prstGeom>
        <a:blipFill rotWithShape="0">
          <a:blip xmlns:r="http://schemas.openxmlformats.org/officeDocument/2006/relationships" r:embed="rId2" cstate="screen">
            <a:extLst>
              <a:ext uri="{28A0092B-C50C-407E-A947-70E740481C1C}">
                <a14:useLocalDpi xmlns:a14="http://schemas.microsoft.com/office/drawing/2010/main"/>
              </a:ext>
            </a:extLst>
          </a:blip>
          <a:stretch>
            <a:fillRect/>
          </a:stretch>
        </a:blipFill>
        <a:ln w="264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5EB4F82-A72E-49FE-BBA1-CF6A7A1B9348}">
      <dsp:nvSpPr>
        <dsp:cNvPr id="0" name=""/>
        <dsp:cNvSpPr/>
      </dsp:nvSpPr>
      <dsp:spPr>
        <a:xfrm>
          <a:off x="1080113" y="2236646"/>
          <a:ext cx="6192954" cy="639275"/>
        </a:xfrm>
        <a:prstGeom prst="rect">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7425" tIns="48260" rIns="48260" bIns="48260" numCol="1" spcCol="1270" anchor="ctr" anchorCtr="0">
          <a:noAutofit/>
        </a:bodyPr>
        <a:lstStyle/>
        <a:p>
          <a:pPr marL="0" lvl="0" indent="0" algn="l" defTabSz="844550">
            <a:lnSpc>
              <a:spcPct val="90000"/>
            </a:lnSpc>
            <a:spcBef>
              <a:spcPct val="0"/>
            </a:spcBef>
            <a:spcAft>
              <a:spcPct val="35000"/>
            </a:spcAft>
            <a:buNone/>
          </a:pPr>
          <a:r>
            <a:rPr lang="de-DE" sz="1900" kern="1200" dirty="0">
              <a:latin typeface="Corbel" panose="020B0503020204020204" pitchFamily="34" charset="0"/>
            </a:rPr>
            <a:t>4 Treiber für die Entwicklung innovativer Geschäftsideen</a:t>
          </a:r>
        </a:p>
      </dsp:txBody>
      <dsp:txXfrm>
        <a:off x="1080113" y="2236646"/>
        <a:ext cx="6192954" cy="639275"/>
      </dsp:txXfrm>
    </dsp:sp>
    <dsp:sp modelId="{82CDFC03-F782-44E7-8A18-9D57C2B4F96C}">
      <dsp:nvSpPr>
        <dsp:cNvPr id="0" name=""/>
        <dsp:cNvSpPr/>
      </dsp:nvSpPr>
      <dsp:spPr>
        <a:xfrm>
          <a:off x="680566" y="2156736"/>
          <a:ext cx="799094" cy="799094"/>
        </a:xfrm>
        <a:prstGeom prst="ellipse">
          <a:avLst/>
        </a:prstGeom>
        <a:blipFill rotWithShape="0">
          <a:blip xmlns:r="http://schemas.openxmlformats.org/officeDocument/2006/relationships" r:embed="rId3" cstate="screen">
            <a:extLst>
              <a:ext uri="{28A0092B-C50C-407E-A947-70E740481C1C}">
                <a14:useLocalDpi xmlns:a14="http://schemas.microsoft.com/office/drawing/2010/main"/>
              </a:ext>
            </a:extLst>
          </a:blip>
          <a:stretch>
            <a:fillRect/>
          </a:stretch>
        </a:blipFill>
        <a:ln w="264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87F0E83-AF4C-4B83-B9A5-3E9888735CC6}">
      <dsp:nvSpPr>
        <dsp:cNvPr id="0" name=""/>
        <dsp:cNvSpPr/>
      </dsp:nvSpPr>
      <dsp:spPr>
        <a:xfrm>
          <a:off x="939518" y="3195252"/>
          <a:ext cx="6333550" cy="639275"/>
        </a:xfrm>
        <a:prstGeom prst="rect">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7425" tIns="48260" rIns="48260" bIns="48260" numCol="1" spcCol="1270" anchor="ctr" anchorCtr="0">
          <a:noAutofit/>
        </a:bodyPr>
        <a:lstStyle/>
        <a:p>
          <a:pPr marL="0" lvl="0" indent="0" algn="l" defTabSz="844550">
            <a:lnSpc>
              <a:spcPct val="90000"/>
            </a:lnSpc>
            <a:spcBef>
              <a:spcPct val="0"/>
            </a:spcBef>
            <a:spcAft>
              <a:spcPct val="35000"/>
            </a:spcAft>
            <a:buNone/>
          </a:pPr>
          <a:r>
            <a:rPr lang="de-DE" sz="1900" kern="1200" dirty="0">
              <a:latin typeface="Corbel" panose="020B0503020204020204" pitchFamily="34" charset="0"/>
            </a:rPr>
            <a:t>Innovative Transportkonzepte</a:t>
          </a:r>
        </a:p>
      </dsp:txBody>
      <dsp:txXfrm>
        <a:off x="939518" y="3195252"/>
        <a:ext cx="6333550" cy="639275"/>
      </dsp:txXfrm>
    </dsp:sp>
    <dsp:sp modelId="{25B119B3-5852-470A-813F-5696F06C1055}">
      <dsp:nvSpPr>
        <dsp:cNvPr id="0" name=""/>
        <dsp:cNvSpPr/>
      </dsp:nvSpPr>
      <dsp:spPr>
        <a:xfrm>
          <a:off x="539971" y="3115343"/>
          <a:ext cx="799094" cy="799094"/>
        </a:xfrm>
        <a:prstGeom prst="ellipse">
          <a:avLst/>
        </a:prstGeom>
        <a:solidFill>
          <a:schemeClr val="lt1">
            <a:hueOff val="0"/>
            <a:satOff val="0"/>
            <a:lumOff val="0"/>
            <a:alphaOff val="0"/>
          </a:schemeClr>
        </a:solidFill>
        <a:ln w="264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3D835F7-7013-4FC8-8C0A-558D0AF5D872}">
      <dsp:nvSpPr>
        <dsp:cNvPr id="0" name=""/>
        <dsp:cNvSpPr/>
      </dsp:nvSpPr>
      <dsp:spPr>
        <a:xfrm>
          <a:off x="481432" y="4153859"/>
          <a:ext cx="6791636" cy="639275"/>
        </a:xfrm>
        <a:prstGeom prst="rect">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7425" tIns="48260" rIns="48260" bIns="48260" numCol="1" spcCol="1270" anchor="ctr" anchorCtr="0">
          <a:noAutofit/>
        </a:bodyPr>
        <a:lstStyle/>
        <a:p>
          <a:pPr marL="0" lvl="0" indent="0" algn="l" defTabSz="844550">
            <a:lnSpc>
              <a:spcPct val="90000"/>
            </a:lnSpc>
            <a:spcBef>
              <a:spcPct val="0"/>
            </a:spcBef>
            <a:spcAft>
              <a:spcPct val="35000"/>
            </a:spcAft>
            <a:buNone/>
          </a:pPr>
          <a:r>
            <a:rPr lang="de-DE" sz="1900" kern="1200" dirty="0">
              <a:latin typeface="Corbel" panose="020B0503020204020204" pitchFamily="34" charset="0"/>
            </a:rPr>
            <a:t>Innovative Geschäftsmodelle</a:t>
          </a:r>
        </a:p>
      </dsp:txBody>
      <dsp:txXfrm>
        <a:off x="481432" y="4153859"/>
        <a:ext cx="6791636" cy="639275"/>
      </dsp:txXfrm>
    </dsp:sp>
    <dsp:sp modelId="{7430B402-FB00-4E5D-ABCE-83B230BF8E1E}">
      <dsp:nvSpPr>
        <dsp:cNvPr id="0" name=""/>
        <dsp:cNvSpPr/>
      </dsp:nvSpPr>
      <dsp:spPr>
        <a:xfrm>
          <a:off x="81885" y="4073949"/>
          <a:ext cx="799094" cy="799094"/>
        </a:xfrm>
        <a:prstGeom prst="ellipse">
          <a:avLst/>
        </a:prstGeom>
        <a:solidFill>
          <a:schemeClr val="lt1">
            <a:hueOff val="0"/>
            <a:satOff val="0"/>
            <a:lumOff val="0"/>
            <a:alphaOff val="0"/>
          </a:schemeClr>
        </a:solidFill>
        <a:ln w="264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F5A32E-0858-4EB5-8B17-91C64ED40DCA}">
      <dsp:nvSpPr>
        <dsp:cNvPr id="0" name=""/>
        <dsp:cNvSpPr/>
      </dsp:nvSpPr>
      <dsp:spPr>
        <a:xfrm>
          <a:off x="891574" y="222729"/>
          <a:ext cx="4667952" cy="3742946"/>
        </a:xfrm>
        <a:prstGeom prst="swooshArrow">
          <a:avLst>
            <a:gd name="adj1" fmla="val 25000"/>
            <a:gd name="adj2" fmla="val 25000"/>
          </a:avLst>
        </a:prstGeom>
        <a:gradFill rotWithShape="0">
          <a:gsLst>
            <a:gs pos="20849">
              <a:srgbClr val="AFDC7F">
                <a:lumMod val="94000"/>
                <a:lumOff val="6000"/>
              </a:srgbClr>
            </a:gs>
            <a:gs pos="73750">
              <a:srgbClr val="92D050">
                <a:lumMod val="25000"/>
                <a:lumOff val="75000"/>
              </a:srgbClr>
            </a:gs>
            <a:gs pos="9000">
              <a:srgbClr val="92D050">
                <a:lumMod val="87000"/>
                <a:lumOff val="13000"/>
              </a:srgbClr>
            </a:gs>
            <a:gs pos="91259">
              <a:srgbClr val="C6E5B5">
                <a:lumMod val="55000"/>
                <a:lumOff val="45000"/>
              </a:srgbClr>
            </a:gs>
            <a:gs pos="50000">
              <a:srgbClr val="92D050">
                <a:lumMod val="29000"/>
                <a:lumOff val="71000"/>
              </a:srgbClr>
            </a:gs>
            <a:gs pos="98000">
              <a:srgbClr val="92D050">
                <a:lumMod val="54000"/>
                <a:lumOff val="46000"/>
              </a:srgbClr>
            </a:gs>
          </a:gsLst>
          <a:lin ang="5400000" scaled="0"/>
        </a:gradFill>
        <a:ln>
          <a:noFill/>
        </a:ln>
        <a:effectLst/>
      </dsp:spPr>
      <dsp:style>
        <a:lnRef idx="0">
          <a:scrgbClr r="0" g="0" b="0"/>
        </a:lnRef>
        <a:fillRef idx="1">
          <a:scrgbClr r="0" g="0" b="0"/>
        </a:fillRef>
        <a:effectRef idx="0">
          <a:scrgbClr r="0" g="0" b="0"/>
        </a:effectRef>
        <a:fontRef idx="minor"/>
      </dsp:style>
    </dsp:sp>
    <dsp:sp modelId="{555C1699-3656-477D-B96A-DACE23EE97A5}">
      <dsp:nvSpPr>
        <dsp:cNvPr id="0" name=""/>
        <dsp:cNvSpPr/>
      </dsp:nvSpPr>
      <dsp:spPr>
        <a:xfrm>
          <a:off x="1331258" y="2953659"/>
          <a:ext cx="175785" cy="175785"/>
        </a:xfrm>
        <a:prstGeom prst="ellipse">
          <a:avLst/>
        </a:prstGeom>
        <a:solidFill>
          <a:srgbClr val="3C628F"/>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2245D28-D491-4923-9F88-012A50307A2A}">
      <dsp:nvSpPr>
        <dsp:cNvPr id="0" name=""/>
        <dsp:cNvSpPr/>
      </dsp:nvSpPr>
      <dsp:spPr>
        <a:xfrm>
          <a:off x="695170" y="3180645"/>
          <a:ext cx="2848124" cy="1136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3145" tIns="0" rIns="0" bIns="0" numCol="1" spcCol="1270" anchor="t" anchorCtr="0">
          <a:noAutofit/>
        </a:bodyPr>
        <a:lstStyle/>
        <a:p>
          <a:pPr marL="0" lvl="0" indent="0" algn="l" defTabSz="800100">
            <a:lnSpc>
              <a:spcPct val="90000"/>
            </a:lnSpc>
            <a:spcBef>
              <a:spcPct val="0"/>
            </a:spcBef>
            <a:spcAft>
              <a:spcPct val="35000"/>
            </a:spcAft>
            <a:buNone/>
          </a:pPr>
          <a:r>
            <a:rPr lang="de-DE" sz="1800" kern="1200" spc="60" noProof="0" dirty="0">
              <a:solidFill>
                <a:schemeClr val="tx1">
                  <a:lumMod val="75000"/>
                  <a:lumOff val="25000"/>
                </a:schemeClr>
              </a:solidFill>
              <a:latin typeface="Corbel" panose="020B0503020204020204" pitchFamily="34" charset="0"/>
              <a:ea typeface="+mn-ea"/>
              <a:cs typeface="+mn-cs"/>
            </a:rPr>
            <a:t>Erdöl- Abhängigkeit</a:t>
          </a:r>
        </a:p>
      </dsp:txBody>
      <dsp:txXfrm>
        <a:off x="695170" y="3180645"/>
        <a:ext cx="2848124" cy="1136875"/>
      </dsp:txXfrm>
    </dsp:sp>
    <dsp:sp modelId="{413F5E0C-DCE2-4271-AA97-30E53B328F4B}">
      <dsp:nvSpPr>
        <dsp:cNvPr id="0" name=""/>
        <dsp:cNvSpPr/>
      </dsp:nvSpPr>
      <dsp:spPr>
        <a:xfrm>
          <a:off x="2103132" y="2089562"/>
          <a:ext cx="305714" cy="305714"/>
        </a:xfrm>
        <a:prstGeom prst="ellipse">
          <a:avLst/>
        </a:prstGeom>
        <a:solidFill>
          <a:srgbClr val="3C628F"/>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97B86E1-E57A-4305-AF83-4F673E544AB9}">
      <dsp:nvSpPr>
        <dsp:cNvPr id="0" name=""/>
        <dsp:cNvSpPr/>
      </dsp:nvSpPr>
      <dsp:spPr>
        <a:xfrm>
          <a:off x="1272399" y="2370721"/>
          <a:ext cx="2342899" cy="21829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1992" tIns="0" rIns="0" bIns="0" numCol="1" spcCol="1270" anchor="t" anchorCtr="0">
          <a:noAutofit/>
        </a:bodyPr>
        <a:lstStyle/>
        <a:p>
          <a:pPr marL="0" lvl="0" indent="0" algn="ctr" defTabSz="800100">
            <a:lnSpc>
              <a:spcPct val="90000"/>
            </a:lnSpc>
            <a:spcBef>
              <a:spcPct val="0"/>
            </a:spcBef>
            <a:spcAft>
              <a:spcPct val="35000"/>
            </a:spcAft>
            <a:buNone/>
          </a:pPr>
          <a:r>
            <a:rPr lang="de-DE" sz="1800" kern="1200" spc="60" noProof="0" dirty="0">
              <a:solidFill>
                <a:schemeClr val="tx1">
                  <a:lumMod val="75000"/>
                  <a:lumOff val="25000"/>
                </a:schemeClr>
              </a:solidFill>
              <a:latin typeface="Corbel" panose="020B0503020204020204" pitchFamily="34" charset="0"/>
              <a:ea typeface="+mn-ea"/>
              <a:cs typeface="+mn-cs"/>
            </a:rPr>
            <a:t>Steigendes Transportvolumen</a:t>
          </a:r>
        </a:p>
      </dsp:txBody>
      <dsp:txXfrm>
        <a:off x="1272399" y="2370721"/>
        <a:ext cx="2342899" cy="2182991"/>
      </dsp:txXfrm>
    </dsp:sp>
    <dsp:sp modelId="{868A50B4-E6E0-4F0E-9F31-267493AB309A}">
      <dsp:nvSpPr>
        <dsp:cNvPr id="0" name=""/>
        <dsp:cNvSpPr/>
      </dsp:nvSpPr>
      <dsp:spPr>
        <a:xfrm>
          <a:off x="3111246" y="1369484"/>
          <a:ext cx="405071" cy="405071"/>
        </a:xfrm>
        <a:prstGeom prst="ellipse">
          <a:avLst/>
        </a:prstGeom>
        <a:solidFill>
          <a:srgbClr val="3C628F"/>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8E960B7-5D8A-4F3D-9DE7-C76A59EAAA2C}">
      <dsp:nvSpPr>
        <dsp:cNvPr id="0" name=""/>
        <dsp:cNvSpPr/>
      </dsp:nvSpPr>
      <dsp:spPr>
        <a:xfrm>
          <a:off x="2685076" y="1824724"/>
          <a:ext cx="2075875" cy="29520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4639" tIns="0" rIns="0" bIns="0" numCol="1" spcCol="1270" anchor="t" anchorCtr="0">
          <a:noAutofit/>
        </a:bodyPr>
        <a:lstStyle/>
        <a:p>
          <a:pPr marL="0" lvl="0" indent="0" algn="ctr" defTabSz="800100">
            <a:lnSpc>
              <a:spcPct val="90000"/>
            </a:lnSpc>
            <a:spcBef>
              <a:spcPct val="0"/>
            </a:spcBef>
            <a:spcAft>
              <a:spcPct val="35000"/>
            </a:spcAft>
            <a:buNone/>
          </a:pPr>
          <a:r>
            <a:rPr lang="de-DE" sz="1800" kern="1200" spc="60" noProof="0">
              <a:solidFill>
                <a:schemeClr val="tx1">
                  <a:lumMod val="75000"/>
                  <a:lumOff val="25000"/>
                </a:schemeClr>
              </a:solidFill>
              <a:latin typeface="Corbel" panose="020B0503020204020204" pitchFamily="34" charset="0"/>
              <a:ea typeface="+mn-ea"/>
              <a:cs typeface="+mn-cs"/>
            </a:rPr>
            <a:t>Treibhausgase </a:t>
          </a:r>
          <a:endParaRPr lang="de-DE" sz="2000" kern="1200" noProof="0" dirty="0">
            <a:solidFill>
              <a:schemeClr val="tx1">
                <a:lumMod val="75000"/>
                <a:lumOff val="25000"/>
              </a:schemeClr>
            </a:solidFill>
            <a:latin typeface="Corbel" panose="020B0503020204020204" pitchFamily="34" charset="0"/>
          </a:endParaRPr>
        </a:p>
      </dsp:txBody>
      <dsp:txXfrm>
        <a:off x="2685076" y="1824724"/>
        <a:ext cx="2075875" cy="2952054"/>
      </dsp:txXfrm>
    </dsp:sp>
    <dsp:sp modelId="{E3C270F2-C95C-4927-B5C0-7056CC993D52}">
      <dsp:nvSpPr>
        <dsp:cNvPr id="0" name=""/>
        <dsp:cNvSpPr/>
      </dsp:nvSpPr>
      <dsp:spPr>
        <a:xfrm>
          <a:off x="4280081" y="945760"/>
          <a:ext cx="542643" cy="542643"/>
        </a:xfrm>
        <a:prstGeom prst="ellipse">
          <a:avLst/>
        </a:prstGeom>
        <a:solidFill>
          <a:srgbClr val="3C628F"/>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0FD1F71-6484-4367-9AA8-DD1F7A865A95}">
      <dsp:nvSpPr>
        <dsp:cNvPr id="0" name=""/>
        <dsp:cNvSpPr/>
      </dsp:nvSpPr>
      <dsp:spPr>
        <a:xfrm>
          <a:off x="4279215" y="1351830"/>
          <a:ext cx="2207052" cy="34249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7535" tIns="0" rIns="0" bIns="0" numCol="1" spcCol="1270" anchor="t" anchorCtr="0">
          <a:noAutofit/>
        </a:bodyPr>
        <a:lstStyle/>
        <a:p>
          <a:pPr marL="0" lvl="0" indent="0" algn="ctr" defTabSz="800100">
            <a:lnSpc>
              <a:spcPct val="90000"/>
            </a:lnSpc>
            <a:spcBef>
              <a:spcPct val="0"/>
            </a:spcBef>
            <a:spcAft>
              <a:spcPct val="35000"/>
            </a:spcAft>
            <a:buNone/>
          </a:pPr>
          <a:r>
            <a:rPr lang="de-DE" sz="1800" kern="1200" spc="60" noProof="0" dirty="0">
              <a:solidFill>
                <a:schemeClr val="tx1">
                  <a:lumMod val="75000"/>
                  <a:lumOff val="25000"/>
                </a:schemeClr>
              </a:solidFill>
              <a:latin typeface="Corbel" panose="020B0503020204020204" pitchFamily="34" charset="0"/>
              <a:ea typeface="+mn-ea"/>
              <a:cs typeface="+mn-cs"/>
            </a:rPr>
            <a:t>Multimodalität*</a:t>
          </a:r>
          <a:br>
            <a:rPr lang="de-DE" sz="1800" kern="1200" spc="60" noProof="0" dirty="0">
              <a:solidFill>
                <a:schemeClr val="tx1">
                  <a:lumMod val="75000"/>
                  <a:lumOff val="25000"/>
                </a:schemeClr>
              </a:solidFill>
              <a:latin typeface="Corbel" panose="020B0503020204020204" pitchFamily="34" charset="0"/>
              <a:ea typeface="+mn-ea"/>
              <a:cs typeface="+mn-cs"/>
            </a:rPr>
          </a:br>
          <a:r>
            <a:rPr lang="de-DE" sz="1800" kern="1200" spc="60" noProof="0" dirty="0">
              <a:solidFill>
                <a:schemeClr val="tx1">
                  <a:lumMod val="75000"/>
                  <a:lumOff val="25000"/>
                </a:schemeClr>
              </a:solidFill>
              <a:latin typeface="Corbel" panose="020B0503020204020204" pitchFamily="34" charset="0"/>
              <a:ea typeface="+mn-ea"/>
              <a:cs typeface="+mn-cs"/>
            </a:rPr>
            <a:t>/modal </a:t>
          </a:r>
          <a:r>
            <a:rPr lang="de-DE" sz="1800" kern="1200" spc="60" noProof="0" dirty="0" err="1">
              <a:solidFill>
                <a:schemeClr val="tx1">
                  <a:lumMod val="75000"/>
                  <a:lumOff val="25000"/>
                </a:schemeClr>
              </a:solidFill>
              <a:latin typeface="Corbel" panose="020B0503020204020204" pitchFamily="34" charset="0"/>
              <a:ea typeface="+mn-ea"/>
              <a:cs typeface="+mn-cs"/>
            </a:rPr>
            <a:t>shift</a:t>
          </a:r>
          <a:endParaRPr lang="de-DE" sz="1800" kern="1200" spc="60" noProof="0" dirty="0">
            <a:solidFill>
              <a:schemeClr val="tx1">
                <a:lumMod val="75000"/>
                <a:lumOff val="25000"/>
              </a:schemeClr>
            </a:solidFill>
            <a:latin typeface="Corbel" panose="020B0503020204020204" pitchFamily="34" charset="0"/>
            <a:ea typeface="+mn-ea"/>
            <a:cs typeface="+mn-cs"/>
          </a:endParaRPr>
        </a:p>
      </dsp:txBody>
      <dsp:txXfrm>
        <a:off x="4279215" y="1351830"/>
        <a:ext cx="2207052" cy="342495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EF259A-7330-4E01-AE6F-A97E9DF2A3E3}">
      <dsp:nvSpPr>
        <dsp:cNvPr id="0" name=""/>
        <dsp:cNvSpPr/>
      </dsp:nvSpPr>
      <dsp:spPr>
        <a:xfrm>
          <a:off x="-5780666" y="-884761"/>
          <a:ext cx="6882091" cy="6882091"/>
        </a:xfrm>
        <a:prstGeom prst="blockArc">
          <a:avLst>
            <a:gd name="adj1" fmla="val 18900000"/>
            <a:gd name="adj2" fmla="val 2700000"/>
            <a:gd name="adj3" fmla="val 314"/>
          </a:avLst>
        </a:prstGeom>
        <a:noFill/>
        <a:ln w="264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9BDBF14-BE3F-46D1-AE02-5F14BA301DB9}">
      <dsp:nvSpPr>
        <dsp:cNvPr id="0" name=""/>
        <dsp:cNvSpPr/>
      </dsp:nvSpPr>
      <dsp:spPr>
        <a:xfrm>
          <a:off x="481432" y="319433"/>
          <a:ext cx="6791636" cy="639275"/>
        </a:xfrm>
        <a:prstGeom prst="rect">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7425" tIns="48260" rIns="48260" bIns="48260" numCol="1" spcCol="1270" anchor="ctr" anchorCtr="0">
          <a:noAutofit/>
        </a:bodyPr>
        <a:lstStyle/>
        <a:p>
          <a:pPr marL="0" lvl="0" indent="0" algn="l" defTabSz="844550">
            <a:lnSpc>
              <a:spcPct val="90000"/>
            </a:lnSpc>
            <a:spcBef>
              <a:spcPct val="0"/>
            </a:spcBef>
            <a:spcAft>
              <a:spcPct val="35000"/>
            </a:spcAft>
            <a:buNone/>
          </a:pPr>
          <a:r>
            <a:rPr lang="de-DE" sz="1900" kern="1200" dirty="0">
              <a:solidFill>
                <a:schemeClr val="bg1"/>
              </a:solidFill>
              <a:latin typeface="Corbel" panose="020B0503020204020204" pitchFamily="34" charset="0"/>
            </a:rPr>
            <a:t>Marktumfeld Logistik</a:t>
          </a:r>
        </a:p>
      </dsp:txBody>
      <dsp:txXfrm>
        <a:off x="481432" y="319433"/>
        <a:ext cx="6791636" cy="639275"/>
      </dsp:txXfrm>
    </dsp:sp>
    <dsp:sp modelId="{95AC3833-F1B9-415F-82FA-E58CA2EC990A}">
      <dsp:nvSpPr>
        <dsp:cNvPr id="0" name=""/>
        <dsp:cNvSpPr/>
      </dsp:nvSpPr>
      <dsp:spPr>
        <a:xfrm>
          <a:off x="81885" y="239523"/>
          <a:ext cx="799094" cy="799094"/>
        </a:xfrm>
        <a:prstGeom prst="ellipse">
          <a:avLst/>
        </a:prstGeom>
        <a:blipFill rotWithShape="0">
          <a:blip xmlns:r="http://schemas.openxmlformats.org/officeDocument/2006/relationships" r:embed="rId1" cstate="screen">
            <a:extLst>
              <a:ext uri="{28A0092B-C50C-407E-A947-70E740481C1C}">
                <a14:useLocalDpi xmlns:a14="http://schemas.microsoft.com/office/drawing/2010/main"/>
              </a:ext>
            </a:extLst>
          </a:blip>
          <a:stretch>
            <a:fillRect/>
          </a:stretch>
        </a:blipFill>
        <a:ln w="264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24D1FBF-B72C-4BEB-8323-37CB11E6D72B}">
      <dsp:nvSpPr>
        <dsp:cNvPr id="0" name=""/>
        <dsp:cNvSpPr/>
      </dsp:nvSpPr>
      <dsp:spPr>
        <a:xfrm>
          <a:off x="939518" y="1278039"/>
          <a:ext cx="6333550" cy="639275"/>
        </a:xfrm>
        <a:prstGeom prst="rect">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7425" tIns="48260" rIns="48260" bIns="48260" numCol="1" spcCol="1270" anchor="ctr" anchorCtr="0">
          <a:noAutofit/>
        </a:bodyPr>
        <a:lstStyle/>
        <a:p>
          <a:pPr marL="0" lvl="0" indent="0" algn="l" defTabSz="844550">
            <a:lnSpc>
              <a:spcPct val="90000"/>
            </a:lnSpc>
            <a:spcBef>
              <a:spcPct val="0"/>
            </a:spcBef>
            <a:spcAft>
              <a:spcPct val="35000"/>
            </a:spcAft>
            <a:buNone/>
          </a:pPr>
          <a:r>
            <a:rPr lang="de-DE" sz="1900" kern="1200" dirty="0"/>
            <a:t>Entwicklungstrends auf einen Blick</a:t>
          </a:r>
        </a:p>
      </dsp:txBody>
      <dsp:txXfrm>
        <a:off x="939518" y="1278039"/>
        <a:ext cx="6333550" cy="639275"/>
      </dsp:txXfrm>
    </dsp:sp>
    <dsp:sp modelId="{200390AF-7535-4086-AFA1-4834E135D8F8}">
      <dsp:nvSpPr>
        <dsp:cNvPr id="0" name=""/>
        <dsp:cNvSpPr/>
      </dsp:nvSpPr>
      <dsp:spPr>
        <a:xfrm>
          <a:off x="539971" y="1198130"/>
          <a:ext cx="799094" cy="799094"/>
        </a:xfrm>
        <a:prstGeom prst="ellipse">
          <a:avLst/>
        </a:prstGeom>
        <a:solidFill>
          <a:schemeClr val="lt1">
            <a:hueOff val="0"/>
            <a:satOff val="0"/>
            <a:lumOff val="0"/>
            <a:alphaOff val="0"/>
          </a:schemeClr>
        </a:solidFill>
        <a:ln w="264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6456F07-1025-4A32-B4BA-870348C3431A}">
      <dsp:nvSpPr>
        <dsp:cNvPr id="0" name=""/>
        <dsp:cNvSpPr/>
      </dsp:nvSpPr>
      <dsp:spPr>
        <a:xfrm>
          <a:off x="1080113" y="2236646"/>
          <a:ext cx="6192954" cy="639275"/>
        </a:xfrm>
        <a:prstGeom prst="rect">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7425" tIns="48260" rIns="48260" bIns="48260" numCol="1" spcCol="1270" anchor="ctr" anchorCtr="0">
          <a:noAutofit/>
        </a:bodyPr>
        <a:lstStyle/>
        <a:p>
          <a:pPr marL="0" lvl="0" indent="0" algn="l" defTabSz="844550">
            <a:lnSpc>
              <a:spcPct val="90000"/>
            </a:lnSpc>
            <a:spcBef>
              <a:spcPct val="0"/>
            </a:spcBef>
            <a:spcAft>
              <a:spcPct val="35000"/>
            </a:spcAft>
            <a:buNone/>
          </a:pPr>
          <a:r>
            <a:rPr lang="de-DE" sz="1900" kern="1200" dirty="0">
              <a:latin typeface="Corbel" panose="020B0503020204020204" pitchFamily="34" charset="0"/>
            </a:rPr>
            <a:t>4 Treiber für die Entwicklung innovativer Geschäftsideen</a:t>
          </a:r>
        </a:p>
      </dsp:txBody>
      <dsp:txXfrm>
        <a:off x="1080113" y="2236646"/>
        <a:ext cx="6192954" cy="639275"/>
      </dsp:txXfrm>
    </dsp:sp>
    <dsp:sp modelId="{4FCED2D1-6A8A-47A2-8960-FBA384C1A511}">
      <dsp:nvSpPr>
        <dsp:cNvPr id="0" name=""/>
        <dsp:cNvSpPr/>
      </dsp:nvSpPr>
      <dsp:spPr>
        <a:xfrm>
          <a:off x="680566" y="2156736"/>
          <a:ext cx="799094" cy="799094"/>
        </a:xfrm>
        <a:prstGeom prst="ellipse">
          <a:avLst/>
        </a:prstGeom>
        <a:blipFill rotWithShape="0">
          <a:blip xmlns:r="http://schemas.openxmlformats.org/officeDocument/2006/relationships" r:embed="rId2" cstate="screen">
            <a:extLst>
              <a:ext uri="{28A0092B-C50C-407E-A947-70E740481C1C}">
                <a14:useLocalDpi xmlns:a14="http://schemas.microsoft.com/office/drawing/2010/main"/>
              </a:ext>
            </a:extLst>
          </a:blip>
          <a:stretch>
            <a:fillRect/>
          </a:stretch>
        </a:blipFill>
        <a:ln w="264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29B042B-E517-4BC3-8A57-D004E9481C31}">
      <dsp:nvSpPr>
        <dsp:cNvPr id="0" name=""/>
        <dsp:cNvSpPr/>
      </dsp:nvSpPr>
      <dsp:spPr>
        <a:xfrm>
          <a:off x="939518" y="3195252"/>
          <a:ext cx="6333550" cy="639275"/>
        </a:xfrm>
        <a:prstGeom prst="rect">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7425" tIns="48260" rIns="48260" bIns="48260" numCol="1" spcCol="1270" anchor="ctr" anchorCtr="0">
          <a:noAutofit/>
        </a:bodyPr>
        <a:lstStyle/>
        <a:p>
          <a:pPr marL="0" lvl="0" indent="0" algn="l" defTabSz="844550">
            <a:lnSpc>
              <a:spcPct val="90000"/>
            </a:lnSpc>
            <a:spcBef>
              <a:spcPct val="0"/>
            </a:spcBef>
            <a:spcAft>
              <a:spcPct val="35000"/>
            </a:spcAft>
            <a:buNone/>
          </a:pPr>
          <a:r>
            <a:rPr lang="de-DE" sz="1900" kern="1200" dirty="0">
              <a:latin typeface="Corbel" panose="020B0503020204020204" pitchFamily="34" charset="0"/>
            </a:rPr>
            <a:t>Innovative Transportkonzepte</a:t>
          </a:r>
        </a:p>
      </dsp:txBody>
      <dsp:txXfrm>
        <a:off x="939518" y="3195252"/>
        <a:ext cx="6333550" cy="639275"/>
      </dsp:txXfrm>
    </dsp:sp>
    <dsp:sp modelId="{82CDFC03-F782-44E7-8A18-9D57C2B4F96C}">
      <dsp:nvSpPr>
        <dsp:cNvPr id="0" name=""/>
        <dsp:cNvSpPr/>
      </dsp:nvSpPr>
      <dsp:spPr>
        <a:xfrm>
          <a:off x="539971" y="3115343"/>
          <a:ext cx="799094" cy="799094"/>
        </a:xfrm>
        <a:prstGeom prst="ellipse">
          <a:avLst/>
        </a:prstGeom>
        <a:blipFill rotWithShape="0">
          <a:blip xmlns:r="http://schemas.openxmlformats.org/officeDocument/2006/relationships" r:embed="rId3" cstate="screen">
            <a:extLst>
              <a:ext uri="{28A0092B-C50C-407E-A947-70E740481C1C}">
                <a14:useLocalDpi xmlns:a14="http://schemas.microsoft.com/office/drawing/2010/main"/>
              </a:ext>
            </a:extLst>
          </a:blip>
          <a:stretch>
            <a:fillRect/>
          </a:stretch>
        </a:blipFill>
        <a:ln w="264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656AB65-421B-42F4-B435-733291DD2E29}">
      <dsp:nvSpPr>
        <dsp:cNvPr id="0" name=""/>
        <dsp:cNvSpPr/>
      </dsp:nvSpPr>
      <dsp:spPr>
        <a:xfrm>
          <a:off x="481432" y="4153859"/>
          <a:ext cx="6791636" cy="639275"/>
        </a:xfrm>
        <a:prstGeom prst="rect">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7425" tIns="48260" rIns="48260" bIns="48260" numCol="1" spcCol="1270" anchor="ctr" anchorCtr="0">
          <a:noAutofit/>
        </a:bodyPr>
        <a:lstStyle/>
        <a:p>
          <a:pPr marL="0" lvl="0" indent="0" algn="l" defTabSz="844550">
            <a:lnSpc>
              <a:spcPct val="90000"/>
            </a:lnSpc>
            <a:spcBef>
              <a:spcPct val="0"/>
            </a:spcBef>
            <a:spcAft>
              <a:spcPct val="35000"/>
            </a:spcAft>
            <a:buNone/>
          </a:pPr>
          <a:r>
            <a:rPr lang="de-DE" sz="1900" kern="1200" dirty="0">
              <a:latin typeface="Corbel" panose="020B0503020204020204" pitchFamily="34" charset="0"/>
            </a:rPr>
            <a:t>Innovative Geschäftsmodelle</a:t>
          </a:r>
        </a:p>
      </dsp:txBody>
      <dsp:txXfrm>
        <a:off x="481432" y="4153859"/>
        <a:ext cx="6791636" cy="639275"/>
      </dsp:txXfrm>
    </dsp:sp>
    <dsp:sp modelId="{25B119B3-5852-470A-813F-5696F06C1055}">
      <dsp:nvSpPr>
        <dsp:cNvPr id="0" name=""/>
        <dsp:cNvSpPr/>
      </dsp:nvSpPr>
      <dsp:spPr>
        <a:xfrm>
          <a:off x="81885" y="4073949"/>
          <a:ext cx="799094" cy="799094"/>
        </a:xfrm>
        <a:prstGeom prst="ellipse">
          <a:avLst/>
        </a:prstGeom>
        <a:solidFill>
          <a:schemeClr val="lt1">
            <a:hueOff val="0"/>
            <a:satOff val="0"/>
            <a:lumOff val="0"/>
            <a:alphaOff val="0"/>
          </a:schemeClr>
        </a:solidFill>
        <a:ln w="264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EF259A-7330-4E01-AE6F-A97E9DF2A3E3}">
      <dsp:nvSpPr>
        <dsp:cNvPr id="0" name=""/>
        <dsp:cNvSpPr/>
      </dsp:nvSpPr>
      <dsp:spPr>
        <a:xfrm>
          <a:off x="-5780666" y="-884761"/>
          <a:ext cx="6882091" cy="6882091"/>
        </a:xfrm>
        <a:prstGeom prst="blockArc">
          <a:avLst>
            <a:gd name="adj1" fmla="val 18900000"/>
            <a:gd name="adj2" fmla="val 2700000"/>
            <a:gd name="adj3" fmla="val 314"/>
          </a:avLst>
        </a:prstGeom>
        <a:noFill/>
        <a:ln w="264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9BDBF14-BE3F-46D1-AE02-5F14BA301DB9}">
      <dsp:nvSpPr>
        <dsp:cNvPr id="0" name=""/>
        <dsp:cNvSpPr/>
      </dsp:nvSpPr>
      <dsp:spPr>
        <a:xfrm>
          <a:off x="481432" y="319433"/>
          <a:ext cx="6791636" cy="639275"/>
        </a:xfrm>
        <a:prstGeom prst="rect">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7425" tIns="48260" rIns="48260" bIns="48260" numCol="1" spcCol="1270" anchor="ctr" anchorCtr="0">
          <a:noAutofit/>
        </a:bodyPr>
        <a:lstStyle/>
        <a:p>
          <a:pPr marL="0" lvl="0" indent="0" algn="l" defTabSz="844550">
            <a:lnSpc>
              <a:spcPct val="90000"/>
            </a:lnSpc>
            <a:spcBef>
              <a:spcPct val="0"/>
            </a:spcBef>
            <a:spcAft>
              <a:spcPct val="35000"/>
            </a:spcAft>
            <a:buNone/>
          </a:pPr>
          <a:r>
            <a:rPr lang="de-DE" sz="1900" kern="1200" dirty="0">
              <a:solidFill>
                <a:schemeClr val="bg1"/>
              </a:solidFill>
              <a:latin typeface="Corbel" panose="020B0503020204020204" pitchFamily="34" charset="0"/>
            </a:rPr>
            <a:t>Marktumfeld Logistik</a:t>
          </a:r>
        </a:p>
      </dsp:txBody>
      <dsp:txXfrm>
        <a:off x="481432" y="319433"/>
        <a:ext cx="6791636" cy="639275"/>
      </dsp:txXfrm>
    </dsp:sp>
    <dsp:sp modelId="{95AC3833-F1B9-415F-82FA-E58CA2EC990A}">
      <dsp:nvSpPr>
        <dsp:cNvPr id="0" name=""/>
        <dsp:cNvSpPr/>
      </dsp:nvSpPr>
      <dsp:spPr>
        <a:xfrm>
          <a:off x="81885" y="239523"/>
          <a:ext cx="799094" cy="799094"/>
        </a:xfrm>
        <a:prstGeom prst="ellipse">
          <a:avLst/>
        </a:prstGeom>
        <a:blipFill rotWithShape="0">
          <a:blip xmlns:r="http://schemas.openxmlformats.org/officeDocument/2006/relationships" r:embed="rId1" cstate="screen">
            <a:extLst>
              <a:ext uri="{28A0092B-C50C-407E-A947-70E740481C1C}">
                <a14:useLocalDpi xmlns:a14="http://schemas.microsoft.com/office/drawing/2010/main"/>
              </a:ext>
            </a:extLst>
          </a:blip>
          <a:stretch>
            <a:fillRect/>
          </a:stretch>
        </a:blipFill>
        <a:ln w="264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24D1FBF-B72C-4BEB-8323-37CB11E6D72B}">
      <dsp:nvSpPr>
        <dsp:cNvPr id="0" name=""/>
        <dsp:cNvSpPr/>
      </dsp:nvSpPr>
      <dsp:spPr>
        <a:xfrm>
          <a:off x="939518" y="1278039"/>
          <a:ext cx="6333550" cy="639275"/>
        </a:xfrm>
        <a:prstGeom prst="rect">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7425" tIns="48260" rIns="48260" bIns="48260" numCol="1" spcCol="1270" anchor="ctr" anchorCtr="0">
          <a:noAutofit/>
        </a:bodyPr>
        <a:lstStyle/>
        <a:p>
          <a:pPr marL="0" lvl="0" indent="0" algn="l" defTabSz="844550">
            <a:lnSpc>
              <a:spcPct val="90000"/>
            </a:lnSpc>
            <a:spcBef>
              <a:spcPct val="0"/>
            </a:spcBef>
            <a:spcAft>
              <a:spcPct val="35000"/>
            </a:spcAft>
            <a:buNone/>
          </a:pPr>
          <a:r>
            <a:rPr lang="de-DE" sz="1900" kern="1200" dirty="0"/>
            <a:t>Entwicklungstrends auf einen Blick</a:t>
          </a:r>
        </a:p>
      </dsp:txBody>
      <dsp:txXfrm>
        <a:off x="939518" y="1278039"/>
        <a:ext cx="6333550" cy="639275"/>
      </dsp:txXfrm>
    </dsp:sp>
    <dsp:sp modelId="{200390AF-7535-4086-AFA1-4834E135D8F8}">
      <dsp:nvSpPr>
        <dsp:cNvPr id="0" name=""/>
        <dsp:cNvSpPr/>
      </dsp:nvSpPr>
      <dsp:spPr>
        <a:xfrm>
          <a:off x="539971" y="1198130"/>
          <a:ext cx="799094" cy="799094"/>
        </a:xfrm>
        <a:prstGeom prst="ellipse">
          <a:avLst/>
        </a:prstGeom>
        <a:solidFill>
          <a:schemeClr val="lt1">
            <a:hueOff val="0"/>
            <a:satOff val="0"/>
            <a:lumOff val="0"/>
            <a:alphaOff val="0"/>
          </a:schemeClr>
        </a:solidFill>
        <a:ln w="264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6456F07-1025-4A32-B4BA-870348C3431A}">
      <dsp:nvSpPr>
        <dsp:cNvPr id="0" name=""/>
        <dsp:cNvSpPr/>
      </dsp:nvSpPr>
      <dsp:spPr>
        <a:xfrm>
          <a:off x="1080113" y="2236646"/>
          <a:ext cx="6192954" cy="639275"/>
        </a:xfrm>
        <a:prstGeom prst="rect">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7425" tIns="48260" rIns="48260" bIns="48260" numCol="1" spcCol="1270" anchor="ctr" anchorCtr="0">
          <a:noAutofit/>
        </a:bodyPr>
        <a:lstStyle/>
        <a:p>
          <a:pPr marL="0" lvl="0" indent="0" algn="l" defTabSz="844550">
            <a:lnSpc>
              <a:spcPct val="90000"/>
            </a:lnSpc>
            <a:spcBef>
              <a:spcPct val="0"/>
            </a:spcBef>
            <a:spcAft>
              <a:spcPct val="35000"/>
            </a:spcAft>
            <a:buNone/>
          </a:pPr>
          <a:r>
            <a:rPr lang="de-DE" sz="1900" kern="1200" dirty="0">
              <a:latin typeface="Corbel" panose="020B0503020204020204" pitchFamily="34" charset="0"/>
            </a:rPr>
            <a:t>4 Treiber für die Entwicklung innovativer Geschäftsideen</a:t>
          </a:r>
        </a:p>
      </dsp:txBody>
      <dsp:txXfrm>
        <a:off x="1080113" y="2236646"/>
        <a:ext cx="6192954" cy="639275"/>
      </dsp:txXfrm>
    </dsp:sp>
    <dsp:sp modelId="{4FCED2D1-6A8A-47A2-8960-FBA384C1A511}">
      <dsp:nvSpPr>
        <dsp:cNvPr id="0" name=""/>
        <dsp:cNvSpPr/>
      </dsp:nvSpPr>
      <dsp:spPr>
        <a:xfrm>
          <a:off x="680566" y="2156736"/>
          <a:ext cx="799094" cy="799094"/>
        </a:xfrm>
        <a:prstGeom prst="ellipse">
          <a:avLst/>
        </a:prstGeom>
        <a:blipFill rotWithShape="0">
          <a:blip xmlns:r="http://schemas.openxmlformats.org/officeDocument/2006/relationships" r:embed="rId2" cstate="screen">
            <a:extLst>
              <a:ext uri="{28A0092B-C50C-407E-A947-70E740481C1C}">
                <a14:useLocalDpi xmlns:a14="http://schemas.microsoft.com/office/drawing/2010/main"/>
              </a:ext>
            </a:extLst>
          </a:blip>
          <a:stretch>
            <a:fillRect/>
          </a:stretch>
        </a:blipFill>
        <a:ln w="264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1372C91-461D-4E98-88B3-5C298ECE8B18}">
      <dsp:nvSpPr>
        <dsp:cNvPr id="0" name=""/>
        <dsp:cNvSpPr/>
      </dsp:nvSpPr>
      <dsp:spPr>
        <a:xfrm>
          <a:off x="939518" y="3195252"/>
          <a:ext cx="6333550" cy="639275"/>
        </a:xfrm>
        <a:prstGeom prst="rect">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7425" tIns="48260" rIns="48260" bIns="48260" numCol="1" spcCol="1270" anchor="ctr" anchorCtr="0">
          <a:noAutofit/>
        </a:bodyPr>
        <a:lstStyle/>
        <a:p>
          <a:pPr marL="0" lvl="0" indent="0" algn="l" defTabSz="844550">
            <a:lnSpc>
              <a:spcPct val="90000"/>
            </a:lnSpc>
            <a:spcBef>
              <a:spcPct val="0"/>
            </a:spcBef>
            <a:spcAft>
              <a:spcPct val="35000"/>
            </a:spcAft>
            <a:buNone/>
          </a:pPr>
          <a:r>
            <a:rPr lang="de-DE" sz="1900" kern="1200" dirty="0"/>
            <a:t>Innovative Transportkonzepte</a:t>
          </a:r>
        </a:p>
      </dsp:txBody>
      <dsp:txXfrm>
        <a:off x="939518" y="3195252"/>
        <a:ext cx="6333550" cy="639275"/>
      </dsp:txXfrm>
    </dsp:sp>
    <dsp:sp modelId="{A0977FB6-C88E-4009-BD97-DD5C91117120}">
      <dsp:nvSpPr>
        <dsp:cNvPr id="0" name=""/>
        <dsp:cNvSpPr/>
      </dsp:nvSpPr>
      <dsp:spPr>
        <a:xfrm>
          <a:off x="539971" y="3115343"/>
          <a:ext cx="799094" cy="799094"/>
        </a:xfrm>
        <a:prstGeom prst="ellipse">
          <a:avLst/>
        </a:prstGeom>
        <a:solidFill>
          <a:schemeClr val="lt1">
            <a:hueOff val="0"/>
            <a:satOff val="0"/>
            <a:lumOff val="0"/>
            <a:alphaOff val="0"/>
          </a:schemeClr>
        </a:solidFill>
        <a:ln w="264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177E8CE-C4F9-4846-8C69-200B847B5010}">
      <dsp:nvSpPr>
        <dsp:cNvPr id="0" name=""/>
        <dsp:cNvSpPr/>
      </dsp:nvSpPr>
      <dsp:spPr>
        <a:xfrm>
          <a:off x="481432" y="4153859"/>
          <a:ext cx="6791636" cy="639275"/>
        </a:xfrm>
        <a:prstGeom prst="rect">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7425" tIns="48260" rIns="48260" bIns="48260" numCol="1" spcCol="1270" anchor="ctr" anchorCtr="0">
          <a:noAutofit/>
        </a:bodyPr>
        <a:lstStyle/>
        <a:p>
          <a:pPr marL="0" lvl="0" indent="0" algn="l" defTabSz="844550">
            <a:lnSpc>
              <a:spcPct val="90000"/>
            </a:lnSpc>
            <a:spcBef>
              <a:spcPct val="0"/>
            </a:spcBef>
            <a:spcAft>
              <a:spcPct val="35000"/>
            </a:spcAft>
            <a:buNone/>
          </a:pPr>
          <a:r>
            <a:rPr lang="de-DE" sz="1900" kern="1200" dirty="0">
              <a:latin typeface="Corbel" panose="020B0503020204020204" pitchFamily="34" charset="0"/>
            </a:rPr>
            <a:t>Innovative Geschäftsmodelle</a:t>
          </a:r>
        </a:p>
      </dsp:txBody>
      <dsp:txXfrm>
        <a:off x="481432" y="4153859"/>
        <a:ext cx="6791636" cy="639275"/>
      </dsp:txXfrm>
    </dsp:sp>
    <dsp:sp modelId="{82CDFC03-F782-44E7-8A18-9D57C2B4F96C}">
      <dsp:nvSpPr>
        <dsp:cNvPr id="0" name=""/>
        <dsp:cNvSpPr/>
      </dsp:nvSpPr>
      <dsp:spPr>
        <a:xfrm>
          <a:off x="81885" y="4073949"/>
          <a:ext cx="799094" cy="799094"/>
        </a:xfrm>
        <a:prstGeom prst="ellipse">
          <a:avLst/>
        </a:prstGeom>
        <a:blipFill rotWithShape="0">
          <a:blip xmlns:r="http://schemas.openxmlformats.org/officeDocument/2006/relationships" r:embed="rId3" cstate="screen">
            <a:extLst>
              <a:ext uri="{28A0092B-C50C-407E-A947-70E740481C1C}">
                <a14:useLocalDpi xmlns:a14="http://schemas.microsoft.com/office/drawing/2010/main"/>
              </a:ext>
            </a:extLst>
          </a:blip>
          <a:stretch>
            <a:fillRect/>
          </a:stretch>
        </a:blipFill>
        <a:ln w="264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BBD715-4D11-43A0-B374-E387D1CF19D3}">
      <dsp:nvSpPr>
        <dsp:cNvPr id="0" name=""/>
        <dsp:cNvSpPr/>
      </dsp:nvSpPr>
      <dsp:spPr>
        <a:xfrm>
          <a:off x="2466263" y="1542477"/>
          <a:ext cx="1175627" cy="1053703"/>
        </a:xfrm>
        <a:prstGeom prst="ellipse">
          <a:avLst/>
        </a:prstGeom>
        <a:solidFill>
          <a:schemeClr val="lt1">
            <a:hueOff val="0"/>
            <a:satOff val="0"/>
            <a:lumOff val="0"/>
            <a:alphaOff val="0"/>
          </a:schemeClr>
        </a:solidFill>
        <a:ln w="2642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de-DE" sz="1100" kern="1200" dirty="0"/>
            <a:t>Entwicklungs-trends und Innovationen</a:t>
          </a:r>
        </a:p>
      </dsp:txBody>
      <dsp:txXfrm>
        <a:off x="2638430" y="1696788"/>
        <a:ext cx="831293" cy="745081"/>
      </dsp:txXfrm>
    </dsp:sp>
    <dsp:sp modelId="{4E3BEEFE-AF5D-4E75-8D66-407FF0529B0A}">
      <dsp:nvSpPr>
        <dsp:cNvPr id="0" name=""/>
        <dsp:cNvSpPr/>
      </dsp:nvSpPr>
      <dsp:spPr>
        <a:xfrm rot="16200000">
          <a:off x="2806009" y="1278853"/>
          <a:ext cx="496134" cy="31113"/>
        </a:xfrm>
        <a:custGeom>
          <a:avLst/>
          <a:gdLst/>
          <a:ahLst/>
          <a:cxnLst/>
          <a:rect l="0" t="0" r="0" b="0"/>
          <a:pathLst>
            <a:path>
              <a:moveTo>
                <a:pt x="0" y="15556"/>
              </a:moveTo>
              <a:lnTo>
                <a:pt x="496134" y="15556"/>
              </a:lnTo>
            </a:path>
          </a:pathLst>
        </a:custGeom>
        <a:noFill/>
        <a:ln w="26425"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de-DE" sz="1100" kern="1200"/>
        </a:p>
      </dsp:txBody>
      <dsp:txXfrm>
        <a:off x="3041673" y="1282006"/>
        <a:ext cx="24806" cy="24806"/>
      </dsp:txXfrm>
    </dsp:sp>
    <dsp:sp modelId="{BE6A91E7-F140-464D-8A54-60F75CC47915}">
      <dsp:nvSpPr>
        <dsp:cNvPr id="0" name=""/>
        <dsp:cNvSpPr/>
      </dsp:nvSpPr>
      <dsp:spPr>
        <a:xfrm>
          <a:off x="2363738" y="-65619"/>
          <a:ext cx="1380677" cy="1111962"/>
        </a:xfrm>
        <a:prstGeom prst="ellipse">
          <a:avLst/>
        </a:prstGeom>
        <a:solidFill>
          <a:schemeClr val="lt1">
            <a:hueOff val="0"/>
            <a:satOff val="0"/>
            <a:lumOff val="0"/>
            <a:alphaOff val="0"/>
          </a:schemeClr>
        </a:solidFill>
        <a:ln w="2642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de-DE" sz="1100" kern="1200" dirty="0"/>
            <a:t>Aktuelle Entwicklungs-trends im Güterverkehr</a:t>
          </a:r>
        </a:p>
      </dsp:txBody>
      <dsp:txXfrm>
        <a:off x="2565933" y="97224"/>
        <a:ext cx="976287" cy="786276"/>
      </dsp:txXfrm>
    </dsp:sp>
    <dsp:sp modelId="{BE3DE96B-BD4A-4FB0-824A-1BEF144D2F6C}">
      <dsp:nvSpPr>
        <dsp:cNvPr id="0" name=""/>
        <dsp:cNvSpPr/>
      </dsp:nvSpPr>
      <dsp:spPr>
        <a:xfrm rot="19285714">
          <a:off x="3444881" y="1565398"/>
          <a:ext cx="443195" cy="31113"/>
        </a:xfrm>
        <a:custGeom>
          <a:avLst/>
          <a:gdLst/>
          <a:ahLst/>
          <a:cxnLst/>
          <a:rect l="0" t="0" r="0" b="0"/>
          <a:pathLst>
            <a:path>
              <a:moveTo>
                <a:pt x="0" y="15556"/>
              </a:moveTo>
              <a:lnTo>
                <a:pt x="443195" y="15556"/>
              </a:lnTo>
            </a:path>
          </a:pathLst>
        </a:custGeom>
        <a:noFill/>
        <a:ln w="26425"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de-DE" sz="1100" kern="1200"/>
        </a:p>
      </dsp:txBody>
      <dsp:txXfrm>
        <a:off x="3655398" y="1569874"/>
        <a:ext cx="22159" cy="22159"/>
      </dsp:txXfrm>
    </dsp:sp>
    <dsp:sp modelId="{A4382994-0BEB-467C-8916-8DF9E2048BEF}">
      <dsp:nvSpPr>
        <dsp:cNvPr id="0" name=""/>
        <dsp:cNvSpPr/>
      </dsp:nvSpPr>
      <dsp:spPr>
        <a:xfrm>
          <a:off x="3674507" y="560377"/>
          <a:ext cx="1228112" cy="1048961"/>
        </a:xfrm>
        <a:prstGeom prst="ellipse">
          <a:avLst/>
        </a:prstGeom>
        <a:solidFill>
          <a:schemeClr val="lt1">
            <a:hueOff val="0"/>
            <a:satOff val="0"/>
            <a:lumOff val="0"/>
            <a:alphaOff val="0"/>
          </a:schemeClr>
        </a:solidFill>
        <a:ln w="2642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de-DE" sz="1100" kern="1200" dirty="0"/>
            <a:t>Digitalisierung/Vernetzung</a:t>
          </a:r>
        </a:p>
      </dsp:txBody>
      <dsp:txXfrm>
        <a:off x="3854360" y="713994"/>
        <a:ext cx="868406" cy="741727"/>
      </dsp:txXfrm>
    </dsp:sp>
    <dsp:sp modelId="{095A56CB-11AC-4E5E-90F5-0EDC68EBDEAF}">
      <dsp:nvSpPr>
        <dsp:cNvPr id="0" name=""/>
        <dsp:cNvSpPr/>
      </dsp:nvSpPr>
      <dsp:spPr>
        <a:xfrm rot="771429">
          <a:off x="3618700" y="2228257"/>
          <a:ext cx="399698" cy="31113"/>
        </a:xfrm>
        <a:custGeom>
          <a:avLst/>
          <a:gdLst/>
          <a:ahLst/>
          <a:cxnLst/>
          <a:rect l="0" t="0" r="0" b="0"/>
          <a:pathLst>
            <a:path>
              <a:moveTo>
                <a:pt x="0" y="15556"/>
              </a:moveTo>
              <a:lnTo>
                <a:pt x="399698" y="15556"/>
              </a:lnTo>
            </a:path>
          </a:pathLst>
        </a:custGeom>
        <a:noFill/>
        <a:ln w="26425"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de-DE" sz="1100" kern="1200"/>
        </a:p>
      </dsp:txBody>
      <dsp:txXfrm>
        <a:off x="3808556" y="2233822"/>
        <a:ext cx="19984" cy="19984"/>
      </dsp:txXfrm>
    </dsp:sp>
    <dsp:sp modelId="{945512C3-DD4E-48C3-8B84-876C4DB8BA34}">
      <dsp:nvSpPr>
        <dsp:cNvPr id="0" name=""/>
        <dsp:cNvSpPr/>
      </dsp:nvSpPr>
      <dsp:spPr>
        <a:xfrm>
          <a:off x="3996259" y="1863873"/>
          <a:ext cx="1194393" cy="1113616"/>
        </a:xfrm>
        <a:prstGeom prst="ellipse">
          <a:avLst/>
        </a:prstGeom>
        <a:solidFill>
          <a:schemeClr val="lt1">
            <a:hueOff val="0"/>
            <a:satOff val="0"/>
            <a:lumOff val="0"/>
            <a:alphaOff val="0"/>
          </a:schemeClr>
        </a:solidFill>
        <a:ln w="2642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de-DE" sz="1100" kern="1200" dirty="0"/>
            <a:t>Innovative Transport-konzepte</a:t>
          </a:r>
        </a:p>
      </dsp:txBody>
      <dsp:txXfrm>
        <a:off x="4171174" y="2026958"/>
        <a:ext cx="844563" cy="787446"/>
      </dsp:txXfrm>
    </dsp:sp>
    <dsp:sp modelId="{B452229D-740E-4E6F-953E-219ECB9A583A}">
      <dsp:nvSpPr>
        <dsp:cNvPr id="0" name=""/>
        <dsp:cNvSpPr/>
      </dsp:nvSpPr>
      <dsp:spPr>
        <a:xfrm rot="3857143">
          <a:off x="3171725" y="2720981"/>
          <a:ext cx="407324" cy="31113"/>
        </a:xfrm>
        <a:custGeom>
          <a:avLst/>
          <a:gdLst/>
          <a:ahLst/>
          <a:cxnLst/>
          <a:rect l="0" t="0" r="0" b="0"/>
          <a:pathLst>
            <a:path>
              <a:moveTo>
                <a:pt x="0" y="15556"/>
              </a:moveTo>
              <a:lnTo>
                <a:pt x="407324" y="15556"/>
              </a:lnTo>
            </a:path>
          </a:pathLst>
        </a:custGeom>
        <a:noFill/>
        <a:ln w="26425"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de-DE" sz="1100" kern="1200"/>
        </a:p>
      </dsp:txBody>
      <dsp:txXfrm>
        <a:off x="3365205" y="2726354"/>
        <a:ext cx="20366" cy="20366"/>
      </dsp:txXfrm>
    </dsp:sp>
    <dsp:sp modelId="{37A24FF4-124B-4157-B382-4733B9ADDC70}">
      <dsp:nvSpPr>
        <dsp:cNvPr id="0" name=""/>
        <dsp:cNvSpPr/>
      </dsp:nvSpPr>
      <dsp:spPr>
        <a:xfrm>
          <a:off x="3116600" y="2854238"/>
          <a:ext cx="1245129" cy="1275381"/>
        </a:xfrm>
        <a:prstGeom prst="ellipse">
          <a:avLst/>
        </a:prstGeom>
        <a:solidFill>
          <a:schemeClr val="lt1">
            <a:hueOff val="0"/>
            <a:satOff val="0"/>
            <a:lumOff val="0"/>
            <a:alphaOff val="0"/>
          </a:schemeClr>
        </a:solidFill>
        <a:ln w="2642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de-DE" sz="1100" kern="1200" dirty="0"/>
            <a:t>Nachhaltigkeit im Güterverkehr</a:t>
          </a:r>
        </a:p>
      </dsp:txBody>
      <dsp:txXfrm>
        <a:off x="3298945" y="3041013"/>
        <a:ext cx="880439" cy="901831"/>
      </dsp:txXfrm>
    </dsp:sp>
    <dsp:sp modelId="{77F3363A-7EB2-4F41-8E1E-295405DC6D0E}">
      <dsp:nvSpPr>
        <dsp:cNvPr id="0" name=""/>
        <dsp:cNvSpPr/>
      </dsp:nvSpPr>
      <dsp:spPr>
        <a:xfrm rot="6942857">
          <a:off x="2461785" y="2763280"/>
          <a:ext cx="501221" cy="31113"/>
        </a:xfrm>
        <a:custGeom>
          <a:avLst/>
          <a:gdLst/>
          <a:ahLst/>
          <a:cxnLst/>
          <a:rect l="0" t="0" r="0" b="0"/>
          <a:pathLst>
            <a:path>
              <a:moveTo>
                <a:pt x="0" y="15556"/>
              </a:moveTo>
              <a:lnTo>
                <a:pt x="501221" y="15556"/>
              </a:lnTo>
            </a:path>
          </a:pathLst>
        </a:custGeom>
        <a:noFill/>
        <a:ln w="26425"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de-DE" sz="1100" kern="1200"/>
        </a:p>
      </dsp:txBody>
      <dsp:txXfrm rot="10800000">
        <a:off x="2699865" y="2766306"/>
        <a:ext cx="25061" cy="25061"/>
      </dsp:txXfrm>
    </dsp:sp>
    <dsp:sp modelId="{821F135B-B363-424A-B3FE-E15F586D055E}">
      <dsp:nvSpPr>
        <dsp:cNvPr id="0" name=""/>
        <dsp:cNvSpPr/>
      </dsp:nvSpPr>
      <dsp:spPr>
        <a:xfrm>
          <a:off x="1779573" y="2960710"/>
          <a:ext cx="1178830" cy="1062438"/>
        </a:xfrm>
        <a:prstGeom prst="ellipse">
          <a:avLst/>
        </a:prstGeom>
        <a:solidFill>
          <a:schemeClr val="lt1">
            <a:hueOff val="0"/>
            <a:satOff val="0"/>
            <a:lumOff val="0"/>
            <a:alphaOff val="0"/>
          </a:schemeClr>
        </a:solidFill>
        <a:ln w="2642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de-DE" sz="1100" kern="1200" dirty="0" err="1"/>
            <a:t>Individualis-ierung</a:t>
          </a:r>
          <a:r>
            <a:rPr lang="de-DE" sz="1100" kern="1200" dirty="0"/>
            <a:t> und steigende Komplexität</a:t>
          </a:r>
        </a:p>
      </dsp:txBody>
      <dsp:txXfrm>
        <a:off x="1952209" y="3116300"/>
        <a:ext cx="833558" cy="751258"/>
      </dsp:txXfrm>
    </dsp:sp>
    <dsp:sp modelId="{3C7D5202-19AD-4521-B906-9985640C3509}">
      <dsp:nvSpPr>
        <dsp:cNvPr id="0" name=""/>
        <dsp:cNvSpPr/>
      </dsp:nvSpPr>
      <dsp:spPr>
        <a:xfrm rot="10028571">
          <a:off x="2104170" y="2226633"/>
          <a:ext cx="385101" cy="31113"/>
        </a:xfrm>
        <a:custGeom>
          <a:avLst/>
          <a:gdLst/>
          <a:ahLst/>
          <a:cxnLst/>
          <a:rect l="0" t="0" r="0" b="0"/>
          <a:pathLst>
            <a:path>
              <a:moveTo>
                <a:pt x="0" y="15556"/>
              </a:moveTo>
              <a:lnTo>
                <a:pt x="385101" y="15556"/>
              </a:lnTo>
            </a:path>
          </a:pathLst>
        </a:custGeom>
        <a:noFill/>
        <a:ln w="26425"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rot="10800000">
        <a:off x="2287093" y="2232562"/>
        <a:ext cx="19255" cy="19255"/>
      </dsp:txXfrm>
    </dsp:sp>
    <dsp:sp modelId="{17496E01-BCBE-466C-9C6C-78D4F904BDA6}">
      <dsp:nvSpPr>
        <dsp:cNvPr id="0" name=""/>
        <dsp:cNvSpPr/>
      </dsp:nvSpPr>
      <dsp:spPr>
        <a:xfrm>
          <a:off x="905346" y="1806589"/>
          <a:ext cx="1218702" cy="1228185"/>
        </a:xfrm>
        <a:prstGeom prst="ellipse">
          <a:avLst/>
        </a:prstGeom>
        <a:solidFill>
          <a:schemeClr val="lt1">
            <a:hueOff val="0"/>
            <a:satOff val="0"/>
            <a:lumOff val="0"/>
            <a:alphaOff val="0"/>
          </a:schemeClr>
        </a:solidFill>
        <a:ln w="2642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de-DE" sz="1100" kern="1200" dirty="0"/>
            <a:t>Innovative Geschäfts-modelle</a:t>
          </a:r>
        </a:p>
      </dsp:txBody>
      <dsp:txXfrm>
        <a:off x="1083821" y="1986453"/>
        <a:ext cx="861752" cy="868457"/>
      </dsp:txXfrm>
    </dsp:sp>
    <dsp:sp modelId="{A3518AC5-9EF4-4182-8478-91C4A184EB3F}">
      <dsp:nvSpPr>
        <dsp:cNvPr id="0" name=""/>
        <dsp:cNvSpPr/>
      </dsp:nvSpPr>
      <dsp:spPr>
        <a:xfrm rot="13114286">
          <a:off x="2295772" y="1591884"/>
          <a:ext cx="358232" cy="31113"/>
        </a:xfrm>
        <a:custGeom>
          <a:avLst/>
          <a:gdLst/>
          <a:ahLst/>
          <a:cxnLst/>
          <a:rect l="0" t="0" r="0" b="0"/>
          <a:pathLst>
            <a:path>
              <a:moveTo>
                <a:pt x="0" y="15556"/>
              </a:moveTo>
              <a:lnTo>
                <a:pt x="358232" y="15556"/>
              </a:lnTo>
            </a:path>
          </a:pathLst>
        </a:custGeom>
        <a:noFill/>
        <a:ln w="26425"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88950">
            <a:lnSpc>
              <a:spcPct val="90000"/>
            </a:lnSpc>
            <a:spcBef>
              <a:spcPct val="0"/>
            </a:spcBef>
            <a:spcAft>
              <a:spcPct val="35000"/>
            </a:spcAft>
            <a:buNone/>
          </a:pPr>
          <a:endParaRPr lang="de-DE" sz="1100" kern="1200"/>
        </a:p>
      </dsp:txBody>
      <dsp:txXfrm rot="10800000">
        <a:off x="2465932" y="1598485"/>
        <a:ext cx="17911" cy="17911"/>
      </dsp:txXfrm>
    </dsp:sp>
    <dsp:sp modelId="{F29DB58A-8D20-4D34-AFE9-6D2A939FEFE7}">
      <dsp:nvSpPr>
        <dsp:cNvPr id="0" name=""/>
        <dsp:cNvSpPr/>
      </dsp:nvSpPr>
      <dsp:spPr>
        <a:xfrm>
          <a:off x="1152127" y="438438"/>
          <a:ext cx="1334925" cy="1292841"/>
        </a:xfrm>
        <a:prstGeom prst="ellipse">
          <a:avLst/>
        </a:prstGeom>
        <a:solidFill>
          <a:schemeClr val="lt1">
            <a:hueOff val="0"/>
            <a:satOff val="0"/>
            <a:lumOff val="0"/>
            <a:alphaOff val="0"/>
          </a:schemeClr>
        </a:solidFill>
        <a:ln w="2642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de-DE" sz="1100" kern="1200" dirty="0"/>
            <a:t>Kooperation</a:t>
          </a:r>
        </a:p>
      </dsp:txBody>
      <dsp:txXfrm>
        <a:off x="1347622" y="627770"/>
        <a:ext cx="943935" cy="914177"/>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7.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8.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9.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0.56353</cdr:x>
      <cdr:y>0.70516</cdr:y>
    </cdr:from>
    <cdr:to>
      <cdr:x>0.86671</cdr:x>
      <cdr:y>0.77978</cdr:y>
    </cdr:to>
    <cdr:sp macro="" textlink="">
      <cdr:nvSpPr>
        <cdr:cNvPr id="2" name="TextBox 4"/>
        <cdr:cNvSpPr txBox="1"/>
      </cdr:nvSpPr>
      <cdr:spPr>
        <a:xfrm xmlns:a="http://schemas.openxmlformats.org/drawingml/2006/main">
          <a:off x="2028947" y="2035929"/>
          <a:ext cx="1091569" cy="215443"/>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de-AT" sz="800" dirty="0">
              <a:solidFill>
                <a:schemeClr val="accent1"/>
              </a:solidFill>
              <a:latin typeface="Corbel" panose="020B0503020204020204" pitchFamily="34" charset="0"/>
            </a:rPr>
            <a:t>Quelle: Eurostat</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889250" cy="498008"/>
          </a:xfrm>
          <a:prstGeom prst="rect">
            <a:avLst/>
          </a:prstGeom>
        </p:spPr>
        <p:txBody>
          <a:bodyPr vert="horz" lIns="91440" tIns="45720" rIns="91440" bIns="45720" rtlCol="0"/>
          <a:lstStyle>
            <a:lvl1pPr algn="l">
              <a:defRPr sz="1200"/>
            </a:lvl1pPr>
          </a:lstStyle>
          <a:p>
            <a:endParaRPr lang="de-AT"/>
          </a:p>
        </p:txBody>
      </p:sp>
      <p:sp>
        <p:nvSpPr>
          <p:cNvPr id="3" name="Datumsplatzhalter 2"/>
          <p:cNvSpPr>
            <a:spLocks noGrp="1"/>
          </p:cNvSpPr>
          <p:nvPr>
            <p:ph type="dt" sz="quarter" idx="1"/>
          </p:nvPr>
        </p:nvSpPr>
        <p:spPr>
          <a:xfrm>
            <a:off x="3778250" y="0"/>
            <a:ext cx="2889250" cy="498008"/>
          </a:xfrm>
          <a:prstGeom prst="rect">
            <a:avLst/>
          </a:prstGeom>
        </p:spPr>
        <p:txBody>
          <a:bodyPr vert="horz" lIns="91440" tIns="45720" rIns="91440" bIns="45720" rtlCol="0"/>
          <a:lstStyle>
            <a:lvl1pPr algn="r">
              <a:defRPr sz="1200"/>
            </a:lvl1pPr>
          </a:lstStyle>
          <a:p>
            <a:fld id="{2D62A519-6707-4B7E-B9EF-DE14F15B4C0F}" type="datetimeFigureOut">
              <a:rPr lang="de-AT" smtClean="0"/>
              <a:t>20.09.2022</a:t>
            </a:fld>
            <a:endParaRPr lang="de-AT"/>
          </a:p>
        </p:txBody>
      </p:sp>
      <p:sp>
        <p:nvSpPr>
          <p:cNvPr id="4" name="Fußzeilenplatzhalter 3"/>
          <p:cNvSpPr>
            <a:spLocks noGrp="1"/>
          </p:cNvSpPr>
          <p:nvPr>
            <p:ph type="ftr" sz="quarter" idx="2"/>
          </p:nvPr>
        </p:nvSpPr>
        <p:spPr>
          <a:xfrm>
            <a:off x="0" y="9428630"/>
            <a:ext cx="2889250" cy="498008"/>
          </a:xfrm>
          <a:prstGeom prst="rect">
            <a:avLst/>
          </a:prstGeom>
        </p:spPr>
        <p:txBody>
          <a:bodyPr vert="horz" lIns="91440" tIns="45720" rIns="91440" bIns="45720" rtlCol="0" anchor="b"/>
          <a:lstStyle>
            <a:lvl1pPr algn="l">
              <a:defRPr sz="1200"/>
            </a:lvl1pPr>
          </a:lstStyle>
          <a:p>
            <a:endParaRPr lang="de-AT"/>
          </a:p>
        </p:txBody>
      </p:sp>
      <p:sp>
        <p:nvSpPr>
          <p:cNvPr id="5" name="Foliennummernplatzhalter 4"/>
          <p:cNvSpPr>
            <a:spLocks noGrp="1"/>
          </p:cNvSpPr>
          <p:nvPr>
            <p:ph type="sldNum" sz="quarter" idx="3"/>
          </p:nvPr>
        </p:nvSpPr>
        <p:spPr>
          <a:xfrm>
            <a:off x="3778250" y="9428630"/>
            <a:ext cx="2889250" cy="498008"/>
          </a:xfrm>
          <a:prstGeom prst="rect">
            <a:avLst/>
          </a:prstGeom>
        </p:spPr>
        <p:txBody>
          <a:bodyPr vert="horz" lIns="91440" tIns="45720" rIns="91440" bIns="45720" rtlCol="0" anchor="b"/>
          <a:lstStyle>
            <a:lvl1pPr algn="r">
              <a:defRPr sz="1200"/>
            </a:lvl1pPr>
          </a:lstStyle>
          <a:p>
            <a:fld id="{5328CA77-BA4E-4F28-97A9-B0E0C9BE354A}" type="slidenum">
              <a:rPr lang="de-AT" smtClean="0"/>
              <a:t>‹#›</a:t>
            </a:fld>
            <a:endParaRPr lang="de-AT"/>
          </a:p>
        </p:txBody>
      </p:sp>
    </p:spTree>
    <p:extLst>
      <p:ext uri="{BB962C8B-B14F-4D97-AF65-F5344CB8AC3E}">
        <p14:creationId xmlns:p14="http://schemas.microsoft.com/office/powerpoint/2010/main" val="8447910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889938" cy="496333"/>
          </a:xfrm>
          <a:prstGeom prst="rect">
            <a:avLst/>
          </a:prstGeom>
        </p:spPr>
        <p:txBody>
          <a:bodyPr vert="horz" lIns="91110" tIns="45554" rIns="91110" bIns="45554" rtlCol="0"/>
          <a:lstStyle>
            <a:lvl1pPr algn="l">
              <a:defRPr sz="1200"/>
            </a:lvl1pPr>
          </a:lstStyle>
          <a:p>
            <a:endParaRPr lang="de-AT" dirty="0"/>
          </a:p>
        </p:txBody>
      </p:sp>
      <p:sp>
        <p:nvSpPr>
          <p:cNvPr id="3" name="Date Placeholder 2"/>
          <p:cNvSpPr>
            <a:spLocks noGrp="1"/>
          </p:cNvSpPr>
          <p:nvPr>
            <p:ph type="dt" idx="1"/>
          </p:nvPr>
        </p:nvSpPr>
        <p:spPr>
          <a:xfrm>
            <a:off x="3777608" y="0"/>
            <a:ext cx="2889938" cy="496333"/>
          </a:xfrm>
          <a:prstGeom prst="rect">
            <a:avLst/>
          </a:prstGeom>
        </p:spPr>
        <p:txBody>
          <a:bodyPr vert="horz" lIns="91110" tIns="45554" rIns="91110" bIns="45554" rtlCol="0"/>
          <a:lstStyle>
            <a:lvl1pPr algn="r">
              <a:defRPr sz="1200"/>
            </a:lvl1pPr>
          </a:lstStyle>
          <a:p>
            <a:fld id="{CCFC2A34-98BB-4C93-A97D-162B0DCA04A7}" type="datetimeFigureOut">
              <a:rPr lang="de-AT" smtClean="0"/>
              <a:t>20.09.2022</a:t>
            </a:fld>
            <a:endParaRPr lang="de-AT" dirty="0"/>
          </a:p>
        </p:txBody>
      </p:sp>
      <p:sp>
        <p:nvSpPr>
          <p:cNvPr id="4" name="Slide Image Placeholder 3"/>
          <p:cNvSpPr>
            <a:spLocks noGrp="1" noRot="1" noChangeAspect="1"/>
          </p:cNvSpPr>
          <p:nvPr>
            <p:ph type="sldImg" idx="2"/>
          </p:nvPr>
        </p:nvSpPr>
        <p:spPr>
          <a:xfrm>
            <a:off x="854075" y="746125"/>
            <a:ext cx="4960938" cy="3721100"/>
          </a:xfrm>
          <a:prstGeom prst="rect">
            <a:avLst/>
          </a:prstGeom>
          <a:noFill/>
          <a:ln w="12700">
            <a:solidFill>
              <a:prstClr val="black"/>
            </a:solidFill>
          </a:ln>
        </p:spPr>
        <p:txBody>
          <a:bodyPr vert="horz" lIns="91110" tIns="45554" rIns="91110" bIns="45554" rtlCol="0" anchor="ctr"/>
          <a:lstStyle/>
          <a:p>
            <a:endParaRPr lang="de-AT" dirty="0"/>
          </a:p>
        </p:txBody>
      </p:sp>
      <p:sp>
        <p:nvSpPr>
          <p:cNvPr id="5" name="Notes Placeholder 4"/>
          <p:cNvSpPr>
            <a:spLocks noGrp="1"/>
          </p:cNvSpPr>
          <p:nvPr>
            <p:ph type="body" sz="quarter" idx="3"/>
          </p:nvPr>
        </p:nvSpPr>
        <p:spPr>
          <a:xfrm>
            <a:off x="666909" y="4715155"/>
            <a:ext cx="5335270" cy="4466988"/>
          </a:xfrm>
          <a:prstGeom prst="rect">
            <a:avLst/>
          </a:prstGeom>
        </p:spPr>
        <p:txBody>
          <a:bodyPr vert="horz" lIns="91110" tIns="45554" rIns="91110" bIns="4555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AT"/>
          </a:p>
        </p:txBody>
      </p:sp>
      <p:sp>
        <p:nvSpPr>
          <p:cNvPr id="6" name="Footer Placeholder 5"/>
          <p:cNvSpPr>
            <a:spLocks noGrp="1"/>
          </p:cNvSpPr>
          <p:nvPr>
            <p:ph type="ftr" sz="quarter" idx="4"/>
          </p:nvPr>
        </p:nvSpPr>
        <p:spPr>
          <a:xfrm>
            <a:off x="1" y="9428584"/>
            <a:ext cx="2889938" cy="496333"/>
          </a:xfrm>
          <a:prstGeom prst="rect">
            <a:avLst/>
          </a:prstGeom>
        </p:spPr>
        <p:txBody>
          <a:bodyPr vert="horz" lIns="91110" tIns="45554" rIns="91110" bIns="45554" rtlCol="0" anchor="b"/>
          <a:lstStyle>
            <a:lvl1pPr algn="l">
              <a:defRPr sz="1200"/>
            </a:lvl1pPr>
          </a:lstStyle>
          <a:p>
            <a:endParaRPr lang="de-AT" dirty="0"/>
          </a:p>
        </p:txBody>
      </p:sp>
      <p:sp>
        <p:nvSpPr>
          <p:cNvPr id="7" name="Slide Number Placeholder 6"/>
          <p:cNvSpPr>
            <a:spLocks noGrp="1"/>
          </p:cNvSpPr>
          <p:nvPr>
            <p:ph type="sldNum" sz="quarter" idx="5"/>
          </p:nvPr>
        </p:nvSpPr>
        <p:spPr>
          <a:xfrm>
            <a:off x="3777608" y="9428584"/>
            <a:ext cx="2889938" cy="496333"/>
          </a:xfrm>
          <a:prstGeom prst="rect">
            <a:avLst/>
          </a:prstGeom>
        </p:spPr>
        <p:txBody>
          <a:bodyPr vert="horz" lIns="91110" tIns="45554" rIns="91110" bIns="45554" rtlCol="0" anchor="b"/>
          <a:lstStyle>
            <a:lvl1pPr algn="r">
              <a:defRPr sz="1200"/>
            </a:lvl1pPr>
          </a:lstStyle>
          <a:p>
            <a:fld id="{56F06DAA-0A4E-4110-9797-3FB8CA0FEA93}" type="slidenum">
              <a:rPr lang="de-AT" smtClean="0"/>
              <a:t>‹#›</a:t>
            </a:fld>
            <a:endParaRPr lang="de-AT" dirty="0"/>
          </a:p>
        </p:txBody>
      </p:sp>
    </p:spTree>
    <p:extLst>
      <p:ext uri="{BB962C8B-B14F-4D97-AF65-F5344CB8AC3E}">
        <p14:creationId xmlns:p14="http://schemas.microsoft.com/office/powerpoint/2010/main" val="15501446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welt.de/motor/news/article155884171/Nutzfahrzeug-Studie.html"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n.diemacher.at/1083/logistik-4"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wko.at/branchen/handel/Studie__Internet-Einzelhandel_2014.html"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bearingpoint.com/de-de/ueber-uns/pressemitteilungen-und-medienberichte/pressemitteilungen/digitale-plattformkonzepte-pr/"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eur-lex.europa.eu/legal-content/de/TXT/PDF/?uri=CELEX:52011DC0144"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www.unmanned-ship.org/munin/about/the-autonomus-ship/" TargetMode="External"/><Relationship Id="rId2" Type="http://schemas.openxmlformats.org/officeDocument/2006/relationships/slide" Target="../slides/slide31.xml"/><Relationship Id="rId1" Type="http://schemas.openxmlformats.org/officeDocument/2006/relationships/notesMaster" Target="../notesMasters/notesMaster1.xml"/><Relationship Id="rId4" Type="http://schemas.openxmlformats.org/officeDocument/2006/relationships/hyperlink" Target="https://www.youtube.com/watch?v=Z5cTxSjjEXI" TargetMode="Externa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www.springer.com/cda/content/document/cda_downloaddocument/9783642193323-c1.pdf?SGWID=0-0-45-1199838-p174123868"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www.europeangatewayservices.com/de"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direct.bargelink.com/"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s://learn.uship.com/carriers/getting-started/"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3" Type="http://schemas.openxmlformats.org/officeDocument/2006/relationships/hyperlink" Target="http://www.zukunft-mobilitaet.net/117213/binnenschifffahrt-seeschifffahrt/innenstadtlogistik-binnenschiff-lastenrad-amsterdam-utrecht-paris/" TargetMode="External"/><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10"/>
          </p:nvPr>
        </p:nvSpPr>
        <p:spPr/>
        <p:txBody>
          <a:bodyPr/>
          <a:lstStyle/>
          <a:p>
            <a:fld id="{56F06DAA-0A4E-4110-9797-3FB8CA0FEA93}" type="slidenum">
              <a:rPr lang="de-AT" smtClean="0"/>
              <a:t>1</a:t>
            </a:fld>
            <a:endParaRPr lang="de-AT" dirty="0"/>
          </a:p>
        </p:txBody>
      </p:sp>
    </p:spTree>
    <p:extLst>
      <p:ext uri="{BB962C8B-B14F-4D97-AF65-F5344CB8AC3E}">
        <p14:creationId xmlns:p14="http://schemas.microsoft.com/office/powerpoint/2010/main" val="16814423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a:solidFill>
                  <a:schemeClr val="tx1"/>
                </a:solidFill>
                <a:effectLst/>
                <a:latin typeface="+mn-lt"/>
                <a:ea typeface="+mn-ea"/>
                <a:cs typeface="+mn-cs"/>
              </a:rPr>
              <a:t>Die Binnenschifffahrt in Europa konzentriert sich hauptsächlich auf zwei Länder, die Niederlande und Deutschland, in denen knapp 70% der gesamten Verkehrsleistung in der europäischen Binnenschifffahrt abgewickelt werden. Allgemein stellen die Rheinstaaten der Europäischen Union (Belgien, Niederlande, Frankreich und Deutschland) 84 % der gesamten Güterverkehrsleistung in der Binnenschifffahrt dar, die Donaustaaten der EU (Bulgarien, Kroatien, Ungarn, Österreich, Rumänien und Slowakei) umfassen 16,4 % der Güterverkehrsleistung auf europäischen Wasserstraßen. Die gesamte Verkehrsleistung der Binnenschifffahrt in der Europäischen Union hat 2018 nahezu 135 Mrd. TKM erreicht.</a:t>
            </a:r>
            <a:endParaRPr lang="de-AT" sz="1200" kern="1200" dirty="0">
              <a:solidFill>
                <a:schemeClr val="tx1"/>
              </a:solidFill>
              <a:effectLst/>
              <a:latin typeface="+mn-lt"/>
              <a:ea typeface="+mn-ea"/>
              <a:cs typeface="+mn-cs"/>
            </a:endParaRPr>
          </a:p>
          <a:p>
            <a:endParaRPr lang="de-DE"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Quelle: </a:t>
            </a:r>
            <a:r>
              <a:rPr lang="de-AT" sz="1200" kern="1200" dirty="0">
                <a:solidFill>
                  <a:schemeClr val="tx1"/>
                </a:solidFill>
                <a:effectLst/>
                <a:latin typeface="+mn-lt"/>
                <a:ea typeface="+mn-ea"/>
                <a:cs typeface="+mn-cs"/>
              </a:rPr>
              <a:t>Zentralkommission</a:t>
            </a:r>
            <a:r>
              <a:rPr lang="de-AT" sz="1200" kern="1200" baseline="0" dirty="0">
                <a:solidFill>
                  <a:schemeClr val="tx1"/>
                </a:solidFill>
                <a:effectLst/>
                <a:latin typeface="+mn-lt"/>
                <a:ea typeface="+mn-ea"/>
                <a:cs typeface="+mn-cs"/>
              </a:rPr>
              <a:t> für die Rheinschifffahrt, Marktbeobachtung 2019, URL: https://www.ccr-zkr.org/files/documents/om/om19_II_de.pdf [14.05.2020].</a:t>
            </a:r>
          </a:p>
          <a:p>
            <a:r>
              <a:rPr lang="de-AT" sz="1200" kern="1200" baseline="0" dirty="0">
                <a:solidFill>
                  <a:schemeClr val="tx1"/>
                </a:solidFill>
                <a:effectLst/>
                <a:latin typeface="+mn-lt"/>
                <a:ea typeface="+mn-ea"/>
                <a:cs typeface="+mn-cs"/>
              </a:rPr>
              <a:t>Bildquelle: in Anlehnung an Zentralkommission der </a:t>
            </a:r>
            <a:r>
              <a:rPr lang="de-AT" sz="1200" kern="1200" baseline="0" dirty="0" err="1">
                <a:solidFill>
                  <a:schemeClr val="tx1"/>
                </a:solidFill>
                <a:effectLst/>
                <a:latin typeface="+mn-lt"/>
                <a:ea typeface="+mn-ea"/>
                <a:cs typeface="+mn-cs"/>
              </a:rPr>
              <a:t>Rheinschiffahrt</a:t>
            </a:r>
            <a:r>
              <a:rPr lang="de-AT" sz="1200" kern="1200" baseline="0" dirty="0">
                <a:solidFill>
                  <a:schemeClr val="tx1"/>
                </a:solidFill>
                <a:effectLst/>
                <a:latin typeface="+mn-lt"/>
                <a:ea typeface="+mn-ea"/>
                <a:cs typeface="+mn-cs"/>
              </a:rPr>
              <a:t>, Marktbeobachtung 2019, URL: URL: https://www.ccr-zkr.org/files/documents/om/om19_II_de.pdf [14.05.2020].</a:t>
            </a:r>
            <a:endParaRPr lang="de-AT" sz="1200" kern="1200" dirty="0">
              <a:solidFill>
                <a:schemeClr val="tx1"/>
              </a:solidFill>
              <a:effectLst/>
              <a:latin typeface="+mn-lt"/>
              <a:ea typeface="+mn-ea"/>
              <a:cs typeface="+mn-cs"/>
            </a:endParaRPr>
          </a:p>
          <a:p>
            <a:endParaRPr lang="de-AT" dirty="0"/>
          </a:p>
        </p:txBody>
      </p:sp>
      <p:sp>
        <p:nvSpPr>
          <p:cNvPr id="4" name="Foliennummernplatzhalter 3"/>
          <p:cNvSpPr>
            <a:spLocks noGrp="1"/>
          </p:cNvSpPr>
          <p:nvPr>
            <p:ph type="sldNum" sz="quarter" idx="10"/>
          </p:nvPr>
        </p:nvSpPr>
        <p:spPr/>
        <p:txBody>
          <a:bodyPr/>
          <a:lstStyle/>
          <a:p>
            <a:fld id="{56F06DAA-0A4E-4110-9797-3FB8CA0FEA93}" type="slidenum">
              <a:rPr lang="de-AT" smtClean="0"/>
              <a:t>11</a:t>
            </a:fld>
            <a:endParaRPr lang="de-AT" dirty="0"/>
          </a:p>
        </p:txBody>
      </p:sp>
    </p:spTree>
    <p:extLst>
      <p:ext uri="{BB962C8B-B14F-4D97-AF65-F5344CB8AC3E}">
        <p14:creationId xmlns:p14="http://schemas.microsoft.com/office/powerpoint/2010/main" val="29304567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sz="1000" kern="1200" dirty="0">
                <a:solidFill>
                  <a:schemeClr val="tx1"/>
                </a:solidFill>
                <a:effectLst/>
                <a:latin typeface="+mn-lt"/>
                <a:ea typeface="+mn-ea"/>
                <a:cs typeface="+mn-cs"/>
              </a:rPr>
              <a:t>Der Rhein-Main-Donau Korridor verfügt über eine Gesamtlänge von </a:t>
            </a:r>
            <a:r>
              <a:rPr lang="de-AT" sz="1000" b="1" kern="1200" dirty="0">
                <a:solidFill>
                  <a:schemeClr val="tx1"/>
                </a:solidFill>
                <a:effectLst/>
                <a:latin typeface="+mn-lt"/>
                <a:ea typeface="+mn-ea"/>
                <a:cs typeface="+mn-cs"/>
              </a:rPr>
              <a:t>3.504 km </a:t>
            </a:r>
            <a:r>
              <a:rPr lang="de-AT" sz="1000" kern="1200" dirty="0">
                <a:solidFill>
                  <a:schemeClr val="tx1"/>
                </a:solidFill>
                <a:effectLst/>
                <a:latin typeface="+mn-lt"/>
                <a:ea typeface="+mn-ea"/>
                <a:cs typeface="+mn-cs"/>
              </a:rPr>
              <a:t>und verbindet den Hafen von Rotterdam (Niederlande) mit dem Hafen von Constanta (Rumänien) und somit auch </a:t>
            </a:r>
            <a:r>
              <a:rPr lang="de-AT" sz="1000" b="1" kern="1200" dirty="0">
                <a:solidFill>
                  <a:schemeClr val="tx1"/>
                </a:solidFill>
                <a:effectLst/>
                <a:latin typeface="+mn-lt"/>
                <a:ea typeface="+mn-ea"/>
                <a:cs typeface="+mn-cs"/>
              </a:rPr>
              <a:t>15 europäische Länder </a:t>
            </a:r>
            <a:r>
              <a:rPr lang="de-AT" sz="1000" kern="1200" dirty="0">
                <a:solidFill>
                  <a:schemeClr val="tx1"/>
                </a:solidFill>
                <a:effectLst/>
                <a:latin typeface="+mn-lt"/>
                <a:ea typeface="+mn-ea"/>
                <a:cs typeface="+mn-cs"/>
              </a:rPr>
              <a:t>direkt auf dem Wasserweg. Vergleicht man die Wasserstraße Donau mit dem Rhein so ist diese somit 2,7mal Länger als der Rhein. Trotzdem wurden 2017 am Rhein </a:t>
            </a:r>
            <a:r>
              <a:rPr lang="de-AT" sz="1000" b="1" kern="1200" dirty="0">
                <a:solidFill>
                  <a:schemeClr val="tx1"/>
                </a:solidFill>
                <a:effectLst/>
                <a:latin typeface="+mn-lt"/>
                <a:ea typeface="+mn-ea"/>
                <a:cs typeface="+mn-cs"/>
              </a:rPr>
              <a:t>4,8 mal mehr Güter </a:t>
            </a:r>
            <a:r>
              <a:rPr lang="de-AT" sz="1000" kern="1200" dirty="0">
                <a:solidFill>
                  <a:schemeClr val="tx1"/>
                </a:solidFill>
                <a:effectLst/>
                <a:latin typeface="+mn-lt"/>
                <a:ea typeface="+mn-ea"/>
                <a:cs typeface="+mn-cs"/>
              </a:rPr>
              <a:t>transportiert als auf der Donau. Die Transportleistung am Rhein war 2017 somit 1,6</a:t>
            </a:r>
            <a:r>
              <a:rPr lang="de-AT" sz="1000" kern="1200" baseline="0" dirty="0">
                <a:solidFill>
                  <a:schemeClr val="tx1"/>
                </a:solidFill>
                <a:effectLst/>
                <a:latin typeface="+mn-lt"/>
                <a:ea typeface="+mn-ea"/>
                <a:cs typeface="+mn-cs"/>
              </a:rPr>
              <a:t> </a:t>
            </a:r>
            <a:r>
              <a:rPr lang="de-AT" sz="1000" kern="1200" dirty="0">
                <a:solidFill>
                  <a:schemeClr val="tx1"/>
                </a:solidFill>
                <a:effectLst/>
                <a:latin typeface="+mn-lt"/>
                <a:ea typeface="+mn-ea"/>
                <a:cs typeface="+mn-cs"/>
              </a:rPr>
              <a:t>mal höher als auf der Donau. Die begrenzte Verzweigung der Donauwasserstraße ermöglicht nur eine räumlich konzentrierte Nutzung, des Weiteren ist ein längerer Vor- und Nachlauf auf Straße oder Schiene erforderlich. Dem zu Folge hat die Binnenschifffahrt im Donauraum in der Regel einen geringeren Anteil am nationalen Modal Split. Allerdings zeichnen sich die Donauverkehre im Vergleich der Verkehrsleistung durch längere Distanzen aus. Die mittlere Transportweite auf der Donau beträgt rund 600 km während die des Rheins nur rund 200 km beträgt. Von Kelheim bis </a:t>
            </a:r>
            <a:r>
              <a:rPr lang="de-AT" sz="1000" kern="1200" dirty="0" err="1">
                <a:solidFill>
                  <a:schemeClr val="tx1"/>
                </a:solidFill>
                <a:effectLst/>
                <a:latin typeface="+mn-lt"/>
                <a:ea typeface="+mn-ea"/>
                <a:cs typeface="+mn-cs"/>
              </a:rPr>
              <a:t>Sulina</a:t>
            </a:r>
            <a:r>
              <a:rPr lang="de-AT" sz="1000" kern="1200" dirty="0">
                <a:solidFill>
                  <a:schemeClr val="tx1"/>
                </a:solidFill>
                <a:effectLst/>
                <a:latin typeface="+mn-lt"/>
                <a:ea typeface="+mn-ea"/>
                <a:cs typeface="+mn-cs"/>
              </a:rPr>
              <a:t> überspannen in Summe </a:t>
            </a:r>
            <a:r>
              <a:rPr lang="de-AT" sz="1000" b="1" kern="1200" dirty="0">
                <a:solidFill>
                  <a:schemeClr val="tx1"/>
                </a:solidFill>
                <a:effectLst/>
                <a:latin typeface="+mn-lt"/>
                <a:ea typeface="+mn-ea"/>
                <a:cs typeface="+mn-cs"/>
              </a:rPr>
              <a:t>129 Brücken </a:t>
            </a:r>
            <a:r>
              <a:rPr lang="de-AT" sz="1000" kern="1200" dirty="0">
                <a:solidFill>
                  <a:schemeClr val="tx1"/>
                </a:solidFill>
                <a:effectLst/>
                <a:latin typeface="+mn-lt"/>
                <a:ea typeface="+mn-ea"/>
                <a:cs typeface="+mn-cs"/>
              </a:rPr>
              <a:t>die Donau. Da bedingt durch die Brücken ein maximal 2-3 lagiger Containerverkehr auf der Donau möglich ist, der sich wenig wirtschaftlich gestalten würde, gibt es </a:t>
            </a:r>
            <a:r>
              <a:rPr lang="de-AT" sz="1000" b="1" kern="1200" dirty="0">
                <a:solidFill>
                  <a:schemeClr val="tx1"/>
                </a:solidFill>
                <a:effectLst/>
                <a:latin typeface="+mn-lt"/>
                <a:ea typeface="+mn-ea"/>
                <a:cs typeface="+mn-cs"/>
              </a:rPr>
              <a:t>praktisch kaum Containerverkehr </a:t>
            </a:r>
            <a:r>
              <a:rPr lang="de-AT" sz="1000" kern="1200" dirty="0">
                <a:solidFill>
                  <a:schemeClr val="tx1"/>
                </a:solidFill>
                <a:effectLst/>
                <a:latin typeface="+mn-lt"/>
                <a:ea typeface="+mn-ea"/>
                <a:cs typeface="+mn-cs"/>
              </a:rPr>
              <a:t>auf der Donau. Containerverkehr wird überwiegend im Rheingebiet betrieben. Darüber hinaus hat der Rhein vier Hauptzuflüsse, die die Rolle des Rheins als wichtigste Wasserstraße Europas stärken. Die wirtschaftliche Aktivität und die hohe Bevölkerungsdichte entlang des Rheins unterstützen auch eine verstärkte Nutzung dieser Binnenwasserstraße als Verkehrsträger.</a:t>
            </a:r>
          </a:p>
          <a:p>
            <a:endParaRPr lang="en-GB" sz="1000" noProof="0" dirty="0"/>
          </a:p>
          <a:p>
            <a:r>
              <a:rPr lang="en-GB" sz="1000" noProof="0" dirty="0" err="1"/>
              <a:t>Quellen</a:t>
            </a:r>
            <a:r>
              <a:rPr lang="en-GB" sz="1000" noProof="0" dirty="0"/>
              <a:t>:</a:t>
            </a:r>
          </a:p>
          <a:p>
            <a:r>
              <a:rPr lang="en-GB" sz="1000" b="0" noProof="0" dirty="0"/>
              <a:t>viadonau,</a:t>
            </a:r>
            <a:r>
              <a:rPr lang="en-GB" sz="1000" b="0" baseline="0" noProof="0" dirty="0"/>
              <a:t> “</a:t>
            </a:r>
            <a:r>
              <a:rPr lang="en-GB" sz="1000" b="0" noProof="0" dirty="0" err="1"/>
              <a:t>Handbuch</a:t>
            </a:r>
            <a:r>
              <a:rPr lang="en-GB" sz="1000" b="0" noProof="0" dirty="0"/>
              <a:t> der </a:t>
            </a:r>
            <a:r>
              <a:rPr lang="en-GB" sz="1000" b="0" noProof="0" dirty="0" err="1"/>
              <a:t>Donauschifffahrt</a:t>
            </a:r>
            <a:r>
              <a:rPr lang="en-GB" sz="1000" b="0" noProof="0" dirty="0"/>
              <a:t>,</a:t>
            </a:r>
            <a:r>
              <a:rPr lang="en-GB" sz="1000" b="0" baseline="0" noProof="0" dirty="0"/>
              <a:t> S</a:t>
            </a:r>
            <a:r>
              <a:rPr lang="en-GB" sz="1000" noProof="0" dirty="0"/>
              <a:t>.20, 21, 56</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000" noProof="0" dirty="0"/>
          </a:p>
          <a:p>
            <a:pPr marL="0" marR="0" indent="0" algn="l" defTabSz="914400" rtl="0" eaLnBrk="1" fontAlgn="auto" latinLnBrk="0" hangingPunct="1">
              <a:lnSpc>
                <a:spcPct val="100000"/>
              </a:lnSpc>
              <a:spcBef>
                <a:spcPts val="0"/>
              </a:spcBef>
              <a:spcAft>
                <a:spcPts val="0"/>
              </a:spcAft>
              <a:buClrTx/>
              <a:buSzTx/>
              <a:buFontTx/>
              <a:buNone/>
              <a:tabLst/>
              <a:defRPr/>
            </a:pPr>
            <a:r>
              <a:rPr lang="en-GB" sz="1000" noProof="0" dirty="0" err="1"/>
              <a:t>Bildquelle</a:t>
            </a:r>
            <a:r>
              <a:rPr lang="de-AT" sz="1000" noProof="0" dirty="0"/>
              <a:t>:</a:t>
            </a:r>
            <a:r>
              <a:rPr lang="de-AT" sz="1000" baseline="0" noProof="0" dirty="0"/>
              <a:t> viadonau, Inland Navigation Europe im Handbuch der Donauschifffahrt, S. 44</a:t>
            </a:r>
            <a:endParaRPr lang="en-GB" sz="1000" noProof="0" dirty="0"/>
          </a:p>
        </p:txBody>
      </p:sp>
      <p:sp>
        <p:nvSpPr>
          <p:cNvPr id="4" name="Slide Number Placeholder 3"/>
          <p:cNvSpPr>
            <a:spLocks noGrp="1"/>
          </p:cNvSpPr>
          <p:nvPr>
            <p:ph type="sldNum" sz="quarter" idx="10"/>
          </p:nvPr>
        </p:nvSpPr>
        <p:spPr/>
        <p:txBody>
          <a:bodyPr/>
          <a:lstStyle/>
          <a:p>
            <a:fld id="{56F06DAA-0A4E-4110-9797-3FB8CA0FEA93}" type="slidenum">
              <a:rPr lang="de-AT" smtClean="0"/>
              <a:t>12</a:t>
            </a:fld>
            <a:endParaRPr lang="de-AT" dirty="0"/>
          </a:p>
        </p:txBody>
      </p:sp>
    </p:spTree>
    <p:extLst>
      <p:ext uri="{BB962C8B-B14F-4D97-AF65-F5344CB8AC3E}">
        <p14:creationId xmlns:p14="http://schemas.microsoft.com/office/powerpoint/2010/main" val="1724440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Bildquelle: viadonau auf https://fotos.viadonau.org</a:t>
            </a:r>
            <a:endParaRPr lang="en-US" dirty="0"/>
          </a:p>
        </p:txBody>
      </p:sp>
      <p:sp>
        <p:nvSpPr>
          <p:cNvPr id="4" name="Foliennummernplatzhalter 3"/>
          <p:cNvSpPr>
            <a:spLocks noGrp="1"/>
          </p:cNvSpPr>
          <p:nvPr>
            <p:ph type="sldNum" sz="quarter" idx="10"/>
          </p:nvPr>
        </p:nvSpPr>
        <p:spPr/>
        <p:txBody>
          <a:bodyPr/>
          <a:lstStyle/>
          <a:p>
            <a:fld id="{56F06DAA-0A4E-4110-9797-3FB8CA0FEA93}" type="slidenum">
              <a:rPr lang="de-AT" smtClean="0"/>
              <a:t>13</a:t>
            </a:fld>
            <a:endParaRPr lang="de-AT" dirty="0"/>
          </a:p>
        </p:txBody>
      </p:sp>
    </p:spTree>
    <p:extLst>
      <p:ext uri="{BB962C8B-B14F-4D97-AF65-F5344CB8AC3E}">
        <p14:creationId xmlns:p14="http://schemas.microsoft.com/office/powerpoint/2010/main" val="15083197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AT"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6F06DAA-0A4E-4110-9797-3FB8CA0FEA93}" type="slidenum">
              <a:rPr lang="de-AT" smtClean="0"/>
              <a:t>14</a:t>
            </a:fld>
            <a:endParaRPr lang="de-AT" dirty="0"/>
          </a:p>
        </p:txBody>
      </p:sp>
    </p:spTree>
    <p:extLst>
      <p:ext uri="{BB962C8B-B14F-4D97-AF65-F5344CB8AC3E}">
        <p14:creationId xmlns:p14="http://schemas.microsoft.com/office/powerpoint/2010/main" val="34919394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sz="1200" kern="1200" dirty="0">
                <a:solidFill>
                  <a:schemeClr val="tx1"/>
                </a:solidFill>
                <a:effectLst/>
                <a:latin typeface="+mn-lt"/>
                <a:ea typeface="+mn-ea"/>
                <a:cs typeface="+mn-cs"/>
              </a:rPr>
              <a:t>Allgemein steht der Transportbereich vor der Herausforderung, dass das Güteraufkommen in Zukunft stark zunehmen wird – bis 2030 ist ein Zuwachs von 50 % prognostiziert. Dabei ist der Verkehrsträger Straße bereits zum Großteil ausgelastet, was die Forderung nach einer nachhaltigen, multimodalen Transportlösung bestärkt. Aufgrund der zunehmenden Staus, Unfälle, Hürden und Ineffizienzen sind auch die Kosten des Transportes gestiegen, was wiederum die Konkurrenzfähigkeit des Verkehrsträgers Straße allgemein schwächt. Außerdem ist der Transportbereich weiterhin stark abhängig von Erdöl und ist für einen großen Anteil der CO</a:t>
            </a:r>
            <a:r>
              <a:rPr lang="de-AT" sz="1200" kern="1200" baseline="-25000" dirty="0">
                <a:solidFill>
                  <a:schemeClr val="tx1"/>
                </a:solidFill>
                <a:effectLst/>
                <a:latin typeface="+mn-lt"/>
                <a:ea typeface="+mn-ea"/>
                <a:cs typeface="+mn-cs"/>
              </a:rPr>
              <a:t>2</a:t>
            </a:r>
            <a:r>
              <a:rPr lang="de-AT" sz="1200" kern="1200" dirty="0">
                <a:solidFill>
                  <a:schemeClr val="tx1"/>
                </a:solidFill>
                <a:effectLst/>
                <a:latin typeface="+mn-lt"/>
                <a:ea typeface="+mn-ea"/>
                <a:cs typeface="+mn-cs"/>
              </a:rPr>
              <a:t>-Emissionen verantwortlich. Um diesen Entwicklungen entgegen zu wirken, haben sich unterschiedliche Trends entwickelt. Dabei ist vor allem der Trend der Nachhaltigkeit ein immer relevanterer Aspekt für den Transportbereich, um dessen negative Auswirkungen auf die Umwelt in Zukunft zu reduzieren. Um dem Ressourcenengpass hinsichtlich Verkehrsinfrastruktur gerecht zu werden, sind darüber hinaus Trends wie Innovation und Kooperation ein wichtiges Thema im Transportbereich. Im Folgenden werden die für die Binnenschifffahrt wichtigsten Trends aus der Transportbranche näher beschrieben sowie auf deren Bedeutung für die Binnenschifffahrt eingegangen. Für die Auswahl der Trends wurden diese im Zuge eines internen Expert*innen-Workshops gemeinsam diskutiert und deren Bedeutung für die Binnenschifffahrt bewertet. </a:t>
            </a:r>
          </a:p>
          <a:p>
            <a:endParaRPr lang="de-AT" sz="1200" kern="1200" dirty="0">
              <a:solidFill>
                <a:schemeClr val="tx1"/>
              </a:solidFill>
              <a:effectLst/>
              <a:latin typeface="+mn-lt"/>
              <a:ea typeface="+mn-ea"/>
              <a:cs typeface="+mn-cs"/>
            </a:endParaRPr>
          </a:p>
          <a:p>
            <a:r>
              <a:rPr lang="de-AT" sz="1200" b="1" kern="1200" dirty="0">
                <a:solidFill>
                  <a:schemeClr val="tx1"/>
                </a:solidFill>
                <a:effectLst/>
                <a:latin typeface="+mn-lt"/>
                <a:ea typeface="+mn-ea"/>
                <a:cs typeface="+mn-cs"/>
              </a:rPr>
              <a:t>Nachhaltigkeit</a:t>
            </a:r>
            <a:endParaRPr lang="de-AT" sz="1200" kern="1200" dirty="0">
              <a:solidFill>
                <a:schemeClr val="tx1"/>
              </a:solidFill>
              <a:effectLst/>
              <a:latin typeface="+mn-lt"/>
              <a:ea typeface="+mn-ea"/>
              <a:cs typeface="+mn-cs"/>
            </a:endParaRPr>
          </a:p>
          <a:p>
            <a:r>
              <a:rPr lang="de-AT" sz="1200" kern="1200" dirty="0">
                <a:solidFill>
                  <a:schemeClr val="tx1"/>
                </a:solidFill>
                <a:effectLst/>
                <a:latin typeface="+mn-lt"/>
                <a:ea typeface="+mn-ea"/>
                <a:cs typeface="+mn-cs"/>
              </a:rPr>
              <a:t>Der Güterverkehr kann als ein umweltschädlicher Bereich der Logistik identifiziert werden. In Europa wurden Treibhausgasemissionen und Verkehrsüberlastung als die gravierendsten Umwelt- und Nachhaltigkeitsprobleme im Bereich Güterverkehr und Logistik identifiziert. Durch das steigende Transportaufkommen in Europa sowie auf internationaler Ebene wird dieses Problem in Zukunft noch relevanter und es zeigt sich der steigende Handlungsbedarf. Dementsprechend wird das Thema Nachhaltigkeit für den Güterverkehr immer wichtiger. Der Maßnahmenkatalog, um diesen Entwicklungen entgegen zu wirken ist dabei relativ groß: geänderte Preisgestaltung, Nutzung alternativer Treibstoffe, Förderung der Verlagerung auf nachhaltige Verkehrsträger wie Schiene und Binnenwasserstraße oder die vermehrte Nutzung von innovativen Technologien. Von politischer Seite wird vor allem die Maßnahme der Verkehrsverlagerung forciert. Wie im Weißbuch 2011 festgehalten, hat es sich die europäische Union zum Ziel gesetzt 30 % des Güterverkehrs der Straße, welcher eine Transportdistanz von 300 km überschreitet, bis 2030 auf alternative Verkehrsträger wie Schiene oder Binnenwasser zu verlagern. Bis 2050 soll dieser Wert bei mehr als 50 % liegen, um so eine langfristige Reduktion der CO</a:t>
            </a:r>
            <a:r>
              <a:rPr lang="de-AT" sz="1200" kern="1200" baseline="-25000" dirty="0">
                <a:solidFill>
                  <a:schemeClr val="tx1"/>
                </a:solidFill>
                <a:effectLst/>
                <a:latin typeface="+mn-lt"/>
                <a:ea typeface="+mn-ea"/>
                <a:cs typeface="+mn-cs"/>
              </a:rPr>
              <a:t>2</a:t>
            </a:r>
            <a:r>
              <a:rPr lang="de-AT" sz="1200" kern="1200" dirty="0">
                <a:solidFill>
                  <a:schemeClr val="tx1"/>
                </a:solidFill>
                <a:effectLst/>
                <a:latin typeface="+mn-lt"/>
                <a:ea typeface="+mn-ea"/>
                <a:cs typeface="+mn-cs"/>
              </a:rPr>
              <a:t>-Emissionen im Güterverkehrsbereich zu erreichen. </a:t>
            </a:r>
          </a:p>
          <a:p>
            <a:r>
              <a:rPr lang="de-AT" sz="1200" kern="1200" dirty="0">
                <a:solidFill>
                  <a:schemeClr val="tx1"/>
                </a:solidFill>
                <a:effectLst/>
                <a:latin typeface="+mn-lt"/>
                <a:ea typeface="+mn-ea"/>
                <a:cs typeface="+mn-cs"/>
              </a:rPr>
              <a:t>Auch alternative Antriebstechnologien oder Treibstoffe wurden in den letzten Jahren vermehrt forciert. Im Bereich des Verkehrsträgers Straße ist vor allem eine Hybrid-Lösung von folgenden Antrieben denkbar: elektrisch, verflüssigtes Erdgas (LNG) und Diesel. Die größten Potentiale hinsichtlich Elektroantriebs werden dabei bei leichten Kraftfahrzeugen gesehen.  Der Treibstoff LNG (</a:t>
            </a:r>
            <a:r>
              <a:rPr lang="de-AT" sz="1200" kern="1200" dirty="0" err="1">
                <a:solidFill>
                  <a:schemeClr val="tx1"/>
                </a:solidFill>
                <a:effectLst/>
                <a:latin typeface="+mn-lt"/>
                <a:ea typeface="+mn-ea"/>
                <a:cs typeface="+mn-cs"/>
              </a:rPr>
              <a:t>Liquefied</a:t>
            </a:r>
            <a:r>
              <a:rPr lang="de-AT" sz="1200" kern="1200" dirty="0">
                <a:solidFill>
                  <a:schemeClr val="tx1"/>
                </a:solidFill>
                <a:effectLst/>
                <a:latin typeface="+mn-lt"/>
                <a:ea typeface="+mn-ea"/>
                <a:cs typeface="+mn-cs"/>
              </a:rPr>
              <a:t> Natural Gas – flüssiges Erdgas) bietet als umweltfreundlicher Energieträger die Möglichkeit Emissionen wiederum zu minimeren. Vor allem für die Binnenschifffahrt ist dieser Treibstoff interessant. Durch den Einsatz von LNG könnten die klimarelevanten Emissionen reduziert und zusätzlich auch Kostenvorteile generiert werden, da der Treibstoff günstiger als Diesel ist. Dadurch würden sich auch Umrüstungskosten relativ rasch amortisieren. Dennoch gibt es in Europa aktuell keine LNG betriebenen Binnenschiffe. Lediglich wenige Pilot-Betriebe wurden bereits mit LNG realisiert. Darüber hinaus wären, wie bereits erwähnt, hohe Investitionen in die Umrüstung der Schiffe selbst und auch der Hafeninfrastruktur notwendig, damit der Treibstoff gelagert werden kann.</a:t>
            </a:r>
          </a:p>
          <a:p>
            <a:r>
              <a:rPr lang="de-AT" sz="1200" b="1" i="1" u="sng" kern="1200" dirty="0">
                <a:solidFill>
                  <a:srgbClr val="FF0000"/>
                </a:solidFill>
                <a:effectLst/>
                <a:latin typeface="+mn-lt"/>
                <a:ea typeface="+mn-ea"/>
                <a:cs typeface="+mn-cs"/>
              </a:rPr>
              <a:t>Diese Entwicklung ist vor allem für das Binnenschiff von Vorteil</a:t>
            </a:r>
            <a:r>
              <a:rPr lang="de-AT" sz="1200" kern="1200" dirty="0">
                <a:solidFill>
                  <a:schemeClr val="tx1"/>
                </a:solidFill>
                <a:effectLst/>
                <a:latin typeface="+mn-lt"/>
                <a:ea typeface="+mn-ea"/>
                <a:cs typeface="+mn-cs"/>
              </a:rPr>
              <a:t>, da dieses als nachhaltiges Verkehrsmittel gilt und auch von der Europäischen Kommission als solches angesehen wird. Darüber hinaus bietet der Verkehrsträger Wasserstraße ausreichend freie Kapazitäten, um einer Verkehrsverlagerung gerecht zu werden. Dementsprechend kann der Trend der Nachhaltigkeit als besonders relevant für die Binnenschifffahrt eingestuft werden.</a:t>
            </a:r>
          </a:p>
          <a:p>
            <a:endParaRPr lang="de-AT" sz="1200" kern="1200" dirty="0">
              <a:solidFill>
                <a:schemeClr val="tx1"/>
              </a:solidFill>
              <a:effectLst/>
              <a:latin typeface="+mn-lt"/>
              <a:ea typeface="+mn-ea"/>
              <a:cs typeface="+mn-cs"/>
            </a:endParaRPr>
          </a:p>
          <a:p>
            <a:r>
              <a:rPr lang="de-AT" sz="1200" b="1" kern="1200" dirty="0">
                <a:solidFill>
                  <a:schemeClr val="tx1"/>
                </a:solidFill>
                <a:effectLst/>
                <a:latin typeface="+mn-lt"/>
                <a:ea typeface="+mn-ea"/>
                <a:cs typeface="+mn-cs"/>
              </a:rPr>
              <a:t>Digitalisierung/Vernetzung der Logistik</a:t>
            </a:r>
            <a:endParaRPr lang="de-AT" sz="1200" kern="1200" dirty="0">
              <a:solidFill>
                <a:schemeClr val="tx1"/>
              </a:solidFill>
              <a:effectLst/>
              <a:latin typeface="+mn-lt"/>
              <a:ea typeface="+mn-ea"/>
              <a:cs typeface="+mn-cs"/>
            </a:endParaRPr>
          </a:p>
          <a:p>
            <a:r>
              <a:rPr lang="de-AT" sz="1200" kern="1200" dirty="0">
                <a:solidFill>
                  <a:schemeClr val="tx1"/>
                </a:solidFill>
                <a:effectLst/>
                <a:latin typeface="+mn-lt"/>
                <a:ea typeface="+mn-ea"/>
                <a:cs typeface="+mn-cs"/>
              </a:rPr>
              <a:t>Auch das Thema Digitalisierung bzw. Vernetzung und die damit verbundenen Trends Industrie 4.0 und das Internet der Dinge sind aktuell relevante Themen in der Logistik. Aufgrund der Digitalisierung der Gesellschaft im Allgemeinen und der zunehmenden Anzahl an Online-Einkäufen wird die Logistikbranche immer mehr vor neue Herausforderungen gestellt. Dementsprechend ist eine Vernetzung der Logistikdienstleister mit Kunden und anderen relevanten Akteuren entscheidend, um dem zunehmenden Transportaufkommen gerecht zu werden. Auch wenn die technischen Voraussetzungen möglicherweise oftmals bereits gegeben sind oder relativ rasch umgesetzt werden könnten, gilt es dennoch eine entsprechende Vertrauensbasis zwischen den Akteuren herzustellen. Vertrauen ist dabei wichtig, um einen Datenaustausch zu realisieren und sicher zu stellen, dass Akteure bereit sind alle relevanten Daten mit den Partnern zu teilen und diese nicht missbräuchlich für eigene Zwecke genutzt werden. Da die Bereitschaft zum Datenaustausch oftmals aufgrund des fehlenden Vertrauens noch nicht gegeben ist, gilt es auch die Einstellung der Akteure in Zukunft positiv zu beeinflussen. Darüber hinaus kann beispielsweise durch den Einsatz von (teils) autonomen Fahrzeugen (z.B. beim </a:t>
            </a:r>
            <a:r>
              <a:rPr lang="de-AT" sz="1200" kern="1200" dirty="0" err="1">
                <a:solidFill>
                  <a:schemeClr val="tx1"/>
                </a:solidFill>
                <a:effectLst/>
                <a:latin typeface="+mn-lt"/>
                <a:ea typeface="+mn-ea"/>
                <a:cs typeface="+mn-cs"/>
              </a:rPr>
              <a:t>Platooning</a:t>
            </a:r>
            <a:r>
              <a:rPr lang="de-AT" sz="1200" kern="1200" dirty="0">
                <a:solidFill>
                  <a:schemeClr val="tx1"/>
                </a:solidFill>
                <a:effectLst/>
                <a:latin typeface="+mn-lt"/>
                <a:ea typeface="+mn-ea"/>
                <a:cs typeface="+mn-cs"/>
              </a:rPr>
              <a:t>) die Verkehrsinfrastruktur besser bzw. effizienter genutzt werden. So können Staus oder Verkehrsunfälle vermieden und Transportprozesse optimiert werden. Dennoch gilt es beim autonomen Fahren noch weitere Tests durchzuführen und die rechtlichen Grundlagen zu überarbeiten, um langfristig das autonome Fahren zu realisieren. </a:t>
            </a:r>
          </a:p>
          <a:p>
            <a:r>
              <a:rPr lang="de-AT" sz="1200" kern="1200" dirty="0">
                <a:solidFill>
                  <a:schemeClr val="tx1"/>
                </a:solidFill>
                <a:effectLst/>
                <a:latin typeface="+mn-lt"/>
                <a:ea typeface="+mn-ea"/>
                <a:cs typeface="+mn-cs"/>
              </a:rPr>
              <a:t>Für die Binnenschifffahrt ist der Trend der autonomen Fahrzeuge in naher Zukunft nicht so relevant wie beispielsweise für den Verkehrsträger Straße, da das Gefahrenpotential beim Binnenschiff noch überwiegt. Dennoch bietet ein offenes Datenmanagement den Akteuren der Binnenschifffahrt wie beispielsweise Reedereien oder Speditionen die Möglichkeit rasch einen Überblick über die Transportströme zu gewinnen. So können auch bei einzelnen Prozessen wie beispielsweise der Schleusung durch automatisierte Anmeldung und Bezahlung enorme Effizienzvorteile realisiert werden. Durch einen raschen Informationsaustausch können darüber hinaus die Transportprozesse wie Umschlag und Vor- und Nachlauf optimal geplant werden, um kostenintensive Wartezeiten zu vermeiden. Vor allem in Häfen mit Containerumschlag ist Digitalisierung bereits ein sehr präsentes Thema, da das Handling der vielen Container und deren Umschlag ohne den Einsatz von elektronischer Datenverarbeitung kaum möglich wäre. Der Trend der Digitalisierung wird so beispielsweise bereits im Hafen Hamburg gelebt wobei hier ebenfalls noch Potential für Erweiterungen gegeben ist. Um diesen Trend in Zukunft auch im Bereich der Binnenschifffahrt nutzen zu können, müssen jedoch hohe Investitionen in Anlagen sowie im Bereich Aus- und Weiterbildung getätigt, die Sicherheit eines digitalen Netzwerkes sichergestellt sowie internationale Standards eingeführt werden. </a:t>
            </a:r>
          </a:p>
          <a:p>
            <a:endParaRPr lang="de-AT" sz="1200" kern="1200" dirty="0">
              <a:solidFill>
                <a:schemeClr val="tx1"/>
              </a:solidFill>
              <a:effectLst/>
              <a:latin typeface="+mn-lt"/>
              <a:ea typeface="+mn-ea"/>
              <a:cs typeface="+mn-cs"/>
            </a:endParaRPr>
          </a:p>
          <a:p>
            <a:r>
              <a:rPr lang="de-AT" sz="1200" b="1" kern="1200" dirty="0">
                <a:solidFill>
                  <a:schemeClr val="tx1"/>
                </a:solidFill>
                <a:effectLst/>
                <a:latin typeface="+mn-lt"/>
                <a:ea typeface="+mn-ea"/>
                <a:cs typeface="+mn-cs"/>
              </a:rPr>
              <a:t>Innovative Transportkonzepte</a:t>
            </a:r>
            <a:endParaRPr lang="de-AT" sz="1200" kern="1200" dirty="0">
              <a:solidFill>
                <a:schemeClr val="tx1"/>
              </a:solidFill>
              <a:effectLst/>
              <a:latin typeface="+mn-lt"/>
              <a:ea typeface="+mn-ea"/>
              <a:cs typeface="+mn-cs"/>
            </a:endParaRPr>
          </a:p>
          <a:p>
            <a:r>
              <a:rPr lang="de-AT" sz="1200" kern="1200" dirty="0">
                <a:solidFill>
                  <a:schemeClr val="tx1"/>
                </a:solidFill>
                <a:effectLst/>
                <a:latin typeface="+mn-lt"/>
                <a:ea typeface="+mn-ea"/>
                <a:cs typeface="+mn-cs"/>
              </a:rPr>
              <a:t>Aufgrund der diversen Trends entstehen auch immer wieder neue Transportkonzepte, um den geänderten Anforderungen gerecht zu werden und neue Entwicklungen sowie Trends zu integrieren. Dabei hat vor allem der multimodale Transport an Bedeutung gewonnen. Während Intermodalität eine Sonderform des multimodalen Transportes darstellt bei welchem die Ladung in derselben Ladeeinheit (bspw. Container) transportiert wird, wird beim Konzept der Ko-Modalität der optimalste Verkehrsträger bzw. die optimalste Verkehrsträgerkombination genutzt. Das Konzept der Ko-Modalität wurde von der Europäischen Kommission im Jahr 2006 definiert, wobei das Konzept in der Praxis kaum bekannt ist. Wichtiges Element der Ko-Modalität stellt die Effizienz dar, da die Transporte möglichst effizient geplant und durchgeführt werden sollen. Eine Weiterentwicklung stellt das Konzept der </a:t>
            </a:r>
            <a:r>
              <a:rPr lang="de-AT" sz="1200" kern="1200" dirty="0" err="1">
                <a:solidFill>
                  <a:schemeClr val="tx1"/>
                </a:solidFill>
                <a:effectLst/>
                <a:latin typeface="+mn-lt"/>
                <a:ea typeface="+mn-ea"/>
                <a:cs typeface="+mn-cs"/>
              </a:rPr>
              <a:t>Synchromodalität</a:t>
            </a:r>
            <a:r>
              <a:rPr lang="de-AT" sz="1200" kern="1200" dirty="0">
                <a:solidFill>
                  <a:schemeClr val="tx1"/>
                </a:solidFill>
                <a:effectLst/>
                <a:latin typeface="+mn-lt"/>
                <a:ea typeface="+mn-ea"/>
                <a:cs typeface="+mn-cs"/>
              </a:rPr>
              <a:t> dar, welches eine Kombination der Intermodalität und Ko-Modalität darstellt. Idee des aus den Niederlanden stammenden Konzeptes ist es, dass der Kunde nur Basisanforderungen an den Transport definiert (bspw. Kosten und Dauer des Transportes) und der Transport durch ein kooperatives Netzwerk an unterschiedlichen Akteuren und Verkehrsträgern effizient und nachhaltig gestaltet wird. Durch das kooperative Netzwerk wird ein Echtzeit-Wechsel zwischen den Verkehrsträgern ermöglicht, wodurch schnellstmöglich auf Störungen oder sonstige Einflüsse reagiert werden kann. Eine weitere Entwicklung hinsichtlich Transportkonzepte stellt das vom Kanadier Benoit </a:t>
            </a:r>
            <a:r>
              <a:rPr lang="de-AT" sz="1200" kern="1200" dirty="0" err="1">
                <a:solidFill>
                  <a:schemeClr val="tx1"/>
                </a:solidFill>
                <a:effectLst/>
                <a:latin typeface="+mn-lt"/>
                <a:ea typeface="+mn-ea"/>
                <a:cs typeface="+mn-cs"/>
              </a:rPr>
              <a:t>Montreuil</a:t>
            </a:r>
            <a:r>
              <a:rPr lang="de-AT" sz="1200" kern="1200" dirty="0">
                <a:solidFill>
                  <a:schemeClr val="tx1"/>
                </a:solidFill>
                <a:effectLst/>
                <a:latin typeface="+mn-lt"/>
                <a:ea typeface="+mn-ea"/>
                <a:cs typeface="+mn-cs"/>
              </a:rPr>
              <a:t> begründete </a:t>
            </a:r>
            <a:r>
              <a:rPr lang="de-AT" sz="1200" kern="1200" dirty="0" err="1">
                <a:solidFill>
                  <a:schemeClr val="tx1"/>
                </a:solidFill>
                <a:effectLst/>
                <a:latin typeface="+mn-lt"/>
                <a:ea typeface="+mn-ea"/>
                <a:cs typeface="+mn-cs"/>
              </a:rPr>
              <a:t>Physical</a:t>
            </a:r>
            <a:r>
              <a:rPr lang="de-AT" sz="1200" kern="1200" dirty="0">
                <a:solidFill>
                  <a:schemeClr val="tx1"/>
                </a:solidFill>
                <a:effectLst/>
                <a:latin typeface="+mn-lt"/>
                <a:ea typeface="+mn-ea"/>
                <a:cs typeface="+mn-cs"/>
              </a:rPr>
              <a:t> Internet dar. Dabei werden die Waren wie Daten transportiert (beispielsweise das Versenden einer Email). Die Waren bzw. Pakete werden selbständig versandt und mit Hilfe eines Hub-Netzwerkes sucht sich die Sendung selbständig die optimalste Route, um am Bestimmungsort anzukommen. Wichtigste Voraussetzung für das </a:t>
            </a:r>
            <a:r>
              <a:rPr lang="de-AT" sz="1200" kern="1200" dirty="0" err="1">
                <a:solidFill>
                  <a:schemeClr val="tx1"/>
                </a:solidFill>
                <a:effectLst/>
                <a:latin typeface="+mn-lt"/>
                <a:ea typeface="+mn-ea"/>
                <a:cs typeface="+mn-cs"/>
              </a:rPr>
              <a:t>Physical</a:t>
            </a:r>
            <a:r>
              <a:rPr lang="de-AT" sz="1200" kern="1200" dirty="0">
                <a:solidFill>
                  <a:schemeClr val="tx1"/>
                </a:solidFill>
                <a:effectLst/>
                <a:latin typeface="+mn-lt"/>
                <a:ea typeface="+mn-ea"/>
                <a:cs typeface="+mn-cs"/>
              </a:rPr>
              <a:t> Internet ist ein offenes und transparentes Logistiknetzwerk.  </a:t>
            </a:r>
            <a:r>
              <a:rPr lang="de-AT" dirty="0">
                <a:effectLst/>
              </a:rPr>
              <a:t> </a:t>
            </a:r>
            <a:r>
              <a:rPr lang="en-GB" sz="1200" kern="1200" dirty="0">
                <a:solidFill>
                  <a:schemeClr val="tx1"/>
                </a:solidFill>
                <a:effectLst/>
                <a:latin typeface="+mn-lt"/>
                <a:ea typeface="+mn-ea"/>
                <a:cs typeface="+mn-cs"/>
              </a:rPr>
              <a:t>Haider, et al., 2015, S. 23f</a:t>
            </a:r>
            <a:endParaRPr lang="de-AT" sz="1200" kern="1200" dirty="0">
              <a:solidFill>
                <a:schemeClr val="tx1"/>
              </a:solidFill>
              <a:effectLst/>
              <a:latin typeface="+mn-lt"/>
              <a:ea typeface="+mn-ea"/>
              <a:cs typeface="+mn-cs"/>
            </a:endParaRPr>
          </a:p>
          <a:p>
            <a:endParaRPr lang="de-AT" sz="1200" kern="1200" dirty="0">
              <a:solidFill>
                <a:schemeClr val="tx1"/>
              </a:solidFill>
              <a:effectLst/>
              <a:latin typeface="+mn-lt"/>
              <a:ea typeface="+mn-ea"/>
              <a:cs typeface="+mn-cs"/>
            </a:endParaRPr>
          </a:p>
          <a:p>
            <a:endParaRPr lang="de-DE"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Quelle:</a:t>
            </a:r>
            <a:r>
              <a:rPr lang="de-DE" sz="1200" kern="1200" baseline="0" dirty="0">
                <a:solidFill>
                  <a:schemeClr val="tx1"/>
                </a:solidFill>
                <a:effectLst/>
                <a:latin typeface="+mn-lt"/>
                <a:ea typeface="+mn-ea"/>
                <a:cs typeface="+mn-cs"/>
              </a:rPr>
              <a:t> </a:t>
            </a:r>
            <a:r>
              <a:rPr lang="de-DE" sz="1200" kern="1200" dirty="0">
                <a:solidFill>
                  <a:schemeClr val="tx1"/>
                </a:solidFill>
                <a:effectLst/>
                <a:latin typeface="+mn-lt"/>
                <a:ea typeface="+mn-ea"/>
                <a:cs typeface="+mn-cs"/>
              </a:rPr>
              <a:t>INE, EBU und ESO, 2011, S. 4</a:t>
            </a:r>
            <a:endParaRPr lang="de-AT" sz="1200" kern="1200" dirty="0">
              <a:solidFill>
                <a:schemeClr val="tx1"/>
              </a:solidFill>
              <a:effectLst/>
              <a:latin typeface="+mn-lt"/>
              <a:ea typeface="+mn-ea"/>
              <a:cs typeface="+mn-cs"/>
            </a:endParaRPr>
          </a:p>
          <a:p>
            <a:r>
              <a:rPr lang="de-DE" sz="1200" kern="1200" dirty="0" err="1">
                <a:solidFill>
                  <a:schemeClr val="tx1"/>
                </a:solidFill>
                <a:effectLst/>
                <a:latin typeface="+mn-lt"/>
                <a:ea typeface="+mn-ea"/>
                <a:cs typeface="+mn-cs"/>
              </a:rPr>
              <a:t>Psaraftis</a:t>
            </a:r>
            <a:r>
              <a:rPr lang="de-DE" sz="1200" kern="1200" dirty="0">
                <a:solidFill>
                  <a:schemeClr val="tx1"/>
                </a:solidFill>
                <a:effectLst/>
                <a:latin typeface="+mn-lt"/>
                <a:ea typeface="+mn-ea"/>
                <a:cs typeface="+mn-cs"/>
              </a:rPr>
              <a:t>, 2016, S. 14</a:t>
            </a:r>
            <a:endParaRPr lang="de-AT"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Institute </a:t>
            </a:r>
            <a:r>
              <a:rPr lang="de-DE" sz="1200" kern="1200" dirty="0" err="1">
                <a:solidFill>
                  <a:schemeClr val="tx1"/>
                </a:solidFill>
                <a:effectLst/>
                <a:latin typeface="+mn-lt"/>
                <a:ea typeface="+mn-ea"/>
                <a:cs typeface="+mn-cs"/>
              </a:rPr>
              <a:t>for</a:t>
            </a:r>
            <a:r>
              <a:rPr lang="de-DE" sz="1200" kern="1200" dirty="0">
                <a:solidFill>
                  <a:schemeClr val="tx1"/>
                </a:solidFill>
                <a:effectLst/>
                <a:latin typeface="+mn-lt"/>
                <a:ea typeface="+mn-ea"/>
                <a:cs typeface="+mn-cs"/>
              </a:rPr>
              <a:t> Transport Studies, </a:t>
            </a:r>
            <a:r>
              <a:rPr lang="de-DE" sz="1200" kern="1200" dirty="0" err="1">
                <a:solidFill>
                  <a:schemeClr val="tx1"/>
                </a:solidFill>
                <a:effectLst/>
                <a:latin typeface="+mn-lt"/>
                <a:ea typeface="+mn-ea"/>
                <a:cs typeface="+mn-cs"/>
              </a:rPr>
              <a:t>Univerisät</a:t>
            </a:r>
            <a:r>
              <a:rPr lang="de-DE" sz="1200" kern="1200" dirty="0">
                <a:solidFill>
                  <a:schemeClr val="tx1"/>
                </a:solidFill>
                <a:effectLst/>
                <a:latin typeface="+mn-lt"/>
                <a:ea typeface="+mn-ea"/>
                <a:cs typeface="+mn-cs"/>
              </a:rPr>
              <a:t> Leeds (UK), 2010, S. 7</a:t>
            </a:r>
            <a:endParaRPr lang="de-AT"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Europäische Kommission, 2011, S. 10</a:t>
            </a:r>
            <a:endParaRPr lang="de-AT"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Die Welt, URL: </a:t>
            </a:r>
            <a:r>
              <a:rPr lang="en-GB" sz="1200" u="none" strike="noStrike" kern="1200" dirty="0">
                <a:solidFill>
                  <a:schemeClr val="tx1"/>
                </a:solidFill>
                <a:effectLst/>
                <a:latin typeface="+mn-lt"/>
                <a:ea typeface="+mn-ea"/>
                <a:cs typeface="+mn-cs"/>
                <a:hlinkClick r:id="rId3"/>
              </a:rPr>
              <a:t>https://www.welt.de/motor/news/article155884171/Nutzfahrzeug-Studie.html</a:t>
            </a:r>
            <a:r>
              <a:rPr lang="en-GB" sz="1200" kern="1200" dirty="0">
                <a:solidFill>
                  <a:schemeClr val="tx1"/>
                </a:solidFill>
                <a:effectLst/>
                <a:latin typeface="+mn-lt"/>
                <a:ea typeface="+mn-ea"/>
                <a:cs typeface="+mn-cs"/>
              </a:rPr>
              <a:t> [05.05.2020]</a:t>
            </a:r>
            <a:endParaRPr lang="de-AT"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Pucher et al., 2011, S. 1ff</a:t>
            </a:r>
            <a:endParaRPr lang="de-AT" sz="1200" kern="1200" dirty="0">
              <a:solidFill>
                <a:schemeClr val="tx1"/>
              </a:solidFill>
              <a:effectLst/>
              <a:latin typeface="+mn-lt"/>
              <a:ea typeface="+mn-ea"/>
              <a:cs typeface="+mn-cs"/>
            </a:endParaRPr>
          </a:p>
          <a:p>
            <a:r>
              <a:rPr lang="de-DE" sz="1200" kern="1200" dirty="0" err="1">
                <a:solidFill>
                  <a:schemeClr val="tx1"/>
                </a:solidFill>
                <a:effectLst/>
                <a:latin typeface="+mn-lt"/>
                <a:ea typeface="+mn-ea"/>
                <a:cs typeface="+mn-cs"/>
              </a:rPr>
              <a:t>Borlenghi</a:t>
            </a:r>
            <a:r>
              <a:rPr lang="de-DE" sz="1200" kern="1200" dirty="0">
                <a:solidFill>
                  <a:schemeClr val="tx1"/>
                </a:solidFill>
                <a:effectLst/>
                <a:latin typeface="+mn-lt"/>
                <a:ea typeface="+mn-ea"/>
                <a:cs typeface="+mn-cs"/>
              </a:rPr>
              <a:t>, et al., 2015, S. 21ff</a:t>
            </a:r>
          </a:p>
          <a:p>
            <a:r>
              <a:rPr lang="de-DE" sz="1200" kern="1200" dirty="0">
                <a:solidFill>
                  <a:schemeClr val="tx1"/>
                </a:solidFill>
                <a:effectLst/>
                <a:latin typeface="+mn-lt"/>
                <a:ea typeface="+mn-ea"/>
                <a:cs typeface="+mn-cs"/>
              </a:rPr>
              <a:t>URL: </a:t>
            </a:r>
            <a:r>
              <a:rPr lang="de-DE" sz="1200" u="none" strike="noStrike" kern="1200" dirty="0">
                <a:solidFill>
                  <a:schemeClr val="tx1"/>
                </a:solidFill>
                <a:effectLst/>
                <a:latin typeface="+mn-lt"/>
                <a:ea typeface="+mn-ea"/>
                <a:cs typeface="+mn-cs"/>
                <a:hlinkClick r:id="rId4"/>
              </a:rPr>
              <a:t>http://n.diemacher.at/1083/logistik-4</a:t>
            </a:r>
            <a:r>
              <a:rPr lang="de-DE" sz="1200" kern="1200" dirty="0">
                <a:solidFill>
                  <a:schemeClr val="tx1"/>
                </a:solidFill>
                <a:effectLst/>
                <a:latin typeface="+mn-lt"/>
                <a:ea typeface="+mn-ea"/>
                <a:cs typeface="+mn-cs"/>
              </a:rPr>
              <a:t> [05.05.2020]</a:t>
            </a:r>
            <a:endParaRPr lang="de-AT"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Kauder, Hasselfeldt, &amp; Oppermann, 2016, S. 1f</a:t>
            </a:r>
            <a:endParaRPr lang="de-AT"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Kauder, Hasselfeldt, &amp; Oppermann, 2016, S. 7f</a:t>
            </a:r>
            <a:endParaRPr lang="de-AT"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Zentralverband der deutschen Seehafenbetriebe e.V., 2016, S. 1f</a:t>
            </a:r>
            <a:endParaRPr lang="de-AT" sz="1200" kern="1200" dirty="0">
              <a:solidFill>
                <a:schemeClr val="tx1"/>
              </a:solidFill>
              <a:effectLst/>
              <a:latin typeface="+mn-lt"/>
              <a:ea typeface="+mn-ea"/>
              <a:cs typeface="+mn-cs"/>
            </a:endParaRPr>
          </a:p>
          <a:p>
            <a:endParaRPr lang="de-AT" sz="1200" kern="1200" dirty="0">
              <a:solidFill>
                <a:schemeClr val="tx1"/>
              </a:solidFill>
              <a:effectLst/>
              <a:latin typeface="+mn-lt"/>
              <a:ea typeface="+mn-ea"/>
              <a:cs typeface="+mn-cs"/>
            </a:endParaRPr>
          </a:p>
          <a:p>
            <a:endParaRPr lang="de-AT" dirty="0"/>
          </a:p>
        </p:txBody>
      </p:sp>
      <p:sp>
        <p:nvSpPr>
          <p:cNvPr id="4" name="Foliennummernplatzhalter 3"/>
          <p:cNvSpPr>
            <a:spLocks noGrp="1"/>
          </p:cNvSpPr>
          <p:nvPr>
            <p:ph type="sldNum" sz="quarter" idx="10"/>
          </p:nvPr>
        </p:nvSpPr>
        <p:spPr/>
        <p:txBody>
          <a:bodyPr/>
          <a:lstStyle/>
          <a:p>
            <a:fld id="{56F06DAA-0A4E-4110-9797-3FB8CA0FEA93}" type="slidenum">
              <a:rPr lang="de-AT" smtClean="0"/>
              <a:t>15</a:t>
            </a:fld>
            <a:endParaRPr lang="de-AT" dirty="0"/>
          </a:p>
        </p:txBody>
      </p:sp>
    </p:spTree>
    <p:extLst>
      <p:ext uri="{BB962C8B-B14F-4D97-AF65-F5344CB8AC3E}">
        <p14:creationId xmlns:p14="http://schemas.microsoft.com/office/powerpoint/2010/main" val="25461635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1" kern="1200" dirty="0">
                <a:solidFill>
                  <a:schemeClr val="tx1"/>
                </a:solidFill>
                <a:effectLst/>
                <a:latin typeface="+mn-lt"/>
                <a:ea typeface="+mn-ea"/>
                <a:cs typeface="+mn-cs"/>
              </a:rPr>
              <a:t>Individualisierung und steigende Komplexität der Logistik </a:t>
            </a:r>
            <a:endParaRPr lang="de-AT"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Um aktuell im Wettbewerb zu bestehen, müssen viele Unternehmen die von ihnen angebotenen Produkte und Dienstleistungen individueller gestalten. Zusätzlich wird vom Kunden eine immer kürzere Lieferzeit gefordert. Dies führt schlussendlich zu einer steigenden Komplexität der Logistikketten und stellt eine große Herausforderung für die Logistik und deren Akteure dar. Diese Entwicklung ist auch auf die große Bedeutung des E-Commerce zurück zu führen – vor allem im Bereich B2C. Vor allem der Einzelhandel ist in Österreich durch den Online-Handel geprägt. Untersuchungen zeigen, dass es eine gesteigerte Nachfrage nach höherwertigen Güterarten gibt wobei das Gewicht der Transportaufträge abnimmt. Dies bedeutet, dass von Seiten der Kunden kleinere, individualisierte Güter von höherem Wert nachgefragt werden. Für die Anbieter und die Akteure der Logistik bedeutet diese Entwicklung wiederum neue Anforderungen im Bezug auf Schnelligkeit, Termintreue, Flexibilität und Qualität der angebotenen Leistung, um die Wertsicherung zu garantieren. Durch dieses Bestellverhalten der Konsumenten werden auch die logistischen Prozesse beeinflusst, welche flexibel auf die geänderten Anforderungen reagieren müssen. Diese Entwicklung spiegelt sich auch in der zunehmenden Bedeutung der KEP-Verkehre wieder. </a:t>
            </a:r>
            <a:endParaRPr lang="de-AT" sz="1200" kern="1200" dirty="0">
              <a:solidFill>
                <a:schemeClr val="tx1"/>
              </a:solidFill>
              <a:effectLst/>
              <a:latin typeface="+mn-lt"/>
              <a:ea typeface="+mn-ea"/>
              <a:cs typeface="+mn-cs"/>
            </a:endParaRPr>
          </a:p>
          <a:p>
            <a:r>
              <a:rPr lang="de-AT" sz="1200" kern="1200" dirty="0">
                <a:solidFill>
                  <a:schemeClr val="tx1"/>
                </a:solidFill>
                <a:effectLst/>
                <a:latin typeface="+mn-lt"/>
                <a:ea typeface="+mn-ea"/>
                <a:cs typeface="+mn-cs"/>
              </a:rPr>
              <a:t>Auch die Binnenschifffahrt ist vom Trend der Individualisierung und der steigenden Komplexität der Transportprozesse betroffen, da zunehmend individuelle Transportleistungen die Möglichkeiten von Transportbündelungen mindern. Dies ist wiederum ein Trend welcher für die Binnenschifffahrt von Nachteil ist, da in diesem Bereich der Verkehrsträger Straße den großen Vorteil der Netzdichte und Flexibilität bietet. Dennoch können sich vor allem in Ballungszentren, wie großen Städten, Möglichkeiten für den Einsatz des Binnenschiffs für den Transport von kleineres Sendungen ergeben. Als Beispiel kann hier das französische Unternehmen „</a:t>
            </a:r>
            <a:r>
              <a:rPr lang="de-AT" sz="1200" kern="1200" dirty="0" err="1">
                <a:solidFill>
                  <a:schemeClr val="tx1"/>
                </a:solidFill>
                <a:effectLst/>
                <a:latin typeface="+mn-lt"/>
                <a:ea typeface="+mn-ea"/>
                <a:cs typeface="+mn-cs"/>
              </a:rPr>
              <a:t>Vert</a:t>
            </a:r>
            <a:r>
              <a:rPr lang="de-AT" sz="1200" kern="1200" dirty="0">
                <a:solidFill>
                  <a:schemeClr val="tx1"/>
                </a:solidFill>
                <a:effectLst/>
                <a:latin typeface="+mn-lt"/>
                <a:ea typeface="+mn-ea"/>
                <a:cs typeface="+mn-cs"/>
              </a:rPr>
              <a:t> </a:t>
            </a:r>
            <a:r>
              <a:rPr lang="de-AT" sz="1200" kern="1200" dirty="0" err="1">
                <a:solidFill>
                  <a:schemeClr val="tx1"/>
                </a:solidFill>
                <a:effectLst/>
                <a:latin typeface="+mn-lt"/>
                <a:ea typeface="+mn-ea"/>
                <a:cs typeface="+mn-cs"/>
              </a:rPr>
              <a:t>Chez</a:t>
            </a:r>
            <a:r>
              <a:rPr lang="de-AT" sz="1200" kern="1200" dirty="0">
                <a:solidFill>
                  <a:schemeClr val="tx1"/>
                </a:solidFill>
                <a:effectLst/>
                <a:latin typeface="+mn-lt"/>
                <a:ea typeface="+mn-ea"/>
                <a:cs typeface="+mn-cs"/>
              </a:rPr>
              <a:t> </a:t>
            </a:r>
            <a:r>
              <a:rPr lang="de-AT" sz="1200" kern="1200" dirty="0" err="1">
                <a:solidFill>
                  <a:schemeClr val="tx1"/>
                </a:solidFill>
                <a:effectLst/>
                <a:latin typeface="+mn-lt"/>
                <a:ea typeface="+mn-ea"/>
                <a:cs typeface="+mn-cs"/>
              </a:rPr>
              <a:t>Vous</a:t>
            </a:r>
            <a:r>
              <a:rPr lang="de-AT" sz="1200" kern="1200" dirty="0">
                <a:solidFill>
                  <a:schemeClr val="tx1"/>
                </a:solidFill>
                <a:effectLst/>
                <a:latin typeface="+mn-lt"/>
                <a:ea typeface="+mn-ea"/>
                <a:cs typeface="+mn-cs"/>
              </a:rPr>
              <a:t>“ genannt werden.</a:t>
            </a:r>
          </a:p>
          <a:p>
            <a:endParaRPr lang="de-AT" sz="1200" kern="1200" dirty="0">
              <a:solidFill>
                <a:schemeClr val="tx1"/>
              </a:solidFill>
              <a:effectLst/>
              <a:latin typeface="+mn-lt"/>
              <a:ea typeface="+mn-ea"/>
              <a:cs typeface="+mn-cs"/>
            </a:endParaRPr>
          </a:p>
          <a:p>
            <a:r>
              <a:rPr lang="de-DE" sz="1200" b="1" kern="1200" dirty="0">
                <a:solidFill>
                  <a:schemeClr val="tx1"/>
                </a:solidFill>
                <a:effectLst/>
                <a:latin typeface="+mn-lt"/>
                <a:ea typeface="+mn-ea"/>
                <a:cs typeface="+mn-cs"/>
              </a:rPr>
              <a:t>Kooperation </a:t>
            </a:r>
            <a:endParaRPr lang="de-AT"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Die zunehmende Globalisierung und damit auch die steigende Arbeitsteilung der Wirtschaft hat zur Folge, dass sich viele Unternehmen auf ihre Kernkompetenzen fokussieren. Dadurch gilt es in weiterer Folge vermehrt </a:t>
            </a:r>
            <a:r>
              <a:rPr lang="de-DE" sz="1200" kern="1200" dirty="0" err="1">
                <a:solidFill>
                  <a:schemeClr val="tx1"/>
                </a:solidFill>
                <a:effectLst/>
                <a:latin typeface="+mn-lt"/>
                <a:ea typeface="+mn-ea"/>
                <a:cs typeface="+mn-cs"/>
              </a:rPr>
              <a:t>Make-or-Buy</a:t>
            </a:r>
            <a:r>
              <a:rPr lang="de-DE" sz="1200" kern="1200" dirty="0">
                <a:solidFill>
                  <a:schemeClr val="tx1"/>
                </a:solidFill>
                <a:effectLst/>
                <a:latin typeface="+mn-lt"/>
                <a:ea typeface="+mn-ea"/>
                <a:cs typeface="+mn-cs"/>
              </a:rPr>
              <a:t> Entscheidungen zu treffen und so auch mit anderen Unternehmen global zusammen zu arbeiten. So haben sich komplexe Unternehmens- bzw. Zuliefernetzwerke gebildet, welche wiederum vermehrte internationale Waren- und Güterströme zur Folge haben, welche schlussendlich zu einem steigenden Güterverkehr führen. Daher haben sich auch für den Güterverkehr unterschiedliche Herausforderungen ergeben wie beispielsweise die steigenden ökologischen Anforderungen an den Güterverkehr als auch die steigende Bedeutung der Zusammenarbeit der verschiedenen Verkehrsträger, um der gesteigerten Güterverkehrsnachfrage effizient nachzukommen. Dabei kann zwischen einer Kooperation von Akteuren auf der gleichen Stufe der Logistikkette (horizontale Kooperation) und einer Kooperation von Akteuren auf Folgestufen der Logistikkette (vertikale Kooperation) unterschieden werden.</a:t>
            </a:r>
            <a:endParaRPr lang="de-AT"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Aus Sicht der Logistikdienstleister lassen sich unterschiedliche Gründe für eine horizontale oder vertikale Kooperation identifizieren. Für eine horizontale Kooperation sprechen die zunehmende Globalisierung und damit der steigende Kostendruck (Stichwort Billiglohnländer), die hohen Fixkosten im Transportbereich und auch die Deregulierung der Transportindustrie. Durch die horizontale Kooperation lassen sich neue geografische Märkte erschließen, da internationale Transportleistungen angeboten werden können. Zusätzlich können Skaleneffekte genutzt werden, wodurch auch die bestehende Infrastruktur als auch die Transportmittel effizienter ausgelastet werden können. Schlussendlich können so auch Kostenersparnisse realisiert werden. Darüber hinaus können durch horizontale Kooperationen unterschiedliche Logistikdienstleistungen angeboten werden wodurch unterschiedliche Kunden und Märkte angesprochen werden können. Für eine vertikale Kooperation sprechen die zunehmende Konzentration von Unternehmen auf deren Kernkompetenzen sowie die Zunahme des Wettbewerbs und damit der steigende Zeitdruck in der Transportbranche. Durch eine vertikale Kooperation können spezifische Dienstleistungen angeboten werden, um so auch einen Wettbewerbsvorteil zu erzielen. Durch eine enge Einbindung in die Wertschöpfungskette von vor- oder nachgelagerten Akteuren können auch Rationalisierungsgewinne realisiert werden. Vorteil für den Kunden ist beispielsweise die Verbesserung der Transportnachfrage-Prognosesicherheit durch eine längerfristige Zusammenarbeit.</a:t>
            </a:r>
            <a:endParaRPr lang="de-AT"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Auch für die Binnenschifffahrt könnten horizontale oder vertikale Kooperationen die Konkurrenzfähigkeit des Verkehrsträgers erhöhen. So könnten Skaleneffekte dazu führen, dass Binnenschiffe effizient ausgelastet werden und dadurch auch Kostenvorteile realisiert werden können. Da der Transport mit dem Binnenschiff oftmals international und nicht national ist, sind auch internationale Kooperationen durchaus möglich. Auch die Erschließung von neuen Märkten wäre durch Kooperationen möglicherweise einfacher. Durch eine vermehrte Ansiedlung von Betrieben in Hafennähe könnten so auch Kooperationen auf vertikaler Ebene vereinfacht werden. Dies könnte eine vermehrte Integration des Binnenschiffs in die Transportkette begünstigen. </a:t>
            </a:r>
            <a:endParaRPr lang="de-AT" sz="1200" kern="1200" dirty="0">
              <a:solidFill>
                <a:schemeClr val="tx1"/>
              </a:solidFill>
              <a:effectLst/>
              <a:latin typeface="+mn-lt"/>
              <a:ea typeface="+mn-ea"/>
              <a:cs typeface="+mn-cs"/>
            </a:endParaRPr>
          </a:p>
          <a:p>
            <a:endParaRPr lang="de-AT"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kern="1200" dirty="0" err="1">
                <a:solidFill>
                  <a:schemeClr val="tx1"/>
                </a:solidFill>
                <a:effectLst/>
                <a:latin typeface="+mn-lt"/>
                <a:ea typeface="+mn-ea"/>
                <a:cs typeface="+mn-cs"/>
              </a:rPr>
              <a:t>Quelle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Wittenbrink</a:t>
            </a:r>
            <a:r>
              <a:rPr lang="en-GB" sz="1200" kern="1200" dirty="0">
                <a:solidFill>
                  <a:schemeClr val="tx1"/>
                </a:solidFill>
                <a:effectLst/>
                <a:latin typeface="+mn-lt"/>
                <a:ea typeface="+mn-ea"/>
                <a:cs typeface="+mn-cs"/>
              </a:rPr>
              <a:t> , 2014, S. 23f</a:t>
            </a:r>
            <a:endParaRPr lang="de-AT"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WKO, URL: </a:t>
            </a:r>
            <a:r>
              <a:rPr lang="en-GB" sz="1200" u="none" strike="noStrike" kern="1200" dirty="0">
                <a:solidFill>
                  <a:schemeClr val="tx1"/>
                </a:solidFill>
                <a:effectLst/>
                <a:latin typeface="+mn-lt"/>
                <a:ea typeface="+mn-ea"/>
                <a:cs typeface="+mn-cs"/>
                <a:hlinkClick r:id="rId3"/>
              </a:rPr>
              <a:t>https://www.wko.at/branchen/handel/Studie__Internet-Einzelhandel_2014.html</a:t>
            </a:r>
            <a:r>
              <a:rPr lang="en-GB" sz="1200" kern="1200" dirty="0">
                <a:solidFill>
                  <a:schemeClr val="tx1"/>
                </a:solidFill>
                <a:effectLst/>
                <a:latin typeface="+mn-lt"/>
                <a:ea typeface="+mn-ea"/>
                <a:cs typeface="+mn-cs"/>
              </a:rPr>
              <a:t> [05.05.2020]</a:t>
            </a:r>
            <a:endParaRPr lang="de-AT" sz="1200" kern="1200" dirty="0">
              <a:solidFill>
                <a:schemeClr val="tx1"/>
              </a:solidFill>
              <a:effectLst/>
              <a:latin typeface="+mn-lt"/>
              <a:ea typeface="+mn-ea"/>
              <a:cs typeface="+mn-cs"/>
            </a:endParaRPr>
          </a:p>
          <a:p>
            <a:r>
              <a:rPr lang="de-DE" sz="1200" kern="1200" dirty="0" err="1">
                <a:solidFill>
                  <a:schemeClr val="tx1"/>
                </a:solidFill>
                <a:effectLst/>
                <a:latin typeface="+mn-lt"/>
                <a:ea typeface="+mn-ea"/>
                <a:cs typeface="+mn-cs"/>
              </a:rPr>
              <a:t>Holderied</a:t>
            </a:r>
            <a:r>
              <a:rPr lang="de-DE" sz="1200" kern="1200" dirty="0">
                <a:solidFill>
                  <a:schemeClr val="tx1"/>
                </a:solidFill>
                <a:effectLst/>
                <a:latin typeface="+mn-lt"/>
                <a:ea typeface="+mn-ea"/>
                <a:cs typeface="+mn-cs"/>
              </a:rPr>
              <a:t>, 2005, S. 20</a:t>
            </a:r>
            <a:endParaRPr lang="de-AT" sz="1200" kern="1200" dirty="0">
              <a:solidFill>
                <a:schemeClr val="tx1"/>
              </a:solidFill>
              <a:effectLst/>
              <a:latin typeface="+mn-lt"/>
              <a:ea typeface="+mn-ea"/>
              <a:cs typeface="+mn-cs"/>
            </a:endParaRPr>
          </a:p>
          <a:p>
            <a:r>
              <a:rPr lang="de-DE" sz="1200" kern="1200" dirty="0" err="1">
                <a:solidFill>
                  <a:schemeClr val="tx1"/>
                </a:solidFill>
                <a:effectLst/>
                <a:latin typeface="+mn-lt"/>
                <a:ea typeface="+mn-ea"/>
                <a:cs typeface="+mn-cs"/>
              </a:rPr>
              <a:t>Manner</a:t>
            </a:r>
            <a:r>
              <a:rPr lang="de-DE" sz="1200" kern="1200" dirty="0">
                <a:solidFill>
                  <a:schemeClr val="tx1"/>
                </a:solidFill>
                <a:effectLst/>
                <a:latin typeface="+mn-lt"/>
                <a:ea typeface="+mn-ea"/>
                <a:cs typeface="+mn-cs"/>
              </a:rPr>
              <a:t>-Romberg, </a:t>
            </a:r>
            <a:r>
              <a:rPr lang="de-DE" sz="1200" kern="1200" dirty="0" err="1">
                <a:solidFill>
                  <a:schemeClr val="tx1"/>
                </a:solidFill>
                <a:effectLst/>
                <a:latin typeface="+mn-lt"/>
                <a:ea typeface="+mn-ea"/>
                <a:cs typeface="+mn-cs"/>
              </a:rPr>
              <a:t>Symanczyk</a:t>
            </a:r>
            <a:r>
              <a:rPr lang="de-DE" sz="1200" kern="1200" dirty="0">
                <a:solidFill>
                  <a:schemeClr val="tx1"/>
                </a:solidFill>
                <a:effectLst/>
                <a:latin typeface="+mn-lt"/>
                <a:ea typeface="+mn-ea"/>
                <a:cs typeface="+mn-cs"/>
              </a:rPr>
              <a:t>, &amp; Miller, 2016, S. 4</a:t>
            </a:r>
            <a:endParaRPr lang="de-AT" sz="1200" kern="1200" dirty="0">
              <a:solidFill>
                <a:schemeClr val="tx1"/>
              </a:solidFill>
              <a:effectLst/>
              <a:latin typeface="+mn-lt"/>
              <a:ea typeface="+mn-ea"/>
              <a:cs typeface="+mn-cs"/>
            </a:endParaRPr>
          </a:p>
          <a:p>
            <a:r>
              <a:rPr lang="de-DE" sz="1200" kern="1200" dirty="0" err="1">
                <a:solidFill>
                  <a:schemeClr val="tx1"/>
                </a:solidFill>
                <a:effectLst/>
                <a:latin typeface="+mn-lt"/>
                <a:ea typeface="+mn-ea"/>
                <a:cs typeface="+mn-cs"/>
              </a:rPr>
              <a:t>Holderied</a:t>
            </a:r>
            <a:r>
              <a:rPr lang="de-DE" sz="1200" kern="1200" dirty="0">
                <a:solidFill>
                  <a:schemeClr val="tx1"/>
                </a:solidFill>
                <a:effectLst/>
                <a:latin typeface="+mn-lt"/>
                <a:ea typeface="+mn-ea"/>
                <a:cs typeface="+mn-cs"/>
              </a:rPr>
              <a:t>, 2005, S. 20</a:t>
            </a:r>
            <a:endParaRPr lang="de-AT"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Pfohl, 2004, S. 141</a:t>
            </a:r>
            <a:endParaRPr lang="de-AT" sz="1200" kern="1200" dirty="0">
              <a:solidFill>
                <a:schemeClr val="tx1"/>
              </a:solidFill>
              <a:effectLst/>
              <a:latin typeface="+mn-lt"/>
              <a:ea typeface="+mn-ea"/>
              <a:cs typeface="+mn-cs"/>
            </a:endParaRPr>
          </a:p>
          <a:p>
            <a:r>
              <a:rPr lang="de-DE" sz="1200" kern="1200" dirty="0" err="1">
                <a:solidFill>
                  <a:schemeClr val="tx1"/>
                </a:solidFill>
                <a:effectLst/>
                <a:latin typeface="+mn-lt"/>
                <a:ea typeface="+mn-ea"/>
                <a:cs typeface="+mn-cs"/>
              </a:rPr>
              <a:t>Vahrenkamp</a:t>
            </a:r>
            <a:r>
              <a:rPr lang="de-DE" sz="1200" kern="1200" dirty="0">
                <a:solidFill>
                  <a:schemeClr val="tx1"/>
                </a:solidFill>
                <a:effectLst/>
                <a:latin typeface="+mn-lt"/>
                <a:ea typeface="+mn-ea"/>
                <a:cs typeface="+mn-cs"/>
              </a:rPr>
              <a:t> &amp; </a:t>
            </a:r>
            <a:r>
              <a:rPr lang="de-DE" sz="1200" kern="1200" dirty="0" err="1">
                <a:solidFill>
                  <a:schemeClr val="tx1"/>
                </a:solidFill>
                <a:effectLst/>
                <a:latin typeface="+mn-lt"/>
                <a:ea typeface="+mn-ea"/>
                <a:cs typeface="+mn-cs"/>
              </a:rPr>
              <a:t>Kotzab</a:t>
            </a:r>
            <a:r>
              <a:rPr lang="de-DE" sz="1200" kern="1200" dirty="0">
                <a:solidFill>
                  <a:schemeClr val="tx1"/>
                </a:solidFill>
                <a:effectLst/>
                <a:latin typeface="+mn-lt"/>
                <a:ea typeface="+mn-ea"/>
                <a:cs typeface="+mn-cs"/>
              </a:rPr>
              <a:t>, 2012, S. 18</a:t>
            </a:r>
            <a:endParaRPr lang="de-AT"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Claus, 2015, S. 23ff</a:t>
            </a:r>
            <a:endParaRPr lang="de-AT" sz="1200" kern="1200" dirty="0">
              <a:solidFill>
                <a:schemeClr val="tx1"/>
              </a:solidFill>
              <a:effectLst/>
              <a:latin typeface="+mn-lt"/>
              <a:ea typeface="+mn-ea"/>
              <a:cs typeface="+mn-cs"/>
            </a:endParaRPr>
          </a:p>
          <a:p>
            <a:endParaRPr lang="de-AT" dirty="0"/>
          </a:p>
        </p:txBody>
      </p:sp>
      <p:sp>
        <p:nvSpPr>
          <p:cNvPr id="4" name="Foliennummernplatzhalter 3"/>
          <p:cNvSpPr>
            <a:spLocks noGrp="1"/>
          </p:cNvSpPr>
          <p:nvPr>
            <p:ph type="sldNum" sz="quarter" idx="10"/>
          </p:nvPr>
        </p:nvSpPr>
        <p:spPr/>
        <p:txBody>
          <a:bodyPr/>
          <a:lstStyle/>
          <a:p>
            <a:fld id="{56F06DAA-0A4E-4110-9797-3FB8CA0FEA93}" type="slidenum">
              <a:rPr lang="de-AT" smtClean="0"/>
              <a:t>16</a:t>
            </a:fld>
            <a:endParaRPr lang="de-AT" dirty="0"/>
          </a:p>
        </p:txBody>
      </p:sp>
    </p:spTree>
    <p:extLst>
      <p:ext uri="{BB962C8B-B14F-4D97-AF65-F5344CB8AC3E}">
        <p14:creationId xmlns:p14="http://schemas.microsoft.com/office/powerpoint/2010/main" val="42214910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baseline="0" noProof="0" dirty="0"/>
              <a:t>Folgende Megatrends führen bzw. unterstützen die Entwicklung von neuen Trends im Güterverkehr. </a:t>
            </a:r>
          </a:p>
          <a:p>
            <a:endParaRPr lang="de-DE" baseline="0" noProof="0" dirty="0"/>
          </a:p>
          <a:p>
            <a:r>
              <a:rPr lang="de-DE" b="1" baseline="0" noProof="0" dirty="0"/>
              <a:t>Sicherheit</a:t>
            </a:r>
            <a:r>
              <a:rPr lang="de-DE" baseline="0" noProof="0" dirty="0"/>
              <a:t> ist ein immer entscheidender Faktor im Transportbereich. Sicherheitsüberprüfungen an unterschiedlichen Punkten der Transportkette gewinnen an Bedeutung. Zusätzlich müssen die unterschiedlichen Akteure gewährleisten, dass die Transportkette nicht für terroristische Zwecke genutzt werden. </a:t>
            </a:r>
            <a:endParaRPr lang="de-DE" noProof="0" dirty="0"/>
          </a:p>
          <a:p>
            <a:r>
              <a:rPr lang="de-DE" noProof="0" dirty="0"/>
              <a:t>Die Folgen</a:t>
            </a:r>
            <a:r>
              <a:rPr lang="de-DE" baseline="0" noProof="0" dirty="0"/>
              <a:t> des </a:t>
            </a:r>
            <a:r>
              <a:rPr lang="de-DE" b="1" baseline="0" noProof="0" dirty="0"/>
              <a:t>Klimawandels</a:t>
            </a:r>
            <a:r>
              <a:rPr lang="de-DE" baseline="0" noProof="0" dirty="0"/>
              <a:t> werden zunehmend sichtbar, was nachhaltige Strategien notwendig macht. </a:t>
            </a:r>
          </a:p>
          <a:p>
            <a:r>
              <a:rPr lang="de-DE" baseline="0" noProof="0" dirty="0"/>
              <a:t>Einige Maßnahmen wurden bereits gesetzt: Emissionslimits für Verkehrsmittel wie den Lkw oder vermehrte Nutzung von alternativen Treibstoffen wie Flüssigerdgas (LNG).</a:t>
            </a:r>
          </a:p>
          <a:p>
            <a:r>
              <a:rPr lang="de-DE" baseline="0" noProof="0" dirty="0"/>
              <a:t>Die zunehmende </a:t>
            </a:r>
            <a:r>
              <a:rPr lang="de-DE" b="1" baseline="0" noProof="0" dirty="0"/>
              <a:t>Größe von Städten </a:t>
            </a:r>
            <a:r>
              <a:rPr lang="de-DE" baseline="0" noProof="0" dirty="0"/>
              <a:t>führt zu Engpässen der Infrastruktur in Ballungszentren und stellt Logistikdienstleister vor eine große Herausforderung. Durch die Bündelung von Warenströmen außerhalb der Städte (in Konsolidierungszentren) können die Warenströme in/aus den Städten optimal gestaltet werden. </a:t>
            </a:r>
            <a:endParaRPr lang="de-DE" noProof="0" dirty="0"/>
          </a:p>
          <a:p>
            <a:r>
              <a:rPr lang="de-DE" b="1" baseline="0" noProof="0" dirty="0"/>
              <a:t>E-</a:t>
            </a:r>
            <a:r>
              <a:rPr lang="de-DE" b="1" baseline="0" noProof="0" dirty="0" err="1"/>
              <a:t>commerce</a:t>
            </a:r>
            <a:r>
              <a:rPr lang="de-DE" baseline="0" noProof="0" dirty="0"/>
              <a:t> und damit der Online-Handel beeinflussen maßgeblich das Transportaufkommen, da der Versand der Ware einen entscheidenden Service für die Kunden darstellt. </a:t>
            </a:r>
          </a:p>
          <a:p>
            <a:r>
              <a:rPr lang="de-DE" baseline="0" noProof="0" dirty="0"/>
              <a:t>Durch die steigende </a:t>
            </a:r>
            <a:r>
              <a:rPr lang="de-DE" b="1" baseline="0" noProof="0" dirty="0"/>
              <a:t>Digitalisierung</a:t>
            </a:r>
            <a:r>
              <a:rPr lang="de-DE" baseline="0" noProof="0" dirty="0"/>
              <a:t> können Transportstrecken beispielsweise minimiert werden. Durch den Zugang zu 3D-Druckern können Ersatzteile dort produziert werden, wo sie der Kunde benötigt, wodurch lange Transportstrecken vom Hersteller obsolet werden. </a:t>
            </a:r>
          </a:p>
          <a:p>
            <a:r>
              <a:rPr lang="de-DE" baseline="0" noProof="0" dirty="0"/>
              <a:t>Ein Großteil der Verkehrsmittel ist bereits mit technischen Schnittstellen ausgestattet, wodurch eine Kommunikation zwischen diesen ermöglicht wird. Dadurch entsteht eine </a:t>
            </a:r>
            <a:r>
              <a:rPr lang="de-DE" b="1" baseline="0" noProof="0" dirty="0"/>
              <a:t>mobile Welt</a:t>
            </a:r>
            <a:r>
              <a:rPr lang="de-DE" baseline="0" noProof="0" dirty="0"/>
              <a:t>, in welcher Transporte beispielsweise über Smart </a:t>
            </a:r>
            <a:r>
              <a:rPr lang="de-DE" baseline="0" noProof="0" dirty="0" err="1"/>
              <a:t>Phones</a:t>
            </a:r>
            <a:r>
              <a:rPr lang="de-DE" baseline="0" noProof="0" dirty="0"/>
              <a:t> koordiniert werden können. So kann man zum Beispiel am Handy benachrichtigt werden wann ein Paket geliefert wird und kann dem Paketdienst die Türe öffnen. </a:t>
            </a:r>
          </a:p>
          <a:p>
            <a:endParaRPr lang="de-DE" baseline="0" noProof="0" dirty="0"/>
          </a:p>
          <a:p>
            <a:pPr algn="l"/>
            <a:r>
              <a:rPr lang="de-DE" noProof="0" dirty="0"/>
              <a:t>Quelle:</a:t>
            </a:r>
          </a:p>
          <a:p>
            <a:r>
              <a:rPr lang="de-DE" noProof="0" dirty="0" err="1"/>
              <a:t>Lehmacher</a:t>
            </a:r>
            <a:r>
              <a:rPr lang="de-DE" baseline="0" noProof="0" dirty="0"/>
              <a:t> W., „Wirtschaft, Gesellschaft und Logistik 2050 in Logistik – eine Industrie, die (sich) bewegt. Strategien und Lösungen entlang der Supply Chain 4.0“ (2015), S.9-15</a:t>
            </a:r>
            <a:endParaRPr lang="de-DE" noProof="0" dirty="0"/>
          </a:p>
        </p:txBody>
      </p:sp>
      <p:sp>
        <p:nvSpPr>
          <p:cNvPr id="4" name="Slide Number Placeholder 3"/>
          <p:cNvSpPr>
            <a:spLocks noGrp="1"/>
          </p:cNvSpPr>
          <p:nvPr>
            <p:ph type="sldNum" sz="quarter" idx="10"/>
          </p:nvPr>
        </p:nvSpPr>
        <p:spPr/>
        <p:txBody>
          <a:bodyPr/>
          <a:lstStyle/>
          <a:p>
            <a:fld id="{56F06DAA-0A4E-4110-9797-3FB8CA0FEA93}" type="slidenum">
              <a:rPr lang="de-AT" smtClean="0"/>
              <a:t>17</a:t>
            </a:fld>
            <a:endParaRPr lang="de-AT" dirty="0"/>
          </a:p>
        </p:txBody>
      </p:sp>
    </p:spTree>
    <p:extLst>
      <p:ext uri="{BB962C8B-B14F-4D97-AF65-F5344CB8AC3E}">
        <p14:creationId xmlns:p14="http://schemas.microsoft.com/office/powerpoint/2010/main" val="12131848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sz="1200" kern="1200" dirty="0">
                <a:solidFill>
                  <a:schemeClr val="tx1"/>
                </a:solidFill>
                <a:effectLst/>
                <a:latin typeface="+mn-lt"/>
                <a:ea typeface="+mn-ea"/>
                <a:cs typeface="+mn-cs"/>
              </a:rPr>
              <a:t>Zu den aktuellen und relevanten Trends für die Transportbranche zählen:</a:t>
            </a:r>
          </a:p>
          <a:p>
            <a:pPr marL="171450" indent="-171450">
              <a:buFont typeface="Arial" panose="020B0604020202020204" pitchFamily="34" charset="0"/>
              <a:buChar char="•"/>
            </a:pPr>
            <a:r>
              <a:rPr lang="de-AT" sz="1200" kern="1200" dirty="0">
                <a:solidFill>
                  <a:schemeClr val="tx1"/>
                </a:solidFill>
                <a:effectLst/>
                <a:latin typeface="+mn-lt"/>
                <a:ea typeface="+mn-ea"/>
                <a:cs typeface="+mn-cs"/>
              </a:rPr>
              <a:t>Nachhaltigkeit,</a:t>
            </a:r>
          </a:p>
          <a:p>
            <a:pPr marL="171450" indent="-171450">
              <a:buFont typeface="Arial" panose="020B0604020202020204" pitchFamily="34" charset="0"/>
              <a:buChar char="•"/>
            </a:pPr>
            <a:r>
              <a:rPr lang="de-AT" sz="1200" kern="1200" dirty="0">
                <a:solidFill>
                  <a:schemeClr val="tx1"/>
                </a:solidFill>
                <a:effectLst/>
                <a:latin typeface="+mn-lt"/>
                <a:ea typeface="+mn-ea"/>
                <a:cs typeface="+mn-cs"/>
              </a:rPr>
              <a:t>Digitalisierung/Vernetzung,</a:t>
            </a:r>
          </a:p>
          <a:p>
            <a:pPr marL="171450" indent="-171450">
              <a:buFont typeface="Arial" panose="020B0604020202020204" pitchFamily="34" charset="0"/>
              <a:buChar char="•"/>
            </a:pPr>
            <a:r>
              <a:rPr lang="de-AT" sz="1200" kern="1200" dirty="0">
                <a:solidFill>
                  <a:schemeClr val="tx1"/>
                </a:solidFill>
                <a:effectLst/>
                <a:latin typeface="+mn-lt"/>
                <a:ea typeface="+mn-ea"/>
                <a:cs typeface="+mn-cs"/>
              </a:rPr>
              <a:t>Individualisierung und steigende Komplexität</a:t>
            </a:r>
          </a:p>
          <a:p>
            <a:pPr marL="171450" indent="-171450">
              <a:buFont typeface="Arial" panose="020B0604020202020204" pitchFamily="34" charset="0"/>
              <a:buChar char="•"/>
            </a:pPr>
            <a:r>
              <a:rPr lang="de-AT" sz="1200" kern="1200" dirty="0">
                <a:solidFill>
                  <a:schemeClr val="tx1"/>
                </a:solidFill>
                <a:effectLst/>
                <a:latin typeface="+mn-lt"/>
                <a:ea typeface="+mn-ea"/>
                <a:cs typeface="+mn-cs"/>
              </a:rPr>
              <a:t>und Kooperation (auf diese Punkte wird später im Foliensatz noch genauer eingegangen).</a:t>
            </a:r>
          </a:p>
          <a:p>
            <a:r>
              <a:rPr lang="de-AT" sz="1200" kern="1200" dirty="0">
                <a:solidFill>
                  <a:schemeClr val="tx1"/>
                </a:solidFill>
                <a:effectLst/>
                <a:latin typeface="+mn-lt"/>
                <a:ea typeface="+mn-ea"/>
                <a:cs typeface="+mn-cs"/>
              </a:rPr>
              <a:t>Die Megatrends welche in der vorherigen Folie näher erläutert wurden, können den aktuellen Entwicklungstrends zugeordnet werden (siehe Grafik).</a:t>
            </a:r>
          </a:p>
          <a:p>
            <a:r>
              <a:rPr lang="de-AT" sz="1200" kern="1200" dirty="0">
                <a:solidFill>
                  <a:schemeClr val="tx1"/>
                </a:solidFill>
                <a:effectLst/>
                <a:latin typeface="+mn-lt"/>
                <a:ea typeface="+mn-ea"/>
                <a:cs typeface="+mn-cs"/>
              </a:rPr>
              <a:t>Für die Umsetzung dieser aktuellen Entwicklungstrends</a:t>
            </a:r>
            <a:r>
              <a:rPr lang="de-AT" sz="1200" kern="1200" baseline="0" dirty="0">
                <a:solidFill>
                  <a:schemeClr val="tx1"/>
                </a:solidFill>
                <a:effectLst/>
                <a:latin typeface="+mn-lt"/>
                <a:ea typeface="+mn-ea"/>
                <a:cs typeface="+mn-cs"/>
              </a:rPr>
              <a:t> im Güterverkehr sind innovative Transportkonzepte essentiell. </a:t>
            </a:r>
            <a:endParaRPr lang="de-DE" baseline="0" noProof="0" dirty="0"/>
          </a:p>
          <a:p>
            <a:endParaRPr lang="de-DE" baseline="0" noProof="0" dirty="0"/>
          </a:p>
          <a:p>
            <a:pPr algn="l"/>
            <a:r>
              <a:rPr lang="de-DE" noProof="0" dirty="0"/>
              <a:t>Quelle:</a:t>
            </a:r>
          </a:p>
          <a:p>
            <a:r>
              <a:rPr lang="de-DE" noProof="0" dirty="0" err="1"/>
              <a:t>Lehmacher</a:t>
            </a:r>
            <a:r>
              <a:rPr lang="de-DE" baseline="0" noProof="0" dirty="0"/>
              <a:t> W., „Wirtschaft, Gesellschaft und Logistik 2050 in Logistik – eine Industrie, die (sich) bewegt. Strategien und Lösungen entlang der Supply Chain 4.0“ (2015), S.9-15</a:t>
            </a:r>
            <a:endParaRPr lang="de-DE" noProof="0" dirty="0"/>
          </a:p>
        </p:txBody>
      </p:sp>
      <p:sp>
        <p:nvSpPr>
          <p:cNvPr id="4" name="Slide Number Placeholder 3"/>
          <p:cNvSpPr>
            <a:spLocks noGrp="1"/>
          </p:cNvSpPr>
          <p:nvPr>
            <p:ph type="sldNum" sz="quarter" idx="10"/>
          </p:nvPr>
        </p:nvSpPr>
        <p:spPr/>
        <p:txBody>
          <a:bodyPr/>
          <a:lstStyle/>
          <a:p>
            <a:fld id="{56F06DAA-0A4E-4110-9797-3FB8CA0FEA93}" type="slidenum">
              <a:rPr lang="de-AT" smtClean="0"/>
              <a:t>18</a:t>
            </a:fld>
            <a:endParaRPr lang="de-AT" dirty="0"/>
          </a:p>
        </p:txBody>
      </p:sp>
    </p:spTree>
    <p:extLst>
      <p:ext uri="{BB962C8B-B14F-4D97-AF65-F5344CB8AC3E}">
        <p14:creationId xmlns:p14="http://schemas.microsoft.com/office/powerpoint/2010/main" val="11801019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a:t>Die Vision des „Internets der Dinge“ bietet für die Logistikwirtschaft einen zukunftsweisenden Ansatz. Im konkreten Kontext beschreibt sie den autonomen Transport von Waren und Gütern durch inner- und außerbetriebliche Netzwerke. Analog zum Fluss digitaler Information im Internet finden im „Internet der Dinge“ logistische Objekte ihre Wege selbständig, wobei sie an Knotenpunkten unter der Maßgabe der dort gegebenen Bedingungen flexibel über den günstigsten Weg des Weitertransports entscheiden und die dazu notwendigen Ressourcen anfordern. </a:t>
            </a:r>
          </a:p>
          <a:p>
            <a:r>
              <a:rPr lang="de-AT" dirty="0"/>
              <a:t>Logistik 4.0 bzw. die Nutzung von </a:t>
            </a:r>
            <a:r>
              <a:rPr lang="de-AT" dirty="0" err="1"/>
              <a:t>Physical</a:t>
            </a:r>
            <a:r>
              <a:rPr lang="de-AT" dirty="0"/>
              <a:t> Internet und Big Data zur weiteren Optimierung der Warenströme und Effizienzsteigerung der Nutzung von Ressourcen sowie Gestaltung der Prozesse.  </a:t>
            </a:r>
          </a:p>
          <a:p>
            <a:r>
              <a:rPr lang="de-AT" dirty="0"/>
              <a:t>Während Transport- und Lieferketten in der Vergangenheit meist geschlossene Prozesse und Systeme fix definierter Teilnehmer waren, gibt Logistik 4.0 die Option, daraus offene Netzwerke zu entwickeln, die durch Modularisierung und Schnittstellenmanagement zu und zwischen Ladungen sowie Ladungsträgern auf die bestmögliche Nutzung von Kapazitäten und optimierte Prozessteuerung abzielen können. </a:t>
            </a:r>
          </a:p>
          <a:p>
            <a:pPr marL="0" marR="0" lvl="0" indent="0" algn="l" defTabSz="914400" rtl="0" eaLnBrk="1" fontAlgn="auto" latinLnBrk="0" hangingPunct="1">
              <a:lnSpc>
                <a:spcPct val="100000"/>
              </a:lnSpc>
              <a:spcBef>
                <a:spcPts val="0"/>
              </a:spcBef>
              <a:spcAft>
                <a:spcPts val="0"/>
              </a:spcAft>
              <a:buClrTx/>
              <a:buSzTx/>
              <a:buFontTx/>
              <a:buNone/>
              <a:tabLst/>
              <a:defRPr/>
            </a:pPr>
            <a:r>
              <a:rPr lang="de-AT" sz="1200" kern="1200" dirty="0">
                <a:solidFill>
                  <a:schemeClr val="tx1"/>
                </a:solidFill>
                <a:effectLst/>
                <a:latin typeface="+mn-lt"/>
                <a:ea typeface="+mn-ea"/>
                <a:cs typeface="+mn-cs"/>
              </a:rPr>
              <a:t>Auch der</a:t>
            </a:r>
            <a:r>
              <a:rPr lang="de-AT" sz="1200" kern="1200" baseline="0" dirty="0">
                <a:solidFill>
                  <a:schemeClr val="tx1"/>
                </a:solidFill>
                <a:effectLst/>
                <a:latin typeface="+mn-lt"/>
                <a:ea typeface="+mn-ea"/>
                <a:cs typeface="+mn-cs"/>
              </a:rPr>
              <a:t> 3D Druck bringt gro</a:t>
            </a:r>
            <a:r>
              <a:rPr lang="de-AT" sz="1200" kern="1200" dirty="0">
                <a:solidFill>
                  <a:schemeClr val="tx1"/>
                </a:solidFill>
                <a:effectLst/>
                <a:latin typeface="+mn-lt"/>
                <a:ea typeface="+mn-ea"/>
                <a:cs typeface="+mn-cs"/>
              </a:rPr>
              <a:t>ße Veränderung für die „traditionellen“ Supply Chain mit sich. Das nachgefragte Produkt könnte direkt beim Kunden gedruckt werden. Grundsätzlich verlagert sich der Produktionsort durch den Einsatz des Verfahrens schrittweise in Richtung des Gebrauchsortes. Dies hat vor allem eine Reduzierung von langen Transportströmen (</a:t>
            </a:r>
            <a:r>
              <a:rPr lang="de-AT" sz="1200" kern="1200" dirty="0" err="1">
                <a:solidFill>
                  <a:schemeClr val="tx1"/>
                </a:solidFill>
                <a:effectLst/>
                <a:latin typeface="+mn-lt"/>
                <a:ea typeface="+mn-ea"/>
                <a:cs typeface="+mn-cs"/>
              </a:rPr>
              <a:t>Near</a:t>
            </a:r>
            <a:r>
              <a:rPr lang="de-AT" sz="1200" kern="1200" dirty="0">
                <a:solidFill>
                  <a:schemeClr val="tx1"/>
                </a:solidFill>
                <a:effectLst/>
                <a:latin typeface="+mn-lt"/>
                <a:ea typeface="+mn-ea"/>
                <a:cs typeface="+mn-cs"/>
              </a:rPr>
              <a:t> Sourcing), Zwischenlagerung und Pufferung zur Folge. Für Logistikdienstleister bedeutet der Einsatz von 3D-Druck auf der einen Seite zwar den Wegfall von Transportumsätzen. Andererseits gibt es aber auch neue Geschäftsbereiche, in denen sich Logistikdienstleister etablieren können, wie zum Beispiel bei der Unterstützung von Kunden bei der Integration des 3D-Drucks in bestehende Wertschöpfungsnetzwerke oder die Spezialisierung auf das Thema „Digital Warehousing“. </a:t>
            </a:r>
          </a:p>
          <a:p>
            <a:endParaRPr lang="de-AT" dirty="0"/>
          </a:p>
          <a:p>
            <a:r>
              <a:rPr lang="de-AT" dirty="0"/>
              <a:t>Quelle:</a:t>
            </a:r>
            <a:r>
              <a:rPr lang="de-AT" baseline="0" dirty="0"/>
              <a:t> WKO, URL: https://www.wko.at/branchen/ooe/transport-verkehr/spedition-logistik/1---4.0-Branchenleitfaden-WKOOe-Fachgruppe.pdf [14.05.2020]</a:t>
            </a:r>
          </a:p>
          <a:p>
            <a:r>
              <a:rPr lang="de-AT" baseline="0" dirty="0"/>
              <a:t>Bildquelle: www.pixabay.com</a:t>
            </a:r>
          </a:p>
          <a:p>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19</a:t>
            </a:fld>
            <a:endParaRPr lang="de-AT" dirty="0"/>
          </a:p>
        </p:txBody>
      </p:sp>
    </p:spTree>
    <p:extLst>
      <p:ext uri="{BB962C8B-B14F-4D97-AF65-F5344CB8AC3E}">
        <p14:creationId xmlns:p14="http://schemas.microsoft.com/office/powerpoint/2010/main" val="15620546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sz="1200" kern="1200" dirty="0">
                <a:solidFill>
                  <a:schemeClr val="tx1"/>
                </a:solidFill>
                <a:effectLst/>
                <a:latin typeface="+mn-lt"/>
                <a:ea typeface="+mn-ea"/>
                <a:cs typeface="+mn-cs"/>
              </a:rPr>
              <a:t>Neue innovative Geschäftsmodelle setzen eine ganze Reihe von etablierten Unternehmen in den unterschiedlichsten Branchen zunehmend unter Druck. So auch in der Logistikbranche, in der alle Arten von Transportbeziehungen (B2B, B2C und C2C) vom Wandel betroffen sind. </a:t>
            </a:r>
          </a:p>
          <a:p>
            <a:r>
              <a:rPr lang="de-AT" dirty="0"/>
              <a:t>Die Hauptursachen,</a:t>
            </a:r>
            <a:r>
              <a:rPr lang="de-AT" baseline="0" dirty="0"/>
              <a:t> welche </a:t>
            </a:r>
            <a:r>
              <a:rPr lang="de-AT" dirty="0"/>
              <a:t>für die Entwicklung neuer, innovativer Geschäftsmodelle </a:t>
            </a:r>
            <a:r>
              <a:rPr lang="de-AT" baseline="0" dirty="0"/>
              <a:t>identifiziert wurden </a:t>
            </a:r>
            <a:r>
              <a:rPr lang="de-AT" dirty="0"/>
              <a:t>sind: Veränderungen in der Transport- und Logistikbranche,</a:t>
            </a:r>
            <a:r>
              <a:rPr lang="de-AT" baseline="0" dirty="0"/>
              <a:t> a</a:t>
            </a:r>
            <a:r>
              <a:rPr lang="de-AT" dirty="0"/>
              <a:t>ktuelle Entwicklungstrends</a:t>
            </a:r>
            <a:r>
              <a:rPr lang="de-AT" baseline="0" dirty="0"/>
              <a:t> und n</a:t>
            </a:r>
            <a:r>
              <a:rPr lang="de-AT" dirty="0"/>
              <a:t>eue Technologien. Auf</a:t>
            </a:r>
            <a:r>
              <a:rPr lang="de-AT" baseline="0" dirty="0"/>
              <a:t> diese Punkte wird in den nachfolgenden Folien näher eingegangen.</a:t>
            </a:r>
            <a:endParaRPr lang="de-AT" dirty="0"/>
          </a:p>
          <a:p>
            <a:endParaRPr lang="de-AT" dirty="0"/>
          </a:p>
          <a:p>
            <a:r>
              <a:rPr lang="de-AT" dirty="0"/>
              <a:t>Quelle: </a:t>
            </a:r>
            <a:r>
              <a:rPr lang="de-AT" dirty="0" err="1"/>
              <a:t>Bearingpoint</a:t>
            </a:r>
            <a:r>
              <a:rPr lang="de-AT" dirty="0"/>
              <a:t>,</a:t>
            </a:r>
            <a:r>
              <a:rPr lang="de-AT" baseline="0" dirty="0"/>
              <a:t> URL: </a:t>
            </a:r>
            <a:r>
              <a:rPr lang="de-DE" sz="1200" u="none" kern="1200" dirty="0">
                <a:solidFill>
                  <a:schemeClr val="tx1"/>
                </a:solidFill>
                <a:effectLst/>
                <a:latin typeface="+mn-lt"/>
                <a:ea typeface="+mn-ea"/>
                <a:cs typeface="+mn-cs"/>
                <a:hlinkClick r:id="rId3"/>
              </a:rPr>
              <a:t>https://www.bearingpoint.com/de-de/ueber-uns/pressemitteilungen-und-medienberichte/pressemitteilungen/digitale-plattformkonzepte-pr/</a:t>
            </a:r>
            <a:r>
              <a:rPr lang="de-DE" sz="1200" u="none" kern="1200" dirty="0">
                <a:solidFill>
                  <a:schemeClr val="tx1"/>
                </a:solidFill>
                <a:effectLst/>
                <a:latin typeface="+mn-lt"/>
                <a:ea typeface="+mn-ea"/>
                <a:cs typeface="+mn-cs"/>
              </a:rPr>
              <a:t> [14.05.2020</a:t>
            </a:r>
            <a:r>
              <a:rPr lang="de-DE" sz="1200" u="sng" kern="1200" dirty="0">
                <a:solidFill>
                  <a:schemeClr val="tx1"/>
                </a:solidFill>
                <a:effectLst/>
                <a:latin typeface="+mn-lt"/>
                <a:ea typeface="+mn-ea"/>
                <a:cs typeface="+mn-cs"/>
              </a:rPr>
              <a:t>].</a:t>
            </a:r>
          </a:p>
          <a:p>
            <a:r>
              <a:rPr lang="de-DE" sz="1200" u="none" kern="1200" dirty="0">
                <a:solidFill>
                  <a:schemeClr val="tx1"/>
                </a:solidFill>
                <a:effectLst/>
                <a:latin typeface="+mn-lt"/>
                <a:ea typeface="+mn-ea"/>
                <a:cs typeface="+mn-cs"/>
              </a:rPr>
              <a:t>Bildquelle: www.pixabay.com</a:t>
            </a:r>
            <a:endParaRPr lang="de-AT" u="none" dirty="0">
              <a:solidFill>
                <a:schemeClr val="tx1"/>
              </a:solidFill>
            </a:endParaRPr>
          </a:p>
        </p:txBody>
      </p:sp>
      <p:sp>
        <p:nvSpPr>
          <p:cNvPr id="4" name="Slide Number Placeholder 3"/>
          <p:cNvSpPr>
            <a:spLocks noGrp="1"/>
          </p:cNvSpPr>
          <p:nvPr>
            <p:ph type="sldNum" sz="quarter" idx="10"/>
          </p:nvPr>
        </p:nvSpPr>
        <p:spPr/>
        <p:txBody>
          <a:bodyPr/>
          <a:lstStyle/>
          <a:p>
            <a:fld id="{56F06DAA-0A4E-4110-9797-3FB8CA0FEA93}" type="slidenum">
              <a:rPr lang="de-AT" smtClean="0"/>
              <a:t>20</a:t>
            </a:fld>
            <a:endParaRPr lang="de-AT" dirty="0"/>
          </a:p>
        </p:txBody>
      </p:sp>
    </p:spTree>
    <p:extLst>
      <p:ext uri="{BB962C8B-B14F-4D97-AF65-F5344CB8AC3E}">
        <p14:creationId xmlns:p14="http://schemas.microsoft.com/office/powerpoint/2010/main" val="28390331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a:t>Bildquelle:</a:t>
            </a:r>
            <a:r>
              <a:rPr lang="de-AT" baseline="0" dirty="0"/>
              <a:t> viadonau im Handbuch der Donauschifffahrt S. 106, 138.</a:t>
            </a:r>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3</a:t>
            </a:fld>
            <a:endParaRPr lang="de-AT" dirty="0"/>
          </a:p>
        </p:txBody>
      </p:sp>
    </p:spTree>
    <p:extLst>
      <p:ext uri="{BB962C8B-B14F-4D97-AF65-F5344CB8AC3E}">
        <p14:creationId xmlns:p14="http://schemas.microsoft.com/office/powerpoint/2010/main" val="40840701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Bildquelle: www.pixabay.com</a:t>
            </a:r>
            <a:endParaRPr lang="en-US" dirty="0"/>
          </a:p>
        </p:txBody>
      </p:sp>
      <p:sp>
        <p:nvSpPr>
          <p:cNvPr id="4" name="Foliennummernplatzhalter 3"/>
          <p:cNvSpPr>
            <a:spLocks noGrp="1"/>
          </p:cNvSpPr>
          <p:nvPr>
            <p:ph type="sldNum" sz="quarter" idx="10"/>
          </p:nvPr>
        </p:nvSpPr>
        <p:spPr/>
        <p:txBody>
          <a:bodyPr/>
          <a:lstStyle/>
          <a:p>
            <a:fld id="{56F06DAA-0A4E-4110-9797-3FB8CA0FEA93}" type="slidenum">
              <a:rPr lang="de-AT" smtClean="0"/>
              <a:t>21</a:t>
            </a:fld>
            <a:endParaRPr lang="de-AT" dirty="0"/>
          </a:p>
        </p:txBody>
      </p:sp>
    </p:spTree>
    <p:extLst>
      <p:ext uri="{BB962C8B-B14F-4D97-AF65-F5344CB8AC3E}">
        <p14:creationId xmlns:p14="http://schemas.microsoft.com/office/powerpoint/2010/main" val="40304631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AT"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6F06DAA-0A4E-4110-9797-3FB8CA0FEA93}" type="slidenum">
              <a:rPr lang="de-AT" smtClean="0"/>
              <a:t>22</a:t>
            </a:fld>
            <a:endParaRPr lang="de-AT" dirty="0"/>
          </a:p>
        </p:txBody>
      </p:sp>
    </p:spTree>
    <p:extLst>
      <p:ext uri="{BB962C8B-B14F-4D97-AF65-F5344CB8AC3E}">
        <p14:creationId xmlns:p14="http://schemas.microsoft.com/office/powerpoint/2010/main" val="40660424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50913" y="787400"/>
            <a:ext cx="4965700" cy="3724275"/>
          </a:xfrm>
        </p:spPr>
      </p:sp>
      <p:sp>
        <p:nvSpPr>
          <p:cNvPr id="3" name="Notizenplatzhalter 2"/>
          <p:cNvSpPr>
            <a:spLocks noGrp="1"/>
          </p:cNvSpPr>
          <p:nvPr>
            <p:ph type="body" idx="1"/>
          </p:nvPr>
        </p:nvSpPr>
        <p:spPr/>
        <p:txBody>
          <a:bodyPr/>
          <a:lstStyle/>
          <a:p>
            <a:r>
              <a:rPr lang="de-AT" sz="1200" b="1" i="0" u="none" strike="noStrike" kern="1200" baseline="0" dirty="0">
                <a:solidFill>
                  <a:schemeClr val="tx1"/>
                </a:solidFill>
                <a:latin typeface="+mn-lt"/>
                <a:ea typeface="+mn-ea"/>
                <a:cs typeface="+mn-cs"/>
              </a:rPr>
              <a:t>25% der Treibhausgasemissionen in der EU entfällt auf den Verkehrssektor, Tendenz steigend</a:t>
            </a:r>
            <a:r>
              <a:rPr lang="de-AT" sz="1200" b="0" i="0" u="none" strike="noStrike" kern="1200" baseline="0" dirty="0">
                <a:solidFill>
                  <a:schemeClr val="tx1"/>
                </a:solidFill>
                <a:latin typeface="+mn-lt"/>
                <a:ea typeface="+mn-ea"/>
                <a:cs typeface="+mn-cs"/>
              </a:rPr>
              <a:t>. Die verkehrsbedingten Emissionen müssen bis 2050 um 90 % gesenkt werden, um Klimaneutralität zu erreichen, . Alle Verkehrsträger werden zu dieser Verringerung beitragen müssen. Der multimodale Verkehr muss forciert werden, um ein effizientes Verkehrssystem zu gewährleisten. Dazu soll ein großer Anteil des Anteils von 75% des Güterbinnenverkehrs, der derzeit auf der Straße abgewickelt wird, auf die Schiene und Binnenwasserstraße verlagert werden. Derzeit werden europaweit ca. 19% aller Güter auf der Schiene und lediglich 6% aller Güter auf dem Binnenschiff transportiert</a:t>
            </a:r>
            <a:endParaRPr lang="de-AT" sz="1200" kern="1200" dirty="0">
              <a:solidFill>
                <a:schemeClr val="tx1"/>
              </a:solidFill>
              <a:effectLst/>
              <a:latin typeface="+mn-lt"/>
              <a:ea typeface="+mn-ea"/>
              <a:cs typeface="+mn-cs"/>
            </a:endParaRPr>
          </a:p>
          <a:p>
            <a:r>
              <a:rPr lang="de-AT" sz="1200" kern="1200" dirty="0">
                <a:solidFill>
                  <a:schemeClr val="tx1"/>
                </a:solidFill>
                <a:effectLst/>
                <a:latin typeface="+mn-lt"/>
                <a:ea typeface="+mn-ea"/>
                <a:cs typeface="+mn-cs"/>
              </a:rPr>
              <a:t>Beim Vergleich der Verkehrsträger unter dem Aspekt der Nachhaltigkeit können verschiedene Bewertungskriterien identifiziert werden. Im Umweltkontext können der spezifische Energieverbrauch, die Frachtkapazitäten, die externen Kosten und die Infrastrukturkosten als wichtige Bewertungsindikatoren genannt werden.</a:t>
            </a:r>
          </a:p>
          <a:p>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Quellen: Handbuch der</a:t>
            </a:r>
            <a:r>
              <a:rPr lang="de-DE" baseline="0" dirty="0"/>
              <a:t> Donauschifffahrt, S. 18-21.</a:t>
            </a:r>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AT" sz="1200" b="0" i="0" u="none" strike="noStrike" kern="1200" baseline="0" dirty="0">
                <a:solidFill>
                  <a:schemeClr val="tx1"/>
                </a:solidFill>
                <a:effectLst/>
                <a:latin typeface="+mn-lt"/>
                <a:ea typeface="+mn-ea"/>
                <a:cs typeface="+mn-cs"/>
              </a:rPr>
              <a:t>Europäische Kommission: Der europäische Grüne Deal, 2019, S. 12f.</a:t>
            </a:r>
          </a:p>
          <a:p>
            <a:endParaRPr lang="de-DE" dirty="0"/>
          </a:p>
          <a:p>
            <a:pPr marL="0" marR="0" indent="0" algn="l" defTabSz="914400" rtl="0" eaLnBrk="1" fontAlgn="auto" latinLnBrk="0" hangingPunct="1">
              <a:lnSpc>
                <a:spcPct val="100000"/>
              </a:lnSpc>
              <a:spcBef>
                <a:spcPts val="0"/>
              </a:spcBef>
              <a:spcAft>
                <a:spcPts val="0"/>
              </a:spcAft>
              <a:buClrTx/>
              <a:buSzTx/>
              <a:buFontTx/>
              <a:buNone/>
              <a:tabLst/>
              <a:defRPr/>
            </a:pPr>
            <a:endParaRPr lang="de-AT" sz="1200" dirty="0"/>
          </a:p>
        </p:txBody>
      </p:sp>
      <p:sp>
        <p:nvSpPr>
          <p:cNvPr id="4" name="Foliennummernplatzhalter 3"/>
          <p:cNvSpPr>
            <a:spLocks noGrp="1"/>
          </p:cNvSpPr>
          <p:nvPr>
            <p:ph type="sldNum" sz="quarter" idx="10"/>
          </p:nvPr>
        </p:nvSpPr>
        <p:spPr/>
        <p:txBody>
          <a:bodyPr/>
          <a:lstStyle/>
          <a:p>
            <a:fld id="{56F06DAA-0A4E-4110-9797-3FB8CA0FEA93}" type="slidenum">
              <a:rPr lang="de-AT" smtClean="0"/>
              <a:t>23</a:t>
            </a:fld>
            <a:endParaRPr lang="de-AT" dirty="0"/>
          </a:p>
        </p:txBody>
      </p:sp>
    </p:spTree>
    <p:extLst>
      <p:ext uri="{BB962C8B-B14F-4D97-AF65-F5344CB8AC3E}">
        <p14:creationId xmlns:p14="http://schemas.microsoft.com/office/powerpoint/2010/main" val="23716120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sz="1200" kern="1200" dirty="0">
                <a:solidFill>
                  <a:schemeClr val="tx1"/>
                </a:solidFill>
                <a:effectLst/>
                <a:latin typeface="+mn-lt"/>
                <a:ea typeface="+mn-ea"/>
                <a:cs typeface="+mn-cs"/>
              </a:rPr>
              <a:t>In Bezug auf den spezifischen Energieverbrauch kann die Binnenschifffahrt als der effektivste und somit umweltfreundlichste Verkehrsträger bezeichnet werden. Das Binnenschiff kann eine Tonne Ladung bei gleichem Energieverbrauch beinahe viermal so weit transportieren wie der LKW. </a:t>
            </a:r>
          </a:p>
          <a:p>
            <a:endParaRPr lang="de-AT" sz="1200" kern="1200" dirty="0">
              <a:solidFill>
                <a:schemeClr val="tx1"/>
              </a:solidFill>
              <a:effectLst/>
              <a:latin typeface="+mn-lt"/>
              <a:ea typeface="+mn-ea"/>
              <a:cs typeface="+mn-cs"/>
            </a:endParaRPr>
          </a:p>
          <a:p>
            <a:r>
              <a:rPr lang="de-AT" sz="1200" kern="1200" dirty="0">
                <a:solidFill>
                  <a:schemeClr val="tx1"/>
                </a:solidFill>
                <a:effectLst/>
                <a:latin typeface="+mn-lt"/>
                <a:ea typeface="+mn-ea"/>
                <a:cs typeface="+mn-cs"/>
              </a:rPr>
              <a:t>Auch die externen Kosten, also jene Kosten, die aus Klimagasen, Luftschadstoffen, Unfällen und Lärm resultieren, sind beim Binnenschiff am geringsten. Insbesondere der CO2-Ausstoß ist vergleichsweise niedrig, wodurch die Binnenschifffahrt einen Beitrag zur Erreichung der Klimaziele der Europäischen Union leisten kann.</a:t>
            </a:r>
          </a:p>
          <a:p>
            <a:endParaRPr lang="de-DE"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de-DE" dirty="0"/>
              <a:t>Quelle: </a:t>
            </a:r>
            <a:r>
              <a:rPr lang="en-US" altLang="de-DE" baseline="0" noProof="0" dirty="0" err="1"/>
              <a:t>Handbuch</a:t>
            </a:r>
            <a:r>
              <a:rPr lang="en-US" altLang="de-DE" baseline="0" noProof="0" dirty="0"/>
              <a:t> der </a:t>
            </a:r>
            <a:r>
              <a:rPr lang="en-US" altLang="de-DE" baseline="0" noProof="0" dirty="0" err="1"/>
              <a:t>Donauschifffahrt</a:t>
            </a:r>
            <a:r>
              <a:rPr lang="en-US" altLang="de-DE" baseline="0" noProof="0" dirty="0"/>
              <a:t>, </a:t>
            </a:r>
            <a:r>
              <a:rPr lang="de-DE" altLang="de-DE" baseline="0" noProof="0" dirty="0"/>
              <a:t>S</a:t>
            </a:r>
            <a:r>
              <a:rPr lang="de-DE" baseline="0" dirty="0"/>
              <a:t>.18, 19</a:t>
            </a:r>
          </a:p>
          <a:p>
            <a:pPr marL="0" marR="0" indent="0" algn="l" defTabSz="914400" rtl="0" eaLnBrk="1" fontAlgn="auto" latinLnBrk="0" hangingPunct="1">
              <a:lnSpc>
                <a:spcPct val="100000"/>
              </a:lnSpc>
              <a:spcBef>
                <a:spcPts val="0"/>
              </a:spcBef>
              <a:spcAft>
                <a:spcPts val="0"/>
              </a:spcAft>
              <a:buClrTx/>
              <a:buSzTx/>
              <a:buFontTx/>
              <a:buNone/>
              <a:tabLst/>
              <a:defRPr/>
            </a:pPr>
            <a:r>
              <a:rPr lang="de-DE" baseline="0" dirty="0"/>
              <a:t>Bildquelle: viadonau im Handbuch der Donauschifffahrt, S. 18</a:t>
            </a:r>
          </a:p>
          <a:p>
            <a:pPr marL="0" marR="0" indent="0" algn="l" defTabSz="914400" rtl="0" eaLnBrk="1" fontAlgn="auto" latinLnBrk="0" hangingPunct="1">
              <a:lnSpc>
                <a:spcPct val="100000"/>
              </a:lnSpc>
              <a:spcBef>
                <a:spcPts val="0"/>
              </a:spcBef>
              <a:spcAft>
                <a:spcPts val="0"/>
              </a:spcAft>
              <a:buClrTx/>
              <a:buSzTx/>
              <a:buFontTx/>
              <a:buNone/>
              <a:tabLst/>
              <a:defRPr/>
            </a:pPr>
            <a:r>
              <a:rPr lang="de-AT" baseline="0" noProof="0" dirty="0"/>
              <a:t>PLANCO Consulting &amp; Bundesanstalt für Gewässerkunde 2007 im Handbuch der Donauschifffahrt, S. 19</a:t>
            </a:r>
            <a:endParaRPr lang="de-DE" baseline="0" dirty="0"/>
          </a:p>
          <a:p>
            <a:endParaRPr lang="de-DE" dirty="0"/>
          </a:p>
        </p:txBody>
      </p:sp>
      <p:sp>
        <p:nvSpPr>
          <p:cNvPr id="4" name="Slide Number Placeholder 3"/>
          <p:cNvSpPr>
            <a:spLocks noGrp="1"/>
          </p:cNvSpPr>
          <p:nvPr>
            <p:ph type="sldNum" sz="quarter" idx="10"/>
          </p:nvPr>
        </p:nvSpPr>
        <p:spPr/>
        <p:txBody>
          <a:bodyPr/>
          <a:lstStyle/>
          <a:p>
            <a:fld id="{56F06DAA-0A4E-4110-9797-3FB8CA0FEA93}" type="slidenum">
              <a:rPr lang="de-AT" smtClean="0"/>
              <a:t>24</a:t>
            </a:fld>
            <a:endParaRPr lang="de-AT" dirty="0"/>
          </a:p>
        </p:txBody>
      </p:sp>
    </p:spTree>
    <p:extLst>
      <p:ext uri="{BB962C8B-B14F-4D97-AF65-F5344CB8AC3E}">
        <p14:creationId xmlns:p14="http://schemas.microsoft.com/office/powerpoint/2010/main" val="37186764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sz="1200" kern="1200" dirty="0">
                <a:solidFill>
                  <a:schemeClr val="tx1"/>
                </a:solidFill>
                <a:effectLst/>
                <a:latin typeface="+mn-lt"/>
                <a:ea typeface="+mn-ea"/>
                <a:cs typeface="+mn-cs"/>
              </a:rPr>
              <a:t>D</a:t>
            </a:r>
            <a:r>
              <a:rPr lang="de-DE" sz="1200" kern="1200" dirty="0" err="1">
                <a:solidFill>
                  <a:schemeClr val="tx1"/>
                </a:solidFill>
                <a:effectLst/>
                <a:latin typeface="+mn-lt"/>
                <a:ea typeface="+mn-ea"/>
                <a:cs typeface="+mn-cs"/>
              </a:rPr>
              <a:t>as</a:t>
            </a:r>
            <a:r>
              <a:rPr lang="de-DE" sz="1200" kern="1200" dirty="0">
                <a:solidFill>
                  <a:schemeClr val="tx1"/>
                </a:solidFill>
                <a:effectLst/>
                <a:latin typeface="+mn-lt"/>
                <a:ea typeface="+mn-ea"/>
                <a:cs typeface="+mn-cs"/>
              </a:rPr>
              <a:t> Binnenschiff bietet verglichen mit den anderen Verkehrsträgern eine deutlich größere Transportkapazität je Transporteinheit und kann, beziehungsweise könnte so einen wichtigen Beitrag zur Entlastung von Straße und Schiene leisten. Zur Veranschaulichung der </a:t>
            </a:r>
            <a:r>
              <a:rPr lang="de-DE" sz="1200" b="1" kern="1200" dirty="0">
                <a:solidFill>
                  <a:schemeClr val="tx1"/>
                </a:solidFill>
                <a:effectLst/>
                <a:latin typeface="+mn-lt"/>
                <a:ea typeface="+mn-ea"/>
                <a:cs typeface="+mn-cs"/>
              </a:rPr>
              <a:t>Massenleistungsfähigkeit</a:t>
            </a:r>
            <a:r>
              <a:rPr lang="de-DE" sz="1200" kern="1200" dirty="0">
                <a:solidFill>
                  <a:schemeClr val="tx1"/>
                </a:solidFill>
                <a:effectLst/>
                <a:latin typeface="+mn-lt"/>
                <a:ea typeface="+mn-ea"/>
                <a:cs typeface="+mn-cs"/>
              </a:rPr>
              <a:t> der Binnenschifffahrt: Ein </a:t>
            </a:r>
            <a:r>
              <a:rPr lang="de-DE" sz="1200" b="1" kern="1200" dirty="0">
                <a:solidFill>
                  <a:schemeClr val="tx1"/>
                </a:solidFill>
                <a:effectLst/>
                <a:latin typeface="+mn-lt"/>
                <a:ea typeface="+mn-ea"/>
                <a:cs typeface="+mn-cs"/>
              </a:rPr>
              <a:t>Binnenschiff</a:t>
            </a:r>
            <a:r>
              <a:rPr lang="de-DE" sz="1200" kern="1200" dirty="0">
                <a:solidFill>
                  <a:schemeClr val="tx1"/>
                </a:solidFill>
                <a:effectLst/>
                <a:latin typeface="+mn-lt"/>
                <a:ea typeface="+mn-ea"/>
                <a:cs typeface="+mn-cs"/>
              </a:rPr>
              <a:t> mit 4 Leichtern (7.000 Nettotonnen) kann so viel transportieren wie </a:t>
            </a:r>
            <a:r>
              <a:rPr lang="de-DE" sz="1200" b="1" kern="1200" dirty="0">
                <a:solidFill>
                  <a:schemeClr val="tx1"/>
                </a:solidFill>
                <a:effectLst/>
                <a:latin typeface="+mn-lt"/>
                <a:ea typeface="+mn-ea"/>
                <a:cs typeface="+mn-cs"/>
              </a:rPr>
              <a:t>175 Eisenbahnwaggons </a:t>
            </a:r>
            <a:r>
              <a:rPr lang="de-DE" sz="1200" kern="1200" dirty="0">
                <a:solidFill>
                  <a:schemeClr val="tx1"/>
                </a:solidFill>
                <a:effectLst/>
                <a:latin typeface="+mn-lt"/>
                <a:ea typeface="+mn-ea"/>
                <a:cs typeface="+mn-cs"/>
              </a:rPr>
              <a:t>oder </a:t>
            </a:r>
            <a:r>
              <a:rPr lang="de-DE" sz="1200" b="1" kern="1200" dirty="0">
                <a:solidFill>
                  <a:schemeClr val="tx1"/>
                </a:solidFill>
                <a:effectLst/>
                <a:latin typeface="+mn-lt"/>
                <a:ea typeface="+mn-ea"/>
                <a:cs typeface="+mn-cs"/>
              </a:rPr>
              <a:t>280 LKW</a:t>
            </a:r>
            <a:r>
              <a:rPr lang="de-DE" sz="1200" kern="1200" dirty="0">
                <a:solidFill>
                  <a:schemeClr val="tx1"/>
                </a:solidFill>
                <a:effectLst/>
                <a:latin typeface="+mn-lt"/>
                <a:ea typeface="+mn-ea"/>
                <a:cs typeface="+mn-cs"/>
              </a:rPr>
              <a:t>. Das entspricht einer </a:t>
            </a:r>
            <a:r>
              <a:rPr lang="de-DE" sz="1200" b="1" kern="1200" dirty="0">
                <a:solidFill>
                  <a:schemeClr val="tx1"/>
                </a:solidFill>
                <a:effectLst/>
                <a:latin typeface="+mn-lt"/>
                <a:ea typeface="+mn-ea"/>
                <a:cs typeface="+mn-cs"/>
              </a:rPr>
              <a:t>LKW-Kolonne</a:t>
            </a:r>
            <a:r>
              <a:rPr lang="de-DE" sz="1200" kern="1200" dirty="0">
                <a:solidFill>
                  <a:schemeClr val="tx1"/>
                </a:solidFill>
                <a:effectLst/>
                <a:latin typeface="+mn-lt"/>
                <a:ea typeface="+mn-ea"/>
                <a:cs typeface="+mn-cs"/>
              </a:rPr>
              <a:t> von rund </a:t>
            </a:r>
            <a:r>
              <a:rPr lang="de-DE" sz="1200" b="1" kern="1200" dirty="0">
                <a:solidFill>
                  <a:schemeClr val="tx1"/>
                </a:solidFill>
                <a:effectLst/>
                <a:latin typeface="+mn-lt"/>
                <a:ea typeface="+mn-ea"/>
                <a:cs typeface="+mn-cs"/>
              </a:rPr>
              <a:t>20 km </a:t>
            </a:r>
            <a:r>
              <a:rPr lang="de-DE" sz="1200" kern="1200" dirty="0">
                <a:solidFill>
                  <a:schemeClr val="tx1"/>
                </a:solidFill>
                <a:effectLst/>
                <a:latin typeface="+mn-lt"/>
                <a:ea typeface="+mn-ea"/>
                <a:cs typeface="+mn-cs"/>
              </a:rPr>
              <a:t>auf der Autobahn! Eine Steigerung des Gütertransportes auf der Donau bedeutet</a:t>
            </a:r>
            <a:r>
              <a:rPr lang="de-AT" sz="1200" kern="1200" baseline="0" dirty="0">
                <a:solidFill>
                  <a:schemeClr val="tx1"/>
                </a:solidFill>
                <a:effectLst/>
                <a:latin typeface="+mn-lt"/>
                <a:ea typeface="+mn-ea"/>
                <a:cs typeface="+mn-cs"/>
              </a:rPr>
              <a:t> </a:t>
            </a:r>
            <a:r>
              <a:rPr lang="de-DE" sz="1200" kern="1200" dirty="0">
                <a:solidFill>
                  <a:schemeClr val="tx1"/>
                </a:solidFill>
                <a:effectLst/>
                <a:latin typeface="+mn-lt"/>
                <a:ea typeface="+mn-ea"/>
                <a:cs typeface="+mn-cs"/>
              </a:rPr>
              <a:t>daher eine deutliche Verringerung von Staus, Lärmbelastung, Umweltverschmutzung</a:t>
            </a:r>
            <a:r>
              <a:rPr lang="de-AT" sz="1200" kern="1200" baseline="0" dirty="0">
                <a:solidFill>
                  <a:schemeClr val="tx1"/>
                </a:solidFill>
                <a:effectLst/>
                <a:latin typeface="+mn-lt"/>
                <a:ea typeface="+mn-ea"/>
                <a:cs typeface="+mn-cs"/>
              </a:rPr>
              <a:t> </a:t>
            </a:r>
            <a:r>
              <a:rPr lang="de-DE" sz="1200" kern="1200" dirty="0">
                <a:solidFill>
                  <a:schemeClr val="tx1"/>
                </a:solidFill>
                <a:effectLst/>
                <a:latin typeface="+mn-lt"/>
                <a:ea typeface="+mn-ea"/>
                <a:cs typeface="+mn-cs"/>
              </a:rPr>
              <a:t>und Unfällen auf der Straße und eine Entlastung der Schiene. </a:t>
            </a:r>
          </a:p>
          <a:p>
            <a:endParaRPr lang="de-DE"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Infrastrukturkosten setzen sich aus den Kosten für die Errichtung und die Instandhaltung von Verkehrswegen zusammen. Da im Falle von Binnenwasserstraßen meist auf eine natürliche Infrastruktur zurückgegriffen werden kann, sind die Kosten für die Infrastruktur sowie der Flächenverbrauch entsprechend niedrig. Detaillierte diesbezügliche Vergleiche zu den Landverkehrsträgern liegen aus Deutschland vor: Demnach sind die Infrastrukturkosten je Tonnenkilometer bei Schiene oder Straße rund viermal so hoch wie bei der Wasserstraße. Die Verbesserung der gesamten Infrastruktur der knapp 2.415 km langen Wasserstraße Donau würde gemäß aktueller Kostenschätzungen für Infrastrukturprojekte der Anrainer-Staaten in Summe 1,2 Mrd. EUR betragen. Dies entspricht in etwa jenen Kosten, die für die Errichtung von rund 50 km Straßen- oder Schieneninfrastruktur anfallen. </a:t>
            </a:r>
          </a:p>
          <a:p>
            <a:endParaRPr lang="en-US" sz="1200" b="0" i="0" u="none" strike="noStrike" kern="1200" baseline="0" dirty="0">
              <a:solidFill>
                <a:schemeClr val="tx1"/>
              </a:solidFill>
              <a:latin typeface="+mn-lt"/>
              <a:ea typeface="+mn-ea"/>
              <a:cs typeface="+mn-cs"/>
            </a:endParaRPr>
          </a:p>
          <a:p>
            <a:r>
              <a:rPr lang="de-DE" dirty="0"/>
              <a:t>Quelle: Handbuch</a:t>
            </a:r>
            <a:r>
              <a:rPr lang="de-DE" baseline="0" dirty="0"/>
              <a:t> der Donauschifffahrt</a:t>
            </a:r>
            <a:r>
              <a:rPr lang="en-US" altLang="de-DE" baseline="0" noProof="0" dirty="0"/>
              <a:t>, </a:t>
            </a:r>
            <a:r>
              <a:rPr lang="de-DE" altLang="de-DE" baseline="0" noProof="0" dirty="0"/>
              <a:t>S.18</a:t>
            </a:r>
            <a:r>
              <a:rPr lang="de-AT" altLang="de-DE" baseline="0" noProof="0" dirty="0"/>
              <a:t>-20</a:t>
            </a:r>
          </a:p>
          <a:p>
            <a:endParaRPr lang="de-AT" altLang="de-DE" baseline="0" noProof="0" dirty="0"/>
          </a:p>
          <a:p>
            <a:r>
              <a:rPr lang="de-AT" baseline="0" noProof="0" dirty="0"/>
              <a:t>Bildquelle: PLANCO Consulting &amp; Bundesanstalt für Gewässerkunde 2007 im Handbuch der Donauschifffahrt, S. 19</a:t>
            </a:r>
          </a:p>
          <a:p>
            <a:r>
              <a:rPr lang="de-AT" sz="1200" baseline="0" dirty="0"/>
              <a:t>viadonau im Handbuch der Donauschifffahrt, S. 19.</a:t>
            </a:r>
            <a:endParaRPr lang="de-DE" baseline="0" dirty="0"/>
          </a:p>
        </p:txBody>
      </p:sp>
      <p:sp>
        <p:nvSpPr>
          <p:cNvPr id="4" name="Slide Number Placeholder 3"/>
          <p:cNvSpPr>
            <a:spLocks noGrp="1"/>
          </p:cNvSpPr>
          <p:nvPr>
            <p:ph type="sldNum" sz="quarter" idx="10"/>
          </p:nvPr>
        </p:nvSpPr>
        <p:spPr/>
        <p:txBody>
          <a:bodyPr/>
          <a:lstStyle/>
          <a:p>
            <a:fld id="{56F06DAA-0A4E-4110-9797-3FB8CA0FEA93}" type="slidenum">
              <a:rPr lang="de-AT" smtClean="0"/>
              <a:t>25</a:t>
            </a:fld>
            <a:endParaRPr lang="de-AT" dirty="0"/>
          </a:p>
        </p:txBody>
      </p:sp>
    </p:spTree>
    <p:extLst>
      <p:ext uri="{BB962C8B-B14F-4D97-AF65-F5344CB8AC3E}">
        <p14:creationId xmlns:p14="http://schemas.microsoft.com/office/powerpoint/2010/main" val="36370981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Wie bereits erwähnt, kann die Verkehrsverlagerung zugunsten nachhaltiger Verkehrsträger wie Schiene und Binnenwasserstraßen durch verschiedene Faktoren begrenzt werden.</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Zugänglichkeit kann als der erste und wichtigste Faktor bezeichnet werden: bezieht man sich auf die Topografie Europas, haben einige Länder Zugang zu einem breiten Binnenwasserstraßensystem, während andere diese Möglichkeit nicht haben. Aus diesem Grund haben Länder wie die Niederlande, Rumänien und Bulgarien im Modal Split einen höheren Anteil an Binnenschifffahrt als Länder wie Lettland oder Litauen. Ein weiterer Aspekt der Zugänglichkeit ist, dass der Transport per Bahn oder Binnenschiff Terminals erfordert, wodurch ein Umschlag ermöglicht</a:t>
            </a:r>
            <a:r>
              <a:rPr lang="de-DE" sz="1200" kern="1200" baseline="0" dirty="0">
                <a:solidFill>
                  <a:schemeClr val="tx1"/>
                </a:solidFill>
                <a:effectLst/>
                <a:latin typeface="+mn-lt"/>
                <a:ea typeface="+mn-ea"/>
                <a:cs typeface="+mn-cs"/>
              </a:rPr>
              <a:t> wird</a:t>
            </a:r>
            <a:r>
              <a:rPr lang="de-DE" sz="1200" kern="1200" dirty="0">
                <a:solidFill>
                  <a:schemeClr val="tx1"/>
                </a:solidFill>
                <a:effectLst/>
                <a:latin typeface="+mn-lt"/>
                <a:ea typeface="+mn-ea"/>
                <a:cs typeface="+mn-cs"/>
              </a:rPr>
              <a:t>. Umschlagseinrichtungen werden insbesondere für den Vor- und Nachlauf, welcher in den meisten Fällen auf der Straße stattfindet, benötigt.</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Ein weiterer limitierender Faktor ist die Transportdistanz: Da Umladungen zu zusätzlichen Umschlagskosten für Schiene und Binnenschifffahrt führen, ist eine lange Transportdistanz erforderlich, damit sich der Transport per Bahn oder Binnenschiff rentiert. Daher sind gleiche Transportdistanzen in Abhängigkeit von Produkt und Markt erforderlich, damit die Binnenschifffahrt oder die Schiene mit dem Straßenverkehr konkurrieren können.</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Die Eigenschaften der versendeten Produkte können sich auch auf die Entscheidung für das Transportmittel auswirken. Während Produkte mit einem hohen Wert und einem geringen Volumen bevorzugt mit dem LKW transportiert werden, sollten Produkte mit geringem Wert und großem Volumen für den Transport mittels Binnenschiffen oder Zügen in Betracht gezogen werden. Dies führt uns zu dem nächsten limitierenden Faktor: </a:t>
            </a:r>
            <a:r>
              <a:rPr lang="de-DE" dirty="0"/>
              <a:t>Nutzung von neuen Technologien,</a:t>
            </a:r>
            <a:r>
              <a:rPr lang="de-DE" baseline="0" dirty="0"/>
              <a:t> ist in den meisten Fällen in der Binnenschifffahrt noch nicht im kommerziellen Sinne möglich.</a:t>
            </a:r>
            <a:endParaRPr lang="de-DE"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Als letzter limitierender Faktor kann die Lieferzeit genannt werden: Für kurze Lieferzeiten wie den 24h-Service sind andere Verkehrsträger dem Straßentransport gegenüber derzeit nicht konkurrenzfähig. Daher wird die Binnenschifffahrt hauptsächlich für Transporte mit einer längeren Lieferzeit genutzt.</a:t>
            </a:r>
            <a:br>
              <a:rPr lang="de-DE" sz="1200" kern="1200" dirty="0">
                <a:solidFill>
                  <a:schemeClr val="tx1"/>
                </a:solidFill>
                <a:effectLst/>
                <a:latin typeface="+mn-lt"/>
                <a:ea typeface="+mn-ea"/>
                <a:cs typeface="+mn-cs"/>
              </a:rPr>
            </a:br>
            <a:endParaRPr lang="de-DE" dirty="0"/>
          </a:p>
          <a:p>
            <a:r>
              <a:rPr lang="de-DE" dirty="0"/>
              <a:t>Quellen: </a:t>
            </a:r>
            <a:r>
              <a:rPr lang="en-US" dirty="0"/>
              <a:t>ACEA, URL: https://www.acea.be/uploads/publications/SAG_17.pdf S.10 [14.05.2020]</a:t>
            </a:r>
          </a:p>
          <a:p>
            <a:r>
              <a:rPr lang="en-US" dirty="0"/>
              <a:t>Eurostat,</a:t>
            </a:r>
            <a:r>
              <a:rPr lang="en-US" baseline="0" dirty="0"/>
              <a:t> URL: </a:t>
            </a:r>
            <a:r>
              <a:rPr lang="en-US" dirty="0"/>
              <a:t>http://ec.europa.eu/eurostat/statistics-explained/index.php/Freight_transport_statistics_-_modal_split [14.05.2020].</a:t>
            </a:r>
          </a:p>
        </p:txBody>
      </p:sp>
      <p:sp>
        <p:nvSpPr>
          <p:cNvPr id="4" name="Slide Number Placeholder 3"/>
          <p:cNvSpPr>
            <a:spLocks noGrp="1"/>
          </p:cNvSpPr>
          <p:nvPr>
            <p:ph type="sldNum" sz="quarter" idx="10"/>
          </p:nvPr>
        </p:nvSpPr>
        <p:spPr/>
        <p:txBody>
          <a:bodyPr/>
          <a:lstStyle/>
          <a:p>
            <a:fld id="{56F06DAA-0A4E-4110-9797-3FB8CA0FEA93}" type="slidenum">
              <a:rPr lang="de-AT" smtClean="0"/>
              <a:t>26</a:t>
            </a:fld>
            <a:endParaRPr lang="de-AT" dirty="0"/>
          </a:p>
        </p:txBody>
      </p:sp>
    </p:spTree>
    <p:extLst>
      <p:ext uri="{BB962C8B-B14F-4D97-AF65-F5344CB8AC3E}">
        <p14:creationId xmlns:p14="http://schemas.microsoft.com/office/powerpoint/2010/main" val="37664367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8213" y="792163"/>
            <a:ext cx="4991100" cy="3744912"/>
          </a:xfrm>
        </p:spPr>
      </p:sp>
      <p:sp>
        <p:nvSpPr>
          <p:cNvPr id="3" name="Notes Placeholder 2"/>
          <p:cNvSpPr>
            <a:spLocks noGrp="1"/>
          </p:cNvSpPr>
          <p:nvPr>
            <p:ph type="body" idx="1"/>
          </p:nvPr>
        </p:nvSpPr>
        <p:spPr/>
        <p:txBody>
          <a:bodyPr/>
          <a:lstStyle/>
          <a:p>
            <a:r>
              <a:rPr lang="de-DE" noProof="0" dirty="0"/>
              <a:t>Wie</a:t>
            </a:r>
            <a:r>
              <a:rPr lang="de-DE" baseline="0" noProof="0" dirty="0"/>
              <a:t> in der vorhergehenden Folie beschrieben wird, ist ein Wechsel zu nachhaltigen Verkehrsträgern notwendig. </a:t>
            </a:r>
          </a:p>
          <a:p>
            <a:r>
              <a:rPr lang="de-DE" baseline="0" noProof="0" dirty="0"/>
              <a:t>Deshalb versucht die EU-Politik mit Hilfe von unterschiedlichen Maßnahmen einen Wechsel zu solchen Verkehrsträgern zu fördern. Im Weißbuch der Europäischen Kommission von 2011 “Fahrplan zu einem einheitlichen europäischen Verkehrsraum – hin zu einem wettbewerbsorientierten und ressourcenschonenden Verkehrssystem“ wurde die Vision der EU für den Transport in der Zukunft vorgestellt. Dieses Weißbuch enthält Vorschläge für Maßnahmen von Seiten der EU, um den Transport zukünftig nachhaltiger zu gestalten. Da Schiene und Binnenwasser als nachhaltige Verkehrsträger anerkannt sind soll auch eine Verkehrsverlagerung hin zu diesen Verkehrsträgern erfolgen. Ziel bis 2030 ist es 30 % vom Straßenverkehr, der eine Transportstrecke von 300 km überschreitet auf die Schiene oder das Binnenwasser zu verlagern. Bis 2050 soll der Wert bei 50 % liegen. </a:t>
            </a:r>
          </a:p>
          <a:p>
            <a:endParaRPr lang="de-DE" dirty="0"/>
          </a:p>
          <a:p>
            <a:endParaRPr lang="de-DE" dirty="0"/>
          </a:p>
          <a:p>
            <a:r>
              <a:rPr lang="de-DE" dirty="0"/>
              <a:t>Quelle: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err="1"/>
              <a:t>Europäische</a:t>
            </a:r>
            <a:r>
              <a:rPr lang="en-US" sz="1200" dirty="0"/>
              <a:t> </a:t>
            </a:r>
            <a:r>
              <a:rPr lang="en-US" sz="1200" dirty="0" err="1"/>
              <a:t>Komission</a:t>
            </a:r>
            <a:r>
              <a:rPr lang="en-US" sz="1200" dirty="0"/>
              <a:t>, “</a:t>
            </a:r>
            <a:r>
              <a:rPr lang="en-US" sz="1200" dirty="0" err="1"/>
              <a:t>Weissbuch</a:t>
            </a:r>
            <a:r>
              <a:rPr lang="en-US" sz="1200" dirty="0"/>
              <a:t> - </a:t>
            </a:r>
            <a:r>
              <a:rPr lang="de-DE" sz="1200" dirty="0"/>
              <a:t>Fahrplan zu einem einheitlichen europäischen Verkehrsraum – Hin zu einem wettbewerbsorientierten und ressourcenschonenden Verkehrssystem</a:t>
            </a:r>
            <a:r>
              <a:rPr lang="en-US" sz="1200" dirty="0"/>
              <a:t>” (2011), </a:t>
            </a:r>
            <a:r>
              <a:rPr lang="de-DE" baseline="0" dirty="0"/>
              <a:t>S. 3ff</a:t>
            </a:r>
            <a:endParaRPr lang="de-DE"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Online: </a:t>
            </a:r>
            <a:r>
              <a:rPr lang="en-US" sz="1200" dirty="0">
                <a:hlinkClick r:id="rId3"/>
              </a:rPr>
              <a:t>http://eur-lex.europa.eu/legal-content/de/TXT/PDF/?uri=CELEX:52011DC0144</a:t>
            </a:r>
            <a:r>
              <a:rPr lang="en-US" sz="1200" dirty="0"/>
              <a:t> </a:t>
            </a:r>
            <a:r>
              <a:rPr lang="de-DE" sz="1200" dirty="0"/>
              <a:t>[14.05.2020]</a:t>
            </a:r>
            <a:endParaRPr lang="en-US" sz="1200" dirty="0"/>
          </a:p>
        </p:txBody>
      </p:sp>
      <p:sp>
        <p:nvSpPr>
          <p:cNvPr id="4" name="Slide Number Placeholder 3"/>
          <p:cNvSpPr>
            <a:spLocks noGrp="1"/>
          </p:cNvSpPr>
          <p:nvPr>
            <p:ph type="sldNum" sz="quarter" idx="10"/>
          </p:nvPr>
        </p:nvSpPr>
        <p:spPr/>
        <p:txBody>
          <a:bodyPr/>
          <a:lstStyle/>
          <a:p>
            <a:fld id="{56F06DAA-0A4E-4110-9797-3FB8CA0FEA93}" type="slidenum">
              <a:rPr lang="de-AT" smtClean="0"/>
              <a:t>27</a:t>
            </a:fld>
            <a:endParaRPr lang="de-AT" dirty="0"/>
          </a:p>
        </p:txBody>
      </p:sp>
    </p:spTree>
    <p:extLst>
      <p:ext uri="{BB962C8B-B14F-4D97-AF65-F5344CB8AC3E}">
        <p14:creationId xmlns:p14="http://schemas.microsoft.com/office/powerpoint/2010/main" val="15251710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dirty="0"/>
              <a:t>LNG oder verflüssigtes Erdgas ist Erdgas, das auf mindestens -162 ° C abgekühlt wird und somit 600-mal weniger Platz einnimmt als unbearbeitetes Erdgas. Dies ist auch der Hauptvorteil in Verbindung mit dem Transport! Neben der Verwendung als Treibstoff für Binnenschiffe und LKW kann LNG auch für industrielle Prozesse in </a:t>
            </a:r>
            <a:r>
              <a:rPr lang="de-DE" dirty="0" err="1"/>
              <a:t>Gasform</a:t>
            </a:r>
            <a:r>
              <a:rPr lang="de-DE" dirty="0"/>
              <a:t> verwendet werden.</a:t>
            </a:r>
          </a:p>
          <a:p>
            <a:pPr marL="0" marR="0" indent="0" algn="l" defTabSz="914400" rtl="0" eaLnBrk="1" fontAlgn="auto" latinLnBrk="0" hangingPunct="1">
              <a:lnSpc>
                <a:spcPct val="100000"/>
              </a:lnSpc>
              <a:spcBef>
                <a:spcPts val="0"/>
              </a:spcBef>
              <a:spcAft>
                <a:spcPts val="0"/>
              </a:spcAft>
              <a:buClrTx/>
              <a:buSzTx/>
              <a:buFontTx/>
              <a:buNone/>
              <a:tabLst/>
              <a:defRPr/>
            </a:pPr>
            <a:r>
              <a:rPr lang="de-AT" dirty="0"/>
              <a:t>Die Unternehmen RAG, </a:t>
            </a:r>
            <a:r>
              <a:rPr lang="de-AT" dirty="0" err="1"/>
              <a:t>Ennshafen</a:t>
            </a:r>
            <a:r>
              <a:rPr lang="de-AT" dirty="0"/>
              <a:t> OÖ GmbH und IVECO Austria haben am 26. September 2017 im Rahmen des Zukunftsforums LNG im oberösterreichischen </a:t>
            </a:r>
            <a:r>
              <a:rPr lang="de-AT" dirty="0" err="1"/>
              <a:t>Ennshafen</a:t>
            </a:r>
            <a:r>
              <a:rPr lang="de-AT" dirty="0"/>
              <a:t> die österreichweit erste Tankstelle für LNG (</a:t>
            </a:r>
            <a:r>
              <a:rPr lang="de-AT" dirty="0" err="1"/>
              <a:t>Liquefied</a:t>
            </a:r>
            <a:r>
              <a:rPr lang="de-AT" dirty="0"/>
              <a:t> Natural Gas) eröffnet.</a:t>
            </a:r>
            <a:br>
              <a:rPr lang="de-DE" dirty="0"/>
            </a:br>
            <a:r>
              <a:rPr lang="de-DE" dirty="0"/>
              <a:t>Im Rahmen der Binnenschifffahrt gibt es bereits zwei Bunkerstationen auf dem Rhein - im Hafen von Rotterdam und im Hafen von Amsterdam. Dies sind LKW-zu-Schiff-Bunkerstationen, was bedeutet, dass der LKW mit dem Schiff verbunden ist, das ihn betankt. Norwegen und andere skandinavische Länder können als Vorreiter für LNG angesehen werden. Im Jahr 2009 gab es weltweit bereits 336 Schiffe in der LNG-Tankerflotte.</a:t>
            </a:r>
          </a:p>
          <a:p>
            <a:endParaRPr lang="en-US" noProof="0" dirty="0"/>
          </a:p>
          <a:p>
            <a:r>
              <a:rPr lang="en-US" noProof="0" dirty="0" err="1"/>
              <a:t>Quelle:Youtube</a:t>
            </a:r>
            <a:r>
              <a:rPr lang="en-US" noProof="0" dirty="0"/>
              <a:t>,</a:t>
            </a:r>
            <a:r>
              <a:rPr lang="en-US" baseline="0" noProof="0" dirty="0"/>
              <a:t> URL: </a:t>
            </a:r>
            <a:r>
              <a:rPr lang="en-US" noProof="0" dirty="0"/>
              <a:t>https://www.youtube.com/watch?v=WyZTuzUzR68 [14.05.2020].</a:t>
            </a:r>
          </a:p>
          <a:p>
            <a:r>
              <a:rPr lang="en-US" noProof="0" dirty="0"/>
              <a:t>LNG Masterplan,</a:t>
            </a:r>
            <a:r>
              <a:rPr lang="en-US" baseline="0" noProof="0" dirty="0"/>
              <a:t> URL: </a:t>
            </a:r>
            <a:r>
              <a:rPr lang="en-US" noProof="0" dirty="0"/>
              <a:t>http://www.lngmasterplan.eu/images/D_111__Status_Quo__Trend_Analysis_-_Danube_and_Italy_v2.1_FINAL_2015-3-12.pdf  S.24</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Aymelek</a:t>
            </a:r>
            <a:r>
              <a:rPr lang="en-US" dirty="0"/>
              <a:t>,</a:t>
            </a:r>
            <a:r>
              <a:rPr lang="en-US" baseline="0" dirty="0"/>
              <a:t> URL: </a:t>
            </a:r>
            <a:r>
              <a:rPr lang="en-US" dirty="0"/>
              <a:t>https://www.researchgate.net/profile/Murat_Aymelek/publication/274379729_Challenges_and_opportunities_for_LNG_as_a_ship_fuel_source_and_an_application_to_bunkering_network_optimisation/links/55e5bf9f08aecb1a7ccd4ab6.pdf S.768 [14.05.2020].</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noProof="0" dirty="0"/>
          </a:p>
        </p:txBody>
      </p:sp>
      <p:sp>
        <p:nvSpPr>
          <p:cNvPr id="4" name="Slide Number Placeholder 3"/>
          <p:cNvSpPr>
            <a:spLocks noGrp="1"/>
          </p:cNvSpPr>
          <p:nvPr>
            <p:ph type="sldNum" sz="quarter" idx="10"/>
          </p:nvPr>
        </p:nvSpPr>
        <p:spPr/>
        <p:txBody>
          <a:bodyPr/>
          <a:lstStyle/>
          <a:p>
            <a:fld id="{56F06DAA-0A4E-4110-9797-3FB8CA0FEA93}" type="slidenum">
              <a:rPr lang="de-AT" smtClean="0"/>
              <a:t>28</a:t>
            </a:fld>
            <a:endParaRPr lang="de-AT" dirty="0"/>
          </a:p>
        </p:txBody>
      </p:sp>
    </p:spTree>
    <p:extLst>
      <p:ext uri="{BB962C8B-B14F-4D97-AF65-F5344CB8AC3E}">
        <p14:creationId xmlns:p14="http://schemas.microsoft.com/office/powerpoint/2010/main" val="27947637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sz="1200" kern="1200" dirty="0">
                <a:solidFill>
                  <a:schemeClr val="tx1"/>
                </a:solidFill>
                <a:effectLst/>
                <a:latin typeface="+mn-lt"/>
                <a:ea typeface="+mn-ea"/>
                <a:cs typeface="+mn-cs"/>
              </a:rPr>
              <a:t>Auch das Thema Digitalisierung bzw. Vernetzung und die damit verbundenen Trends Industrie 4.0 und das Internet der Dinge sind aktuell relevante Themen in der Logistik. </a:t>
            </a:r>
            <a:r>
              <a:rPr lang="de-AT" sz="1200" b="0" i="0" u="none" strike="noStrike" kern="1200" baseline="0" dirty="0">
                <a:solidFill>
                  <a:schemeClr val="tx1"/>
                </a:solidFill>
                <a:latin typeface="+mn-lt"/>
                <a:ea typeface="+mn-ea"/>
                <a:cs typeface="+mn-cs"/>
              </a:rPr>
              <a:t>Logistik 4.0 ist eine Erweiterung der zugrunde liegenden Idee eines Internets der Dinge. </a:t>
            </a:r>
            <a:r>
              <a:rPr lang="de-AT" sz="1200" kern="1200" dirty="0">
                <a:solidFill>
                  <a:schemeClr val="tx1"/>
                </a:solidFill>
                <a:effectLst/>
                <a:latin typeface="+mn-lt"/>
                <a:ea typeface="+mn-ea"/>
                <a:cs typeface="+mn-cs"/>
              </a:rPr>
              <a:t>Aufgrund der Digitalisierung der Gesellschaft im Allgemeinen und der zunehmenden Anzahl an Online-Einkäufen wird die Logistikbranche immer mehr vor neue Herausforderungen gestellt. Dementsprechend ist eine Vernetzung der Logistikdienstleister mit Kunden und anderen relevanten Akteuren entscheidend, um dem zunehmenden Transportaufkommen gerecht zu werden. Auch wenn die technischen Voraussetzungen möglicherweise oftmals bereits gegeben sind oder relativ rasch umgesetzt werden können, gilt es dennoch eine entsprechende Vertrauensbasis zwischen den Akteuren herzustellen. Vertrauen ist dabei wichtig, um einen Datenaustausch zu realisieren und sicher zu stellen, dass Akteure bereit sind alle relevanten Daten mit den Partnern zu teilen und diese nicht missbräuchlich für eigene Zwecke genutzt werden. Da die Bereitschaft zum Datenaustausch oftmals aufgrund des fehlenden Vertrauens noch nicht gegeben ist, gilt es auch die Einstellung der Akteure in Zukunft positiv zu beeinflussen. Darüber hinaus kann beispielsweise durch den Einsatz von (teils) autonomen Fahrzeugen (z.B. beim </a:t>
            </a:r>
            <a:r>
              <a:rPr lang="de-AT" sz="1200" kern="1200" dirty="0" err="1">
                <a:solidFill>
                  <a:schemeClr val="tx1"/>
                </a:solidFill>
                <a:effectLst/>
                <a:latin typeface="+mn-lt"/>
                <a:ea typeface="+mn-ea"/>
                <a:cs typeface="+mn-cs"/>
              </a:rPr>
              <a:t>Platooning</a:t>
            </a:r>
            <a:r>
              <a:rPr lang="de-AT" sz="1200" kern="1200" dirty="0">
                <a:solidFill>
                  <a:schemeClr val="tx1"/>
                </a:solidFill>
                <a:effectLst/>
                <a:latin typeface="+mn-lt"/>
                <a:ea typeface="+mn-ea"/>
                <a:cs typeface="+mn-cs"/>
              </a:rPr>
              <a:t>) die Verkehrsinfrastruktur besser bzw. effizienter genutzt werden. </a:t>
            </a:r>
          </a:p>
          <a:p>
            <a:endParaRPr lang="de-AT" sz="1200" kern="1200" dirty="0">
              <a:solidFill>
                <a:schemeClr val="tx1"/>
              </a:solidFill>
              <a:effectLst/>
              <a:latin typeface="+mn-lt"/>
              <a:ea typeface="+mn-ea"/>
              <a:cs typeface="+mn-cs"/>
            </a:endParaRPr>
          </a:p>
          <a:p>
            <a:r>
              <a:rPr lang="de-AT" sz="1200" kern="1200" dirty="0">
                <a:solidFill>
                  <a:schemeClr val="tx1"/>
                </a:solidFill>
                <a:effectLst/>
                <a:latin typeface="+mn-lt"/>
                <a:ea typeface="+mn-ea"/>
                <a:cs typeface="+mn-cs"/>
              </a:rPr>
              <a:t>Quelle:</a:t>
            </a:r>
          </a:p>
          <a:p>
            <a:pPr marL="0" marR="0" lvl="0" indent="0" algn="l" defTabSz="914400" rtl="0" eaLnBrk="1" fontAlgn="auto" latinLnBrk="0" hangingPunct="1">
              <a:lnSpc>
                <a:spcPct val="100000"/>
              </a:lnSpc>
              <a:spcBef>
                <a:spcPts val="0"/>
              </a:spcBef>
              <a:spcAft>
                <a:spcPts val="0"/>
              </a:spcAft>
              <a:buClrTx/>
              <a:buSzTx/>
              <a:buFontTx/>
              <a:buNone/>
              <a:tabLst/>
              <a:defRPr/>
            </a:pPr>
            <a:r>
              <a:rPr lang="de-AT" sz="1200" b="0" i="0" u="none" strike="noStrike" kern="1200" baseline="0" dirty="0">
                <a:solidFill>
                  <a:schemeClr val="tx1"/>
                </a:solidFill>
                <a:latin typeface="+mn-lt"/>
                <a:ea typeface="+mn-ea"/>
                <a:cs typeface="+mn-cs"/>
              </a:rPr>
              <a:t>VDA, URL: https://www.vda.de/de/themen/innovation-und-technik/automatisiertes-fahren/platooning.html [14.05.2020] </a:t>
            </a:r>
          </a:p>
          <a:p>
            <a:r>
              <a:rPr lang="de-AT" sz="1200" b="0" i="0" u="none" strike="noStrike" kern="1200" baseline="0" dirty="0">
                <a:solidFill>
                  <a:schemeClr val="tx1"/>
                </a:solidFill>
                <a:latin typeface="+mn-lt"/>
                <a:ea typeface="+mn-ea"/>
                <a:cs typeface="+mn-cs"/>
              </a:rPr>
              <a:t>Die Macher, URL: http://n.diemacher.at/1083/logistik-4 [14.05.2020] </a:t>
            </a:r>
          </a:p>
          <a:p>
            <a:r>
              <a:rPr lang="nb-NO" sz="1200" b="0" i="0" u="none" strike="noStrike" kern="1200" baseline="0" dirty="0">
                <a:solidFill>
                  <a:schemeClr val="tx1"/>
                </a:solidFill>
                <a:latin typeface="+mn-lt"/>
                <a:ea typeface="+mn-ea"/>
                <a:cs typeface="+mn-cs"/>
              </a:rPr>
              <a:t>Kauder, Hasselfeldt, &amp; Oppermann, 2016, S. 1f </a:t>
            </a:r>
          </a:p>
          <a:p>
            <a:r>
              <a:rPr lang="de-AT" sz="1200" b="0" i="0" u="none" strike="noStrike" kern="1200" baseline="0" dirty="0">
                <a:solidFill>
                  <a:schemeClr val="tx1"/>
                </a:solidFill>
                <a:latin typeface="+mn-lt"/>
                <a:ea typeface="+mn-ea"/>
                <a:cs typeface="+mn-cs"/>
              </a:rPr>
              <a:t>Bundesvereinigung Logistik (BVL) e. V., Digitalisierung in der Logistik S. 20, URL: https://www.bvl.de/positionspapier-digitalisierung [14.05.2020]</a:t>
            </a:r>
          </a:p>
          <a:p>
            <a:endParaRPr lang="de-AT" sz="1200" b="0" i="0" u="none" strike="noStrike" kern="1200" baseline="0" dirty="0">
              <a:solidFill>
                <a:schemeClr val="tx1"/>
              </a:solidFill>
              <a:latin typeface="+mn-lt"/>
              <a:ea typeface="+mn-ea"/>
              <a:cs typeface="+mn-cs"/>
            </a:endParaRPr>
          </a:p>
          <a:p>
            <a:r>
              <a:rPr lang="de-AT" sz="1200" b="0" i="0" u="none" strike="noStrike" kern="1200" baseline="0" dirty="0">
                <a:solidFill>
                  <a:schemeClr val="tx1"/>
                </a:solidFill>
                <a:latin typeface="+mn-lt"/>
                <a:ea typeface="+mn-ea"/>
                <a:cs typeface="+mn-cs"/>
              </a:rPr>
              <a:t>Bildquelle: www.pixabay.com</a:t>
            </a:r>
            <a:endParaRPr lang="de-AT" dirty="0"/>
          </a:p>
        </p:txBody>
      </p:sp>
      <p:sp>
        <p:nvSpPr>
          <p:cNvPr id="4" name="Foliennummernplatzhalter 3"/>
          <p:cNvSpPr>
            <a:spLocks noGrp="1"/>
          </p:cNvSpPr>
          <p:nvPr>
            <p:ph type="sldNum" sz="quarter" idx="10"/>
          </p:nvPr>
        </p:nvSpPr>
        <p:spPr/>
        <p:txBody>
          <a:bodyPr/>
          <a:lstStyle/>
          <a:p>
            <a:fld id="{56F06DAA-0A4E-4110-9797-3FB8CA0FEA93}" type="slidenum">
              <a:rPr lang="de-AT" smtClean="0"/>
              <a:t>29</a:t>
            </a:fld>
            <a:endParaRPr lang="de-AT" dirty="0"/>
          </a:p>
        </p:txBody>
      </p:sp>
    </p:spTree>
    <p:extLst>
      <p:ext uri="{BB962C8B-B14F-4D97-AF65-F5344CB8AC3E}">
        <p14:creationId xmlns:p14="http://schemas.microsoft.com/office/powerpoint/2010/main" val="8369102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a:solidFill>
                  <a:schemeClr val="tx1"/>
                </a:solidFill>
                <a:effectLst/>
                <a:latin typeface="+mn-lt"/>
                <a:ea typeface="+mn-ea"/>
                <a:cs typeface="+mn-cs"/>
              </a:rPr>
              <a:t>Durch die Digitalisierung stehen mittlerweile innovative Lösungen zur Verfügung, um den Güterverkehr auf den Straßen weiter zu optimieren. </a:t>
            </a:r>
            <a:r>
              <a:rPr lang="de-DE" sz="1200" kern="1200" dirty="0" err="1">
                <a:solidFill>
                  <a:schemeClr val="tx1"/>
                </a:solidFill>
                <a:effectLst/>
                <a:latin typeface="+mn-lt"/>
                <a:ea typeface="+mn-ea"/>
                <a:cs typeface="+mn-cs"/>
              </a:rPr>
              <a:t>Platooning</a:t>
            </a:r>
            <a:r>
              <a:rPr lang="de-DE" sz="1200" kern="1200" dirty="0">
                <a:solidFill>
                  <a:schemeClr val="tx1"/>
                </a:solidFill>
                <a:effectLst/>
                <a:latin typeface="+mn-lt"/>
                <a:ea typeface="+mn-ea"/>
                <a:cs typeface="+mn-cs"/>
              </a:rPr>
              <a:t> ist eines der Konzepte, die den Transport auf Autobahnen revolutionieren können. Dabei werden mehrere LKW elektronisch miteinander verbunden, um in Echtzeit zu kommunizieren. Die Fahrzeuge werden in einem Konvoi angeordnet, dadurch kann das Führungsfahrzeug sein Fahrverhalten auf die Anderen übertragen. So ist der Konvoi im Stande, Manöver wie Beschleunigen und Bremsen für alle Fahrzeuge synchron zu vollziehen. Durch diese Technologie können LKW ohne Gefahr in einem Abstand von wenigen Metern hintereinander fahren und ihren Luftwiderstand wesentlich verringern. </a:t>
            </a:r>
          </a:p>
          <a:p>
            <a:r>
              <a:rPr lang="de-DE" sz="1200" kern="1200" dirty="0">
                <a:solidFill>
                  <a:schemeClr val="tx1"/>
                </a:solidFill>
                <a:effectLst/>
                <a:latin typeface="+mn-lt"/>
                <a:ea typeface="+mn-ea"/>
                <a:cs typeface="+mn-cs"/>
              </a:rPr>
              <a:t>Außerdem ist es den Fahrzeugen möglich, durch automatisierte Systeme vorausschauender auf Verkehrssituationen und topographische Gegebenheiten zu reagieren und so weiter Kraftstoff einzusparen.</a:t>
            </a:r>
            <a:endParaRPr lang="de-AT" sz="1200" kern="1200" dirty="0">
              <a:solidFill>
                <a:schemeClr val="tx1"/>
              </a:solidFill>
              <a:effectLst/>
              <a:latin typeface="+mn-lt"/>
              <a:ea typeface="+mn-ea"/>
              <a:cs typeface="+mn-cs"/>
            </a:endParaRPr>
          </a:p>
          <a:p>
            <a:r>
              <a:rPr lang="de-DE" sz="1200" b="1" kern="1200" dirty="0">
                <a:solidFill>
                  <a:schemeClr val="tx1"/>
                </a:solidFill>
                <a:effectLst/>
                <a:latin typeface="+mn-lt"/>
                <a:ea typeface="+mn-ea"/>
                <a:cs typeface="+mn-cs"/>
              </a:rPr>
              <a:t>Effiziente Straßennutzung</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Durch das </a:t>
            </a:r>
            <a:r>
              <a:rPr lang="de-DE" sz="1200" kern="1200" dirty="0" err="1">
                <a:solidFill>
                  <a:schemeClr val="tx1"/>
                </a:solidFill>
                <a:effectLst/>
                <a:latin typeface="+mn-lt"/>
                <a:ea typeface="+mn-ea"/>
                <a:cs typeface="+mn-cs"/>
              </a:rPr>
              <a:t>Platooning</a:t>
            </a:r>
            <a:r>
              <a:rPr lang="de-DE" sz="1200" kern="1200" dirty="0">
                <a:solidFill>
                  <a:schemeClr val="tx1"/>
                </a:solidFill>
                <a:effectLst/>
                <a:latin typeface="+mn-lt"/>
                <a:ea typeface="+mn-ea"/>
                <a:cs typeface="+mn-cs"/>
              </a:rPr>
              <a:t> wird eine signifikante Effizienzsteigerung im </a:t>
            </a:r>
            <a:r>
              <a:rPr lang="de-DE" sz="1200" kern="1200" dirty="0" err="1">
                <a:solidFill>
                  <a:schemeClr val="tx1"/>
                </a:solidFill>
                <a:effectLst/>
                <a:latin typeface="+mn-lt"/>
                <a:ea typeface="+mn-ea"/>
                <a:cs typeface="+mn-cs"/>
              </a:rPr>
              <a:t>Gesamtplatoon</a:t>
            </a:r>
            <a:r>
              <a:rPr lang="de-DE" sz="1200" kern="1200" dirty="0">
                <a:solidFill>
                  <a:schemeClr val="tx1"/>
                </a:solidFill>
                <a:effectLst/>
                <a:latin typeface="+mn-lt"/>
                <a:ea typeface="+mn-ea"/>
                <a:cs typeface="+mn-cs"/>
              </a:rPr>
              <a:t> erreicht, wodurch die CO</a:t>
            </a:r>
            <a:r>
              <a:rPr lang="de-DE" sz="1200" kern="1200" baseline="-25000" dirty="0">
                <a:solidFill>
                  <a:schemeClr val="tx1"/>
                </a:solidFill>
                <a:effectLst/>
                <a:latin typeface="+mn-lt"/>
                <a:ea typeface="+mn-ea"/>
                <a:cs typeface="+mn-cs"/>
              </a:rPr>
              <a:t>2</a:t>
            </a:r>
            <a:r>
              <a:rPr lang="de-DE" sz="1200" kern="1200" dirty="0">
                <a:solidFill>
                  <a:schemeClr val="tx1"/>
                </a:solidFill>
                <a:effectLst/>
                <a:latin typeface="+mn-lt"/>
                <a:ea typeface="+mn-ea"/>
                <a:cs typeface="+mn-cs"/>
              </a:rPr>
              <a:t>-Emissionen erheblich gesenkt werden. Darüber hinaus wird auch der zur Verfügung stehende Verkehrsraum besser genutzt und der Verkehrsfluss optimiert. Je mehr Fahrzeuge über die Technologie verfügen, desto effektiver trägt das </a:t>
            </a:r>
            <a:r>
              <a:rPr lang="de-DE" sz="1200" kern="1200" dirty="0" err="1">
                <a:solidFill>
                  <a:schemeClr val="tx1"/>
                </a:solidFill>
                <a:effectLst/>
                <a:latin typeface="+mn-lt"/>
                <a:ea typeface="+mn-ea"/>
                <a:cs typeface="+mn-cs"/>
              </a:rPr>
              <a:t>Platooning</a:t>
            </a:r>
            <a:r>
              <a:rPr lang="de-DE" sz="1200" kern="1200" dirty="0">
                <a:solidFill>
                  <a:schemeClr val="tx1"/>
                </a:solidFill>
                <a:effectLst/>
                <a:latin typeface="+mn-lt"/>
                <a:ea typeface="+mn-ea"/>
                <a:cs typeface="+mn-cs"/>
              </a:rPr>
              <a:t> zur Optimierung des Güterverkehrs bei. Ziel ist es ein herstellerübergreifendes System zu entwickeln, um noch flexiblere Einsatzmöglichkeiten zu gewährleisten.</a:t>
            </a:r>
            <a:endParaRPr lang="de-AT" sz="1200" kern="1200" dirty="0">
              <a:solidFill>
                <a:schemeClr val="tx1"/>
              </a:solidFill>
              <a:effectLst/>
              <a:latin typeface="+mn-lt"/>
              <a:ea typeface="+mn-ea"/>
              <a:cs typeface="+mn-cs"/>
            </a:endParaRPr>
          </a:p>
          <a:p>
            <a:endParaRPr lang="de-DE" sz="1200" kern="1200" dirty="0">
              <a:solidFill>
                <a:schemeClr val="tx1"/>
              </a:solidFill>
              <a:effectLst/>
              <a:latin typeface="+mn-lt"/>
              <a:ea typeface="+mn-ea"/>
              <a:cs typeface="+mn-cs"/>
            </a:endParaRPr>
          </a:p>
          <a:p>
            <a:endParaRPr lang="de-AT" sz="1200" kern="1200" dirty="0">
              <a:solidFill>
                <a:schemeClr val="tx1"/>
              </a:solidFill>
              <a:effectLst/>
              <a:latin typeface="+mn-lt"/>
              <a:ea typeface="+mn-ea"/>
              <a:cs typeface="+mn-cs"/>
            </a:endParaRPr>
          </a:p>
          <a:p>
            <a:r>
              <a:rPr lang="de-AT" sz="1200" kern="1200" dirty="0">
                <a:solidFill>
                  <a:schemeClr val="tx1"/>
                </a:solidFill>
                <a:effectLst/>
                <a:latin typeface="+mn-lt"/>
                <a:ea typeface="+mn-ea"/>
                <a:cs typeface="+mn-cs"/>
              </a:rPr>
              <a:t>Quelle:</a:t>
            </a:r>
            <a:r>
              <a:rPr lang="de-AT" sz="1200" kern="1200" baseline="0" dirty="0">
                <a:solidFill>
                  <a:schemeClr val="tx1"/>
                </a:solidFill>
                <a:effectLst/>
                <a:latin typeface="+mn-lt"/>
                <a:ea typeface="+mn-ea"/>
                <a:cs typeface="+mn-cs"/>
              </a:rPr>
              <a:t> VDA, </a:t>
            </a:r>
            <a:r>
              <a:rPr lang="de-AT" sz="1200" b="0" i="0" u="none" strike="noStrike" kern="1200" baseline="0" dirty="0">
                <a:solidFill>
                  <a:schemeClr val="tx1"/>
                </a:solidFill>
                <a:latin typeface="+mn-lt"/>
                <a:ea typeface="+mn-ea"/>
                <a:cs typeface="+mn-cs"/>
              </a:rPr>
              <a:t>URL: https://www.vda.de/de/themen/innovation-und-technik/automatisiertes-fahren/platooning.html [14.05.2020].</a:t>
            </a:r>
          </a:p>
          <a:p>
            <a:endParaRPr lang="de-AT" sz="1200" kern="1200" dirty="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56F06DAA-0A4E-4110-9797-3FB8CA0FEA93}" type="slidenum">
              <a:rPr lang="de-AT" smtClean="0"/>
              <a:t>30</a:t>
            </a:fld>
            <a:endParaRPr lang="de-AT" dirty="0"/>
          </a:p>
        </p:txBody>
      </p:sp>
    </p:spTree>
    <p:extLst>
      <p:ext uri="{BB962C8B-B14F-4D97-AF65-F5344CB8AC3E}">
        <p14:creationId xmlns:p14="http://schemas.microsoft.com/office/powerpoint/2010/main" val="11828956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200" kern="1200" dirty="0">
                <a:solidFill>
                  <a:schemeClr val="tx1"/>
                </a:solidFill>
                <a:effectLst/>
                <a:latin typeface="+mn-lt"/>
                <a:ea typeface="+mn-ea"/>
                <a:cs typeface="+mn-cs"/>
              </a:rPr>
              <a:t>Die in dieser Folie genannten Fragen können als Aufwärmübung zum Thema „aktuelle Entwicklungstrends und Innovationen" dienen.</a:t>
            </a:r>
            <a:endParaRPr lang="de-AT"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Die Antworten auf diese Fragen können im weiteren Verlauf der Präsentation immer wieder</a:t>
            </a:r>
            <a:r>
              <a:rPr lang="de-DE" sz="1200" kern="1200" baseline="0" dirty="0">
                <a:solidFill>
                  <a:schemeClr val="tx1"/>
                </a:solidFill>
                <a:effectLst/>
                <a:latin typeface="+mn-lt"/>
                <a:ea typeface="+mn-ea"/>
                <a:cs typeface="+mn-cs"/>
              </a:rPr>
              <a:t> aufgegriffen werden</a:t>
            </a:r>
            <a:r>
              <a:rPr lang="de-DE" sz="1200" kern="1200" dirty="0">
                <a:solidFill>
                  <a:schemeClr val="tx1"/>
                </a:solidFill>
                <a:effectLst/>
                <a:latin typeface="+mn-lt"/>
                <a:ea typeface="+mn-ea"/>
                <a:cs typeface="+mn-cs"/>
              </a:rPr>
              <a:t>. Dem zufolge können diese im Anschluss an die Präsentation erneut aufgegriffen und diskutiert werden. </a:t>
            </a:r>
            <a:endParaRPr lang="de-AT"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de-AT"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AT" b="1" baseline="0" dirty="0"/>
              <a:t>Diskussionsfragen (5-10 Minuten Diskussion)</a:t>
            </a:r>
            <a:r>
              <a:rPr lang="de-AT" baseline="0" dirty="0"/>
              <a:t>: </a:t>
            </a:r>
          </a:p>
          <a:p>
            <a:r>
              <a:rPr lang="de-AT" sz="1200" kern="1200" dirty="0">
                <a:solidFill>
                  <a:schemeClr val="tx1"/>
                </a:solidFill>
                <a:effectLst/>
                <a:latin typeface="+mn-lt"/>
                <a:ea typeface="+mn-ea"/>
                <a:cs typeface="+mn-cs"/>
              </a:rPr>
              <a:t>Weshalb ist Innovation aus Ihrer Sicht in der Binnenschifffahrt bzw. in der Logistikbranche von großer Bedeutung? </a:t>
            </a:r>
          </a:p>
          <a:p>
            <a:r>
              <a:rPr lang="de-AT" sz="1200" kern="1200" dirty="0">
                <a:solidFill>
                  <a:schemeClr val="tx1"/>
                </a:solidFill>
                <a:effectLst/>
                <a:latin typeface="+mn-lt"/>
                <a:ea typeface="+mn-ea"/>
                <a:cs typeface="+mn-cs"/>
              </a:rPr>
              <a:t>Welche aktuellen Trends sind für Sie im Logistiksektor relevant?</a:t>
            </a:r>
          </a:p>
          <a:p>
            <a:r>
              <a:rPr lang="de-AT" sz="1200" kern="1200" dirty="0">
                <a:solidFill>
                  <a:schemeClr val="tx1"/>
                </a:solidFill>
                <a:effectLst/>
                <a:latin typeface="+mn-lt"/>
                <a:ea typeface="+mn-ea"/>
                <a:cs typeface="+mn-cs"/>
              </a:rPr>
              <a:t>Welche Treiber für die Entwicklung innovativer Geschäftsmodelle gibt es?</a:t>
            </a:r>
          </a:p>
          <a:p>
            <a:endParaRPr lang="de-AT" sz="1200" kern="1200" dirty="0">
              <a:solidFill>
                <a:schemeClr val="tx1"/>
              </a:solidFill>
              <a:effectLst/>
              <a:latin typeface="+mn-lt"/>
              <a:ea typeface="+mn-ea"/>
              <a:cs typeface="+mn-cs"/>
            </a:endParaRPr>
          </a:p>
          <a:p>
            <a:r>
              <a:rPr lang="de-AT" sz="1200" b="1" kern="1200" dirty="0">
                <a:solidFill>
                  <a:schemeClr val="tx1"/>
                </a:solidFill>
                <a:effectLst/>
                <a:latin typeface="+mn-lt"/>
                <a:ea typeface="+mn-ea"/>
                <a:cs typeface="+mn-cs"/>
              </a:rPr>
              <a:t>Mögliche Hilfestellungen für eine Diskussion:</a:t>
            </a:r>
            <a:endParaRPr lang="de-AT"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de-AT" sz="1200" kern="1200" dirty="0">
                <a:solidFill>
                  <a:schemeClr val="tx1"/>
                </a:solidFill>
                <a:effectLst/>
                <a:latin typeface="+mn-lt"/>
                <a:ea typeface="+mn-ea"/>
                <a:cs typeface="+mn-cs"/>
              </a:rPr>
              <a:t>Treibstoff</a:t>
            </a:r>
          </a:p>
          <a:p>
            <a:pPr marL="171450" lvl="0" indent="-171450">
              <a:buFont typeface="Arial" panose="020B0604020202020204" pitchFamily="34" charset="0"/>
              <a:buChar char="•"/>
            </a:pPr>
            <a:r>
              <a:rPr lang="de-AT" sz="1200" kern="1200" dirty="0">
                <a:solidFill>
                  <a:schemeClr val="tx1"/>
                </a:solidFill>
                <a:effectLst/>
                <a:latin typeface="+mn-lt"/>
                <a:ea typeface="+mn-ea"/>
                <a:cs typeface="+mn-cs"/>
              </a:rPr>
              <a:t>Transportwege</a:t>
            </a:r>
          </a:p>
          <a:p>
            <a:pPr marL="171450" lvl="0" indent="-171450">
              <a:buFont typeface="Arial" panose="020B0604020202020204" pitchFamily="34" charset="0"/>
              <a:buChar char="•"/>
            </a:pPr>
            <a:r>
              <a:rPr lang="de-AT" sz="1200" kern="1200" dirty="0">
                <a:solidFill>
                  <a:schemeClr val="tx1"/>
                </a:solidFill>
                <a:effectLst/>
                <a:latin typeface="+mn-lt"/>
                <a:ea typeface="+mn-ea"/>
                <a:cs typeface="+mn-cs"/>
              </a:rPr>
              <a:t>Infrastruktur</a:t>
            </a:r>
          </a:p>
          <a:p>
            <a:pPr marL="171450" lvl="0" indent="-171450">
              <a:buFont typeface="Arial" panose="020B0604020202020204" pitchFamily="34" charset="0"/>
              <a:buChar char="•"/>
            </a:pPr>
            <a:r>
              <a:rPr lang="de-AT" sz="1200" kern="1200" dirty="0">
                <a:solidFill>
                  <a:schemeClr val="tx1"/>
                </a:solidFill>
                <a:effectLst/>
                <a:latin typeface="+mn-lt"/>
                <a:ea typeface="+mn-ea"/>
                <a:cs typeface="+mn-cs"/>
              </a:rPr>
              <a:t>IT-Entwicklung</a:t>
            </a:r>
          </a:p>
          <a:p>
            <a:pPr marL="171450" lvl="0" indent="-171450">
              <a:buFont typeface="Arial" panose="020B0604020202020204" pitchFamily="34" charset="0"/>
              <a:buChar char="•"/>
            </a:pPr>
            <a:r>
              <a:rPr lang="de-AT" sz="1200" kern="1200" dirty="0">
                <a:solidFill>
                  <a:schemeClr val="tx1"/>
                </a:solidFill>
                <a:effectLst/>
                <a:latin typeface="+mn-lt"/>
                <a:ea typeface="+mn-ea"/>
                <a:cs typeface="+mn-cs"/>
              </a:rPr>
              <a:t>Sicherheit</a:t>
            </a:r>
          </a:p>
          <a:p>
            <a:pPr marL="171450" lvl="0" indent="-171450">
              <a:buFont typeface="Arial" panose="020B0604020202020204" pitchFamily="34" charset="0"/>
              <a:buChar char="•"/>
            </a:pPr>
            <a:r>
              <a:rPr lang="en-US" sz="1200" kern="1200" dirty="0" err="1">
                <a:solidFill>
                  <a:schemeClr val="tx1"/>
                </a:solidFill>
                <a:effectLst/>
                <a:latin typeface="+mn-lt"/>
                <a:ea typeface="+mn-ea"/>
                <a:cs typeface="+mn-cs"/>
              </a:rPr>
              <a:t>Überwachung</a:t>
            </a:r>
            <a:endParaRPr lang="de-AT"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err="1">
                <a:solidFill>
                  <a:schemeClr val="tx1"/>
                </a:solidFill>
                <a:effectLst/>
                <a:latin typeface="+mn-lt"/>
                <a:ea typeface="+mn-ea"/>
                <a:cs typeface="+mn-cs"/>
              </a:rPr>
              <a:t>Schiffe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Green Logistics/Ports</a:t>
            </a:r>
          </a:p>
          <a:p>
            <a:pPr marL="171450" lvl="0" indent="-171450">
              <a:buFont typeface="Arial" panose="020B0604020202020204" pitchFamily="34" charset="0"/>
              <a:buChar char="•"/>
            </a:pPr>
            <a:r>
              <a:rPr lang="en-US" sz="1200" kern="1200" dirty="0" err="1">
                <a:solidFill>
                  <a:schemeClr val="tx1"/>
                </a:solidFill>
                <a:effectLst/>
                <a:latin typeface="+mn-lt"/>
                <a:ea typeface="+mn-ea"/>
                <a:cs typeface="+mn-cs"/>
              </a:rPr>
              <a:t>Transportkonzepte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de-AT" sz="1200" kern="1200" dirty="0">
                <a:solidFill>
                  <a:schemeClr val="tx1"/>
                </a:solidFill>
                <a:effectLst/>
                <a:latin typeface="+mn-lt"/>
                <a:ea typeface="+mn-ea"/>
                <a:cs typeface="+mn-cs"/>
              </a:rPr>
              <a:t>Nachhaltigkeit</a:t>
            </a:r>
          </a:p>
          <a:p>
            <a:pPr marL="171450" lvl="0" indent="-171450">
              <a:buFont typeface="Arial" panose="020B0604020202020204" pitchFamily="34" charset="0"/>
              <a:buChar char="•"/>
            </a:pPr>
            <a:r>
              <a:rPr lang="de-AT" sz="1200" kern="1200" dirty="0">
                <a:solidFill>
                  <a:schemeClr val="tx1"/>
                </a:solidFill>
                <a:effectLst/>
                <a:latin typeface="+mn-lt"/>
                <a:ea typeface="+mn-ea"/>
                <a:cs typeface="+mn-cs"/>
              </a:rPr>
              <a:t>Kooperation</a:t>
            </a:r>
          </a:p>
          <a:p>
            <a:pPr marL="171450" lvl="0" indent="-171450">
              <a:buFont typeface="Arial" panose="020B0604020202020204" pitchFamily="34" charset="0"/>
              <a:buChar char="•"/>
            </a:pPr>
            <a:r>
              <a:rPr lang="de-AT" sz="1200" kern="1200" dirty="0">
                <a:solidFill>
                  <a:schemeClr val="tx1"/>
                </a:solidFill>
                <a:effectLst/>
                <a:latin typeface="+mn-lt"/>
                <a:ea typeface="+mn-ea"/>
                <a:cs typeface="+mn-cs"/>
              </a:rPr>
              <a:t>Digitalisierung</a:t>
            </a:r>
          </a:p>
          <a:p>
            <a:pPr marL="171450" lvl="0" indent="-171450">
              <a:buFont typeface="Arial" panose="020B0604020202020204" pitchFamily="34" charset="0"/>
              <a:buChar char="•"/>
            </a:pPr>
            <a:endParaRPr lang="de-AT"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de-AT" sz="1200" kern="1200" dirty="0">
                <a:solidFill>
                  <a:schemeClr val="tx1"/>
                </a:solidFill>
                <a:effectLst/>
                <a:latin typeface="+mn-lt"/>
                <a:ea typeface="+mn-ea"/>
                <a:cs typeface="+mn-cs"/>
              </a:rPr>
              <a:t>Bildquelle:</a:t>
            </a:r>
            <a:r>
              <a:rPr lang="de-AT" sz="1200" kern="1200" baseline="0" dirty="0">
                <a:solidFill>
                  <a:schemeClr val="tx1"/>
                </a:solidFill>
                <a:effectLst/>
                <a:latin typeface="+mn-lt"/>
                <a:ea typeface="+mn-ea"/>
                <a:cs typeface="+mn-cs"/>
              </a:rPr>
              <a:t> www.pixabay.com</a:t>
            </a:r>
            <a:endParaRPr lang="de-AT" sz="1200" kern="1200" dirty="0">
              <a:solidFill>
                <a:schemeClr val="tx1"/>
              </a:solidFill>
              <a:effectLst/>
              <a:latin typeface="+mn-lt"/>
              <a:ea typeface="+mn-ea"/>
              <a:cs typeface="+mn-cs"/>
            </a:endParaRPr>
          </a:p>
          <a:p>
            <a:pPr marL="171450" lvl="0" indent="-171450">
              <a:buFont typeface="Arial" panose="020B0604020202020204" pitchFamily="34" charset="0"/>
              <a:buChar char="•"/>
            </a:pPr>
            <a:endParaRPr lang="de-AT" sz="1200" kern="1200" dirty="0">
              <a:solidFill>
                <a:schemeClr val="tx1"/>
              </a:solidFill>
              <a:effectLst/>
              <a:latin typeface="+mn-lt"/>
              <a:ea typeface="+mn-ea"/>
              <a:cs typeface="+mn-cs"/>
            </a:endParaRPr>
          </a:p>
          <a:p>
            <a:pPr defTabSz="914257">
              <a:defRPr/>
            </a:pPr>
            <a:endParaRPr lang="en-US" baseline="0" noProof="0" dirty="0"/>
          </a:p>
        </p:txBody>
      </p:sp>
      <p:sp>
        <p:nvSpPr>
          <p:cNvPr id="4" name="Slide Number Placeholder 3"/>
          <p:cNvSpPr>
            <a:spLocks noGrp="1"/>
          </p:cNvSpPr>
          <p:nvPr>
            <p:ph type="sldNum" sz="quarter" idx="10"/>
          </p:nvPr>
        </p:nvSpPr>
        <p:spPr/>
        <p:txBody>
          <a:bodyPr/>
          <a:lstStyle/>
          <a:p>
            <a:fld id="{56F06DAA-0A4E-4110-9797-3FB8CA0FEA93}" type="slidenum">
              <a:rPr lang="de-AT" smtClean="0"/>
              <a:t>4</a:t>
            </a:fld>
            <a:endParaRPr lang="de-AT" dirty="0"/>
          </a:p>
        </p:txBody>
      </p:sp>
    </p:spTree>
    <p:extLst>
      <p:ext uri="{BB962C8B-B14F-4D97-AF65-F5344CB8AC3E}">
        <p14:creationId xmlns:p14="http://schemas.microsoft.com/office/powerpoint/2010/main" val="12810781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sz="1200" kern="1200" dirty="0">
                <a:solidFill>
                  <a:schemeClr val="tx1"/>
                </a:solidFill>
                <a:effectLst/>
                <a:latin typeface="+mn-lt"/>
                <a:ea typeface="+mn-ea"/>
                <a:cs typeface="+mn-cs"/>
              </a:rPr>
              <a:t>V</a:t>
            </a:r>
            <a:r>
              <a:rPr lang="de-DE" sz="1200" kern="1200" dirty="0" err="1">
                <a:solidFill>
                  <a:schemeClr val="tx1"/>
                </a:solidFill>
                <a:effectLst/>
                <a:latin typeface="+mn-lt"/>
                <a:ea typeface="+mn-ea"/>
                <a:cs typeface="+mn-cs"/>
              </a:rPr>
              <a:t>iele</a:t>
            </a:r>
            <a:r>
              <a:rPr lang="de-DE" sz="1200" kern="1200" dirty="0">
                <a:solidFill>
                  <a:schemeClr val="tx1"/>
                </a:solidFill>
                <a:effectLst/>
                <a:latin typeface="+mn-lt"/>
                <a:ea typeface="+mn-ea"/>
                <a:cs typeface="+mn-cs"/>
              </a:rPr>
              <a:t> landgestützte Verkehrssysteme sind bereits am neuesten Stand der Technik bezüglich autonome Fahrzeuge. </a:t>
            </a:r>
            <a:r>
              <a:rPr lang="de-AT" sz="1200" kern="1200" dirty="0">
                <a:solidFill>
                  <a:schemeClr val="tx1"/>
                </a:solidFill>
                <a:effectLst/>
                <a:latin typeface="+mn-lt"/>
                <a:ea typeface="+mn-ea"/>
                <a:cs typeface="+mn-cs"/>
              </a:rPr>
              <a:t>Es gibt mehrere Beispiele für automatisierte U-Bahnen, selbstfahrende Intralogistik-Fahrzeuge oder fahrerlose Transportsysteme (AGV) auf modernen Containerterminals.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Auch in der modernen Luftfahrt gibt es sehr vielfältige Ansätze autonomer Steuerungskonzepte.</a:t>
            </a:r>
            <a:br>
              <a:rPr lang="de-DE" sz="1200" kern="1200" dirty="0">
                <a:solidFill>
                  <a:schemeClr val="tx1"/>
                </a:solidFill>
                <a:effectLst/>
                <a:latin typeface="+mn-lt"/>
                <a:ea typeface="+mn-ea"/>
                <a:cs typeface="+mn-cs"/>
              </a:rPr>
            </a:br>
            <a:r>
              <a:rPr lang="de-AT" sz="1200" kern="1200" dirty="0">
                <a:solidFill>
                  <a:schemeClr val="tx1"/>
                </a:solidFill>
                <a:effectLst/>
                <a:latin typeface="+mn-lt"/>
                <a:ea typeface="+mn-ea"/>
                <a:cs typeface="+mn-cs"/>
              </a:rPr>
              <a:t>Folglich wird Autonomie auch als Möglichkeit für den Schiffverkehr angesehen, die Herausforderungen von Wettbewerbsfähigkeit, Sicherheit und Nachhaltigkeit zu bewältigen.</a:t>
            </a:r>
            <a:br>
              <a:rPr lang="de-AT" sz="1200" kern="1200" dirty="0">
                <a:solidFill>
                  <a:schemeClr val="tx1"/>
                </a:solidFill>
                <a:effectLst/>
                <a:latin typeface="+mn-lt"/>
                <a:ea typeface="+mn-ea"/>
                <a:cs typeface="+mn-cs"/>
              </a:rPr>
            </a:br>
            <a:r>
              <a:rPr lang="de-AT" sz="1200" kern="1200" dirty="0">
                <a:solidFill>
                  <a:schemeClr val="tx1"/>
                </a:solidFill>
                <a:effectLst/>
                <a:latin typeface="+mn-lt"/>
                <a:ea typeface="+mn-ea"/>
                <a:cs typeface="+mn-cs"/>
              </a:rPr>
              <a:t>Dazu gehören fortschrittliche Systeme zur Entscheidungsunterstützung, die die Möglichkeit bieten, Schiffe unter halb- oder vollautomatischer Steuerung ferngesteuert zu betreiben. Für die Binnenschifffahrt ist der Trend der autonomen Fahrzeuge in naher Zukunft nicht so relevant wie beispielsweise für den Verkehrsträger Straße, da das Gefahrenpotential beim Binnenschiff noch überwiegt. Dennoch bietet ein offenes Datenmanagement den Akteuren der Binnenschifffahrt wie beispielsweise Reedereien oder Speditionen die Möglichkeit rasch einen Überblick über die Transportströme zu gewinnen. So können auch bei einzelnen Prozessen wie beispielsweise der Schleusung durch automatisierte Anmeldung und Bezahlung enorme Effizienzvorteile realisiert werden. Durch einen raschen Informationsaustausch können darüber hinaus die Transportprozesse wie Umschlag und Vor- und Nachlauf optimal geplant werden, um kostenintensive Wartezeiten zu vermeiden. Vor allem in Häfen mit Containerumschlag ist Digitalisierung bereits ein sehr präsentes Thema, da das Handling der vielen Container und deren Umschlag ohne den Einsatz von elektronischer Datenverarbeitung kaum möglich wären. Der Trend der Digitalisierung wird so beispielsweise bereits im Hafen Hamburg gelebt wobei hier ebenfalls noch Potential für Erweiterungen gegeben ist. Um diesen Trend in Zukunft auch im Bereich der Binnenschifffahrt nutzen zu können, müssen jedoch hohe Investitionen in Anlagen sowie im Bereich Aus- und Weiterbildung getätigt, die Sicherheit eines digitalen Netzwerkes sichergestellt sowie internationale Standards eingeführt werden. </a:t>
            </a:r>
            <a:endParaRPr lang="de-AT" dirty="0"/>
          </a:p>
          <a:p>
            <a:endParaRPr lang="de-AT" dirty="0"/>
          </a:p>
          <a:p>
            <a:r>
              <a:rPr lang="de-AT" dirty="0"/>
              <a:t>Quelle:</a:t>
            </a:r>
            <a:r>
              <a:rPr lang="de-AT" baseline="0" dirty="0"/>
              <a:t> Projekt </a:t>
            </a:r>
            <a:r>
              <a:rPr lang="de-AT" baseline="0" dirty="0" err="1"/>
              <a:t>Munin</a:t>
            </a:r>
            <a:r>
              <a:rPr lang="de-AT" baseline="0" dirty="0"/>
              <a:t>, </a:t>
            </a:r>
            <a:r>
              <a:rPr lang="de-AT" dirty="0">
                <a:solidFill>
                  <a:srgbClr val="FF0000"/>
                </a:solidFill>
                <a:hlinkClick r:id="rId3"/>
              </a:rPr>
              <a:t>http://www.unmanned-ship.org/munin/about/the-autonomus-ship/</a:t>
            </a:r>
            <a:r>
              <a:rPr lang="de-AT" dirty="0">
                <a:solidFill>
                  <a:srgbClr val="FF0000"/>
                </a:solidFill>
              </a:rPr>
              <a:t> [14.05.2020]</a:t>
            </a:r>
          </a:p>
          <a:p>
            <a:pPr marL="0" marR="0" lvl="0" indent="0" algn="l" defTabSz="914400" rtl="0" eaLnBrk="1" fontAlgn="auto" latinLnBrk="0" hangingPunct="1">
              <a:lnSpc>
                <a:spcPct val="100000"/>
              </a:lnSpc>
              <a:spcBef>
                <a:spcPts val="0"/>
              </a:spcBef>
              <a:spcAft>
                <a:spcPts val="0"/>
              </a:spcAft>
              <a:buClrTx/>
              <a:buSzTx/>
              <a:buFontTx/>
              <a:buNone/>
              <a:tabLst/>
              <a:defRPr/>
            </a:pPr>
            <a:r>
              <a:rPr lang="de-AT" dirty="0" err="1">
                <a:solidFill>
                  <a:schemeClr val="tx1"/>
                </a:solidFill>
                <a:hlinkClick r:id="rId4"/>
              </a:rPr>
              <a:t>Youtube</a:t>
            </a:r>
            <a:r>
              <a:rPr lang="de-AT" dirty="0">
                <a:solidFill>
                  <a:schemeClr val="tx1"/>
                </a:solidFill>
                <a:hlinkClick r:id="rId4"/>
              </a:rPr>
              <a:t>,</a:t>
            </a:r>
            <a:r>
              <a:rPr lang="de-AT" baseline="0" dirty="0">
                <a:solidFill>
                  <a:schemeClr val="tx1"/>
                </a:solidFill>
                <a:hlinkClick r:id="rId4"/>
              </a:rPr>
              <a:t> URL: </a:t>
            </a:r>
            <a:r>
              <a:rPr lang="de-AT" dirty="0">
                <a:solidFill>
                  <a:schemeClr val="tx1"/>
                </a:solidFill>
                <a:hlinkClick r:id="rId4"/>
              </a:rPr>
              <a:t>https://www.youtube.com/watch?v=Z5cTxSjjEXI</a:t>
            </a:r>
            <a:r>
              <a:rPr lang="de-AT" dirty="0">
                <a:solidFill>
                  <a:schemeClr val="tx1"/>
                </a:solidFill>
              </a:rPr>
              <a:t> [14.05.2020].</a:t>
            </a:r>
          </a:p>
          <a:p>
            <a:pPr marL="0" marR="0" lvl="0" indent="0" algn="l" defTabSz="914400" rtl="0" eaLnBrk="1" fontAlgn="auto" latinLnBrk="0" hangingPunct="1">
              <a:lnSpc>
                <a:spcPct val="100000"/>
              </a:lnSpc>
              <a:spcBef>
                <a:spcPts val="0"/>
              </a:spcBef>
              <a:spcAft>
                <a:spcPts val="0"/>
              </a:spcAft>
              <a:buClrTx/>
              <a:buSzTx/>
              <a:buFontTx/>
              <a:buNone/>
              <a:tabLst/>
              <a:defRPr/>
            </a:pPr>
            <a:r>
              <a:rPr lang="de-AT" dirty="0">
                <a:solidFill>
                  <a:srgbClr val="FF0000"/>
                </a:solidFill>
              </a:rPr>
              <a:t>Projekt NOVIMAR, URL:</a:t>
            </a:r>
            <a:r>
              <a:rPr lang="de-AT" baseline="0" dirty="0">
                <a:solidFill>
                  <a:srgbClr val="FF0000"/>
                </a:solidFill>
              </a:rPr>
              <a:t> </a:t>
            </a:r>
            <a:r>
              <a:rPr lang="de-AT" dirty="0">
                <a:solidFill>
                  <a:srgbClr val="FF0000"/>
                </a:solidFill>
              </a:rPr>
              <a:t>https://www.researchgate.net/publication/330359084_Platooning_auf_Wasserstrassen_-_Erste_Ergebnisse_aus_dem_Projekt_NOVIMAR [14.05.2020]</a:t>
            </a:r>
          </a:p>
          <a:p>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31</a:t>
            </a:fld>
            <a:endParaRPr lang="de-AT" dirty="0"/>
          </a:p>
        </p:txBody>
      </p:sp>
    </p:spTree>
    <p:extLst>
      <p:ext uri="{BB962C8B-B14F-4D97-AF65-F5344CB8AC3E}">
        <p14:creationId xmlns:p14="http://schemas.microsoft.com/office/powerpoint/2010/main" val="42218438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200" kern="1200" dirty="0">
                <a:solidFill>
                  <a:schemeClr val="tx1"/>
                </a:solidFill>
                <a:effectLst/>
                <a:latin typeface="+mn-lt"/>
                <a:ea typeface="+mn-ea"/>
                <a:cs typeface="+mn-cs"/>
              </a:rPr>
              <a:t>Ein Pionier auf dem Gebiet der Digitalisierung in Verbindung mit der Binnenschifffahrt ist der Hamburger Hafen. Ziel des Pioniers "</a:t>
            </a:r>
            <a:r>
              <a:rPr lang="de-DE" sz="1200" kern="1200" dirty="0" err="1">
                <a:solidFill>
                  <a:schemeClr val="tx1"/>
                </a:solidFill>
                <a:effectLst/>
                <a:latin typeface="+mn-lt"/>
                <a:ea typeface="+mn-ea"/>
                <a:cs typeface="+mn-cs"/>
              </a:rPr>
              <a:t>smartPORT</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Logistics</a:t>
            </a:r>
            <a:r>
              <a:rPr lang="de-DE" sz="1200" kern="1200" dirty="0">
                <a:solidFill>
                  <a:schemeClr val="tx1"/>
                </a:solidFill>
                <a:effectLst/>
                <a:latin typeface="+mn-lt"/>
                <a:ea typeface="+mn-ea"/>
                <a:cs typeface="+mn-cs"/>
              </a:rPr>
              <a:t>" ist es, den Landverkehr aufgrund der begrenzten Straßenkapazität zu optimieren. </a:t>
            </a:r>
            <a:r>
              <a:rPr lang="de-DE" sz="1200" kern="1200" dirty="0" err="1">
                <a:solidFill>
                  <a:schemeClr val="tx1"/>
                </a:solidFill>
                <a:effectLst/>
                <a:latin typeface="+mn-lt"/>
                <a:ea typeface="+mn-ea"/>
                <a:cs typeface="+mn-cs"/>
              </a:rPr>
              <a:t>smart­PORT</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lo­gis­tics</a:t>
            </a:r>
            <a:r>
              <a:rPr lang="de-DE" sz="1200" kern="1200" dirty="0">
                <a:solidFill>
                  <a:schemeClr val="tx1"/>
                </a:solidFill>
                <a:effectLst/>
                <a:latin typeface="+mn-lt"/>
                <a:ea typeface="+mn-ea"/>
                <a:cs typeface="+mn-cs"/>
              </a:rPr>
              <a:t> ver­bin­det öko­no­mi­sche und öko­lo­gi­sche As­pek­te in drei Teil­be­rei­chen: </a:t>
            </a:r>
            <a:r>
              <a:rPr lang="de-DE" sz="1200" b="1" kern="1200" dirty="0">
                <a:solidFill>
                  <a:schemeClr val="tx1"/>
                </a:solidFill>
                <a:effectLst/>
                <a:latin typeface="+mn-lt"/>
                <a:ea typeface="+mn-ea"/>
                <a:cs typeface="+mn-cs"/>
              </a:rPr>
              <a:t>Ver­kehrs­strö­me, In­fra­struk­tur und Wa­ren­strö­me</a:t>
            </a:r>
            <a:r>
              <a:rPr lang="de-DE" sz="1200" kern="1200" dirty="0">
                <a:solidFill>
                  <a:schemeClr val="tx1"/>
                </a:solidFill>
                <a:effectLst/>
                <a:latin typeface="+mn-lt"/>
                <a:ea typeface="+mn-ea"/>
                <a:cs typeface="+mn-cs"/>
              </a:rPr>
              <a:t>. Ein in­ter­mo­da­les </a:t>
            </a:r>
            <a:r>
              <a:rPr lang="de-DE" sz="1200" kern="1200" dirty="0" err="1">
                <a:solidFill>
                  <a:schemeClr val="tx1"/>
                </a:solidFill>
                <a:effectLst/>
                <a:latin typeface="+mn-lt"/>
                <a:ea typeface="+mn-ea"/>
                <a:cs typeface="+mn-cs"/>
              </a:rPr>
              <a:t>Port­Traf­fic</a:t>
            </a:r>
            <a:r>
              <a:rPr lang="de-DE" sz="1200" kern="1200" dirty="0">
                <a:solidFill>
                  <a:schemeClr val="tx1"/>
                </a:solidFill>
                <a:effectLst/>
                <a:latin typeface="+mn-lt"/>
                <a:ea typeface="+mn-ea"/>
                <a:cs typeface="+mn-cs"/>
              </a:rPr>
              <a:t> Cen­ter für den Schiffs-, Bahn- und Stra­ßen­ver­kehr bil­det die Grund­la­ge, um die Ver­kehrs­strö­me mit­ein­an­der zu ver­net­zen. Eine in­tel­li­gen­te Ver­net­zung ist Vor­aus­set­zung für den rei­bungs­lo­sen und ef­fi­zi­en­ten Ver­kehr im Ham­bur­ger Ha­fen so­wie letzt­end­lich auch der Wa­ren­strö­me: Op­ti­ma­le Da­ten­er­fas­sung und ein schnel­ler In­for­ma­ti­ons­aus­tausch er­mög­li­chen Lo­gis­ti­kern, Spe­di­teu­ren und Agen­ten, den je­weils ef­fi­zi­en­tes­ten Ver­kehrs­trä­ger für den Trans­port zu wäh­len. Eine cloudbasierte IT-Plattform, die von SAP bereitgestellt wird, wird verwendet, um alle Transport- und Logistikpartner zu vernetzten damit alle relevanten Informationen (z.B. Informationen über bestimmte Streckenabschnitte) übermittelt</a:t>
            </a:r>
            <a:r>
              <a:rPr lang="de-DE" sz="1200" kern="1200" baseline="0" dirty="0">
                <a:solidFill>
                  <a:schemeClr val="tx1"/>
                </a:solidFill>
                <a:effectLst/>
                <a:latin typeface="+mn-lt"/>
                <a:ea typeface="+mn-ea"/>
                <a:cs typeface="+mn-cs"/>
              </a:rPr>
              <a:t> werden</a:t>
            </a:r>
            <a:r>
              <a:rPr lang="de-DE" sz="1200" kern="1200" dirty="0">
                <a:solidFill>
                  <a:schemeClr val="tx1"/>
                </a:solidFill>
                <a:effectLst/>
                <a:latin typeface="+mn-lt"/>
                <a:ea typeface="+mn-ea"/>
                <a:cs typeface="+mn-cs"/>
              </a:rPr>
              <a:t>. Durch die Überwachung der Lkw-Bewegungen per GPS können alternative Routen in Echtzeit empfohlen werden und Wartezeiten, zum Beispiel verursacht durch Stauungen, vermieden werden. Darüber hinaus zeigt ein Kontrollinstrument den Weg in und aus dem Hafen und berücksichtigt gleichzeitig die aktuellen Verkehrsbewegungen. </a:t>
            </a:r>
            <a:r>
              <a:rPr lang="de-AT" sz="1200" kern="1200" dirty="0">
                <a:solidFill>
                  <a:schemeClr val="tx1"/>
                </a:solidFill>
                <a:effectLst/>
                <a:latin typeface="+mn-lt"/>
                <a:ea typeface="+mn-ea"/>
                <a:cs typeface="+mn-cs"/>
              </a:rPr>
              <a:t>Darüber</a:t>
            </a:r>
            <a:r>
              <a:rPr lang="de-AT" sz="1200" kern="1200" baseline="0" dirty="0">
                <a:solidFill>
                  <a:schemeClr val="tx1"/>
                </a:solidFill>
                <a:effectLst/>
                <a:latin typeface="+mn-lt"/>
                <a:ea typeface="+mn-ea"/>
                <a:cs typeface="+mn-cs"/>
              </a:rPr>
              <a:t> hinaus verfügt der </a:t>
            </a:r>
            <a:r>
              <a:rPr lang="de-AT" sz="1200" kern="1200" baseline="0" dirty="0" err="1">
                <a:solidFill>
                  <a:schemeClr val="tx1"/>
                </a:solidFill>
                <a:effectLst/>
                <a:latin typeface="+mn-lt"/>
                <a:ea typeface="+mn-ea"/>
                <a:cs typeface="+mn-cs"/>
              </a:rPr>
              <a:t>smartPORT</a:t>
            </a:r>
            <a:r>
              <a:rPr lang="de-AT" sz="1200" kern="1200" baseline="0" dirty="0">
                <a:solidFill>
                  <a:schemeClr val="tx1"/>
                </a:solidFill>
                <a:effectLst/>
                <a:latin typeface="+mn-lt"/>
                <a:ea typeface="+mn-ea"/>
                <a:cs typeface="+mn-cs"/>
              </a:rPr>
              <a:t> über ein virtuelles Containerdepot, das dazu beiträgt Fahrten mit Leercontainern zu vermeiden. Durch eine </a:t>
            </a:r>
            <a:r>
              <a:rPr lang="de-AT" sz="1200" b="0" i="0" u="none" strike="noStrike" kern="1200" dirty="0">
                <a:solidFill>
                  <a:schemeClr val="tx1"/>
                </a:solidFill>
                <a:effectLst/>
                <a:latin typeface="+mn-lt"/>
                <a:ea typeface="+mn-ea"/>
                <a:cs typeface="+mn-cs"/>
              </a:rPr>
              <a:t>landseitige Stromversorgung aus erneuerbaren Energien für Kreuzfahrtschiffe wird die Umweltbelastung in Hamburg erheblich reduziert. Intelligente</a:t>
            </a:r>
            <a:r>
              <a:rPr lang="de-AT" sz="1200" b="0" i="0" u="none" strike="noStrike" kern="1200" baseline="0" dirty="0">
                <a:solidFill>
                  <a:schemeClr val="tx1"/>
                </a:solidFill>
                <a:effectLst/>
                <a:latin typeface="+mn-lt"/>
                <a:ea typeface="+mn-ea"/>
                <a:cs typeface="+mn-cs"/>
              </a:rPr>
              <a:t> Weichen </a:t>
            </a:r>
            <a:r>
              <a:rPr lang="de-AT" sz="1200" b="0" i="0" u="none" strike="noStrike" kern="1200" dirty="0">
                <a:solidFill>
                  <a:schemeClr val="tx1"/>
                </a:solidFill>
                <a:effectLst/>
                <a:latin typeface="+mn-lt"/>
                <a:ea typeface="+mn-ea"/>
                <a:cs typeface="+mn-cs"/>
              </a:rPr>
              <a:t>der Hafenbahn sind mit Sensoren ausgestattet, die in Echtzeit Daten an ein zentrales IT-System übermitteln und so Aufschluss</a:t>
            </a:r>
            <a:r>
              <a:rPr lang="de-AT" sz="1200" b="0" i="0" u="none" strike="noStrike" kern="1200" baseline="0" dirty="0">
                <a:solidFill>
                  <a:schemeClr val="tx1"/>
                </a:solidFill>
                <a:effectLst/>
                <a:latin typeface="+mn-lt"/>
                <a:ea typeface="+mn-ea"/>
                <a:cs typeface="+mn-cs"/>
              </a:rPr>
              <a:t> über deren Zustand geben, wodurch die Instandhaltung zeitgerecht erfolgen kann und damit Ausfallzeiten reduziert bzw. vermindert werden.</a:t>
            </a:r>
            <a:endParaRPr lang="de-AT" sz="1200" kern="1200" baseline="0" dirty="0">
              <a:solidFill>
                <a:schemeClr val="tx1"/>
              </a:solidFill>
              <a:effectLst/>
              <a:latin typeface="+mn-lt"/>
              <a:ea typeface="+mn-ea"/>
              <a:cs typeface="+mn-cs"/>
            </a:endParaRPr>
          </a:p>
          <a:p>
            <a:endParaRPr lang="en-US" noProof="0" dirty="0"/>
          </a:p>
          <a:p>
            <a:r>
              <a:rPr lang="en-US" noProof="0" dirty="0" err="1"/>
              <a:t>Quelle</a:t>
            </a:r>
            <a:r>
              <a:rPr lang="en-US" noProof="0" dirty="0"/>
              <a:t>:</a:t>
            </a:r>
            <a:r>
              <a:rPr lang="en-US" baseline="0" noProof="0" dirty="0"/>
              <a:t> </a:t>
            </a:r>
            <a:r>
              <a:rPr lang="en-US" baseline="0" noProof="0" dirty="0" err="1"/>
              <a:t>Hafen</a:t>
            </a:r>
            <a:r>
              <a:rPr lang="en-US" baseline="0" noProof="0" dirty="0"/>
              <a:t> Hamburg, URL: https://www.hamburg-port-authority.de/de/hpa-360/smartport/ [14.05.2020]</a:t>
            </a:r>
            <a:endParaRPr lang="en-US" noProof="0" dirty="0"/>
          </a:p>
        </p:txBody>
      </p:sp>
      <p:sp>
        <p:nvSpPr>
          <p:cNvPr id="4" name="Slide Number Placeholder 3"/>
          <p:cNvSpPr>
            <a:spLocks noGrp="1"/>
          </p:cNvSpPr>
          <p:nvPr>
            <p:ph type="sldNum" sz="quarter" idx="10"/>
          </p:nvPr>
        </p:nvSpPr>
        <p:spPr/>
        <p:txBody>
          <a:bodyPr/>
          <a:lstStyle/>
          <a:p>
            <a:fld id="{56F06DAA-0A4E-4110-9797-3FB8CA0FEA93}" type="slidenum">
              <a:rPr lang="de-AT" smtClean="0"/>
              <a:t>32</a:t>
            </a:fld>
            <a:endParaRPr lang="de-AT" dirty="0"/>
          </a:p>
        </p:txBody>
      </p:sp>
    </p:spTree>
    <p:extLst>
      <p:ext uri="{BB962C8B-B14F-4D97-AF65-F5344CB8AC3E}">
        <p14:creationId xmlns:p14="http://schemas.microsoft.com/office/powerpoint/2010/main" val="25389986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sz="1200" kern="1200" dirty="0">
                <a:solidFill>
                  <a:schemeClr val="tx1"/>
                </a:solidFill>
                <a:effectLst/>
                <a:latin typeface="+mn-lt"/>
                <a:ea typeface="+mn-ea"/>
                <a:cs typeface="+mn-cs"/>
              </a:rPr>
              <a:t>Hochwertige kosten- und zeitsparende Transportleistungen sowie die Bereitstellung von elektronischen Informationen sind zu einem wesentlichen Erfolgsfaktor geworden. Damit die Binnenschifffahrt diesen Bedürfnissen gerecht werden kann, wurde in Europa ein Informations- und Managementdienst, die River Information Services (RIS) generiert. Die RIS sind in der Lage, sowohl den Gütertransport als auch die Personenschifffahrt auf den Wasserstraßen zu unterstützen. Durch die RIS wird die Sicherheit im Verkehr, die Wirtschaftlichkeit, Zuverlässigkeit und die Planbarkeit der Transporte verbessert. Grundidee ist, dass mittels RIS-Daten Informationsgrundlagen zur Unterstützung von verkehrs- und transportbezogenen Aufgabenstellungen zur Verfügung gestellt werden. Die RIS haben einen großen Wert für die gesamte europäische Binnenschifffahrt. Durch die RIS können die neuesten Fortschritte der Logistik auf den Wasserwegen genutzt werden. Darüber hinaus können verlässlich geplante Angebote ausgearbeitet werden. Die RIS sind ein entscheidender Faktor bezüglich des Ausbaues des europäischen Binnenschifffahrtsraums.</a:t>
            </a:r>
          </a:p>
          <a:p>
            <a:endParaRPr lang="de-AT" sz="1200" kern="1200" dirty="0">
              <a:solidFill>
                <a:schemeClr val="tx1"/>
              </a:solidFill>
              <a:effectLst/>
              <a:latin typeface="+mn-lt"/>
              <a:ea typeface="+mn-ea"/>
              <a:cs typeface="+mn-cs"/>
            </a:endParaRPr>
          </a:p>
          <a:p>
            <a:r>
              <a:rPr lang="de-AT" sz="1200" kern="1200" dirty="0">
                <a:solidFill>
                  <a:schemeClr val="tx1"/>
                </a:solidFill>
                <a:effectLst/>
                <a:latin typeface="+mn-lt"/>
                <a:ea typeface="+mn-ea"/>
                <a:cs typeface="+mn-cs"/>
              </a:rPr>
              <a:t>Quelle: Handbuch der Donauschifffahrt,</a:t>
            </a:r>
            <a:r>
              <a:rPr lang="de-AT" sz="1200" kern="1200" baseline="0" dirty="0">
                <a:solidFill>
                  <a:schemeClr val="tx1"/>
                </a:solidFill>
                <a:effectLst/>
                <a:latin typeface="+mn-lt"/>
                <a:ea typeface="+mn-ea"/>
                <a:cs typeface="+mn-cs"/>
              </a:rPr>
              <a:t> </a:t>
            </a:r>
            <a:r>
              <a:rPr lang="de-AT" sz="1200" kern="1200" dirty="0">
                <a:solidFill>
                  <a:schemeClr val="tx1"/>
                </a:solidFill>
                <a:effectLst/>
                <a:latin typeface="+mn-lt"/>
                <a:ea typeface="+mn-ea"/>
                <a:cs typeface="+mn-cs"/>
              </a:rPr>
              <a:t>S.204ff.</a:t>
            </a:r>
          </a:p>
          <a:p>
            <a:r>
              <a:rPr lang="de-AT" sz="1200" kern="1200" dirty="0">
                <a:solidFill>
                  <a:schemeClr val="tx1"/>
                </a:solidFill>
                <a:effectLst/>
                <a:latin typeface="+mn-lt"/>
                <a:ea typeface="+mn-ea"/>
                <a:cs typeface="+mn-cs"/>
              </a:rPr>
              <a:t>Bildquelle:</a:t>
            </a:r>
            <a:r>
              <a:rPr lang="de-AT" sz="1200" kern="1200" baseline="0" dirty="0">
                <a:solidFill>
                  <a:schemeClr val="tx1"/>
                </a:solidFill>
                <a:effectLst/>
                <a:latin typeface="+mn-lt"/>
                <a:ea typeface="+mn-ea"/>
                <a:cs typeface="+mn-cs"/>
              </a:rPr>
              <a:t> viadonau im Handbuch der Donauschifffahrt, S. 138.</a:t>
            </a:r>
            <a:endParaRPr lang="de-AT" sz="1200" kern="1200" dirty="0">
              <a:solidFill>
                <a:schemeClr val="tx1"/>
              </a:solidFill>
              <a:effectLst/>
              <a:latin typeface="+mn-lt"/>
              <a:ea typeface="+mn-ea"/>
              <a:cs typeface="+mn-cs"/>
            </a:endParaRPr>
          </a:p>
          <a:p>
            <a:endParaRPr lang="de-DE" dirty="0"/>
          </a:p>
        </p:txBody>
      </p:sp>
      <p:sp>
        <p:nvSpPr>
          <p:cNvPr id="4" name="Foliennummernplatzhalter 3"/>
          <p:cNvSpPr>
            <a:spLocks noGrp="1"/>
          </p:cNvSpPr>
          <p:nvPr>
            <p:ph type="sldNum" sz="quarter" idx="10"/>
          </p:nvPr>
        </p:nvSpPr>
        <p:spPr/>
        <p:txBody>
          <a:bodyPr/>
          <a:lstStyle/>
          <a:p>
            <a:fld id="{56F06DAA-0A4E-4110-9797-3FB8CA0FEA93}" type="slidenum">
              <a:rPr lang="de-AT" smtClean="0"/>
              <a:t>33</a:t>
            </a:fld>
            <a:endParaRPr lang="de-AT" dirty="0"/>
          </a:p>
        </p:txBody>
      </p:sp>
    </p:spTree>
    <p:extLst>
      <p:ext uri="{BB962C8B-B14F-4D97-AF65-F5344CB8AC3E}">
        <p14:creationId xmlns:p14="http://schemas.microsoft.com/office/powerpoint/2010/main" val="37567058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a:solidFill>
                  <a:schemeClr val="tx1"/>
                </a:solidFill>
                <a:effectLst/>
                <a:latin typeface="+mn-lt"/>
                <a:ea typeface="+mn-ea"/>
                <a:cs typeface="+mn-cs"/>
              </a:rPr>
              <a:t>Um aktuell im Wettbewerb zu bestehen, müssen viele Unternehmen die von ihnen angebotenen Produkte und Dienstleistungen individueller gestalten. Zusätzlich wird vom Kunden eine immer kürzere Lieferzeit gefordert. Dies führt schlussendlich zu einer steigenden Komplexität der Logistikketten und stellt eine große Herausforderung für die Logistik und deren Akteure dar. Diese Entwicklung ist auch auf die große Bedeutung des E-Commerce zurück zu führen – vor allem im Bereich B2C. Vor allem der Einzelhandel ist in Österreich durch den Online-Handel geprägt. Der Bruttojahresumsatz im Internet-Einzelhandel betrug im Jahr 2018 rund 3,8 Milliarden Euro und entspricht damit 5,02 % des gesamten Einzelhandelsvolumens. Untersuchungen zeigen, dass es eine gesteigerte Nachfrage nach höherwertigen Güterarten gibt wobei das Gewicht der Transportaufträge abnimmt. Dies bedeutet, dass von Seiten der Kunden kleinere, individualisierte Güter von höherem Wert nachgefragt werden. Für die Anbieter und die Akteure der Logistik bedeutet diese Entwicklung wiederum neue Anforderungen im Bezug auf Schnelligkeit, Termintreue, Flexibilität und Qualität der angebotenen Leistung, um die Wertsicherung zu garantieren. Durch dieses Bestellverhalten der Konsumenten werden auch die logistischen Prozesse beeinflusst, welche flexibel auf die geänderten Anforderungen reagieren müssen. Diese Entwicklung spiegelt sich auch in der zunehmenden Bedeutung der KEP-Verkehre wieder. </a:t>
            </a:r>
            <a:endParaRPr lang="de-AT" sz="1200" kern="1200" dirty="0">
              <a:solidFill>
                <a:schemeClr val="tx1"/>
              </a:solidFill>
              <a:effectLst/>
              <a:latin typeface="+mn-lt"/>
              <a:ea typeface="+mn-ea"/>
              <a:cs typeface="+mn-cs"/>
            </a:endParaRPr>
          </a:p>
          <a:p>
            <a:endParaRPr lang="de-AT" sz="1200" kern="1200" dirty="0">
              <a:solidFill>
                <a:schemeClr val="tx1"/>
              </a:solidFill>
              <a:effectLst/>
              <a:latin typeface="+mn-lt"/>
              <a:ea typeface="+mn-ea"/>
              <a:cs typeface="+mn-cs"/>
            </a:endParaRPr>
          </a:p>
          <a:p>
            <a:r>
              <a:rPr lang="de-AT" sz="1200" kern="1200" dirty="0">
                <a:solidFill>
                  <a:schemeClr val="tx1"/>
                </a:solidFill>
                <a:effectLst/>
                <a:latin typeface="+mn-lt"/>
                <a:ea typeface="+mn-ea"/>
                <a:cs typeface="+mn-cs"/>
              </a:rPr>
              <a:t>Quelle:</a:t>
            </a:r>
          </a:p>
          <a:p>
            <a:r>
              <a:rPr lang="de-AT" sz="1200" b="0" i="0" u="none" strike="noStrike" kern="1200" baseline="0" dirty="0" err="1">
                <a:solidFill>
                  <a:schemeClr val="tx1"/>
                </a:solidFill>
                <a:latin typeface="+mn-lt"/>
                <a:ea typeface="+mn-ea"/>
                <a:cs typeface="+mn-cs"/>
              </a:rPr>
              <a:t>Wittenbrink</a:t>
            </a:r>
            <a:r>
              <a:rPr lang="de-AT" sz="1200" b="0" i="0" u="none" strike="noStrike" kern="1200" baseline="0" dirty="0">
                <a:solidFill>
                  <a:schemeClr val="tx1"/>
                </a:solidFill>
                <a:latin typeface="+mn-lt"/>
                <a:ea typeface="+mn-ea"/>
                <a:cs typeface="+mn-cs"/>
              </a:rPr>
              <a:t> , 2014, S. 23f </a:t>
            </a:r>
          </a:p>
          <a:p>
            <a:r>
              <a:rPr lang="de-AT" sz="1200" b="0" i="0" u="none" strike="noStrike" kern="1200" baseline="0" dirty="0" err="1">
                <a:solidFill>
                  <a:schemeClr val="tx1"/>
                </a:solidFill>
                <a:latin typeface="+mn-lt"/>
                <a:ea typeface="+mn-ea"/>
                <a:cs typeface="+mn-cs"/>
              </a:rPr>
              <a:t>Holderied</a:t>
            </a:r>
            <a:r>
              <a:rPr lang="de-AT" sz="1200" b="0" i="0" u="none" strike="noStrike" kern="1200" baseline="0" dirty="0">
                <a:solidFill>
                  <a:schemeClr val="tx1"/>
                </a:solidFill>
                <a:latin typeface="+mn-lt"/>
                <a:ea typeface="+mn-ea"/>
                <a:cs typeface="+mn-cs"/>
              </a:rPr>
              <a:t>, 2005, S. 20 </a:t>
            </a:r>
          </a:p>
          <a:p>
            <a:r>
              <a:rPr lang="de-AT" sz="1200" b="0" i="0" u="none" strike="noStrike" kern="1200" baseline="0" dirty="0" err="1">
                <a:solidFill>
                  <a:schemeClr val="tx1"/>
                </a:solidFill>
                <a:latin typeface="+mn-lt"/>
                <a:ea typeface="+mn-ea"/>
                <a:cs typeface="+mn-cs"/>
              </a:rPr>
              <a:t>Statista</a:t>
            </a:r>
            <a:r>
              <a:rPr lang="de-AT" sz="1200" b="0" i="0" u="none" strike="noStrike" kern="1200" baseline="0" dirty="0">
                <a:solidFill>
                  <a:schemeClr val="tx1"/>
                </a:solidFill>
                <a:latin typeface="+mn-lt"/>
                <a:ea typeface="+mn-ea"/>
                <a:cs typeface="+mn-cs"/>
              </a:rPr>
              <a:t>, URL: https://de.statista.com/statistik/daten/studie/947968/umfrage/umsatz-im-stationaeren-handel-und-im-online-handel-in-oesterreich/ [19.05.2020]</a:t>
            </a:r>
          </a:p>
          <a:p>
            <a:endParaRPr lang="de-AT" dirty="0"/>
          </a:p>
        </p:txBody>
      </p:sp>
      <p:sp>
        <p:nvSpPr>
          <p:cNvPr id="4" name="Foliennummernplatzhalter 3"/>
          <p:cNvSpPr>
            <a:spLocks noGrp="1"/>
          </p:cNvSpPr>
          <p:nvPr>
            <p:ph type="sldNum" sz="quarter" idx="10"/>
          </p:nvPr>
        </p:nvSpPr>
        <p:spPr/>
        <p:txBody>
          <a:bodyPr/>
          <a:lstStyle/>
          <a:p>
            <a:fld id="{56F06DAA-0A4E-4110-9797-3FB8CA0FEA93}" type="slidenum">
              <a:rPr lang="de-AT" smtClean="0"/>
              <a:t>34</a:t>
            </a:fld>
            <a:endParaRPr lang="de-AT" dirty="0"/>
          </a:p>
        </p:txBody>
      </p:sp>
    </p:spTree>
    <p:extLst>
      <p:ext uri="{BB962C8B-B14F-4D97-AF65-F5344CB8AC3E}">
        <p14:creationId xmlns:p14="http://schemas.microsoft.com/office/powerpoint/2010/main" val="29216829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a:solidFill>
                  <a:schemeClr val="tx1"/>
                </a:solidFill>
                <a:effectLst/>
                <a:latin typeface="+mn-lt"/>
                <a:ea typeface="+mn-ea"/>
                <a:cs typeface="+mn-cs"/>
              </a:rPr>
              <a:t>Die zunehmende Globalisierung und damit auch die steigende Arbeitsteilung der Wirtschaft hat zu Folge, dass sich viele Unternehmen auf ihre Kernkompetenzen fokussieren. Dadurch gilt es in weiterer Folge vermehrt </a:t>
            </a:r>
            <a:r>
              <a:rPr lang="de-DE" sz="1200" kern="1200" dirty="0" err="1">
                <a:solidFill>
                  <a:schemeClr val="tx1"/>
                </a:solidFill>
                <a:effectLst/>
                <a:latin typeface="+mn-lt"/>
                <a:ea typeface="+mn-ea"/>
                <a:cs typeface="+mn-cs"/>
              </a:rPr>
              <a:t>Make-or-Buy</a:t>
            </a:r>
            <a:r>
              <a:rPr lang="de-DE" sz="1200" kern="1200" dirty="0">
                <a:solidFill>
                  <a:schemeClr val="tx1"/>
                </a:solidFill>
                <a:effectLst/>
                <a:latin typeface="+mn-lt"/>
                <a:ea typeface="+mn-ea"/>
                <a:cs typeface="+mn-cs"/>
              </a:rPr>
              <a:t> Entscheidungen zu treffen und so auch mit anderen Unternehmen global zusammen zu arbeiten. So haben sich komplexe Unternehmens- bzw. Zuliefernetzwerke gebildet welche wiederum vermehrte internationale Waren- und Güterströme zur Folge haben, welche schlussendlich zu einem steigenden Güterverkehr führen. Daher haben sich auch für den Güterverkehr unterschiedliche Herausforderungen ergeben wie beispielsweise die steigenden ökologischen Anforderungen an den Güterverkehr als auch die steigende Bedeutung der Zusammenarbeit der verschiedenen Verkehrsträger, um der gesteigerten Güterverkehrsnachfrage effizient nachzukommen. Dabei kann zwischen einer Kooperation von Akteuren auf der gleichen Stufe der Logistikkette (horizontale Kooperation) und einer Kooperation von Akteuren auf Folgestufen der Logistikkette (vertikale Kooperation) unterschieden werden.</a:t>
            </a:r>
            <a:endParaRPr lang="de-AT"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Aus Sicht der Logistikdienstleister lassen sich unterschiedliche Gründe für eine horizontale oder vertikale Kooperation identifizieren. </a:t>
            </a:r>
          </a:p>
          <a:p>
            <a:endParaRPr lang="de-DE"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Quelle: </a:t>
            </a:r>
          </a:p>
          <a:p>
            <a:r>
              <a:rPr lang="de-AT" sz="1200" b="0" i="0" u="none" strike="noStrike" kern="1200" baseline="0" dirty="0">
                <a:solidFill>
                  <a:schemeClr val="tx1"/>
                </a:solidFill>
                <a:latin typeface="+mn-lt"/>
                <a:ea typeface="+mn-ea"/>
                <a:cs typeface="+mn-cs"/>
              </a:rPr>
              <a:t>Pfohl, 2004, S. 141 </a:t>
            </a:r>
          </a:p>
          <a:p>
            <a:r>
              <a:rPr lang="de-AT" sz="1200" b="0" i="0" u="none" strike="noStrike" kern="1200" baseline="0" dirty="0" err="1">
                <a:solidFill>
                  <a:schemeClr val="tx1"/>
                </a:solidFill>
                <a:latin typeface="+mn-lt"/>
                <a:ea typeface="+mn-ea"/>
                <a:cs typeface="+mn-cs"/>
              </a:rPr>
              <a:t>Vahrenkamp</a:t>
            </a:r>
            <a:r>
              <a:rPr lang="de-AT" sz="1200" b="0" i="0" u="none" strike="noStrike" kern="1200" baseline="0" dirty="0">
                <a:solidFill>
                  <a:schemeClr val="tx1"/>
                </a:solidFill>
                <a:latin typeface="+mn-lt"/>
                <a:ea typeface="+mn-ea"/>
                <a:cs typeface="+mn-cs"/>
              </a:rPr>
              <a:t> &amp; </a:t>
            </a:r>
            <a:r>
              <a:rPr lang="de-AT" sz="1200" b="0" i="0" u="none" strike="noStrike" kern="1200" baseline="0" dirty="0" err="1">
                <a:solidFill>
                  <a:schemeClr val="tx1"/>
                </a:solidFill>
                <a:latin typeface="+mn-lt"/>
                <a:ea typeface="+mn-ea"/>
                <a:cs typeface="+mn-cs"/>
              </a:rPr>
              <a:t>Kotzab</a:t>
            </a:r>
            <a:r>
              <a:rPr lang="de-AT" sz="1200" b="0" i="0" u="none" strike="noStrike" kern="1200" baseline="0" dirty="0">
                <a:solidFill>
                  <a:schemeClr val="tx1"/>
                </a:solidFill>
                <a:latin typeface="+mn-lt"/>
                <a:ea typeface="+mn-ea"/>
                <a:cs typeface="+mn-cs"/>
              </a:rPr>
              <a:t>, 2012, S. 18, URL: </a:t>
            </a:r>
            <a:r>
              <a:rPr lang="de-DE" sz="1200" kern="1200" baseline="0" dirty="0">
                <a:solidFill>
                  <a:schemeClr val="tx1"/>
                </a:solidFill>
                <a:effectLst/>
                <a:latin typeface="+mn-lt"/>
                <a:ea typeface="+mn-ea"/>
                <a:cs typeface="+mn-cs"/>
              </a:rPr>
              <a:t> </a:t>
            </a:r>
            <a:r>
              <a:rPr lang="de-AT" sz="1200" kern="1200" dirty="0">
                <a:solidFill>
                  <a:schemeClr val="tx1"/>
                </a:solidFill>
                <a:effectLst/>
                <a:latin typeface="+mn-lt"/>
                <a:ea typeface="+mn-ea"/>
                <a:cs typeface="+mn-cs"/>
                <a:hlinkClick r:id="rId3"/>
              </a:rPr>
              <a:t>http://www.springer.com/cda/content/document/cda_downloaddocument/9783642193323-c1.pdf?SGWID=0-0-45-1199838-p174123868</a:t>
            </a:r>
            <a:r>
              <a:rPr lang="de-AT" sz="1200" kern="1200" baseline="0" dirty="0">
                <a:solidFill>
                  <a:schemeClr val="tx1"/>
                </a:solidFill>
                <a:effectLst/>
                <a:latin typeface="+mn-lt"/>
                <a:ea typeface="+mn-ea"/>
                <a:cs typeface="+mn-cs"/>
              </a:rPr>
              <a:t> [14.05.2020].</a:t>
            </a:r>
            <a:endParaRPr lang="de-AT" sz="1200" kern="1200" dirty="0">
              <a:solidFill>
                <a:schemeClr val="tx1"/>
              </a:solidFill>
              <a:effectLst/>
              <a:latin typeface="+mn-lt"/>
              <a:ea typeface="+mn-ea"/>
              <a:cs typeface="+mn-cs"/>
            </a:endParaRPr>
          </a:p>
          <a:p>
            <a:endParaRPr lang="de-AT" dirty="0"/>
          </a:p>
        </p:txBody>
      </p:sp>
      <p:sp>
        <p:nvSpPr>
          <p:cNvPr id="4" name="Foliennummernplatzhalter 3"/>
          <p:cNvSpPr>
            <a:spLocks noGrp="1"/>
          </p:cNvSpPr>
          <p:nvPr>
            <p:ph type="sldNum" sz="quarter" idx="10"/>
          </p:nvPr>
        </p:nvSpPr>
        <p:spPr/>
        <p:txBody>
          <a:bodyPr/>
          <a:lstStyle/>
          <a:p>
            <a:fld id="{56F06DAA-0A4E-4110-9797-3FB8CA0FEA93}" type="slidenum">
              <a:rPr lang="de-AT" smtClean="0"/>
              <a:t>35</a:t>
            </a:fld>
            <a:endParaRPr lang="de-AT" dirty="0"/>
          </a:p>
        </p:txBody>
      </p:sp>
    </p:spTree>
    <p:extLst>
      <p:ext uri="{BB962C8B-B14F-4D97-AF65-F5344CB8AC3E}">
        <p14:creationId xmlns:p14="http://schemas.microsoft.com/office/powerpoint/2010/main" val="12313876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a:solidFill>
                  <a:schemeClr val="tx1"/>
                </a:solidFill>
                <a:effectLst/>
                <a:latin typeface="+mn-lt"/>
                <a:ea typeface="+mn-ea"/>
                <a:cs typeface="+mn-cs"/>
              </a:rPr>
              <a:t>Für eine horizontale Kooperation sprechen die zunehmende Globalisierung und damit der steigende Kostendruck (Stichwort Billiglohnländer), die hohen Fixkosten im Transportbereich und auch die Deregulierung der Transportindustrie. Durch die horizontale Kooperation lassen sich neue geografische Märkte erschließen, da internationale Transportleistungen angeboten werden können. Zusätzlich können Skaleneffekte genutzt werden wodurch auch die bestehende Infrastruktur als auch die Transportmittel effizient ausgelastet werden können. Schlussendlich können so auch Kostenersparnisse realisiert werden. Darüber hinaus können durch horizontale Kooperationen unterschiedliche Logistikdienstleistungen angeboten werden wodurch unterschiedliche Kunden und Märkte angesprochen werden können. </a:t>
            </a:r>
          </a:p>
          <a:p>
            <a:r>
              <a:rPr lang="de-DE" sz="1200" kern="1200" dirty="0">
                <a:solidFill>
                  <a:schemeClr val="tx1"/>
                </a:solidFill>
                <a:effectLst/>
                <a:latin typeface="+mn-lt"/>
                <a:ea typeface="+mn-ea"/>
                <a:cs typeface="+mn-cs"/>
              </a:rPr>
              <a:t>Für eine vertikale Kooperation sprechen die zunehmende Konzentration von Unternehmen auf deren Kernkompetenzen sowie die Zunahme des Wettbewerbs und damit der steigende Zeitdruck in der Transportbranche. Durch eine vertikale Kooperation können spezifische Dienstleistungen angeboten werden, um so auch einen Wettbewerbsvorteil zu erzielen. Durch eine enge Einbindung in die Wertschöpfungskette von vor- oder nachgelagerten Akteuren können auch Rationalisierungsgewinne realisiert werden. Vorteil für den Kunden ist beispielsweise die Verbesserung der Transportnachfrage-Prognosesicherheit durch eine längerfristige Zusammenarbeit.</a:t>
            </a:r>
            <a:endParaRPr lang="de-AT" sz="1200" kern="1200" dirty="0">
              <a:solidFill>
                <a:schemeClr val="tx1"/>
              </a:solidFill>
              <a:effectLst/>
              <a:latin typeface="+mn-lt"/>
              <a:ea typeface="+mn-ea"/>
              <a:cs typeface="+mn-cs"/>
            </a:endParaRPr>
          </a:p>
          <a:p>
            <a:endParaRPr lang="de-AT" sz="1200" kern="1200" dirty="0">
              <a:solidFill>
                <a:schemeClr val="tx1"/>
              </a:solidFill>
              <a:effectLst/>
              <a:latin typeface="+mn-lt"/>
              <a:ea typeface="+mn-ea"/>
              <a:cs typeface="+mn-cs"/>
            </a:endParaRPr>
          </a:p>
          <a:p>
            <a:r>
              <a:rPr lang="de-AT" dirty="0"/>
              <a:t>Quelle: </a:t>
            </a:r>
            <a:r>
              <a:rPr lang="de-AT" sz="1200" b="0" i="0" u="none" strike="noStrike" kern="1200" baseline="0" dirty="0">
                <a:solidFill>
                  <a:schemeClr val="tx1"/>
                </a:solidFill>
                <a:latin typeface="+mn-lt"/>
                <a:ea typeface="+mn-ea"/>
                <a:cs typeface="+mn-cs"/>
              </a:rPr>
              <a:t>Claus, 2015, S. 23ff </a:t>
            </a:r>
            <a:endParaRPr lang="de-AT" dirty="0"/>
          </a:p>
        </p:txBody>
      </p:sp>
      <p:sp>
        <p:nvSpPr>
          <p:cNvPr id="4" name="Foliennummernplatzhalter 3"/>
          <p:cNvSpPr>
            <a:spLocks noGrp="1"/>
          </p:cNvSpPr>
          <p:nvPr>
            <p:ph type="sldNum" sz="quarter" idx="10"/>
          </p:nvPr>
        </p:nvSpPr>
        <p:spPr/>
        <p:txBody>
          <a:bodyPr/>
          <a:lstStyle/>
          <a:p>
            <a:fld id="{56F06DAA-0A4E-4110-9797-3FB8CA0FEA93}" type="slidenum">
              <a:rPr lang="de-AT" smtClean="0"/>
              <a:t>36</a:t>
            </a:fld>
            <a:endParaRPr lang="de-AT" dirty="0"/>
          </a:p>
        </p:txBody>
      </p:sp>
    </p:spTree>
    <p:extLst>
      <p:ext uri="{BB962C8B-B14F-4D97-AF65-F5344CB8AC3E}">
        <p14:creationId xmlns:p14="http://schemas.microsoft.com/office/powerpoint/2010/main" val="6352065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a:solidFill>
                  <a:schemeClr val="tx1"/>
                </a:solidFill>
                <a:effectLst/>
                <a:latin typeface="+mn-lt"/>
                <a:ea typeface="+mn-ea"/>
                <a:cs typeface="+mn-cs"/>
              </a:rPr>
              <a:t>Auch für die Binnenschifffahrt könnten horizontale oder vertikale Kooperationen die Konkurrenzfähigkeit des Verkehrsträgers erhöhen. So könnten Skaleneffekte dazu führen, dass Binnenschiffe effizient ausgelastet werden und dadurch auch Kostenvorteile realisiert werden können. Da der Transport mit dem Binnenschiff oftmals international und nicht national ist, sind auch internationale Kooperationen durchaus möglich. Auch die Erschließung von neuen Märkten wäre durch Kooperationen möglicherweise einfacher. Durch eine vermehrte Ansiedlung von Betrieben in Hafennähe könnten so auch Kooperationen auf vertikaler Ebene vereinfacht werden. Dies könnte eine vermehrte Integration des Binnenschiffs in die Transportkette begünstigen. </a:t>
            </a:r>
          </a:p>
          <a:p>
            <a:endParaRPr lang="de-AT" sz="1200" kern="1200" dirty="0">
              <a:solidFill>
                <a:schemeClr val="tx1"/>
              </a:solidFill>
              <a:effectLst/>
              <a:latin typeface="+mn-lt"/>
              <a:ea typeface="+mn-ea"/>
              <a:cs typeface="+mn-cs"/>
            </a:endParaRPr>
          </a:p>
          <a:p>
            <a:r>
              <a:rPr lang="de-AT" dirty="0"/>
              <a:t>Quelle: </a:t>
            </a:r>
            <a:r>
              <a:rPr lang="de-AT" sz="1200" b="0" i="0" u="none" strike="noStrike" kern="1200" baseline="0" dirty="0">
                <a:solidFill>
                  <a:schemeClr val="tx1"/>
                </a:solidFill>
                <a:latin typeface="+mn-lt"/>
                <a:ea typeface="+mn-ea"/>
                <a:cs typeface="+mn-cs"/>
              </a:rPr>
              <a:t>Claus, 2015, S. 23ff </a:t>
            </a:r>
          </a:p>
          <a:p>
            <a:r>
              <a:rPr lang="de-AT" sz="1200" b="0" i="0" u="none" strike="noStrike" kern="1200" baseline="0" dirty="0">
                <a:solidFill>
                  <a:schemeClr val="tx1"/>
                </a:solidFill>
                <a:latin typeface="+mn-lt"/>
                <a:ea typeface="+mn-ea"/>
                <a:cs typeface="+mn-cs"/>
              </a:rPr>
              <a:t>Bildquelle: www.pixabay.com</a:t>
            </a:r>
            <a:endParaRPr lang="de-AT" dirty="0"/>
          </a:p>
          <a:p>
            <a:endParaRPr lang="de-AT" dirty="0"/>
          </a:p>
        </p:txBody>
      </p:sp>
      <p:sp>
        <p:nvSpPr>
          <p:cNvPr id="4" name="Foliennummernplatzhalter 3"/>
          <p:cNvSpPr>
            <a:spLocks noGrp="1"/>
          </p:cNvSpPr>
          <p:nvPr>
            <p:ph type="sldNum" sz="quarter" idx="10"/>
          </p:nvPr>
        </p:nvSpPr>
        <p:spPr/>
        <p:txBody>
          <a:bodyPr/>
          <a:lstStyle/>
          <a:p>
            <a:fld id="{56F06DAA-0A4E-4110-9797-3FB8CA0FEA93}" type="slidenum">
              <a:rPr lang="de-AT" smtClean="0"/>
              <a:t>37</a:t>
            </a:fld>
            <a:endParaRPr lang="de-AT" dirty="0"/>
          </a:p>
        </p:txBody>
      </p:sp>
    </p:spTree>
    <p:extLst>
      <p:ext uri="{BB962C8B-B14F-4D97-AF65-F5344CB8AC3E}">
        <p14:creationId xmlns:p14="http://schemas.microsoft.com/office/powerpoint/2010/main" val="5497817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sz="1200" kern="1200" dirty="0">
                <a:solidFill>
                  <a:schemeClr val="tx1"/>
                </a:solidFill>
                <a:effectLst/>
                <a:latin typeface="+mn-lt"/>
                <a:ea typeface="+mn-ea"/>
                <a:cs typeface="+mn-cs"/>
              </a:rPr>
              <a:t>Zusammenfassend sind neue Transportkonzepte, die den Güterverkehr und andere Entwicklungen beeinflussen (z. B. Allgemein ansteigender Güterverkehr, Engpässe in der Verkehrsinfrastruktur usw.), erforderlich. Vorhandene Infrastrukturengpässe und die negativen Auswirkungen des Transportvolumens führen zu neuen Trends in der Logistikbranche.</a:t>
            </a:r>
          </a:p>
          <a:p>
            <a:r>
              <a:rPr lang="de-AT" sz="1200" kern="1200" dirty="0">
                <a:solidFill>
                  <a:schemeClr val="tx1"/>
                </a:solidFill>
                <a:effectLst/>
                <a:latin typeface="+mn-lt"/>
                <a:ea typeface="+mn-ea"/>
                <a:cs typeface="+mn-cs"/>
              </a:rPr>
              <a:t>Die aktuellen Entwicklungstrends sind in den folgenden Bereichen entstandenen:</a:t>
            </a:r>
          </a:p>
          <a:p>
            <a:pPr marL="171450" indent="-171450">
              <a:buFont typeface="Arial" panose="020B0604020202020204" pitchFamily="34" charset="0"/>
              <a:buChar char="•"/>
            </a:pPr>
            <a:r>
              <a:rPr lang="de-AT" sz="1200" kern="1200" dirty="0">
                <a:solidFill>
                  <a:schemeClr val="tx1"/>
                </a:solidFill>
                <a:effectLst/>
                <a:latin typeface="+mn-lt"/>
                <a:ea typeface="+mn-ea"/>
                <a:cs typeface="+mn-cs"/>
              </a:rPr>
              <a:t>Nachhaltigkeit</a:t>
            </a:r>
          </a:p>
          <a:p>
            <a:pPr marL="171450" indent="-171450">
              <a:buFont typeface="Arial" panose="020B0604020202020204" pitchFamily="34" charset="0"/>
              <a:buChar char="•"/>
            </a:pPr>
            <a:r>
              <a:rPr lang="de-AT" sz="1200" kern="1200" dirty="0">
                <a:solidFill>
                  <a:schemeClr val="tx1"/>
                </a:solidFill>
                <a:effectLst/>
                <a:latin typeface="+mn-lt"/>
                <a:ea typeface="+mn-ea"/>
                <a:cs typeface="+mn-cs"/>
              </a:rPr>
              <a:t>Digitalisierung/Vernetzung</a:t>
            </a:r>
          </a:p>
          <a:p>
            <a:pPr marL="171450" indent="-171450">
              <a:buFont typeface="Arial" panose="020B0604020202020204" pitchFamily="34" charset="0"/>
              <a:buChar char="•"/>
            </a:pPr>
            <a:r>
              <a:rPr lang="de-AT" sz="1200" kern="1200" dirty="0">
                <a:solidFill>
                  <a:schemeClr val="tx1"/>
                </a:solidFill>
                <a:effectLst/>
                <a:latin typeface="+mn-lt"/>
                <a:ea typeface="+mn-ea"/>
                <a:cs typeface="+mn-cs"/>
              </a:rPr>
              <a:t>Individualisierung und steigende Komplexität </a:t>
            </a:r>
          </a:p>
          <a:p>
            <a:pPr marL="171450" indent="-171450">
              <a:buFont typeface="Arial" panose="020B0604020202020204" pitchFamily="34" charset="0"/>
              <a:buChar char="•"/>
            </a:pPr>
            <a:r>
              <a:rPr lang="de-AT" sz="1200" kern="1200" dirty="0">
                <a:solidFill>
                  <a:schemeClr val="tx1"/>
                </a:solidFill>
                <a:effectLst/>
                <a:latin typeface="+mn-lt"/>
                <a:ea typeface="+mn-ea"/>
                <a:cs typeface="+mn-cs"/>
              </a:rPr>
              <a:t>Kooperation</a:t>
            </a:r>
          </a:p>
          <a:p>
            <a:pPr marL="0" indent="0">
              <a:buFont typeface="Arial" panose="020B0604020202020204" pitchFamily="34" charset="0"/>
              <a:buNone/>
            </a:pPr>
            <a:endParaRPr lang="de-AT" sz="1200" kern="1200" dirty="0">
              <a:solidFill>
                <a:schemeClr val="tx1"/>
              </a:solidFill>
              <a:effectLst/>
              <a:latin typeface="+mn-lt"/>
              <a:ea typeface="+mn-ea"/>
              <a:cs typeface="+mn-cs"/>
            </a:endParaRPr>
          </a:p>
          <a:p>
            <a:pPr marL="0" indent="0">
              <a:buFont typeface="Arial" panose="020B0604020202020204" pitchFamily="34" charset="0"/>
              <a:buNone/>
            </a:pPr>
            <a:r>
              <a:rPr lang="de-AT" sz="1200" kern="1200" dirty="0">
                <a:solidFill>
                  <a:schemeClr val="tx1"/>
                </a:solidFill>
                <a:effectLst/>
                <a:latin typeface="+mn-lt"/>
                <a:ea typeface="+mn-ea"/>
                <a:cs typeface="+mn-cs"/>
              </a:rPr>
              <a:t>Bildquelle: www.pixabay.com</a:t>
            </a:r>
          </a:p>
          <a:p>
            <a:endParaRPr lang="de-AT" sz="1200" kern="1200" dirty="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56F06DAA-0A4E-4110-9797-3FB8CA0FEA93}" type="slidenum">
              <a:rPr lang="de-AT" smtClean="0"/>
              <a:t>38</a:t>
            </a:fld>
            <a:endParaRPr lang="de-AT" dirty="0"/>
          </a:p>
        </p:txBody>
      </p:sp>
    </p:spTree>
    <p:extLst>
      <p:ext uri="{BB962C8B-B14F-4D97-AF65-F5344CB8AC3E}">
        <p14:creationId xmlns:p14="http://schemas.microsoft.com/office/powerpoint/2010/main" val="31374385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Bildquelle:</a:t>
            </a:r>
            <a:r>
              <a:rPr lang="de-AT" baseline="0" dirty="0"/>
              <a:t> viadonau auf https://fotos.viadonau.org</a:t>
            </a:r>
            <a:endParaRPr lang="en-US" dirty="0"/>
          </a:p>
        </p:txBody>
      </p:sp>
      <p:sp>
        <p:nvSpPr>
          <p:cNvPr id="4" name="Foliennummernplatzhalter 3"/>
          <p:cNvSpPr>
            <a:spLocks noGrp="1"/>
          </p:cNvSpPr>
          <p:nvPr>
            <p:ph type="sldNum" sz="quarter" idx="10"/>
          </p:nvPr>
        </p:nvSpPr>
        <p:spPr/>
        <p:txBody>
          <a:bodyPr/>
          <a:lstStyle/>
          <a:p>
            <a:fld id="{56F06DAA-0A4E-4110-9797-3FB8CA0FEA93}" type="slidenum">
              <a:rPr lang="de-AT" smtClean="0"/>
              <a:t>39</a:t>
            </a:fld>
            <a:endParaRPr lang="de-AT" dirty="0"/>
          </a:p>
        </p:txBody>
      </p:sp>
    </p:spTree>
    <p:extLst>
      <p:ext uri="{BB962C8B-B14F-4D97-AF65-F5344CB8AC3E}">
        <p14:creationId xmlns:p14="http://schemas.microsoft.com/office/powerpoint/2010/main" val="14761210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AT"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6F06DAA-0A4E-4110-9797-3FB8CA0FEA93}" type="slidenum">
              <a:rPr lang="de-AT" smtClean="0"/>
              <a:t>40</a:t>
            </a:fld>
            <a:endParaRPr lang="de-AT" dirty="0"/>
          </a:p>
        </p:txBody>
      </p:sp>
    </p:spTree>
    <p:extLst>
      <p:ext uri="{BB962C8B-B14F-4D97-AF65-F5344CB8AC3E}">
        <p14:creationId xmlns:p14="http://schemas.microsoft.com/office/powerpoint/2010/main" val="32208077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AT" sz="120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6F06DAA-0A4E-4110-9797-3FB8CA0FEA93}" type="slidenum">
              <a:rPr lang="de-AT" smtClean="0"/>
              <a:t>5</a:t>
            </a:fld>
            <a:endParaRPr lang="de-AT" dirty="0"/>
          </a:p>
        </p:txBody>
      </p:sp>
    </p:spTree>
    <p:extLst>
      <p:ext uri="{BB962C8B-B14F-4D97-AF65-F5344CB8AC3E}">
        <p14:creationId xmlns:p14="http://schemas.microsoft.com/office/powerpoint/2010/main" val="168144234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sz="1200" kern="1200" dirty="0">
                <a:solidFill>
                  <a:schemeClr val="tx1"/>
                </a:solidFill>
                <a:effectLst/>
                <a:latin typeface="+mn-lt"/>
                <a:ea typeface="+mn-ea"/>
                <a:cs typeface="+mn-cs"/>
              </a:rPr>
              <a:t>Europa steht vor der Herausforderung, dass in vielen Fällen nur zwei Verkehrsträger (Straße und Schiene) zur Verfügung stehen, da in vielen Bereichen das Binnenschiff und die dazugehörigen Wasserstraßen noch nicht adäquat ausgebaut sind bzw. infrastrukturell nicht zur Verfügung stehen. Dies hat zur Folge, dass die europäischen Transportketten oftmals nicht über ausreichende Kapazitäten verfügen, da die Infrastruktur vor allem im Straßenbereich bereits ihren maximalen Auslastungsgrad erreicht hat. Des Weiteren tritt der Nachhaltigkeitsaspekt immer mehr in den Vordergrund. Dies bedeutet, dass die optimale Nutzung der vorhandenen Transportressourcen für den Güterverkehr immer wichtiger wird, um einen effizienten und kostengünstigen Transport für die Zukunft zu gewährleisten. Damit eine optimale Ausnutzung der verschiedenen Transportmittel garantiert und somit den aufkommenden Herausforderungen entgegengewirkt werden kann sind in den letzten Jahren unterschiedliche Transportkonzepte entstanden</a:t>
            </a:r>
          </a:p>
          <a:p>
            <a:endParaRPr lang="de-DE" sz="1200" kern="1200" dirty="0">
              <a:solidFill>
                <a:schemeClr val="tx1"/>
              </a:solidFill>
              <a:effectLst/>
              <a:latin typeface="+mn-lt"/>
              <a:ea typeface="+mn-ea"/>
              <a:cs typeface="+mn-cs"/>
            </a:endParaRPr>
          </a:p>
          <a:p>
            <a:r>
              <a:rPr lang="de-AT" sz="1200" kern="1200" dirty="0">
                <a:solidFill>
                  <a:schemeClr val="tx1"/>
                </a:solidFill>
                <a:effectLst/>
                <a:latin typeface="+mn-lt"/>
                <a:ea typeface="+mn-ea"/>
                <a:cs typeface="+mn-cs"/>
              </a:rPr>
              <a:t>Der Einsatz unterschiedlicher Transportmittel, um die Stärken jedes Transportmodus zu nutzen, ist die Idee der Multimodalität. Intermodalität ermöglicht die Nutzung verschiedener Verkehrsträger durch den Transport von Produkten in derselben Transporteinheit und senkt somit die Umschlagskosten. Die Idee der Co-Modalität ist es jene Transportmittel zu verwenden, die für die verschiedenen Transportwege am besten geeignet sind (abhängig beispielsweise von dem Produkt).</a:t>
            </a:r>
            <a:br>
              <a:rPr lang="de-AT" sz="1200" kern="1200" dirty="0">
                <a:solidFill>
                  <a:schemeClr val="tx1"/>
                </a:solidFill>
                <a:effectLst/>
                <a:latin typeface="+mn-lt"/>
                <a:ea typeface="+mn-ea"/>
                <a:cs typeface="+mn-cs"/>
              </a:rPr>
            </a:br>
            <a:r>
              <a:rPr lang="de-AT" sz="1200" kern="1200" dirty="0">
                <a:solidFill>
                  <a:schemeClr val="tx1"/>
                </a:solidFill>
                <a:effectLst/>
                <a:latin typeface="+mn-lt"/>
                <a:ea typeface="+mn-ea"/>
                <a:cs typeface="+mn-cs"/>
              </a:rPr>
              <a:t>Die </a:t>
            </a:r>
            <a:r>
              <a:rPr lang="de-AT" sz="1200" kern="1200" dirty="0" err="1">
                <a:solidFill>
                  <a:schemeClr val="tx1"/>
                </a:solidFill>
                <a:effectLst/>
                <a:latin typeface="+mn-lt"/>
                <a:ea typeface="+mn-ea"/>
                <a:cs typeface="+mn-cs"/>
              </a:rPr>
              <a:t>Synchromodalität</a:t>
            </a:r>
            <a:r>
              <a:rPr lang="de-AT" sz="1200" kern="1200" dirty="0">
                <a:solidFill>
                  <a:schemeClr val="tx1"/>
                </a:solidFill>
                <a:effectLst/>
                <a:latin typeface="+mn-lt"/>
                <a:ea typeface="+mn-ea"/>
                <a:cs typeface="+mn-cs"/>
              </a:rPr>
              <a:t> kombiniert die besten Aspekte der bisherigen Konzepte – standardisierte Transporteinheiten über alle Transportarten, Bündelung der Stärken der verschiedenen Transportarten, Vermeidung von unimodalem Transport – durch Hinzufügen von Echtzeitdaten, um somit den effizientesten Transport gewährleisten zu können. Das Konzept der Synchronmodalität kann auch als erster Schritt in Richtung des </a:t>
            </a:r>
            <a:r>
              <a:rPr lang="de-AT" sz="1200" kern="1200" dirty="0" err="1">
                <a:solidFill>
                  <a:schemeClr val="tx1"/>
                </a:solidFill>
                <a:effectLst/>
                <a:latin typeface="+mn-lt"/>
                <a:ea typeface="+mn-ea"/>
                <a:cs typeface="+mn-cs"/>
              </a:rPr>
              <a:t>Physical</a:t>
            </a:r>
            <a:r>
              <a:rPr lang="de-AT" sz="1200" kern="1200" dirty="0">
                <a:solidFill>
                  <a:schemeClr val="tx1"/>
                </a:solidFill>
                <a:effectLst/>
                <a:latin typeface="+mn-lt"/>
                <a:ea typeface="+mn-ea"/>
                <a:cs typeface="+mn-cs"/>
              </a:rPr>
              <a:t> Internets gesehen werden, welches vom kanadischen Professor Benoit </a:t>
            </a:r>
            <a:r>
              <a:rPr lang="de-AT" sz="1200" kern="1200" dirty="0" err="1">
                <a:solidFill>
                  <a:schemeClr val="tx1"/>
                </a:solidFill>
                <a:effectLst/>
                <a:latin typeface="+mn-lt"/>
                <a:ea typeface="+mn-ea"/>
                <a:cs typeface="+mn-cs"/>
              </a:rPr>
              <a:t>Montreuil</a:t>
            </a:r>
            <a:r>
              <a:rPr lang="de-AT" sz="1200" kern="1200" dirty="0">
                <a:solidFill>
                  <a:schemeClr val="tx1"/>
                </a:solidFill>
                <a:effectLst/>
                <a:latin typeface="+mn-lt"/>
                <a:ea typeface="+mn-ea"/>
                <a:cs typeface="+mn-cs"/>
              </a:rPr>
              <a:t> entwickelt wurde.</a:t>
            </a:r>
          </a:p>
          <a:p>
            <a:r>
              <a:rPr lang="de-AT" sz="1200" kern="1200" dirty="0">
                <a:solidFill>
                  <a:schemeClr val="tx1"/>
                </a:solidFill>
                <a:effectLst/>
                <a:latin typeface="+mn-lt"/>
                <a:ea typeface="+mn-ea"/>
                <a:cs typeface="+mn-cs"/>
              </a:rPr>
              <a:t>Quelle:</a:t>
            </a:r>
          </a:p>
          <a:p>
            <a:r>
              <a:rPr lang="en-US" sz="1200" kern="1200" dirty="0">
                <a:solidFill>
                  <a:schemeClr val="tx1"/>
                </a:solidFill>
                <a:effectLst/>
                <a:latin typeface="+mn-lt"/>
                <a:ea typeface="+mn-ea"/>
                <a:cs typeface="+mn-cs"/>
              </a:rPr>
              <a:t>Reis, Vasco (2015): Should we keep on renaming a +35-year-old baby? In: Journal of Transport Geography 46, S. 173–179. DOI: 10.1016/j.jtrangeo.2015.06.019.</a:t>
            </a:r>
          </a:p>
          <a:p>
            <a:endParaRPr lang="de-AT" sz="1200" kern="1200" dirty="0">
              <a:solidFill>
                <a:schemeClr val="tx1"/>
              </a:solidFill>
              <a:effectLst/>
              <a:latin typeface="+mn-lt"/>
              <a:ea typeface="+mn-ea"/>
              <a:cs typeface="+mn-cs"/>
            </a:endParaRPr>
          </a:p>
          <a:p>
            <a:r>
              <a:rPr lang="de-AT" sz="1200" kern="1200" dirty="0">
                <a:solidFill>
                  <a:schemeClr val="tx1"/>
                </a:solidFill>
                <a:effectLst/>
                <a:latin typeface="+mn-lt"/>
                <a:ea typeface="+mn-ea"/>
                <a:cs typeface="+mn-cs"/>
              </a:rPr>
              <a:t>Bildquelle: Eigene Darstellung.</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6F06DAA-0A4E-4110-9797-3FB8CA0FEA93}" type="slidenum">
              <a:rPr lang="de-AT" smtClean="0"/>
              <a:t>41</a:t>
            </a:fld>
            <a:endParaRPr lang="de-AT" dirty="0"/>
          </a:p>
        </p:txBody>
      </p:sp>
    </p:spTree>
    <p:extLst>
      <p:ext uri="{BB962C8B-B14F-4D97-AF65-F5344CB8AC3E}">
        <p14:creationId xmlns:p14="http://schemas.microsoft.com/office/powerpoint/2010/main" val="246373245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AT" sz="1200" kern="1200" dirty="0" err="1">
                <a:solidFill>
                  <a:schemeClr val="tx1"/>
                </a:solidFill>
                <a:effectLst/>
                <a:latin typeface="+mn-lt"/>
                <a:ea typeface="+mn-ea"/>
                <a:cs typeface="+mn-cs"/>
              </a:rPr>
              <a:t>Synchromodalität</a:t>
            </a:r>
            <a:r>
              <a:rPr lang="de-AT" sz="1200" b="1" kern="1200" dirty="0">
                <a:solidFill>
                  <a:schemeClr val="tx1"/>
                </a:solidFill>
                <a:effectLst/>
                <a:latin typeface="+mn-lt"/>
                <a:ea typeface="+mn-ea"/>
                <a:cs typeface="+mn-cs"/>
              </a:rPr>
              <a:t> </a:t>
            </a:r>
            <a:r>
              <a:rPr lang="de-AT" sz="1200" kern="1200" dirty="0">
                <a:solidFill>
                  <a:schemeClr val="tx1"/>
                </a:solidFill>
                <a:effectLst/>
                <a:latin typeface="+mn-lt"/>
                <a:ea typeface="+mn-ea"/>
                <a:cs typeface="+mn-cs"/>
              </a:rPr>
              <a:t>zielt darauf ab, ein flexibles und kooperatives Verkehrsnetz zu schaffen, indem die verschiedenen verfügbaren Transportressourcen optimal genutzt werden. Die Hauptvoraussetzung für das Konzept der Synchronmodalität ist, dass das Transportmittel nicht vom Kunden definiert wird. Der Kunde kann bei Anwendung dieses Konzeptes nur Grundanforderungen wie z.B. Transportkosten und Lieferzeit festlegen. Die freie Transportmittelwahl ermöglicht Bündelungseffekte, die zu einer effizienten Nutzung der Transportkapazitäten beitragen. Somit können zusätzliche Transportwege vermieden werden, was zu einer Verringerung von CO2 und anderen Emissionen führt. Durch die Nutzung von Bündelungseffekten und der Beseitigung von Vorurteilen der Entscheidungsträger gegenüber alternativen Verkehrsträgern (Schiene, Binnengewässer) kann das Konzept zu einer zunehmenden Nutzung des Schienen- und Binnenschiffsverkehrs beitragen. Durch Hinzufügen der Echtzeitüberwachung wird eine vorteilhafte Transportmittel- und Routenwahl ermöglicht. Dies führt zu einer effektiven Nutzung der Infrastruktur und einer Reduzierung der Wartezeiten. Um den Erfolg dieses Konzepts zu gewährleisten, ist eine enge Zusammenarbeit aller Akteure entlang der Lieferkette erforderlich. Mitglieder des </a:t>
            </a:r>
            <a:r>
              <a:rPr lang="de-AT" sz="1200" kern="1200" dirty="0" err="1">
                <a:solidFill>
                  <a:schemeClr val="tx1"/>
                </a:solidFill>
                <a:effectLst/>
                <a:latin typeface="+mn-lt"/>
                <a:ea typeface="+mn-ea"/>
                <a:cs typeface="+mn-cs"/>
              </a:rPr>
              <a:t>synchromodalen</a:t>
            </a:r>
            <a:r>
              <a:rPr lang="de-AT" sz="1200" kern="1200" dirty="0">
                <a:solidFill>
                  <a:schemeClr val="tx1"/>
                </a:solidFill>
                <a:effectLst/>
                <a:latin typeface="+mn-lt"/>
                <a:ea typeface="+mn-ea"/>
                <a:cs typeface="+mn-cs"/>
              </a:rPr>
              <a:t> Transportnetzwerkes müssen sich abstimmen um eine optimale Auslastung der Transportmittel zu erzielen und gleichzeitig die Einhaltung aller Liefertermine zu gewährleisten. Ein reger Datenaustausch und gegenseitiges Vertrauen aller Akteure ist somit zwingend notwendig.</a:t>
            </a:r>
            <a:r>
              <a:rPr lang="de-AT" dirty="0">
                <a:effectLst/>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AT"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AT" sz="1200" kern="1200" dirty="0">
                <a:solidFill>
                  <a:schemeClr val="tx1"/>
                </a:solidFill>
                <a:effectLst/>
                <a:latin typeface="+mn-lt"/>
                <a:ea typeface="+mn-ea"/>
                <a:cs typeface="+mn-cs"/>
              </a:rPr>
              <a:t>Quelle:</a:t>
            </a:r>
          </a:p>
          <a:p>
            <a:r>
              <a:rPr lang="en-US" sz="1200" kern="1200" dirty="0">
                <a:solidFill>
                  <a:schemeClr val="tx1"/>
                </a:solidFill>
                <a:effectLst/>
                <a:latin typeface="+mn-lt"/>
                <a:ea typeface="+mn-ea"/>
                <a:cs typeface="+mn-cs"/>
              </a:rPr>
              <a:t>Reis, Vasco (2015): Should we keep on renaming a +35-year-old baby? In: Journal of Transport Geography 46, S. 173–179. DOI: 10.1016/j.jtrangeo.2015.06.019.</a:t>
            </a:r>
          </a:p>
          <a:p>
            <a:endParaRPr lang="de-AT" dirty="0"/>
          </a:p>
          <a:p>
            <a:endParaRPr lang="en-US" dirty="0"/>
          </a:p>
        </p:txBody>
      </p:sp>
      <p:sp>
        <p:nvSpPr>
          <p:cNvPr id="4" name="Foliennummernplatzhalter 3"/>
          <p:cNvSpPr>
            <a:spLocks noGrp="1"/>
          </p:cNvSpPr>
          <p:nvPr>
            <p:ph type="sldNum" sz="quarter" idx="10"/>
          </p:nvPr>
        </p:nvSpPr>
        <p:spPr/>
        <p:txBody>
          <a:bodyPr/>
          <a:lstStyle/>
          <a:p>
            <a:fld id="{56F06DAA-0A4E-4110-9797-3FB8CA0FEA93}" type="slidenum">
              <a:rPr lang="de-AT" smtClean="0"/>
              <a:t>42</a:t>
            </a:fld>
            <a:endParaRPr lang="de-AT" dirty="0"/>
          </a:p>
        </p:txBody>
      </p:sp>
    </p:spTree>
    <p:extLst>
      <p:ext uri="{BB962C8B-B14F-4D97-AF65-F5344CB8AC3E}">
        <p14:creationId xmlns:p14="http://schemas.microsoft.com/office/powerpoint/2010/main" val="39357054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sz="1200" kern="1200" dirty="0">
                <a:solidFill>
                  <a:schemeClr val="tx1"/>
                </a:solidFill>
                <a:effectLst/>
                <a:latin typeface="+mn-lt"/>
                <a:ea typeface="+mn-ea"/>
                <a:cs typeface="+mn-cs"/>
              </a:rPr>
              <a:t>Die </a:t>
            </a:r>
            <a:r>
              <a:rPr lang="de-AT" sz="1200" kern="1200" dirty="0" err="1">
                <a:solidFill>
                  <a:schemeClr val="tx1"/>
                </a:solidFill>
                <a:effectLst/>
                <a:latin typeface="+mn-lt"/>
                <a:ea typeface="+mn-ea"/>
                <a:cs typeface="+mn-cs"/>
              </a:rPr>
              <a:t>Synchromodalität</a:t>
            </a:r>
            <a:r>
              <a:rPr lang="de-AT" sz="1200" kern="1200" dirty="0">
                <a:solidFill>
                  <a:schemeClr val="tx1"/>
                </a:solidFill>
                <a:effectLst/>
                <a:latin typeface="+mn-lt"/>
                <a:ea typeface="+mn-ea"/>
                <a:cs typeface="+mn-cs"/>
              </a:rPr>
              <a:t> bietet auch einige Potenziale für die Binnenschifffahrt: Durch die Errichtung von Umschlagspunkten werden Bündelungseffekte ermöglicht und somit können höhere Volumina transportiert werden. Da Binnenschiffe besonders für Massenguttransporte attraktiv sind, wirkt sich diese Bündelung positiv auf die Binnenschifffahrt aus.</a:t>
            </a:r>
          </a:p>
          <a:p>
            <a:r>
              <a:rPr lang="de-AT" sz="1200" kern="1200" dirty="0">
                <a:solidFill>
                  <a:schemeClr val="tx1"/>
                </a:solidFill>
                <a:effectLst/>
                <a:latin typeface="+mn-lt"/>
                <a:ea typeface="+mn-ea"/>
                <a:cs typeface="+mn-cs"/>
              </a:rPr>
              <a:t>Darüber hinaus können aktuelle Vorurteile überwunden werden und das Image der Binnenschifffahrt als zuverlässige Transportmöglichkeit gestärkt werden.</a:t>
            </a:r>
          </a:p>
          <a:p>
            <a:r>
              <a:rPr lang="de-AT" sz="1200" kern="1200" dirty="0">
                <a:solidFill>
                  <a:schemeClr val="tx1"/>
                </a:solidFill>
                <a:effectLst/>
                <a:latin typeface="+mn-lt"/>
                <a:ea typeface="+mn-ea"/>
                <a:cs typeface="+mn-cs"/>
              </a:rPr>
              <a:t>Des Weiteren entspricht die Verkehrsverlagerung auch den politischen Zielen.</a:t>
            </a:r>
          </a:p>
          <a:p>
            <a:r>
              <a:rPr lang="de-AT" sz="1200" kern="1200" dirty="0">
                <a:solidFill>
                  <a:schemeClr val="tx1"/>
                </a:solidFill>
                <a:effectLst/>
                <a:latin typeface="+mn-lt"/>
                <a:ea typeface="+mn-ea"/>
                <a:cs typeface="+mn-cs"/>
              </a:rPr>
              <a:t>Da persönliche Präferenzen neben anderen Faktoren bei der Entscheidungsfindung für Transportarten wesentlich sind, werden durch die Zentralisierung des Entscheidungsprozesses persönliche Präferenzen vernachlässigt.</a:t>
            </a:r>
          </a:p>
          <a:p>
            <a:r>
              <a:rPr lang="de-AT" sz="1200" kern="1200" dirty="0">
                <a:solidFill>
                  <a:schemeClr val="tx1"/>
                </a:solidFill>
                <a:effectLst/>
                <a:latin typeface="+mn-lt"/>
                <a:ea typeface="+mn-ea"/>
                <a:cs typeface="+mn-cs"/>
              </a:rPr>
              <a:t>Ein weiteres Potential für die Binnenschifffahrt besteht darin, dass es in Europa viele ungenutzte Wasserstraßen gibt, z.B. werden bislang nur 15% der Kapazität der Donau genutzt.</a:t>
            </a:r>
            <a:endParaRPr lang="en-US" dirty="0"/>
          </a:p>
          <a:p>
            <a:pPr defTabSz="902970"/>
            <a:endParaRPr lang="en-US" dirty="0"/>
          </a:p>
          <a:p>
            <a:pPr defTabSz="902970"/>
            <a:r>
              <a:rPr lang="en-US" dirty="0" err="1"/>
              <a:t>Quellen</a:t>
            </a:r>
            <a:r>
              <a:rPr lang="en-US" dirty="0"/>
              <a:t>:</a:t>
            </a:r>
            <a:r>
              <a:rPr lang="en-US" baseline="0" dirty="0"/>
              <a:t> </a:t>
            </a:r>
            <a:r>
              <a:rPr lang="en-US" dirty="0" err="1"/>
              <a:t>Fraunhofer</a:t>
            </a:r>
            <a:r>
              <a:rPr lang="en-US" dirty="0"/>
              <a:t>,</a:t>
            </a:r>
            <a:r>
              <a:rPr lang="en-US" baseline="0" dirty="0"/>
              <a:t> </a:t>
            </a:r>
            <a:r>
              <a:rPr lang="en-US" dirty="0"/>
              <a:t>http://www.scs.fraunhofer.de/content/dam/scs/de/dokumente/studien/Wirtschaftliche_Rahmenbedingungen_des_Gueterverkehrs.pdf p.14 [14.05.2020].</a:t>
            </a:r>
            <a:endParaRPr lang="en-US" noProof="0" dirty="0"/>
          </a:p>
          <a:p>
            <a:pPr defTabSz="902970"/>
            <a:r>
              <a:rPr lang="en-US" dirty="0" err="1"/>
              <a:t>Youtube</a:t>
            </a:r>
            <a:r>
              <a:rPr lang="en-US" dirty="0"/>
              <a:t>,</a:t>
            </a:r>
            <a:r>
              <a:rPr lang="en-US" baseline="0" dirty="0"/>
              <a:t> </a:t>
            </a:r>
            <a:r>
              <a:rPr lang="en-US" dirty="0"/>
              <a:t>https://www.youtube.com/watch?v=5ofhMxRRyec [14.05.2020].</a:t>
            </a:r>
          </a:p>
          <a:p>
            <a:r>
              <a:rPr lang="en-US" noProof="0" dirty="0"/>
              <a:t> </a:t>
            </a:r>
          </a:p>
        </p:txBody>
      </p:sp>
      <p:sp>
        <p:nvSpPr>
          <p:cNvPr id="4" name="Slide Number Placeholder 3"/>
          <p:cNvSpPr>
            <a:spLocks noGrp="1"/>
          </p:cNvSpPr>
          <p:nvPr>
            <p:ph type="sldNum" sz="quarter" idx="10"/>
          </p:nvPr>
        </p:nvSpPr>
        <p:spPr/>
        <p:txBody>
          <a:bodyPr/>
          <a:lstStyle/>
          <a:p>
            <a:fld id="{56F06DAA-0A4E-4110-9797-3FB8CA0FEA93}" type="slidenum">
              <a:rPr lang="de-AT" smtClean="0"/>
              <a:t>43</a:t>
            </a:fld>
            <a:endParaRPr lang="de-AT" dirty="0"/>
          </a:p>
        </p:txBody>
      </p:sp>
    </p:spTree>
    <p:extLst>
      <p:ext uri="{BB962C8B-B14F-4D97-AF65-F5344CB8AC3E}">
        <p14:creationId xmlns:p14="http://schemas.microsoft.com/office/powerpoint/2010/main" val="170548622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lvl="0"/>
            <a:r>
              <a:rPr lang="de-DE" sz="1200" b="1" kern="1200" dirty="0">
                <a:solidFill>
                  <a:schemeClr val="tx1"/>
                </a:solidFill>
                <a:effectLst/>
                <a:latin typeface="+mn-lt"/>
                <a:ea typeface="+mn-ea"/>
                <a:cs typeface="+mn-cs"/>
              </a:rPr>
              <a:t>European Gateway Services</a:t>
            </a:r>
            <a:r>
              <a:rPr lang="de-DE" sz="1200" kern="1200" dirty="0">
                <a:solidFill>
                  <a:schemeClr val="tx1"/>
                </a:solidFill>
                <a:effectLst/>
                <a:latin typeface="+mn-lt"/>
                <a:ea typeface="+mn-ea"/>
                <a:cs typeface="+mn-cs"/>
              </a:rPr>
              <a:t>:</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EGS bietet ein Netzwerk an Schienen – und Binnenschifffahrtsverbindungen zwischen Rotterdam und anderen </a:t>
            </a:r>
            <a:r>
              <a:rPr lang="de-DE" sz="1200" kern="1200" dirty="0" err="1">
                <a:solidFill>
                  <a:schemeClr val="tx1"/>
                </a:solidFill>
                <a:effectLst/>
                <a:latin typeface="+mn-lt"/>
                <a:ea typeface="+mn-ea"/>
                <a:cs typeface="+mn-cs"/>
              </a:rPr>
              <a:t>Hinterlandterminals</a:t>
            </a:r>
            <a:r>
              <a:rPr lang="de-DE" sz="1200" kern="1200" dirty="0">
                <a:solidFill>
                  <a:schemeClr val="tx1"/>
                </a:solidFill>
                <a:effectLst/>
                <a:latin typeface="+mn-lt"/>
                <a:ea typeface="+mn-ea"/>
                <a:cs typeface="+mn-cs"/>
              </a:rPr>
              <a:t> in Europa. Auf der Website wird eine Übersicht über das Transportnetz inkl. Fahrtzeiten geboten sowie über die Leistungen der einzelnen Terminals. Für Reedereien, Logistikdienstleister, Transportfirmen und Verlader bietet EGS auch weitere Services an wie Transportplanung. Soweit möglich</a:t>
            </a:r>
            <a:r>
              <a:rPr lang="de-DE" sz="1200" kern="1200" baseline="0" dirty="0">
                <a:solidFill>
                  <a:schemeClr val="tx1"/>
                </a:solidFill>
                <a:effectLst/>
                <a:latin typeface="+mn-lt"/>
                <a:ea typeface="+mn-ea"/>
                <a:cs typeface="+mn-cs"/>
              </a:rPr>
              <a:t> werden die Transporte </a:t>
            </a:r>
            <a:r>
              <a:rPr lang="de-DE" sz="1200" kern="1200" baseline="0" dirty="0" err="1">
                <a:solidFill>
                  <a:schemeClr val="tx1"/>
                </a:solidFill>
                <a:effectLst/>
                <a:latin typeface="+mn-lt"/>
                <a:ea typeface="+mn-ea"/>
                <a:cs typeface="+mn-cs"/>
              </a:rPr>
              <a:t>syncromodal</a:t>
            </a:r>
            <a:r>
              <a:rPr lang="de-DE" sz="1200" kern="1200" baseline="0" dirty="0">
                <a:solidFill>
                  <a:schemeClr val="tx1"/>
                </a:solidFill>
                <a:effectLst/>
                <a:latin typeface="+mn-lt"/>
                <a:ea typeface="+mn-ea"/>
                <a:cs typeface="+mn-cs"/>
              </a:rPr>
              <a:t> durchgeführt. Dabei müssen Kunden lediglich den Zeitpunkt angeben, an welchem der Container am Bestimmungsort eintreffen sollte. Der Transport erfolgt durch </a:t>
            </a:r>
            <a:r>
              <a:rPr lang="de-AT" sz="1200" b="0" i="0" u="none" strike="noStrike" kern="1200" dirty="0">
                <a:solidFill>
                  <a:schemeClr val="tx1"/>
                </a:solidFill>
                <a:effectLst/>
                <a:latin typeface="+mn-lt"/>
                <a:ea typeface="+mn-ea"/>
                <a:cs typeface="+mn-cs"/>
              </a:rPr>
              <a:t>den zum jeweiligen Zeitpunkt günstigsten Verkehrsträger und über die günstigste Strecke.</a:t>
            </a:r>
            <a:r>
              <a:rPr lang="de-AT" sz="1200" b="0" i="0" u="none" strike="noStrike" kern="1200" baseline="0" dirty="0">
                <a:solidFill>
                  <a:schemeClr val="tx1"/>
                </a:solidFill>
                <a:effectLst/>
                <a:latin typeface="+mn-lt"/>
                <a:ea typeface="+mn-ea"/>
                <a:cs typeface="+mn-cs"/>
              </a:rPr>
              <a:t> A</a:t>
            </a:r>
            <a:r>
              <a:rPr lang="de-AT" sz="1200" b="0" i="0" u="none" strike="noStrike" kern="1200" dirty="0">
                <a:solidFill>
                  <a:schemeClr val="tx1"/>
                </a:solidFill>
                <a:effectLst/>
                <a:latin typeface="+mn-lt"/>
                <a:ea typeface="+mn-ea"/>
                <a:cs typeface="+mn-cs"/>
              </a:rPr>
              <a:t>ußer wirtschaftlichen Aspekten spielt</a:t>
            </a:r>
            <a:r>
              <a:rPr lang="de-AT" sz="1200" b="0" i="0" u="none" strike="noStrike" kern="1200" baseline="0" dirty="0">
                <a:solidFill>
                  <a:schemeClr val="tx1"/>
                </a:solidFill>
                <a:effectLst/>
                <a:latin typeface="+mn-lt"/>
                <a:ea typeface="+mn-ea"/>
                <a:cs typeface="+mn-cs"/>
              </a:rPr>
              <a:t> auch</a:t>
            </a:r>
            <a:r>
              <a:rPr lang="de-AT" sz="1200" b="0" i="0" u="none" strike="noStrike" kern="1200" dirty="0">
                <a:solidFill>
                  <a:schemeClr val="tx1"/>
                </a:solidFill>
                <a:effectLst/>
                <a:latin typeface="+mn-lt"/>
                <a:ea typeface="+mn-ea"/>
                <a:cs typeface="+mn-cs"/>
              </a:rPr>
              <a:t> die Nachhaltigkeit eine wesentliche Rolle.</a:t>
            </a:r>
            <a:r>
              <a:rPr lang="de-AT" sz="1200" b="0" i="0" u="none" strike="noStrike" kern="1200" baseline="0" dirty="0">
                <a:solidFill>
                  <a:schemeClr val="tx1"/>
                </a:solidFill>
                <a:effectLst/>
                <a:latin typeface="+mn-lt"/>
                <a:ea typeface="+mn-ea"/>
                <a:cs typeface="+mn-cs"/>
              </a:rPr>
              <a:t> Es wird die optimalste Lösung aus Bahn, Binnenschiff, Lkw oder eine Kombination dieser Verkehrsträger ausgewählt.</a:t>
            </a:r>
            <a:endParaRPr lang="de-DE"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u="none" strike="noStrike" kern="1200" dirty="0">
              <a:solidFill>
                <a:schemeClr val="tx1"/>
              </a:solidFill>
              <a:effectLst/>
              <a:latin typeface="+mn-lt"/>
              <a:ea typeface="+mn-ea"/>
              <a:cs typeface="+mn-cs"/>
              <a:hlinkClick r:id="rId3"/>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hlinkClick r:id="rId3"/>
              </a:rPr>
              <a:t>Quelle:</a:t>
            </a:r>
            <a:r>
              <a:rPr lang="de-DE" sz="1200" kern="1200" baseline="0" dirty="0">
                <a:solidFill>
                  <a:schemeClr val="tx1"/>
                </a:solidFill>
                <a:effectLst/>
                <a:latin typeface="+mn-lt"/>
                <a:ea typeface="+mn-ea"/>
                <a:cs typeface="+mn-cs"/>
                <a:hlinkClick r:id="rId3"/>
              </a:rPr>
              <a:t> European Gateway Services Website, URL: </a:t>
            </a:r>
            <a:r>
              <a:rPr lang="de-DE" sz="1200" u="none" strike="noStrike" kern="1200" dirty="0">
                <a:solidFill>
                  <a:schemeClr val="tx1"/>
                </a:solidFill>
                <a:effectLst/>
                <a:latin typeface="+mn-lt"/>
                <a:ea typeface="+mn-ea"/>
                <a:cs typeface="+mn-cs"/>
                <a:hlinkClick r:id="rId3"/>
              </a:rPr>
              <a:t>http://www.europeangatewayservices.com/de</a:t>
            </a:r>
            <a:r>
              <a:rPr lang="de-DE" sz="1200" kern="1200" dirty="0">
                <a:solidFill>
                  <a:schemeClr val="tx1"/>
                </a:solidFill>
                <a:effectLst/>
                <a:latin typeface="+mn-lt"/>
                <a:ea typeface="+mn-ea"/>
                <a:cs typeface="+mn-cs"/>
              </a:rPr>
              <a:t> [18.05.2020]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Bildquelle: </a:t>
            </a:r>
            <a:r>
              <a:rPr lang="de-DE" sz="1200" kern="1200" baseline="0" dirty="0">
                <a:solidFill>
                  <a:schemeClr val="tx1"/>
                </a:solidFill>
                <a:effectLst/>
                <a:latin typeface="+mn-lt"/>
                <a:ea typeface="+mn-ea"/>
                <a:cs typeface="+mn-cs"/>
                <a:hlinkClick r:id="rId3"/>
              </a:rPr>
              <a:t>European Gateway Services Website, URL: </a:t>
            </a:r>
            <a:r>
              <a:rPr lang="de-DE" sz="1200" u="none" strike="noStrike" kern="1200" dirty="0">
                <a:solidFill>
                  <a:schemeClr val="tx1"/>
                </a:solidFill>
                <a:effectLst/>
                <a:latin typeface="+mn-lt"/>
                <a:ea typeface="+mn-ea"/>
                <a:cs typeface="+mn-cs"/>
                <a:hlinkClick r:id="rId3"/>
              </a:rPr>
              <a:t>http://www.europeangatewayservices.com/de</a:t>
            </a:r>
            <a:r>
              <a:rPr lang="de-DE" sz="1200" kern="1200" dirty="0">
                <a:solidFill>
                  <a:schemeClr val="tx1"/>
                </a:solidFill>
                <a:effectLst/>
                <a:latin typeface="+mn-lt"/>
                <a:ea typeface="+mn-ea"/>
                <a:cs typeface="+mn-cs"/>
              </a:rPr>
              <a:t> [18.05.2020]</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AT" dirty="0"/>
          </a:p>
        </p:txBody>
      </p:sp>
      <p:sp>
        <p:nvSpPr>
          <p:cNvPr id="4" name="Foliennummernplatzhalter 3"/>
          <p:cNvSpPr>
            <a:spLocks noGrp="1"/>
          </p:cNvSpPr>
          <p:nvPr>
            <p:ph type="sldNum" sz="quarter" idx="10"/>
          </p:nvPr>
        </p:nvSpPr>
        <p:spPr/>
        <p:txBody>
          <a:bodyPr/>
          <a:lstStyle/>
          <a:p>
            <a:fld id="{56F06DAA-0A4E-4110-9797-3FB8CA0FEA93}" type="slidenum">
              <a:rPr lang="de-AT" smtClean="0"/>
              <a:t>44</a:t>
            </a:fld>
            <a:endParaRPr lang="de-AT" dirty="0"/>
          </a:p>
        </p:txBody>
      </p:sp>
    </p:spTree>
    <p:extLst>
      <p:ext uri="{BB962C8B-B14F-4D97-AF65-F5344CB8AC3E}">
        <p14:creationId xmlns:p14="http://schemas.microsoft.com/office/powerpoint/2010/main" val="396863740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sz="1200" kern="1200" dirty="0">
                <a:solidFill>
                  <a:schemeClr val="tx1"/>
                </a:solidFill>
                <a:effectLst/>
                <a:latin typeface="+mn-lt"/>
                <a:ea typeface="+mn-ea"/>
                <a:cs typeface="+mn-cs"/>
              </a:rPr>
              <a:t>Ein weiteres innovatives Transportkonzept ist das </a:t>
            </a:r>
            <a:r>
              <a:rPr lang="de-AT" sz="1200" kern="1200" dirty="0" err="1">
                <a:solidFill>
                  <a:schemeClr val="tx1"/>
                </a:solidFill>
                <a:effectLst/>
                <a:latin typeface="+mn-lt"/>
                <a:ea typeface="+mn-ea"/>
                <a:cs typeface="+mn-cs"/>
              </a:rPr>
              <a:t>Physical</a:t>
            </a:r>
            <a:r>
              <a:rPr lang="de-AT" sz="1200" kern="1200" dirty="0">
                <a:solidFill>
                  <a:schemeClr val="tx1"/>
                </a:solidFill>
                <a:effectLst/>
                <a:latin typeface="+mn-lt"/>
                <a:ea typeface="+mn-ea"/>
                <a:cs typeface="+mn-cs"/>
              </a:rPr>
              <a:t> Internet. Der kanadische Professor Benoit </a:t>
            </a:r>
            <a:r>
              <a:rPr lang="de-AT" sz="1200" kern="1200" dirty="0" err="1">
                <a:solidFill>
                  <a:schemeClr val="tx1"/>
                </a:solidFill>
                <a:effectLst/>
                <a:latin typeface="+mn-lt"/>
                <a:ea typeface="+mn-ea"/>
                <a:cs typeface="+mn-cs"/>
              </a:rPr>
              <a:t>Montreuil</a:t>
            </a:r>
            <a:r>
              <a:rPr lang="de-AT" sz="1200" kern="1200" dirty="0">
                <a:solidFill>
                  <a:schemeClr val="tx1"/>
                </a:solidFill>
                <a:effectLst/>
                <a:latin typeface="+mn-lt"/>
                <a:ea typeface="+mn-ea"/>
                <a:cs typeface="+mn-cs"/>
              </a:rPr>
              <a:t> gilt als Pionier auf dem Gebiet. Die grundlegende Idee des </a:t>
            </a:r>
            <a:r>
              <a:rPr lang="de-AT" sz="1200" kern="1200" dirty="0" err="1">
                <a:solidFill>
                  <a:schemeClr val="tx1"/>
                </a:solidFill>
                <a:effectLst/>
                <a:latin typeface="+mn-lt"/>
                <a:ea typeface="+mn-ea"/>
                <a:cs typeface="+mn-cs"/>
              </a:rPr>
              <a:t>Physical</a:t>
            </a:r>
            <a:r>
              <a:rPr lang="de-AT" sz="1200" kern="1200" dirty="0">
                <a:solidFill>
                  <a:schemeClr val="tx1"/>
                </a:solidFill>
                <a:effectLst/>
                <a:latin typeface="+mn-lt"/>
                <a:ea typeface="+mn-ea"/>
                <a:cs typeface="+mn-cs"/>
              </a:rPr>
              <a:t> Internets besteht darin, Fracht wie Informationsflüsse über das Internet zu versenden. Zum Beispiel beim Versenden einer E-Mail ist in den meisten Fällen nicht bekannt, welcher Anbieter vom Empfänger verwendet wird oder über welche „Route“ die E-Mail zu diesem gelangt. Man verlässt sich darauf, dass das Internet die E-Mail an den richtigen Empfänger senden wird. Im </a:t>
            </a:r>
            <a:r>
              <a:rPr lang="de-AT" sz="1200" kern="1200" dirty="0" err="1">
                <a:solidFill>
                  <a:schemeClr val="tx1"/>
                </a:solidFill>
                <a:effectLst/>
                <a:latin typeface="+mn-lt"/>
                <a:ea typeface="+mn-ea"/>
                <a:cs typeface="+mn-cs"/>
              </a:rPr>
              <a:t>Physical</a:t>
            </a:r>
            <a:r>
              <a:rPr lang="de-AT" sz="1200" kern="1200" dirty="0">
                <a:solidFill>
                  <a:schemeClr val="tx1"/>
                </a:solidFill>
                <a:effectLst/>
                <a:latin typeface="+mn-lt"/>
                <a:ea typeface="+mn-ea"/>
                <a:cs typeface="+mn-cs"/>
              </a:rPr>
              <a:t> Internet besteht diese Nachricht aus einem physischem Objekt wie z.B. einem Paket. Ein Netzwerk von Hubs, welche die Produkte senden und empfangen, bilden die Grundlage für das </a:t>
            </a:r>
            <a:r>
              <a:rPr lang="de-AT" sz="1200" kern="1200" dirty="0" err="1">
                <a:solidFill>
                  <a:schemeClr val="tx1"/>
                </a:solidFill>
                <a:effectLst/>
                <a:latin typeface="+mn-lt"/>
                <a:ea typeface="+mn-ea"/>
                <a:cs typeface="+mn-cs"/>
              </a:rPr>
              <a:t>Physical</a:t>
            </a:r>
            <a:r>
              <a:rPr lang="de-AT" sz="1200" kern="1200" dirty="0">
                <a:solidFill>
                  <a:schemeClr val="tx1"/>
                </a:solidFill>
                <a:effectLst/>
                <a:latin typeface="+mn-lt"/>
                <a:ea typeface="+mn-ea"/>
                <a:cs typeface="+mn-cs"/>
              </a:rPr>
              <a:t> Internet (dieses Netzwerk ist den verschiedenen Servern im Internet nachempfunden). Der nächstgelegene Hub zum Kunden / Empfänger führt die letzte Lieferung durch. Im </a:t>
            </a:r>
            <a:r>
              <a:rPr lang="de-AT" sz="1200" kern="1200" dirty="0" err="1">
                <a:solidFill>
                  <a:schemeClr val="tx1"/>
                </a:solidFill>
                <a:effectLst/>
                <a:latin typeface="+mn-lt"/>
                <a:ea typeface="+mn-ea"/>
                <a:cs typeface="+mn-cs"/>
              </a:rPr>
              <a:t>Physical</a:t>
            </a:r>
            <a:r>
              <a:rPr lang="de-AT" sz="1200" kern="1200" dirty="0">
                <a:solidFill>
                  <a:schemeClr val="tx1"/>
                </a:solidFill>
                <a:effectLst/>
                <a:latin typeface="+mn-lt"/>
                <a:ea typeface="+mn-ea"/>
                <a:cs typeface="+mn-cs"/>
              </a:rPr>
              <a:t> Internet sind alle Verkehrsträger und Dienstleister miteinander vernetzt, um eine effiziente Versendung und Nutzung des Netzes gewährleisten zu können. Um einen barrierefreien und nahtlosen Transport zu gewährleisten, müssen standardisierte PI-Container, Pakete, Lager und Umschlagspunkte installiert werden. Diese sind mit dem Internet der Dinge verbunden  und kommunizieren selbstständig miteinander. Des Weiteren müssen Prozesse standardisiert werden, um das Risiko von Diskrepanzen zu minimieren. Diese standardisierten Transporteinheiten und -prozesse führen zu einem zuverlässigen und belastbaren smart-Network, in dem die Einheiten nahezu unabhängig kommunizieren. Dieses intelligente Netzwerk sollte für alle Akteure der Lieferkette (auch auf globaler Ebene) zugänglich sein. Dadurch wird ermöglicht, dass die Transporteinheiten die beste Transportroute selbst wählen und mit anderen Transporteinheiten und Stationen interagieren. Dies macht eine menschliche Interaktion fast überflüssig (z. B. fällt das Planen eines Umschlagprozesses weg). Die Verbindung zwischen den Akteuren, der Infrastruktur und den verschiedenen Verkehrsträgern ist für das </a:t>
            </a:r>
            <a:r>
              <a:rPr lang="de-AT" sz="1200" kern="1200" dirty="0" err="1">
                <a:solidFill>
                  <a:schemeClr val="tx1"/>
                </a:solidFill>
                <a:effectLst/>
                <a:latin typeface="+mn-lt"/>
                <a:ea typeface="+mn-ea"/>
                <a:cs typeface="+mn-cs"/>
              </a:rPr>
              <a:t>Physical</a:t>
            </a:r>
            <a:r>
              <a:rPr lang="de-AT" sz="1200" kern="1200" dirty="0">
                <a:solidFill>
                  <a:schemeClr val="tx1"/>
                </a:solidFill>
                <a:effectLst/>
                <a:latin typeface="+mn-lt"/>
                <a:ea typeface="+mn-ea"/>
                <a:cs typeface="+mn-cs"/>
              </a:rPr>
              <a:t> Internet essentiell und führt zu einer umfassenden Interkonnektivität. Der Austausch aller relevanten Informationen und die Gewährleistung der Aktualität der Daten in Echtzeit sind ebenfalls entscheidende Elemente für das Konzept des </a:t>
            </a:r>
            <a:r>
              <a:rPr lang="de-AT" sz="1200" kern="1200" dirty="0" err="1">
                <a:solidFill>
                  <a:schemeClr val="tx1"/>
                </a:solidFill>
                <a:effectLst/>
                <a:latin typeface="+mn-lt"/>
                <a:ea typeface="+mn-ea"/>
                <a:cs typeface="+mn-cs"/>
              </a:rPr>
              <a:t>Physical</a:t>
            </a:r>
            <a:r>
              <a:rPr lang="de-AT" sz="1200" kern="1200" dirty="0">
                <a:solidFill>
                  <a:schemeClr val="tx1"/>
                </a:solidFill>
                <a:effectLst/>
                <a:latin typeface="+mn-lt"/>
                <a:ea typeface="+mn-ea"/>
                <a:cs typeface="+mn-cs"/>
              </a:rPr>
              <a:t> Internets. </a:t>
            </a:r>
          </a:p>
          <a:p>
            <a:endParaRPr lang="de-AT"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Quellen: </a:t>
            </a:r>
            <a:endParaRPr lang="de-AT"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Montreuil, Benoit (2011): Toward a Physical Internet: meeting the global logistics sustainability grand challenge. In: Logistics Research 3 (2), S. 71–87. DOI: 10.1007/s12159-011-0045-x.</a:t>
            </a:r>
            <a:endParaRPr lang="de-AT" sz="1200" kern="1200" dirty="0">
              <a:solidFill>
                <a:schemeClr val="tx1"/>
              </a:solidFill>
              <a:effectLst/>
              <a:latin typeface="+mn-lt"/>
              <a:ea typeface="+mn-ea"/>
              <a:cs typeface="+mn-cs"/>
            </a:endParaRPr>
          </a:p>
          <a:p>
            <a:r>
              <a:rPr lang="de-AT" dirty="0" err="1"/>
              <a:t>Modulushca</a:t>
            </a:r>
            <a:r>
              <a:rPr lang="de-AT" dirty="0"/>
              <a:t> </a:t>
            </a:r>
            <a:r>
              <a:rPr lang="de-AT" dirty="0" err="1"/>
              <a:t>project</a:t>
            </a:r>
            <a:r>
              <a:rPr lang="de-AT" dirty="0"/>
              <a:t> (2014): </a:t>
            </a:r>
            <a:r>
              <a:rPr lang="de-AT" dirty="0" err="1"/>
              <a:t>Physical</a:t>
            </a:r>
            <a:r>
              <a:rPr lang="de-AT" dirty="0"/>
              <a:t> Internet. Online verfügbar unter https://www.youtube.com/watch?v=lltcWVNrjl0</a:t>
            </a:r>
            <a:r>
              <a:rPr lang="de-AT" baseline="0" dirty="0"/>
              <a:t> [19.05.2020]</a:t>
            </a:r>
            <a:endParaRPr lang="de-DE" dirty="0"/>
          </a:p>
          <a:p>
            <a:endParaRPr lang="de-DE" dirty="0"/>
          </a:p>
          <a:p>
            <a:r>
              <a:rPr lang="de-DE" dirty="0"/>
              <a:t>Bildquelle:</a:t>
            </a:r>
            <a:r>
              <a:rPr lang="de-DE" baseline="0" dirty="0"/>
              <a:t> Eigene Darstellung.</a:t>
            </a:r>
            <a:endParaRPr lang="de-DE" dirty="0"/>
          </a:p>
          <a:p>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45</a:t>
            </a:fld>
            <a:endParaRPr lang="de-AT" dirty="0"/>
          </a:p>
        </p:txBody>
      </p:sp>
    </p:spTree>
    <p:extLst>
      <p:ext uri="{BB962C8B-B14F-4D97-AF65-F5344CB8AC3E}">
        <p14:creationId xmlns:p14="http://schemas.microsoft.com/office/powerpoint/2010/main" val="26146682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50913" y="787400"/>
            <a:ext cx="4965700" cy="3724275"/>
          </a:xfrm>
        </p:spPr>
      </p:sp>
      <p:sp>
        <p:nvSpPr>
          <p:cNvPr id="3" name="Notizenplatzhalter 2"/>
          <p:cNvSpPr>
            <a:spLocks noGrp="1"/>
          </p:cNvSpPr>
          <p:nvPr>
            <p:ph type="body" idx="1"/>
          </p:nvPr>
        </p:nvSpPr>
        <p:spPr/>
        <p:txBody>
          <a:bodyPr/>
          <a:lstStyle/>
          <a:p>
            <a:r>
              <a:rPr lang="de-AT" dirty="0"/>
              <a:t>Im </a:t>
            </a:r>
            <a:r>
              <a:rPr lang="de-AT" dirty="0" err="1"/>
              <a:t>Youtube</a:t>
            </a:r>
            <a:r>
              <a:rPr lang="de-AT" dirty="0"/>
              <a:t> Video „</a:t>
            </a:r>
            <a:r>
              <a:rPr lang="de-AT" dirty="0" err="1"/>
              <a:t>Towards</a:t>
            </a:r>
            <a:r>
              <a:rPr lang="de-AT" dirty="0"/>
              <a:t> </a:t>
            </a:r>
            <a:r>
              <a:rPr lang="de-AT" dirty="0" err="1"/>
              <a:t>Physical</a:t>
            </a:r>
            <a:r>
              <a:rPr lang="de-AT" dirty="0"/>
              <a:t> Internet Implementation: ALICE </a:t>
            </a:r>
            <a:r>
              <a:rPr lang="de-AT" dirty="0" err="1"/>
              <a:t>research</a:t>
            </a:r>
            <a:r>
              <a:rPr lang="de-AT" dirty="0"/>
              <a:t> </a:t>
            </a:r>
            <a:r>
              <a:rPr lang="de-AT" dirty="0" err="1"/>
              <a:t>and</a:t>
            </a:r>
            <a:r>
              <a:rPr lang="de-AT" dirty="0"/>
              <a:t> </a:t>
            </a:r>
            <a:r>
              <a:rPr lang="de-AT" dirty="0" err="1"/>
              <a:t>innovation</a:t>
            </a:r>
            <a:r>
              <a:rPr lang="de-AT" dirty="0"/>
              <a:t> </a:t>
            </a:r>
            <a:r>
              <a:rPr lang="de-AT" dirty="0" err="1"/>
              <a:t>roadmaps</a:t>
            </a:r>
            <a:r>
              <a:rPr lang="de-AT" dirty="0"/>
              <a:t>“ wird </a:t>
            </a:r>
            <a:r>
              <a:rPr lang="de-AT" dirty="0" err="1"/>
              <a:t>Physical</a:t>
            </a:r>
            <a:r>
              <a:rPr lang="de-AT" dirty="0"/>
              <a:t> Internet anschaulich und</a:t>
            </a:r>
            <a:r>
              <a:rPr lang="de-AT" baseline="0" dirty="0"/>
              <a:t> leicht verständlich erklärt.</a:t>
            </a:r>
          </a:p>
          <a:p>
            <a:endParaRPr lang="de-AT" baseline="0" dirty="0"/>
          </a:p>
          <a:p>
            <a:r>
              <a:rPr lang="de-AT" baseline="0" dirty="0"/>
              <a:t>Das Video zeigt die verschiedenen Probleme mit denen die Logistik konfrontiert ist, die zahlreichen verschiedenen Güter, die mangelnde Koordination zwischen den Verkehrsträgern, die schlechte Nutzung der Läger, sowie die komplexen Netzwerke. Lösungen für diese Probleme bietet das </a:t>
            </a:r>
            <a:r>
              <a:rPr lang="de-AT" baseline="0" dirty="0" err="1"/>
              <a:t>Physical</a:t>
            </a:r>
            <a:r>
              <a:rPr lang="de-AT" baseline="0" dirty="0"/>
              <a:t> Internet, Güter werden standardisiert, die Verkehrsträger werden miteinander verbunden, Läger werden besser genutzt und die Supply Chain wird schlüssiger.</a:t>
            </a:r>
          </a:p>
          <a:p>
            <a:endParaRPr lang="de-DE" baseline="0" dirty="0"/>
          </a:p>
          <a:p>
            <a:r>
              <a:rPr lang="de-DE" baseline="0" dirty="0"/>
              <a:t>Videoquelle:</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aseline="0" dirty="0"/>
              <a:t>ETP Alice (2015): </a:t>
            </a:r>
            <a:r>
              <a:rPr lang="en-US" b="0" dirty="0"/>
              <a:t>Towards Physical Internet Implementation: ALICE research and innovation roadmaps. </a:t>
            </a:r>
            <a:r>
              <a:rPr lang="de-DE" baseline="0" dirty="0"/>
              <a:t>URL: https://www.youtube.com/watch?v=4vc7XoEYUs8</a:t>
            </a:r>
          </a:p>
        </p:txBody>
      </p:sp>
      <p:sp>
        <p:nvSpPr>
          <p:cNvPr id="4" name="Foliennummernplatzhalter 3"/>
          <p:cNvSpPr>
            <a:spLocks noGrp="1"/>
          </p:cNvSpPr>
          <p:nvPr>
            <p:ph type="sldNum" sz="quarter" idx="10"/>
          </p:nvPr>
        </p:nvSpPr>
        <p:spPr/>
        <p:txBody>
          <a:bodyPr/>
          <a:lstStyle/>
          <a:p>
            <a:fld id="{BEE6645A-1D89-47D1-9FAC-5E56D67537A3}" type="slidenum">
              <a:rPr lang="de-AT" smtClean="0"/>
              <a:t>46</a:t>
            </a:fld>
            <a:endParaRPr lang="de-AT"/>
          </a:p>
        </p:txBody>
      </p:sp>
    </p:spTree>
    <p:extLst>
      <p:ext uri="{BB962C8B-B14F-4D97-AF65-F5344CB8AC3E}">
        <p14:creationId xmlns:p14="http://schemas.microsoft.com/office/powerpoint/2010/main" val="88338392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AT"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6F06DAA-0A4E-4110-9797-3FB8CA0FEA93}" type="slidenum">
              <a:rPr lang="de-AT" smtClean="0"/>
              <a:t>48</a:t>
            </a:fld>
            <a:endParaRPr lang="de-AT" dirty="0"/>
          </a:p>
        </p:txBody>
      </p:sp>
    </p:spTree>
    <p:extLst>
      <p:ext uri="{BB962C8B-B14F-4D97-AF65-F5344CB8AC3E}">
        <p14:creationId xmlns:p14="http://schemas.microsoft.com/office/powerpoint/2010/main" val="47043616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sz="1200" b="0" i="0" u="none" strike="noStrike" kern="1200" baseline="0" dirty="0">
                <a:solidFill>
                  <a:schemeClr val="tx1"/>
                </a:solidFill>
                <a:latin typeface="+mn-lt"/>
                <a:ea typeface="+mn-ea"/>
                <a:cs typeface="+mn-cs"/>
              </a:rPr>
              <a:t>Expert*innen zu Folge werden sich vor allem in vier Bereichen neue Geschäftsmodelle entwickeln: </a:t>
            </a:r>
          </a:p>
          <a:p>
            <a:pPr marL="228600" indent="-228600">
              <a:buAutoNum type="arabicPeriod"/>
            </a:pPr>
            <a:r>
              <a:rPr lang="de-AT" sz="1200" b="1" i="0" u="none" strike="noStrike" kern="1200" dirty="0">
                <a:solidFill>
                  <a:schemeClr val="tx1"/>
                </a:solidFill>
                <a:effectLst/>
                <a:latin typeface="+mn-lt"/>
                <a:ea typeface="+mn-ea"/>
                <a:cs typeface="+mn-cs"/>
              </a:rPr>
              <a:t>Buchungs- und Optimierungsplattformen</a:t>
            </a:r>
            <a:r>
              <a:rPr lang="de-AT" sz="1200" b="0" i="0" u="none" strike="noStrike" kern="1200" dirty="0">
                <a:solidFill>
                  <a:schemeClr val="tx1"/>
                </a:solidFill>
                <a:effectLst/>
                <a:latin typeface="+mn-lt"/>
                <a:ea typeface="+mn-ea"/>
                <a:cs typeface="+mn-cs"/>
              </a:rPr>
              <a:t> </a:t>
            </a:r>
          </a:p>
          <a:p>
            <a:pPr marL="0" indent="0">
              <a:buNone/>
            </a:pPr>
            <a:r>
              <a:rPr lang="de-AT" sz="1200" b="1" i="0" u="none" strike="noStrike" kern="1200" dirty="0">
                <a:solidFill>
                  <a:schemeClr val="tx1"/>
                </a:solidFill>
                <a:effectLst/>
                <a:latin typeface="+mn-lt"/>
                <a:ea typeface="+mn-ea"/>
                <a:cs typeface="+mn-cs"/>
              </a:rPr>
              <a:t>2. Frachtführer und Terminalbetreiber</a:t>
            </a:r>
            <a:r>
              <a:rPr lang="de-AT" sz="1200" b="0" i="0" u="none" strike="noStrike" kern="1200" dirty="0">
                <a:solidFill>
                  <a:schemeClr val="tx1"/>
                </a:solidFill>
                <a:effectLst/>
                <a:latin typeface="+mn-lt"/>
                <a:ea typeface="+mn-ea"/>
                <a:cs typeface="+mn-cs"/>
              </a:rPr>
              <a:t> </a:t>
            </a:r>
          </a:p>
          <a:p>
            <a:pPr marL="0" indent="0">
              <a:buNone/>
            </a:pPr>
            <a:r>
              <a:rPr lang="de-AT" sz="1200" b="1" i="0" u="none" strike="noStrike" kern="1200" dirty="0">
                <a:solidFill>
                  <a:schemeClr val="tx1"/>
                </a:solidFill>
                <a:effectLst/>
                <a:latin typeface="+mn-lt"/>
                <a:ea typeface="+mn-ea"/>
                <a:cs typeface="+mn-cs"/>
              </a:rPr>
              <a:t>3. Supply Chain-Spezialisten</a:t>
            </a:r>
            <a:r>
              <a:rPr lang="de-AT" sz="1200" b="0" i="0" u="none" strike="noStrike" kern="1200" dirty="0">
                <a:solidFill>
                  <a:schemeClr val="tx1"/>
                </a:solidFill>
                <a:effectLst/>
                <a:latin typeface="+mn-lt"/>
                <a:ea typeface="+mn-ea"/>
                <a:cs typeface="+mn-cs"/>
              </a:rPr>
              <a:t> </a:t>
            </a:r>
          </a:p>
          <a:p>
            <a:pPr marL="0" indent="0">
              <a:buNone/>
            </a:pPr>
            <a:r>
              <a:rPr lang="de-AT" sz="1200" b="1" i="0" u="none" strike="noStrike" kern="1200" dirty="0">
                <a:solidFill>
                  <a:schemeClr val="tx1"/>
                </a:solidFill>
                <a:effectLst/>
                <a:latin typeface="+mn-lt"/>
                <a:ea typeface="+mn-ea"/>
                <a:cs typeface="+mn-cs"/>
              </a:rPr>
              <a:t>4. Service Provider</a:t>
            </a:r>
            <a:r>
              <a:rPr lang="de-AT" sz="1200" b="0" i="0" u="none" strike="noStrike" kern="1200" dirty="0">
                <a:solidFill>
                  <a:schemeClr val="tx1"/>
                </a:solidFill>
                <a:effectLst/>
                <a:latin typeface="+mn-lt"/>
                <a:ea typeface="+mn-ea"/>
                <a:cs typeface="+mn-cs"/>
              </a:rPr>
              <a:t> </a:t>
            </a:r>
          </a:p>
          <a:p>
            <a:pPr marL="0" indent="0">
              <a:buNone/>
            </a:pPr>
            <a:endParaRPr lang="de-AT" sz="1200" b="0" i="0" u="none" strike="noStrike" kern="1200" dirty="0">
              <a:solidFill>
                <a:schemeClr val="tx1"/>
              </a:solidFill>
              <a:effectLst/>
              <a:latin typeface="+mn-lt"/>
              <a:ea typeface="+mn-ea"/>
              <a:cs typeface="+mn-cs"/>
            </a:endParaRPr>
          </a:p>
          <a:p>
            <a:pPr marL="0" indent="0">
              <a:buNone/>
            </a:pPr>
            <a:r>
              <a:rPr lang="de-AT" sz="1200" b="0" i="0" u="none" strike="noStrike" kern="1200" dirty="0">
                <a:solidFill>
                  <a:schemeClr val="tx1"/>
                </a:solidFill>
                <a:effectLst/>
                <a:latin typeface="+mn-lt"/>
                <a:ea typeface="+mn-ea"/>
                <a:cs typeface="+mn-cs"/>
              </a:rPr>
              <a:t>Die vier Geschäftsmodelle werden</a:t>
            </a:r>
            <a:r>
              <a:rPr lang="de-AT" sz="1200" b="0" i="0" u="none" strike="noStrike" kern="1200" baseline="0" dirty="0">
                <a:solidFill>
                  <a:schemeClr val="tx1"/>
                </a:solidFill>
                <a:effectLst/>
                <a:latin typeface="+mn-lt"/>
                <a:ea typeface="+mn-ea"/>
                <a:cs typeface="+mn-cs"/>
              </a:rPr>
              <a:t> in den nächstfolgenden Folien näher beschrieben.</a:t>
            </a:r>
            <a:endParaRPr lang="de-AT" sz="1200" b="0" i="0" u="none" strike="noStrike" kern="1200" dirty="0">
              <a:solidFill>
                <a:schemeClr val="tx1"/>
              </a:solidFill>
              <a:effectLst/>
              <a:latin typeface="+mn-lt"/>
              <a:ea typeface="+mn-ea"/>
              <a:cs typeface="+mn-cs"/>
            </a:endParaRPr>
          </a:p>
          <a:p>
            <a:pPr marL="0" indent="0">
              <a:buNone/>
            </a:pPr>
            <a:endParaRPr lang="de-AT" sz="1200" b="0" i="0" u="none" strike="noStrike" kern="1200" dirty="0">
              <a:solidFill>
                <a:schemeClr val="tx1"/>
              </a:solidFill>
              <a:effectLst/>
              <a:latin typeface="+mn-lt"/>
              <a:ea typeface="+mn-ea"/>
              <a:cs typeface="+mn-cs"/>
            </a:endParaRPr>
          </a:p>
          <a:p>
            <a:pPr marL="0" indent="0">
              <a:buNone/>
            </a:pPr>
            <a:r>
              <a:rPr lang="de-AT" b="0" dirty="0"/>
              <a:t>Quelle: </a:t>
            </a:r>
            <a:r>
              <a:rPr lang="de-AT" b="0" dirty="0" err="1"/>
              <a:t>Kalaidos</a:t>
            </a:r>
            <a:r>
              <a:rPr lang="de-AT" b="0" dirty="0"/>
              <a:t> Fachhochschule Schweiz, </a:t>
            </a:r>
            <a:r>
              <a:rPr lang="de-AT" sz="1200" b="0" i="0" u="none" strike="noStrike" kern="1200" baseline="0" dirty="0">
                <a:solidFill>
                  <a:schemeClr val="tx1"/>
                </a:solidFill>
                <a:latin typeface="+mn-lt"/>
                <a:ea typeface="+mn-ea"/>
                <a:cs typeface="+mn-cs"/>
              </a:rPr>
              <a:t>URL: https://www.kalaidos-fh.ch/Blogs/Posts/2017/01/uf-1065-Logistik-vier-Geschaeftsmodelle [04.05.2020]</a:t>
            </a:r>
            <a:endParaRPr lang="de-AT" sz="1200" kern="1200" dirty="0">
              <a:solidFill>
                <a:schemeClr val="tx1"/>
              </a:solidFill>
              <a:effectLst/>
              <a:latin typeface="+mn-lt"/>
              <a:ea typeface="+mn-ea"/>
              <a:cs typeface="+mn-cs"/>
            </a:endParaRPr>
          </a:p>
          <a:p>
            <a:endParaRPr lang="de-AT" b="0" dirty="0"/>
          </a:p>
          <a:p>
            <a:endParaRPr lang="de-AT" dirty="0"/>
          </a:p>
        </p:txBody>
      </p:sp>
      <p:sp>
        <p:nvSpPr>
          <p:cNvPr id="4" name="Foliennummernplatzhalter 3"/>
          <p:cNvSpPr>
            <a:spLocks noGrp="1"/>
          </p:cNvSpPr>
          <p:nvPr>
            <p:ph type="sldNum" sz="quarter" idx="10"/>
          </p:nvPr>
        </p:nvSpPr>
        <p:spPr/>
        <p:txBody>
          <a:bodyPr/>
          <a:lstStyle/>
          <a:p>
            <a:fld id="{56F06DAA-0A4E-4110-9797-3FB8CA0FEA93}" type="slidenum">
              <a:rPr lang="de-AT" smtClean="0"/>
              <a:t>49</a:t>
            </a:fld>
            <a:endParaRPr lang="de-AT" dirty="0"/>
          </a:p>
        </p:txBody>
      </p:sp>
    </p:spTree>
    <p:extLst>
      <p:ext uri="{BB962C8B-B14F-4D97-AF65-F5344CB8AC3E}">
        <p14:creationId xmlns:p14="http://schemas.microsoft.com/office/powerpoint/2010/main" val="389271431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AT" sz="1200" u="none" strike="noStrike" kern="1200" dirty="0">
                <a:solidFill>
                  <a:schemeClr val="tx1"/>
                </a:solidFill>
                <a:effectLst/>
                <a:latin typeface="+mn-lt"/>
                <a:ea typeface="+mn-ea"/>
                <a:cs typeface="+mn-cs"/>
              </a:rPr>
              <a:t>Durch</a:t>
            </a:r>
            <a:r>
              <a:rPr lang="de-AT" sz="1200" u="none" strike="noStrike" kern="1200" baseline="0" dirty="0">
                <a:solidFill>
                  <a:schemeClr val="tx1"/>
                </a:solidFill>
                <a:effectLst/>
                <a:latin typeface="+mn-lt"/>
                <a:ea typeface="+mn-ea"/>
                <a:cs typeface="+mn-cs"/>
              </a:rPr>
              <a:t> </a:t>
            </a:r>
            <a:r>
              <a:rPr lang="de-AT" sz="1200" u="none" strike="noStrike" kern="1200" dirty="0">
                <a:solidFill>
                  <a:schemeClr val="tx1"/>
                </a:solidFill>
                <a:effectLst/>
                <a:latin typeface="+mn-lt"/>
                <a:ea typeface="+mn-ea"/>
                <a:cs typeface="+mn-cs"/>
              </a:rPr>
              <a:t>Buchungs- und Optimierungsplattformen kann</a:t>
            </a:r>
            <a:r>
              <a:rPr lang="de-AT" sz="1200" u="none" strike="noStrike" kern="1200" baseline="0" dirty="0">
                <a:solidFill>
                  <a:schemeClr val="tx1"/>
                </a:solidFill>
                <a:effectLst/>
                <a:latin typeface="+mn-lt"/>
                <a:ea typeface="+mn-ea"/>
                <a:cs typeface="+mn-cs"/>
              </a:rPr>
              <a:t> das </a:t>
            </a:r>
            <a:r>
              <a:rPr lang="de-AT" sz="1200" u="none" strike="noStrike" kern="1200" dirty="0">
                <a:solidFill>
                  <a:schemeClr val="tx1"/>
                </a:solidFill>
                <a:effectLst/>
                <a:latin typeface="+mn-lt"/>
                <a:ea typeface="+mn-ea"/>
                <a:cs typeface="+mn-cs"/>
              </a:rPr>
              <a:t>traditionelle Geschäft von Transportunternehmen effizienter und kostengünstiger gestaltet</a:t>
            </a:r>
            <a:r>
              <a:rPr lang="de-AT" sz="1200" u="none" strike="noStrike" kern="1200" baseline="0" dirty="0">
                <a:solidFill>
                  <a:schemeClr val="tx1"/>
                </a:solidFill>
                <a:effectLst/>
                <a:latin typeface="+mn-lt"/>
                <a:ea typeface="+mn-ea"/>
                <a:cs typeface="+mn-cs"/>
              </a:rPr>
              <a:t> werden</a:t>
            </a:r>
            <a:r>
              <a:rPr lang="de-AT" sz="1200" u="none" strike="noStrike" kern="1200" dirty="0">
                <a:solidFill>
                  <a:schemeClr val="tx1"/>
                </a:solidFill>
                <a:effectLst/>
                <a:latin typeface="+mn-lt"/>
                <a:ea typeface="+mn-ea"/>
                <a:cs typeface="+mn-cs"/>
              </a:rPr>
              <a:t>. Die direkte Vernetzung von Kunden und Logistikdienstleistern ermöglicht</a:t>
            </a:r>
            <a:r>
              <a:rPr lang="de-AT" sz="1200" u="none" strike="noStrike" kern="1200" baseline="0" dirty="0">
                <a:solidFill>
                  <a:schemeClr val="tx1"/>
                </a:solidFill>
                <a:effectLst/>
                <a:latin typeface="+mn-lt"/>
                <a:ea typeface="+mn-ea"/>
                <a:cs typeface="+mn-cs"/>
              </a:rPr>
              <a:t> eine optimierte </a:t>
            </a:r>
            <a:r>
              <a:rPr lang="de-AT" sz="1200" u="none" strike="noStrike" kern="1200" dirty="0">
                <a:solidFill>
                  <a:schemeClr val="tx1"/>
                </a:solidFill>
                <a:effectLst/>
                <a:latin typeface="+mn-lt"/>
                <a:ea typeface="+mn-ea"/>
                <a:cs typeface="+mn-cs"/>
              </a:rPr>
              <a:t>Abwicklung und eine</a:t>
            </a:r>
            <a:r>
              <a:rPr lang="de-AT" sz="1200" u="none" strike="noStrike" kern="1200" baseline="0" dirty="0">
                <a:solidFill>
                  <a:schemeClr val="tx1"/>
                </a:solidFill>
                <a:effectLst/>
                <a:latin typeface="+mn-lt"/>
                <a:ea typeface="+mn-ea"/>
                <a:cs typeface="+mn-cs"/>
              </a:rPr>
              <a:t> effiziente </a:t>
            </a:r>
            <a:r>
              <a:rPr lang="de-AT" sz="1200" u="none" strike="noStrike" kern="1200" dirty="0">
                <a:solidFill>
                  <a:schemeClr val="tx1"/>
                </a:solidFill>
                <a:effectLst/>
                <a:latin typeface="+mn-lt"/>
                <a:ea typeface="+mn-ea"/>
                <a:cs typeface="+mn-cs"/>
              </a:rPr>
              <a:t>Transportauslastung,</a:t>
            </a:r>
            <a:r>
              <a:rPr lang="de-AT" sz="1200" u="none" strike="noStrike" kern="1200" baseline="0" dirty="0">
                <a:solidFill>
                  <a:schemeClr val="tx1"/>
                </a:solidFill>
                <a:effectLst/>
                <a:latin typeface="+mn-lt"/>
                <a:ea typeface="+mn-ea"/>
                <a:cs typeface="+mn-cs"/>
              </a:rPr>
              <a:t> was wiederum die Senkung der F</a:t>
            </a:r>
            <a:r>
              <a:rPr lang="de-AT" sz="1200" u="none" strike="noStrike" kern="1200" dirty="0">
                <a:solidFill>
                  <a:schemeClr val="tx1"/>
                </a:solidFill>
                <a:effectLst/>
                <a:latin typeface="+mn-lt"/>
                <a:ea typeface="+mn-ea"/>
                <a:cs typeface="+mn-cs"/>
              </a:rPr>
              <a:t>rachtkosten mit sich bringt. Für Logistikunternehmer</a:t>
            </a:r>
            <a:r>
              <a:rPr lang="de-AT" sz="1200" u="none" strike="noStrike" kern="1200" baseline="0" dirty="0">
                <a:solidFill>
                  <a:schemeClr val="tx1"/>
                </a:solidFill>
                <a:effectLst/>
                <a:latin typeface="+mn-lt"/>
                <a:ea typeface="+mn-ea"/>
                <a:cs typeface="+mn-cs"/>
              </a:rPr>
              <a:t> ist es vorteilhaft Kooperationen mit anderen Logistikunternehmern zu schließen, um gemeinsam als neutraler Plattformanbieter agieren zu können. Mithilfe von Kooperationen ist es möglich, eine größere Reichweite zu erreichen. </a:t>
            </a:r>
            <a:endParaRPr lang="de-AT" sz="120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AT"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AT" sz="1200" b="0" i="0" u="none" strike="noStrike" kern="1200" dirty="0">
                <a:solidFill>
                  <a:schemeClr val="tx1"/>
                </a:solidFill>
                <a:effectLst/>
                <a:latin typeface="+mn-lt"/>
                <a:ea typeface="+mn-ea"/>
                <a:cs typeface="+mn-cs"/>
              </a:rPr>
              <a:t>Um gemeinsam als neutraler Plattformanbieter agieren zu können, sollten Logistikunternehmen daher Kooperationsmodelle prüfen.</a:t>
            </a:r>
            <a:endParaRPr lang="de-AT" sz="120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AT" sz="120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AT" sz="1200" u="none" strike="noStrike" kern="1200" dirty="0">
                <a:solidFill>
                  <a:schemeClr val="tx1"/>
                </a:solidFill>
                <a:effectLst/>
                <a:latin typeface="+mn-lt"/>
                <a:ea typeface="+mn-ea"/>
                <a:cs typeface="+mn-cs"/>
              </a:rPr>
              <a:t>Quelle: Kanal Egal, URL: https://www.kanal-egal.de/wie-digitale-geschaeftsmodelle-die-logistikbranche-veraendern/ [19.05.2020]</a:t>
            </a:r>
          </a:p>
          <a:p>
            <a:pPr marL="0" marR="0" lvl="0" indent="0" algn="l" defTabSz="914400" rtl="0" eaLnBrk="1" fontAlgn="auto" latinLnBrk="0" hangingPunct="1">
              <a:lnSpc>
                <a:spcPct val="100000"/>
              </a:lnSpc>
              <a:spcBef>
                <a:spcPts val="0"/>
              </a:spcBef>
              <a:spcAft>
                <a:spcPts val="0"/>
              </a:spcAft>
              <a:buClrTx/>
              <a:buSzTx/>
              <a:buFontTx/>
              <a:buNone/>
              <a:tabLst/>
              <a:defRPr/>
            </a:pPr>
            <a:r>
              <a:rPr lang="de-AT" sz="1200" u="none" strike="noStrike" kern="1200" dirty="0" err="1">
                <a:solidFill>
                  <a:schemeClr val="tx1"/>
                </a:solidFill>
                <a:effectLst/>
                <a:latin typeface="+mn-lt"/>
                <a:ea typeface="+mn-ea"/>
                <a:cs typeface="+mn-cs"/>
              </a:rPr>
              <a:t>iBusiness</a:t>
            </a:r>
            <a:r>
              <a:rPr lang="de-AT" sz="1200" u="none" strike="noStrike" kern="1200" dirty="0">
                <a:solidFill>
                  <a:schemeClr val="tx1"/>
                </a:solidFill>
                <a:effectLst/>
                <a:latin typeface="+mn-lt"/>
                <a:ea typeface="+mn-ea"/>
                <a:cs typeface="+mn-cs"/>
              </a:rPr>
              <a:t>, URL: https://www.ibusiness.de/aktuell/db/568814veg.html [19.05.2020]</a:t>
            </a:r>
          </a:p>
          <a:p>
            <a:pPr marL="0" marR="0" lvl="0" indent="0" algn="l" defTabSz="914400" rtl="0" eaLnBrk="1" fontAlgn="auto" latinLnBrk="0" hangingPunct="1">
              <a:lnSpc>
                <a:spcPct val="100000"/>
              </a:lnSpc>
              <a:spcBef>
                <a:spcPts val="0"/>
              </a:spcBef>
              <a:spcAft>
                <a:spcPts val="0"/>
              </a:spcAft>
              <a:buClrTx/>
              <a:buSzTx/>
              <a:buFontTx/>
              <a:buNone/>
              <a:tabLst/>
              <a:defRPr/>
            </a:pPr>
            <a:r>
              <a:rPr lang="de-AT" dirty="0"/>
              <a:t>Erste Bank und Sparkasse, URL: https://newsroom.sparkasse.at/2016/11/03/logistik-4-0-vier-geschaeftsmodelle-digitalen-zukunft/34626 [18.05.2020].</a:t>
            </a:r>
          </a:p>
        </p:txBody>
      </p:sp>
      <p:sp>
        <p:nvSpPr>
          <p:cNvPr id="4" name="Foliennummernplatzhalter 3"/>
          <p:cNvSpPr>
            <a:spLocks noGrp="1"/>
          </p:cNvSpPr>
          <p:nvPr>
            <p:ph type="sldNum" sz="quarter" idx="10"/>
          </p:nvPr>
        </p:nvSpPr>
        <p:spPr/>
        <p:txBody>
          <a:bodyPr/>
          <a:lstStyle/>
          <a:p>
            <a:fld id="{56F06DAA-0A4E-4110-9797-3FB8CA0FEA93}" type="slidenum">
              <a:rPr lang="de-AT" smtClean="0"/>
              <a:t>50</a:t>
            </a:fld>
            <a:endParaRPr lang="de-AT" dirty="0"/>
          </a:p>
        </p:txBody>
      </p:sp>
    </p:spTree>
    <p:extLst>
      <p:ext uri="{BB962C8B-B14F-4D97-AF65-F5344CB8AC3E}">
        <p14:creationId xmlns:p14="http://schemas.microsoft.com/office/powerpoint/2010/main" val="103298580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kern="1200" dirty="0" err="1">
                <a:solidFill>
                  <a:schemeClr val="tx1"/>
                </a:solidFill>
                <a:effectLst/>
                <a:latin typeface="+mn-lt"/>
                <a:ea typeface="+mn-ea"/>
                <a:cs typeface="+mn-cs"/>
              </a:rPr>
              <a:t>Bargelink</a:t>
            </a:r>
            <a:r>
              <a:rPr lang="de-DE" sz="1200" kern="1200" dirty="0">
                <a:solidFill>
                  <a:schemeClr val="tx1"/>
                </a:solidFill>
                <a:effectLst/>
                <a:latin typeface="+mn-lt"/>
                <a:ea typeface="+mn-ea"/>
                <a:cs typeface="+mn-cs"/>
              </a:rPr>
              <a:t>:</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Auf dieser europäischen online Plattform können Nutzer Ladungen und freie Kapazitäten anbieten oder suchen.</a:t>
            </a:r>
            <a:r>
              <a:rPr lang="de-DE" sz="1200" b="1" kern="1200" dirty="0">
                <a:solidFill>
                  <a:schemeClr val="tx1"/>
                </a:solidFill>
                <a:effectLst/>
                <a:latin typeface="+mn-lt"/>
                <a:ea typeface="+mn-ea"/>
                <a:cs typeface="+mn-cs"/>
              </a:rPr>
              <a:t> </a:t>
            </a:r>
            <a:r>
              <a:rPr lang="de-AT" sz="1200" b="0" i="0" u="none" strike="noStrike" kern="1200" dirty="0">
                <a:solidFill>
                  <a:schemeClr val="tx1"/>
                </a:solidFill>
                <a:effectLst/>
                <a:latin typeface="+mn-lt"/>
                <a:ea typeface="+mn-ea"/>
                <a:cs typeface="+mn-cs"/>
              </a:rPr>
              <a:t>Bargelink.com ist für alle Akteure der europäischen Binnenschifffahrt interessant.</a:t>
            </a:r>
            <a:endParaRPr lang="de-AT"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AT"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AT" sz="1200" kern="1200" dirty="0">
                <a:solidFill>
                  <a:schemeClr val="tx1"/>
                </a:solidFill>
                <a:effectLst/>
                <a:latin typeface="+mn-lt"/>
                <a:ea typeface="+mn-ea"/>
                <a:cs typeface="+mn-cs"/>
              </a:rPr>
              <a:t>Quelle: </a:t>
            </a:r>
            <a:r>
              <a:rPr lang="de-AT" sz="1200" kern="1200" dirty="0" err="1">
                <a:solidFill>
                  <a:schemeClr val="tx1"/>
                </a:solidFill>
                <a:effectLst/>
                <a:latin typeface="+mn-lt"/>
                <a:ea typeface="+mn-ea"/>
                <a:cs typeface="+mn-cs"/>
              </a:rPr>
              <a:t>Bargelink</a:t>
            </a:r>
            <a:r>
              <a:rPr lang="de-AT" sz="1200" kern="1200" dirty="0">
                <a:solidFill>
                  <a:schemeClr val="tx1"/>
                </a:solidFill>
                <a:effectLst/>
                <a:latin typeface="+mn-lt"/>
                <a:ea typeface="+mn-ea"/>
                <a:cs typeface="+mn-cs"/>
              </a:rPr>
              <a:t> Website, URL: </a:t>
            </a:r>
            <a:r>
              <a:rPr lang="de-DE" sz="1200" u="none" strike="noStrike" kern="1200" dirty="0">
                <a:solidFill>
                  <a:schemeClr val="tx1"/>
                </a:solidFill>
                <a:effectLst/>
                <a:latin typeface="+mn-lt"/>
                <a:ea typeface="+mn-ea"/>
                <a:cs typeface="+mn-cs"/>
                <a:hlinkClick r:id="rId3"/>
              </a:rPr>
              <a:t>http://direct.bargelink.com/</a:t>
            </a:r>
            <a:r>
              <a:rPr lang="de-DE" sz="1200" kern="1200" dirty="0">
                <a:solidFill>
                  <a:schemeClr val="tx1"/>
                </a:solidFill>
                <a:effectLst/>
                <a:latin typeface="+mn-lt"/>
                <a:ea typeface="+mn-ea"/>
                <a:cs typeface="+mn-cs"/>
              </a:rPr>
              <a:t> [04.05.2020]</a:t>
            </a:r>
            <a:r>
              <a:rPr lang="de-DE" sz="1200" u="none" strike="noStrike" kern="1200" dirty="0">
                <a:solidFill>
                  <a:schemeClr val="tx1"/>
                </a:solidFill>
                <a:effectLst/>
                <a:latin typeface="+mn-lt"/>
                <a:ea typeface="+mn-ea"/>
                <a:cs typeface="+mn-cs"/>
                <a:hlinkClick r:id="" action="ppaction://noaction"/>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de-AT" sz="1200" kern="1200" dirty="0">
                <a:solidFill>
                  <a:schemeClr val="tx1"/>
                </a:solidFill>
                <a:effectLst/>
                <a:latin typeface="+mn-lt"/>
                <a:ea typeface="+mn-ea"/>
                <a:cs typeface="+mn-cs"/>
              </a:rPr>
              <a:t>Bildquelle: </a:t>
            </a:r>
            <a:r>
              <a:rPr lang="de-AT" sz="1200" kern="1200" dirty="0" err="1">
                <a:solidFill>
                  <a:schemeClr val="tx1"/>
                </a:solidFill>
                <a:effectLst/>
                <a:latin typeface="+mn-lt"/>
                <a:ea typeface="+mn-ea"/>
                <a:cs typeface="+mn-cs"/>
              </a:rPr>
              <a:t>Bargelink</a:t>
            </a:r>
            <a:r>
              <a:rPr lang="de-AT" sz="1200" kern="1200" dirty="0">
                <a:solidFill>
                  <a:schemeClr val="tx1"/>
                </a:solidFill>
                <a:effectLst/>
                <a:latin typeface="+mn-lt"/>
                <a:ea typeface="+mn-ea"/>
                <a:cs typeface="+mn-cs"/>
              </a:rPr>
              <a:t> Website, URL: </a:t>
            </a:r>
            <a:r>
              <a:rPr lang="de-DE" sz="1200" u="none" strike="noStrike" kern="1200" dirty="0">
                <a:solidFill>
                  <a:schemeClr val="tx1"/>
                </a:solidFill>
                <a:effectLst/>
                <a:latin typeface="+mn-lt"/>
                <a:ea typeface="+mn-ea"/>
                <a:cs typeface="+mn-cs"/>
                <a:hlinkClick r:id="rId3"/>
              </a:rPr>
              <a:t>http://direct.bargelink.com/</a:t>
            </a:r>
            <a:r>
              <a:rPr lang="de-DE" sz="1200" kern="1200" dirty="0">
                <a:solidFill>
                  <a:schemeClr val="tx1"/>
                </a:solidFill>
                <a:effectLst/>
                <a:latin typeface="+mn-lt"/>
                <a:ea typeface="+mn-ea"/>
                <a:cs typeface="+mn-cs"/>
              </a:rPr>
              <a:t> [04.05.2020]</a:t>
            </a:r>
            <a:r>
              <a:rPr lang="de-DE" sz="1200" u="none" strike="noStrike" kern="1200" dirty="0">
                <a:solidFill>
                  <a:schemeClr val="tx1"/>
                </a:solidFill>
                <a:effectLst/>
                <a:latin typeface="+mn-lt"/>
                <a:ea typeface="+mn-ea"/>
                <a:cs typeface="+mn-cs"/>
                <a:hlinkClick r:id="" action="ppaction://noaction"/>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AT" dirty="0"/>
          </a:p>
        </p:txBody>
      </p:sp>
      <p:sp>
        <p:nvSpPr>
          <p:cNvPr id="4" name="Foliennummernplatzhalter 3"/>
          <p:cNvSpPr>
            <a:spLocks noGrp="1"/>
          </p:cNvSpPr>
          <p:nvPr>
            <p:ph type="sldNum" sz="quarter" idx="10"/>
          </p:nvPr>
        </p:nvSpPr>
        <p:spPr/>
        <p:txBody>
          <a:bodyPr/>
          <a:lstStyle/>
          <a:p>
            <a:fld id="{56F06DAA-0A4E-4110-9797-3FB8CA0FEA93}" type="slidenum">
              <a:rPr lang="de-AT" smtClean="0"/>
              <a:t>51</a:t>
            </a:fld>
            <a:endParaRPr lang="de-AT" dirty="0"/>
          </a:p>
        </p:txBody>
      </p:sp>
    </p:spTree>
    <p:extLst>
      <p:ext uri="{BB962C8B-B14F-4D97-AF65-F5344CB8AC3E}">
        <p14:creationId xmlns:p14="http://schemas.microsoft.com/office/powerpoint/2010/main" val="36799746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sz="1200" kern="1200" dirty="0">
                <a:solidFill>
                  <a:schemeClr val="tx1"/>
                </a:solidFill>
                <a:effectLst/>
                <a:latin typeface="+mn-lt"/>
                <a:ea typeface="+mn-ea"/>
                <a:cs typeface="+mn-cs"/>
              </a:rPr>
              <a:t>Für den nationalen und internationalen Handel und die wirtschaftliche Entwicklung ist es wichtig, dass Güter sicher, schnell und kostengünstig befördert werden. Das schnelle Wachstum des Güterverkehrs innerhalb der EU lässt sich durch die rasche Zunahme des Konsums und durch</a:t>
            </a:r>
            <a:r>
              <a:rPr lang="de-AT" sz="1200" kern="1200" baseline="0" dirty="0">
                <a:solidFill>
                  <a:schemeClr val="tx1"/>
                </a:solidFill>
                <a:effectLst/>
                <a:latin typeface="+mn-lt"/>
                <a:ea typeface="+mn-ea"/>
                <a:cs typeface="+mn-cs"/>
              </a:rPr>
              <a:t> einen Boom des Onlinehandels (viele kleinere Sendungen) </a:t>
            </a:r>
            <a:r>
              <a:rPr lang="de-AT" sz="1200" kern="1200" dirty="0">
                <a:solidFill>
                  <a:schemeClr val="tx1"/>
                </a:solidFill>
                <a:effectLst/>
                <a:latin typeface="+mn-lt"/>
                <a:ea typeface="+mn-ea"/>
                <a:cs typeface="+mn-cs"/>
              </a:rPr>
              <a:t>erklären. </a:t>
            </a:r>
          </a:p>
          <a:p>
            <a:endParaRPr lang="de-AT" sz="1200" kern="1200" dirty="0">
              <a:solidFill>
                <a:schemeClr val="tx1"/>
              </a:solidFill>
              <a:effectLst/>
              <a:latin typeface="+mn-lt"/>
              <a:ea typeface="+mn-ea"/>
              <a:cs typeface="+mn-cs"/>
            </a:endParaRPr>
          </a:p>
          <a:p>
            <a:r>
              <a:rPr lang="de-AT" sz="1200" kern="1200" dirty="0">
                <a:solidFill>
                  <a:schemeClr val="tx1"/>
                </a:solidFill>
                <a:effectLst/>
                <a:latin typeface="+mn-lt"/>
                <a:ea typeface="+mn-ea"/>
                <a:cs typeface="+mn-cs"/>
              </a:rPr>
              <a:t>Quelle: Der</a:t>
            </a:r>
            <a:r>
              <a:rPr lang="de-AT" sz="1200" kern="1200" baseline="0" dirty="0">
                <a:solidFill>
                  <a:schemeClr val="tx1"/>
                </a:solidFill>
                <a:effectLst/>
                <a:latin typeface="+mn-lt"/>
                <a:ea typeface="+mn-ea"/>
                <a:cs typeface="+mn-cs"/>
              </a:rPr>
              <a:t> Wirtschaftsingenieur, URL: https://www.der-wirtschaftsingenieur.de/index.php/die-7-dimensionen-der-logistik/ [14.05.2020].</a:t>
            </a:r>
          </a:p>
          <a:p>
            <a:r>
              <a:rPr lang="de-AT" sz="1200" kern="1200" baseline="0" dirty="0">
                <a:solidFill>
                  <a:schemeClr val="tx1"/>
                </a:solidFill>
                <a:effectLst/>
                <a:latin typeface="+mn-lt"/>
                <a:ea typeface="+mn-ea"/>
                <a:cs typeface="+mn-cs"/>
              </a:rPr>
              <a:t>Industriemagazin, URL: https://industriemagazin.at/a/fachkraeftemangel-bei-logistikern-wir-sind-kurz-vor-dem-versorgungskollaps [14.05.2020].</a:t>
            </a:r>
            <a:endParaRPr lang="de-AT" sz="1200" kern="1200" dirty="0">
              <a:solidFill>
                <a:schemeClr val="tx1"/>
              </a:solidFill>
              <a:effectLst/>
              <a:latin typeface="+mn-lt"/>
              <a:ea typeface="+mn-ea"/>
              <a:cs typeface="+mn-cs"/>
            </a:endParaRPr>
          </a:p>
          <a:p>
            <a:endParaRPr lang="de-AT" dirty="0"/>
          </a:p>
          <a:p>
            <a:r>
              <a:rPr lang="de-AT" dirty="0"/>
              <a:t>Bildquelle: www.pixabay.com</a:t>
            </a:r>
          </a:p>
        </p:txBody>
      </p:sp>
      <p:sp>
        <p:nvSpPr>
          <p:cNvPr id="4" name="Foliennummernplatzhalter 3"/>
          <p:cNvSpPr>
            <a:spLocks noGrp="1"/>
          </p:cNvSpPr>
          <p:nvPr>
            <p:ph type="sldNum" sz="quarter" idx="10"/>
          </p:nvPr>
        </p:nvSpPr>
        <p:spPr/>
        <p:txBody>
          <a:bodyPr/>
          <a:lstStyle/>
          <a:p>
            <a:fld id="{56F06DAA-0A4E-4110-9797-3FB8CA0FEA93}" type="slidenum">
              <a:rPr lang="de-AT" smtClean="0"/>
              <a:t>6</a:t>
            </a:fld>
            <a:endParaRPr lang="de-AT" dirty="0"/>
          </a:p>
        </p:txBody>
      </p:sp>
    </p:spTree>
    <p:extLst>
      <p:ext uri="{BB962C8B-B14F-4D97-AF65-F5344CB8AC3E}">
        <p14:creationId xmlns:p14="http://schemas.microsoft.com/office/powerpoint/2010/main" val="337345933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AT" sz="1200" b="1" kern="1200" dirty="0" err="1">
                <a:solidFill>
                  <a:schemeClr val="tx1"/>
                </a:solidFill>
                <a:effectLst/>
                <a:latin typeface="+mn-lt"/>
                <a:ea typeface="+mn-ea"/>
                <a:cs typeface="+mn-cs"/>
              </a:rPr>
              <a:t>UShip</a:t>
            </a:r>
            <a:r>
              <a:rPr lang="de-AT" sz="1200" kern="1200" dirty="0">
                <a:solidFill>
                  <a:schemeClr val="tx1"/>
                </a:solidFill>
                <a:effectLst/>
                <a:latin typeface="+mn-lt"/>
                <a:ea typeface="+mn-ea"/>
                <a:cs typeface="+mn-cs"/>
              </a:rPr>
              <a:t>:</a:t>
            </a:r>
            <a:br>
              <a:rPr lang="de-AT" sz="1200" kern="1200" dirty="0">
                <a:solidFill>
                  <a:schemeClr val="tx1"/>
                </a:solidFill>
                <a:effectLst/>
                <a:latin typeface="+mn-lt"/>
                <a:ea typeface="+mn-ea"/>
                <a:cs typeface="+mn-cs"/>
              </a:rPr>
            </a:br>
            <a:r>
              <a:rPr lang="de-AT" sz="1200" kern="1200" dirty="0">
                <a:solidFill>
                  <a:schemeClr val="tx1"/>
                </a:solidFill>
                <a:effectLst/>
                <a:latin typeface="+mn-lt"/>
                <a:ea typeface="+mn-ea"/>
                <a:cs typeface="+mn-cs"/>
              </a:rPr>
              <a:t>Auf diesem online Markplatz können Transportleistungen angeboten oder nachgefragt werden. Fokus liegt dabei jedoch auf den Lkw. Der Transport</a:t>
            </a:r>
            <a:r>
              <a:rPr lang="de-AT" sz="1200" kern="1200" baseline="0" dirty="0">
                <a:solidFill>
                  <a:schemeClr val="tx1"/>
                </a:solidFill>
                <a:effectLst/>
                <a:latin typeface="+mn-lt"/>
                <a:ea typeface="+mn-ea"/>
                <a:cs typeface="+mn-cs"/>
              </a:rPr>
              <a:t> von palettierter Ware, aber auch Schwertransporten, Haushaltswaren, Umzügen, Fahrzeugen und Tieren kann abgewickelt werden. </a:t>
            </a:r>
            <a:endParaRPr lang="de-AT"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AT"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AT"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e-AT" dirty="0"/>
          </a:p>
          <a:p>
            <a:pPr marL="0" marR="0" lvl="0" indent="0" algn="l" defTabSz="914400" rtl="0" eaLnBrk="1" fontAlgn="auto" latinLnBrk="0" hangingPunct="1">
              <a:lnSpc>
                <a:spcPct val="100000"/>
              </a:lnSpc>
              <a:spcBef>
                <a:spcPts val="0"/>
              </a:spcBef>
              <a:spcAft>
                <a:spcPts val="0"/>
              </a:spcAft>
              <a:buClrTx/>
              <a:buSzTx/>
              <a:buFontTx/>
              <a:buNone/>
              <a:tabLst/>
              <a:defRPr/>
            </a:pPr>
            <a:r>
              <a:rPr lang="de-AT" dirty="0"/>
              <a:t>Quelle:</a:t>
            </a:r>
            <a:r>
              <a:rPr lang="de-AT" baseline="0" dirty="0"/>
              <a:t> </a:t>
            </a:r>
            <a:r>
              <a:rPr lang="de-AT" sz="1200" u="none" strike="noStrike" kern="1200" dirty="0" err="1">
                <a:solidFill>
                  <a:schemeClr val="tx1"/>
                </a:solidFill>
                <a:effectLst/>
                <a:latin typeface="+mn-lt"/>
                <a:ea typeface="+mn-ea"/>
                <a:cs typeface="+mn-cs"/>
                <a:hlinkClick r:id="rId3"/>
              </a:rPr>
              <a:t>UShip</a:t>
            </a:r>
            <a:r>
              <a:rPr lang="de-AT" sz="1200" u="none" strike="noStrike" kern="1200" baseline="0" dirty="0">
                <a:solidFill>
                  <a:schemeClr val="tx1"/>
                </a:solidFill>
                <a:effectLst/>
                <a:latin typeface="+mn-lt"/>
                <a:ea typeface="+mn-ea"/>
                <a:cs typeface="+mn-cs"/>
                <a:hlinkClick r:id="rId3"/>
              </a:rPr>
              <a:t> Website, </a:t>
            </a:r>
            <a:r>
              <a:rPr lang="de-AT" sz="1200" u="none" strike="noStrike" kern="1200" dirty="0">
                <a:solidFill>
                  <a:schemeClr val="tx1"/>
                </a:solidFill>
                <a:effectLst/>
                <a:latin typeface="+mn-lt"/>
                <a:ea typeface="+mn-ea"/>
                <a:cs typeface="+mn-cs"/>
                <a:hlinkClick r:id="rId3"/>
              </a:rPr>
              <a:t>https://learn.uship.com/carriers/getting-started/</a:t>
            </a:r>
            <a:r>
              <a:rPr lang="de-AT" sz="1200" kern="1200" dirty="0">
                <a:solidFill>
                  <a:schemeClr val="tx1"/>
                </a:solidFill>
                <a:effectLst/>
                <a:latin typeface="+mn-lt"/>
                <a:ea typeface="+mn-ea"/>
                <a:cs typeface="+mn-cs"/>
              </a:rPr>
              <a:t> [18.05.2020]</a:t>
            </a:r>
          </a:p>
          <a:p>
            <a:pPr marL="0" marR="0" lvl="0" indent="0" algn="l" defTabSz="914400" rtl="0" eaLnBrk="1" fontAlgn="auto" latinLnBrk="0" hangingPunct="1">
              <a:lnSpc>
                <a:spcPct val="100000"/>
              </a:lnSpc>
              <a:spcBef>
                <a:spcPts val="0"/>
              </a:spcBef>
              <a:spcAft>
                <a:spcPts val="0"/>
              </a:spcAft>
              <a:buClrTx/>
              <a:buSzTx/>
              <a:buFontTx/>
              <a:buNone/>
              <a:tabLst/>
              <a:defRPr/>
            </a:pPr>
            <a:r>
              <a:rPr lang="de-AT" sz="1200" kern="1200" dirty="0">
                <a:solidFill>
                  <a:schemeClr val="tx1"/>
                </a:solidFill>
                <a:effectLst/>
                <a:latin typeface="+mn-lt"/>
                <a:ea typeface="+mn-ea"/>
                <a:cs typeface="+mn-cs"/>
              </a:rPr>
              <a:t>Bildquelle: </a:t>
            </a:r>
            <a:r>
              <a:rPr lang="de-AT" sz="1200" u="none" strike="noStrike" kern="1200" dirty="0" err="1">
                <a:solidFill>
                  <a:schemeClr val="tx1"/>
                </a:solidFill>
                <a:effectLst/>
                <a:latin typeface="+mn-lt"/>
                <a:ea typeface="+mn-ea"/>
                <a:cs typeface="+mn-cs"/>
                <a:hlinkClick r:id="rId3"/>
              </a:rPr>
              <a:t>UShip</a:t>
            </a:r>
            <a:r>
              <a:rPr lang="de-AT" sz="1200" u="none" strike="noStrike" kern="1200" baseline="0" dirty="0">
                <a:solidFill>
                  <a:schemeClr val="tx1"/>
                </a:solidFill>
                <a:effectLst/>
                <a:latin typeface="+mn-lt"/>
                <a:ea typeface="+mn-ea"/>
                <a:cs typeface="+mn-cs"/>
                <a:hlinkClick r:id="rId3"/>
              </a:rPr>
              <a:t> Website, </a:t>
            </a:r>
            <a:r>
              <a:rPr lang="de-AT" sz="1200" u="none" strike="noStrike" kern="1200" dirty="0">
                <a:solidFill>
                  <a:schemeClr val="tx1"/>
                </a:solidFill>
                <a:effectLst/>
                <a:latin typeface="+mn-lt"/>
                <a:ea typeface="+mn-ea"/>
                <a:cs typeface="+mn-cs"/>
                <a:hlinkClick r:id="rId3"/>
              </a:rPr>
              <a:t>https://learn.uship.com/carriers/getting-started/</a:t>
            </a:r>
            <a:r>
              <a:rPr lang="de-AT" sz="1200" kern="1200" dirty="0">
                <a:solidFill>
                  <a:schemeClr val="tx1"/>
                </a:solidFill>
                <a:effectLst/>
                <a:latin typeface="+mn-lt"/>
                <a:ea typeface="+mn-ea"/>
                <a:cs typeface="+mn-cs"/>
              </a:rPr>
              <a:t> [18.05.2020]</a:t>
            </a:r>
            <a:endParaRPr lang="de-AT"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e-AT" dirty="0"/>
          </a:p>
        </p:txBody>
      </p:sp>
      <p:sp>
        <p:nvSpPr>
          <p:cNvPr id="4" name="Foliennummernplatzhalter 3"/>
          <p:cNvSpPr>
            <a:spLocks noGrp="1"/>
          </p:cNvSpPr>
          <p:nvPr>
            <p:ph type="sldNum" sz="quarter" idx="10"/>
          </p:nvPr>
        </p:nvSpPr>
        <p:spPr/>
        <p:txBody>
          <a:bodyPr/>
          <a:lstStyle/>
          <a:p>
            <a:fld id="{56F06DAA-0A4E-4110-9797-3FB8CA0FEA93}" type="slidenum">
              <a:rPr lang="de-AT" smtClean="0"/>
              <a:t>52</a:t>
            </a:fld>
            <a:endParaRPr lang="de-AT" dirty="0"/>
          </a:p>
        </p:txBody>
      </p:sp>
    </p:spTree>
    <p:extLst>
      <p:ext uri="{BB962C8B-B14F-4D97-AF65-F5344CB8AC3E}">
        <p14:creationId xmlns:p14="http://schemas.microsoft.com/office/powerpoint/2010/main" val="216331555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AT" sz="1200" u="none" strike="noStrike" kern="1200" dirty="0">
                <a:solidFill>
                  <a:schemeClr val="tx1"/>
                </a:solidFill>
                <a:effectLst/>
                <a:latin typeface="+mn-lt"/>
                <a:ea typeface="+mn-ea"/>
                <a:cs typeface="+mn-cs"/>
              </a:rPr>
              <a:t>Frachtführer und Terminalbetreiber sind wesentlicher Teil der Wertschöpfungskette.</a:t>
            </a:r>
            <a:r>
              <a:rPr lang="de-AT" sz="1200" u="none" strike="noStrike" kern="1200" baseline="0" dirty="0">
                <a:solidFill>
                  <a:schemeClr val="tx1"/>
                </a:solidFill>
                <a:effectLst/>
                <a:latin typeface="+mn-lt"/>
                <a:ea typeface="+mn-ea"/>
                <a:cs typeface="+mn-cs"/>
              </a:rPr>
              <a:t> Zukünftig</a:t>
            </a:r>
            <a:r>
              <a:rPr lang="de-AT" sz="1200" u="none" strike="noStrike" kern="1200" dirty="0">
                <a:solidFill>
                  <a:schemeClr val="tx1"/>
                </a:solidFill>
                <a:effectLst/>
                <a:latin typeface="+mn-lt"/>
                <a:ea typeface="+mn-ea"/>
                <a:cs typeface="+mn-cs"/>
              </a:rPr>
              <a:t> müssen sie Größenvorteile &amp; neuste Technologien nutzen, um die Auslastung und Kosten zu optimieren. </a:t>
            </a:r>
            <a:r>
              <a:rPr lang="de-AT" b="0" dirty="0"/>
              <a:t>Spezielle Frachtpakete </a:t>
            </a:r>
            <a:r>
              <a:rPr lang="de-AT" dirty="0"/>
              <a:t>sollten konzipiert werden, um nicht nur von den Aufträgen von Buchungsplattformen abhängig zu sein,</a:t>
            </a:r>
            <a:r>
              <a:rPr lang="de-AT" baseline="0" dirty="0"/>
              <a:t> somit könnten kleine Unternehmen m</a:t>
            </a:r>
            <a:r>
              <a:rPr lang="de-AT" sz="1200" b="0" i="0" u="none" strike="noStrike" kern="1200" dirty="0">
                <a:solidFill>
                  <a:schemeClr val="tx1"/>
                </a:solidFill>
                <a:effectLst/>
                <a:latin typeface="+mn-lt"/>
                <a:ea typeface="+mn-ea"/>
                <a:cs typeface="+mn-cs"/>
              </a:rPr>
              <a:t>it einfachen Logistikketten die Buchungsgebühren der Plattformen einsparen. </a:t>
            </a:r>
            <a:r>
              <a:rPr lang="de-AT" sz="1200" u="none" strike="noStrike" kern="1200" dirty="0">
                <a:solidFill>
                  <a:schemeClr val="tx1"/>
                </a:solidFill>
                <a:effectLst/>
                <a:latin typeface="+mn-lt"/>
                <a:ea typeface="+mn-ea"/>
                <a:cs typeface="+mn-cs"/>
              </a:rPr>
              <a:t>Der Aufbau einer eigenen Online-Plattform in Kooperation mit anderen Frachtführern oder Terminalbetreibern wäre hierzu denkbar. </a:t>
            </a:r>
          </a:p>
          <a:p>
            <a:endParaRPr lang="de-AT" sz="120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AT" sz="1200" u="none" strike="noStrike" kern="1200" dirty="0">
                <a:solidFill>
                  <a:schemeClr val="tx1"/>
                </a:solidFill>
                <a:effectLst/>
                <a:latin typeface="+mn-lt"/>
                <a:ea typeface="+mn-ea"/>
                <a:cs typeface="+mn-cs"/>
              </a:rPr>
              <a:t>Quelle: Kanal Egal, URL: https://www.kanal-egal.de/wie-digitale-geschaeftsmodelle-die-logistikbranche-veraendern/ [19.05.2020]</a:t>
            </a:r>
          </a:p>
          <a:p>
            <a:pPr marL="0" marR="0" lvl="0" indent="0" algn="l" defTabSz="914400" rtl="0" eaLnBrk="1" fontAlgn="auto" latinLnBrk="0" hangingPunct="1">
              <a:lnSpc>
                <a:spcPct val="100000"/>
              </a:lnSpc>
              <a:spcBef>
                <a:spcPts val="0"/>
              </a:spcBef>
              <a:spcAft>
                <a:spcPts val="0"/>
              </a:spcAft>
              <a:buClrTx/>
              <a:buSzTx/>
              <a:buFontTx/>
              <a:buNone/>
              <a:tabLst/>
              <a:defRPr/>
            </a:pPr>
            <a:r>
              <a:rPr lang="de-AT" sz="1200" u="none" strike="noStrike" kern="1200" dirty="0" err="1">
                <a:solidFill>
                  <a:schemeClr val="tx1"/>
                </a:solidFill>
                <a:effectLst/>
                <a:latin typeface="+mn-lt"/>
                <a:ea typeface="+mn-ea"/>
                <a:cs typeface="+mn-cs"/>
              </a:rPr>
              <a:t>iBusiness</a:t>
            </a:r>
            <a:r>
              <a:rPr lang="de-AT" sz="1200" u="none" strike="noStrike" kern="1200" dirty="0">
                <a:solidFill>
                  <a:schemeClr val="tx1"/>
                </a:solidFill>
                <a:effectLst/>
                <a:latin typeface="+mn-lt"/>
                <a:ea typeface="+mn-ea"/>
                <a:cs typeface="+mn-cs"/>
              </a:rPr>
              <a:t>, URL: https://www.ibusiness.de/aktuell/db/568814veg.html [19.05.2020]</a:t>
            </a:r>
          </a:p>
          <a:p>
            <a:pPr marL="0" marR="0" lvl="0" indent="0" algn="l" defTabSz="914400" rtl="0" eaLnBrk="1" fontAlgn="auto" latinLnBrk="0" hangingPunct="1">
              <a:lnSpc>
                <a:spcPct val="100000"/>
              </a:lnSpc>
              <a:spcBef>
                <a:spcPts val="0"/>
              </a:spcBef>
              <a:spcAft>
                <a:spcPts val="0"/>
              </a:spcAft>
              <a:buClrTx/>
              <a:buSzTx/>
              <a:buFontTx/>
              <a:buNone/>
              <a:tabLst/>
              <a:defRPr/>
            </a:pPr>
            <a:r>
              <a:rPr lang="de-AT" dirty="0"/>
              <a:t>Erste Bank und Sparkasse, URL: https://newsroom.sparkasse.at/2016/11/03/logistik-4-0-vier-geschaeftsmodelle-digitalen-zukunft/34626 [18.05.2020].</a:t>
            </a:r>
          </a:p>
          <a:p>
            <a:endParaRPr lang="en-US" dirty="0"/>
          </a:p>
        </p:txBody>
      </p:sp>
      <p:sp>
        <p:nvSpPr>
          <p:cNvPr id="4" name="Foliennummernplatzhalter 3"/>
          <p:cNvSpPr>
            <a:spLocks noGrp="1"/>
          </p:cNvSpPr>
          <p:nvPr>
            <p:ph type="sldNum" sz="quarter" idx="10"/>
          </p:nvPr>
        </p:nvSpPr>
        <p:spPr/>
        <p:txBody>
          <a:bodyPr/>
          <a:lstStyle/>
          <a:p>
            <a:fld id="{56F06DAA-0A4E-4110-9797-3FB8CA0FEA93}" type="slidenum">
              <a:rPr lang="de-AT" smtClean="0"/>
              <a:t>53</a:t>
            </a:fld>
            <a:endParaRPr lang="de-AT" dirty="0"/>
          </a:p>
        </p:txBody>
      </p:sp>
    </p:spTree>
    <p:extLst>
      <p:ext uri="{BB962C8B-B14F-4D97-AF65-F5344CB8AC3E}">
        <p14:creationId xmlns:p14="http://schemas.microsoft.com/office/powerpoint/2010/main" val="261316776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b="0" dirty="0"/>
              <a:t>Cargo Center Graz (CCG):</a:t>
            </a:r>
            <a:r>
              <a:rPr lang="de-AT" b="0" baseline="0" dirty="0"/>
              <a:t> </a:t>
            </a:r>
            <a:r>
              <a:rPr lang="de-AT" b="0" dirty="0"/>
              <a:t>Über die neutrale Logistik-Plattform des Cargo</a:t>
            </a:r>
            <a:r>
              <a:rPr lang="de-AT" b="0" baseline="0" dirty="0"/>
              <a:t> Centers Graz können Transportbedarfe aller im Kombinierten Verkehr tätigen Logistikunternehmen gebündelt werden. Es gibt mehrere tägliche Ganzzugverbindungen um Hafen </a:t>
            </a:r>
            <a:r>
              <a:rPr lang="de-AT" b="0" baseline="0" dirty="0" err="1"/>
              <a:t>Koper</a:t>
            </a:r>
            <a:r>
              <a:rPr lang="de-AT" b="0" baseline="0" dirty="0"/>
              <a:t> (Slowenien) nach Neuss (Deutschland) und anderen Destinationen. Darüber hinaus werden zusätzliche Services angeboten. Zum Beispiel wird die Organisation von Vor- und Nachlauf als zusätzliche Serviceleistungen organisiert.</a:t>
            </a:r>
          </a:p>
          <a:p>
            <a:endParaRPr lang="de-AT" b="0" baseline="0" dirty="0"/>
          </a:p>
          <a:p>
            <a:r>
              <a:rPr lang="de-AT" b="0" baseline="0" dirty="0"/>
              <a:t>Quelle: Cargo Center Graz Website, URL: http://www.cargo-center-graz.at/dienstleistungen/logistik-plattform/ [18.05.2020]</a:t>
            </a:r>
          </a:p>
          <a:p>
            <a:r>
              <a:rPr lang="de-AT" b="0" baseline="0" dirty="0"/>
              <a:t>Bildquelle: Cargo Center Graz Website, URL: http://www.cargo-center-graz.at/dienstleistungen/logistik-plattform/ [18.05.2020]</a:t>
            </a:r>
            <a:endParaRPr lang="de-AT" b="0" dirty="0"/>
          </a:p>
          <a:p>
            <a:br>
              <a:rPr lang="de-AT" dirty="0"/>
            </a:br>
            <a:br>
              <a:rPr lang="de-AT" dirty="0"/>
            </a:br>
            <a:endParaRPr lang="en-US" dirty="0"/>
          </a:p>
        </p:txBody>
      </p:sp>
      <p:sp>
        <p:nvSpPr>
          <p:cNvPr id="4" name="Foliennummernplatzhalter 3"/>
          <p:cNvSpPr>
            <a:spLocks noGrp="1"/>
          </p:cNvSpPr>
          <p:nvPr>
            <p:ph type="sldNum" sz="quarter" idx="10"/>
          </p:nvPr>
        </p:nvSpPr>
        <p:spPr/>
        <p:txBody>
          <a:bodyPr/>
          <a:lstStyle/>
          <a:p>
            <a:fld id="{56F06DAA-0A4E-4110-9797-3FB8CA0FEA93}" type="slidenum">
              <a:rPr lang="de-AT" smtClean="0"/>
              <a:t>54</a:t>
            </a:fld>
            <a:endParaRPr lang="de-AT" dirty="0"/>
          </a:p>
        </p:txBody>
      </p:sp>
    </p:spTree>
    <p:extLst>
      <p:ext uri="{BB962C8B-B14F-4D97-AF65-F5344CB8AC3E}">
        <p14:creationId xmlns:p14="http://schemas.microsoft.com/office/powerpoint/2010/main" val="178082442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sz="1200" b="1" i="0" u="none" strike="noStrike" kern="1200" dirty="0">
                <a:solidFill>
                  <a:schemeClr val="tx1"/>
                </a:solidFill>
                <a:effectLst/>
                <a:latin typeface="+mn-lt"/>
                <a:ea typeface="+mn-ea"/>
                <a:cs typeface="+mn-cs"/>
              </a:rPr>
              <a:t>Supply Chain-Spezialisten</a:t>
            </a:r>
            <a:r>
              <a:rPr lang="de-AT" sz="1200" b="0" i="0" u="none" strike="noStrike" kern="1200" dirty="0">
                <a:solidFill>
                  <a:schemeClr val="tx1"/>
                </a:solidFill>
                <a:effectLst/>
                <a:latin typeface="+mn-lt"/>
                <a:ea typeface="+mn-ea"/>
                <a:cs typeface="+mn-cs"/>
              </a:rPr>
              <a:t> erfordern industriespezifisches</a:t>
            </a:r>
            <a:r>
              <a:rPr lang="de-AT" sz="1200" b="0" i="0" u="none" strike="noStrike" kern="1200" baseline="0" dirty="0">
                <a:solidFill>
                  <a:schemeClr val="tx1"/>
                </a:solidFill>
                <a:effectLst/>
                <a:latin typeface="+mn-lt"/>
                <a:ea typeface="+mn-ea"/>
                <a:cs typeface="+mn-cs"/>
              </a:rPr>
              <a:t> </a:t>
            </a:r>
            <a:r>
              <a:rPr lang="de-AT" sz="1200" b="0" i="0" u="none" strike="noStrike" kern="1200" baseline="0" dirty="0" err="1">
                <a:solidFill>
                  <a:schemeClr val="tx1"/>
                </a:solidFill>
                <a:effectLst/>
                <a:latin typeface="+mn-lt"/>
                <a:ea typeface="+mn-ea"/>
                <a:cs typeface="+mn-cs"/>
              </a:rPr>
              <a:t>Know-How</a:t>
            </a:r>
            <a:r>
              <a:rPr lang="de-AT" sz="1200" b="0" i="0" u="none" strike="noStrike" kern="1200" baseline="0" dirty="0">
                <a:solidFill>
                  <a:schemeClr val="tx1"/>
                </a:solidFill>
                <a:effectLst/>
                <a:latin typeface="+mn-lt"/>
                <a:ea typeface="+mn-ea"/>
                <a:cs typeface="+mn-cs"/>
              </a:rPr>
              <a:t> </a:t>
            </a:r>
            <a:r>
              <a:rPr lang="de-AT" sz="1200" b="0" i="0" u="none" strike="noStrike" kern="1200" dirty="0">
                <a:solidFill>
                  <a:schemeClr val="tx1"/>
                </a:solidFill>
                <a:effectLst/>
                <a:latin typeface="+mn-lt"/>
                <a:ea typeface="+mn-ea"/>
                <a:cs typeface="+mn-cs"/>
              </a:rPr>
              <a:t>für</a:t>
            </a:r>
            <a:r>
              <a:rPr lang="de-AT" sz="1200" b="0" i="0" u="none" strike="noStrike" kern="1200" baseline="0" dirty="0">
                <a:solidFill>
                  <a:schemeClr val="tx1"/>
                </a:solidFill>
                <a:effectLst/>
                <a:latin typeface="+mn-lt"/>
                <a:ea typeface="+mn-ea"/>
                <a:cs typeface="+mn-cs"/>
              </a:rPr>
              <a:t> die Abwicklung von komplexen Lieferprozesse. Zur effizienten und transparenten Gestaltung von komplexen Lieferketten muss auch die Automatisierung von Prozessen stärker voranschreiten. Eine der größten Herausforderungen von Supply Chain Spezialisten ist es, gleichzeitig innovativ zu sein und Technologiesprünge nicht zu verpassen, und preislich wettbewerbsfähig zu bleiben. Sinnvoll wären dazu Kooperationen mit Service Providern. </a:t>
            </a:r>
            <a:endParaRPr lang="de-AT" sz="1200" b="0" i="0" u="none" strike="noStrike" kern="1200" dirty="0">
              <a:solidFill>
                <a:schemeClr val="tx1"/>
              </a:solidFill>
              <a:effectLst/>
              <a:latin typeface="+mn-lt"/>
              <a:ea typeface="+mn-ea"/>
              <a:cs typeface="+mn-cs"/>
            </a:endParaRPr>
          </a:p>
          <a:p>
            <a:endParaRPr lang="de-AT"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AT" sz="1200" b="0" i="0" u="none" strike="noStrike" kern="1200" dirty="0">
                <a:solidFill>
                  <a:schemeClr val="tx1"/>
                </a:solidFill>
                <a:effectLst/>
                <a:latin typeface="+mn-lt"/>
                <a:ea typeface="+mn-ea"/>
                <a:cs typeface="+mn-cs"/>
              </a:rPr>
              <a:t>Quelle: </a:t>
            </a:r>
            <a:r>
              <a:rPr lang="de-AT" sz="1200" u="none" strike="noStrike" kern="1200" dirty="0" err="1">
                <a:solidFill>
                  <a:schemeClr val="tx1"/>
                </a:solidFill>
                <a:effectLst/>
                <a:latin typeface="+mn-lt"/>
                <a:ea typeface="+mn-ea"/>
                <a:cs typeface="+mn-cs"/>
              </a:rPr>
              <a:t>iBusiness</a:t>
            </a:r>
            <a:r>
              <a:rPr lang="de-AT" sz="1200" u="none" strike="noStrike" kern="1200" dirty="0">
                <a:solidFill>
                  <a:schemeClr val="tx1"/>
                </a:solidFill>
                <a:effectLst/>
                <a:latin typeface="+mn-lt"/>
                <a:ea typeface="+mn-ea"/>
                <a:cs typeface="+mn-cs"/>
              </a:rPr>
              <a:t>, URL: https://www.ibusiness.de/aktuell/db/568814veg.html [19.05.2020]</a:t>
            </a:r>
          </a:p>
          <a:p>
            <a:endParaRPr lang="en-US" dirty="0"/>
          </a:p>
        </p:txBody>
      </p:sp>
      <p:sp>
        <p:nvSpPr>
          <p:cNvPr id="4" name="Foliennummernplatzhalter 3"/>
          <p:cNvSpPr>
            <a:spLocks noGrp="1"/>
          </p:cNvSpPr>
          <p:nvPr>
            <p:ph type="sldNum" sz="quarter" idx="10"/>
          </p:nvPr>
        </p:nvSpPr>
        <p:spPr/>
        <p:txBody>
          <a:bodyPr/>
          <a:lstStyle/>
          <a:p>
            <a:fld id="{56F06DAA-0A4E-4110-9797-3FB8CA0FEA93}" type="slidenum">
              <a:rPr lang="de-AT" smtClean="0"/>
              <a:t>55</a:t>
            </a:fld>
            <a:endParaRPr lang="de-AT" dirty="0"/>
          </a:p>
        </p:txBody>
      </p:sp>
    </p:spTree>
    <p:extLst>
      <p:ext uri="{BB962C8B-B14F-4D97-AF65-F5344CB8AC3E}">
        <p14:creationId xmlns:p14="http://schemas.microsoft.com/office/powerpoint/2010/main" val="326307850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sz="1200" b="0" i="0" u="none" strike="noStrike" kern="1200" dirty="0">
                <a:solidFill>
                  <a:schemeClr val="tx1"/>
                </a:solidFill>
                <a:effectLst/>
                <a:latin typeface="+mn-lt"/>
                <a:ea typeface="+mn-ea"/>
                <a:cs typeface="+mn-cs"/>
              </a:rPr>
              <a:t>Durch Service Provider werden Softwareprodukte und Lösungen für die Sammlung und systematische Auswertung großer Datenmengen sowie weitere digitale Dienstleistungen zur Verfügung gestellt. Das Angebot reicht von Online-Bezahlsystemen bis hin zu automatisierter Zollabwicklung. </a:t>
            </a:r>
            <a:r>
              <a:rPr lang="de-AT" sz="1200" u="none" strike="noStrike" kern="1200" dirty="0">
                <a:solidFill>
                  <a:schemeClr val="tx1"/>
                </a:solidFill>
                <a:effectLst/>
                <a:latin typeface="+mn-lt"/>
                <a:ea typeface="+mn-ea"/>
                <a:cs typeface="+mn-cs"/>
              </a:rPr>
              <a:t>Service-Provider sind somit das Kernstück der digitalen Logistik. Durch Service Provider wird die Abwicklung von Geschäften erst möglich. Der Zugang zu validen Daten, in Echtzeit</a:t>
            </a:r>
            <a:r>
              <a:rPr lang="de-AT" sz="1200" u="none" strike="noStrike" kern="1200" baseline="0" dirty="0">
                <a:solidFill>
                  <a:schemeClr val="tx1"/>
                </a:solidFill>
                <a:effectLst/>
                <a:latin typeface="+mn-lt"/>
                <a:ea typeface="+mn-ea"/>
                <a:cs typeface="+mn-cs"/>
              </a:rPr>
              <a:t> und die lückenlose Vernetzung mit Partnern ist Voraussetzung für den Erfolg von digitalen Lösungen und Softwareprodukten.</a:t>
            </a:r>
            <a:endParaRPr lang="de-AT" sz="1200" u="none" strike="noStrike" kern="1200" dirty="0">
              <a:solidFill>
                <a:schemeClr val="tx1"/>
              </a:solidFill>
              <a:effectLst/>
              <a:latin typeface="+mn-lt"/>
              <a:ea typeface="+mn-ea"/>
              <a:cs typeface="+mn-cs"/>
            </a:endParaRPr>
          </a:p>
          <a:p>
            <a:endParaRPr lang="de-AT" sz="120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AT" sz="1200" u="none" strike="noStrike" kern="1200" dirty="0">
                <a:solidFill>
                  <a:schemeClr val="tx1"/>
                </a:solidFill>
                <a:effectLst/>
                <a:latin typeface="+mn-lt"/>
                <a:ea typeface="+mn-ea"/>
                <a:cs typeface="+mn-cs"/>
              </a:rPr>
              <a:t>Quelle: Kanal Egal, URL: https://www.kanal-egal.de/wie-digitale-geschaeftsmodelle-die-logistikbranche-veraendern/ [19.05.2020]</a:t>
            </a:r>
          </a:p>
          <a:p>
            <a:pPr marL="0" marR="0" lvl="0" indent="0" algn="l" defTabSz="914400" rtl="0" eaLnBrk="1" fontAlgn="auto" latinLnBrk="0" hangingPunct="1">
              <a:lnSpc>
                <a:spcPct val="100000"/>
              </a:lnSpc>
              <a:spcBef>
                <a:spcPts val="0"/>
              </a:spcBef>
              <a:spcAft>
                <a:spcPts val="0"/>
              </a:spcAft>
              <a:buClrTx/>
              <a:buSzTx/>
              <a:buFontTx/>
              <a:buNone/>
              <a:tabLst/>
              <a:defRPr/>
            </a:pPr>
            <a:r>
              <a:rPr lang="de-AT" sz="1200" u="none" strike="noStrike" kern="1200" dirty="0" err="1">
                <a:solidFill>
                  <a:schemeClr val="tx1"/>
                </a:solidFill>
                <a:effectLst/>
                <a:latin typeface="+mn-lt"/>
                <a:ea typeface="+mn-ea"/>
                <a:cs typeface="+mn-cs"/>
              </a:rPr>
              <a:t>iBusiness</a:t>
            </a:r>
            <a:r>
              <a:rPr lang="de-AT" sz="1200" u="none" strike="noStrike" kern="1200" dirty="0">
                <a:solidFill>
                  <a:schemeClr val="tx1"/>
                </a:solidFill>
                <a:effectLst/>
                <a:latin typeface="+mn-lt"/>
                <a:ea typeface="+mn-ea"/>
                <a:cs typeface="+mn-cs"/>
              </a:rPr>
              <a:t>, URL: https://www.ibusiness.de/aktuell/db/568814veg.html [19.05.2020]</a:t>
            </a:r>
          </a:p>
        </p:txBody>
      </p:sp>
      <p:sp>
        <p:nvSpPr>
          <p:cNvPr id="4" name="Foliennummernplatzhalter 3"/>
          <p:cNvSpPr>
            <a:spLocks noGrp="1"/>
          </p:cNvSpPr>
          <p:nvPr>
            <p:ph type="sldNum" sz="quarter" idx="10"/>
          </p:nvPr>
        </p:nvSpPr>
        <p:spPr/>
        <p:txBody>
          <a:bodyPr/>
          <a:lstStyle/>
          <a:p>
            <a:fld id="{56F06DAA-0A4E-4110-9797-3FB8CA0FEA93}" type="slidenum">
              <a:rPr lang="de-AT" smtClean="0"/>
              <a:t>56</a:t>
            </a:fld>
            <a:endParaRPr lang="de-AT" dirty="0"/>
          </a:p>
        </p:txBody>
      </p:sp>
    </p:spTree>
    <p:extLst>
      <p:ext uri="{BB962C8B-B14F-4D97-AF65-F5344CB8AC3E}">
        <p14:creationId xmlns:p14="http://schemas.microsoft.com/office/powerpoint/2010/main" val="339025368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a:solidFill>
                  <a:schemeClr val="tx1"/>
                </a:solidFill>
                <a:effectLst/>
                <a:latin typeface="+mn-lt"/>
                <a:ea typeface="+mn-ea"/>
                <a:cs typeface="+mn-cs"/>
              </a:rPr>
              <a:t>Auch die Binnenschifffahrt ist von diesen Geschäftsmodellen beeinflusst. Vor allem der Trend der Digitalisierung und die sich daraus ergebenden Geschäftsmodelle sind für die Binnenschifffahrt sehr relevant. Große</a:t>
            </a:r>
            <a:r>
              <a:rPr lang="de-DE" sz="1200" kern="1200" baseline="0" dirty="0">
                <a:solidFill>
                  <a:schemeClr val="tx1"/>
                </a:solidFill>
                <a:effectLst/>
                <a:latin typeface="+mn-lt"/>
                <a:ea typeface="+mn-ea"/>
                <a:cs typeface="+mn-cs"/>
              </a:rPr>
              <a:t> Herausforderung für die Implementierung innovativer und datengetriebener Geschäftsmodelle ist es, geeignete Daten zu finden. Das Datenvolumen steigt zwar stetig, jedoch können die Daten nur bedingt direkt verwendet werden, viele davon werden sogar noch analog aufgezeichnet.</a:t>
            </a:r>
            <a:endParaRPr lang="de-AT"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kern="1200" dirty="0" err="1">
                <a:solidFill>
                  <a:schemeClr val="tx1"/>
                </a:solidFill>
                <a:effectLst/>
                <a:latin typeface="+mn-lt"/>
                <a:ea typeface="+mn-ea"/>
                <a:cs typeface="+mn-cs"/>
              </a:rPr>
              <a:t>Quelle</a:t>
            </a:r>
            <a:r>
              <a:rPr lang="en-GB" sz="1200" kern="1200" dirty="0">
                <a:solidFill>
                  <a:schemeClr val="tx1"/>
                </a:solidFill>
                <a:effectLst/>
                <a:latin typeface="+mn-lt"/>
                <a:ea typeface="+mn-ea"/>
                <a:cs typeface="+mn-cs"/>
              </a:rPr>
              <a:t>: </a:t>
            </a:r>
            <a:r>
              <a:rPr lang="de-AT" sz="1200" kern="1200" dirty="0">
                <a:solidFill>
                  <a:schemeClr val="tx1"/>
                </a:solidFill>
                <a:effectLst/>
                <a:latin typeface="+mn-lt"/>
                <a:ea typeface="+mn-ea"/>
                <a:cs typeface="+mn-cs"/>
              </a:rPr>
              <a:t>Deutsches Zentrum für innovative Binnenschifffahrt, Studie-</a:t>
            </a:r>
            <a:r>
              <a:rPr lang="de-AT" sz="1200" kern="1200" baseline="0" dirty="0">
                <a:solidFill>
                  <a:schemeClr val="tx1"/>
                </a:solidFill>
                <a:effectLst/>
                <a:latin typeface="+mn-lt"/>
                <a:ea typeface="+mn-ea"/>
                <a:cs typeface="+mn-cs"/>
              </a:rPr>
              <a:t> Digitalisierung in der Binnenschifffahrt, URL: https://d-zib.eu/wp-content/uploads/sites/2/2019/02/190212-Handout-EIBIP.pdf [18.05.2020]</a:t>
            </a:r>
            <a:endParaRPr lang="de-AT" sz="1200" kern="1200" dirty="0">
              <a:solidFill>
                <a:schemeClr val="tx1"/>
              </a:solidFill>
              <a:effectLst/>
              <a:latin typeface="+mn-lt"/>
              <a:ea typeface="+mn-ea"/>
              <a:cs typeface="+mn-cs"/>
            </a:endParaRPr>
          </a:p>
          <a:p>
            <a:endParaRPr lang="de-AT" dirty="0"/>
          </a:p>
        </p:txBody>
      </p:sp>
      <p:sp>
        <p:nvSpPr>
          <p:cNvPr id="4" name="Foliennummernplatzhalter 3"/>
          <p:cNvSpPr>
            <a:spLocks noGrp="1"/>
          </p:cNvSpPr>
          <p:nvPr>
            <p:ph type="sldNum" sz="quarter" idx="10"/>
          </p:nvPr>
        </p:nvSpPr>
        <p:spPr/>
        <p:txBody>
          <a:bodyPr/>
          <a:lstStyle/>
          <a:p>
            <a:fld id="{56F06DAA-0A4E-4110-9797-3FB8CA0FEA93}" type="slidenum">
              <a:rPr lang="de-AT" smtClean="0"/>
              <a:t>57</a:t>
            </a:fld>
            <a:endParaRPr lang="de-AT" dirty="0"/>
          </a:p>
        </p:txBody>
      </p:sp>
    </p:spTree>
    <p:extLst>
      <p:ext uri="{BB962C8B-B14F-4D97-AF65-F5344CB8AC3E}">
        <p14:creationId xmlns:p14="http://schemas.microsoft.com/office/powerpoint/2010/main" val="42214388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1" kern="1200" dirty="0">
                <a:solidFill>
                  <a:schemeClr val="tx1"/>
                </a:solidFill>
                <a:effectLst/>
                <a:latin typeface="+mn-lt"/>
                <a:ea typeface="+mn-ea"/>
                <a:cs typeface="+mn-cs"/>
              </a:rPr>
              <a:t>Paris (Frankreich): </a:t>
            </a:r>
            <a:r>
              <a:rPr lang="de-DE" sz="1200" kern="1200" dirty="0">
                <a:solidFill>
                  <a:schemeClr val="tx1"/>
                </a:solidFill>
                <a:effectLst/>
                <a:latin typeface="+mn-lt"/>
                <a:ea typeface="+mn-ea"/>
                <a:cs typeface="+mn-cs"/>
              </a:rPr>
              <a:t>Da das Straßennetz von Paris chronisch überlastet ist, nutzen Transportdienstleister wieder vermehrt die Seine als Transportweg. Vor allem für den wachsenden E-Commerce haben sich hier unterschiedliche Lösungen gefunden. Die Supermärkte von </a:t>
            </a:r>
            <a:r>
              <a:rPr lang="de-DE" sz="1200" kern="1200" dirty="0" err="1">
                <a:solidFill>
                  <a:schemeClr val="tx1"/>
                </a:solidFill>
                <a:effectLst/>
                <a:latin typeface="+mn-lt"/>
                <a:ea typeface="+mn-ea"/>
                <a:cs typeface="+mn-cs"/>
              </a:rPr>
              <a:t>Franprix</a:t>
            </a:r>
            <a:r>
              <a:rPr lang="de-DE" sz="1200" kern="1200" dirty="0">
                <a:solidFill>
                  <a:schemeClr val="tx1"/>
                </a:solidFill>
                <a:effectLst/>
                <a:latin typeface="+mn-lt"/>
                <a:ea typeface="+mn-ea"/>
                <a:cs typeface="+mn-cs"/>
              </a:rPr>
              <a:t> werden in Paris mit dem Binnenschiff beliefert. In Verteilzentren werden die Waren vorab gebündelt, mit dem Binnenschiff anschließend nach Paris transportiert und von dort wird die letzte Meile mit dem Lkw zurückgelegt. Die leeren Boxen werden anschließend wieder zurück zum Verteilzentrum transportiert. Diese Alternative rentiert sich im Vergleich zum unimodalen Transport mit dem Lkw auch obwohl die Transporteinheit zwei Mal umgeschlagen wird. </a:t>
            </a:r>
            <a:endParaRPr lang="de-AT" sz="1200" kern="1200" dirty="0">
              <a:solidFill>
                <a:schemeClr val="tx1"/>
              </a:solidFill>
              <a:effectLst/>
              <a:latin typeface="+mn-lt"/>
              <a:ea typeface="+mn-ea"/>
              <a:cs typeface="+mn-cs"/>
            </a:endParaRPr>
          </a:p>
          <a:p>
            <a:endParaRPr lang="de-AT" sz="1200" kern="1200" dirty="0">
              <a:solidFill>
                <a:schemeClr val="tx1"/>
              </a:solidFill>
              <a:effectLst/>
              <a:latin typeface="+mn-lt"/>
              <a:ea typeface="+mn-ea"/>
              <a:cs typeface="+mn-cs"/>
            </a:endParaRPr>
          </a:p>
          <a:p>
            <a:r>
              <a:rPr lang="de-AT" sz="1200" kern="1200" dirty="0">
                <a:solidFill>
                  <a:schemeClr val="tx1"/>
                </a:solidFill>
                <a:effectLst/>
                <a:latin typeface="+mn-lt"/>
                <a:ea typeface="+mn-ea"/>
                <a:cs typeface="+mn-cs"/>
              </a:rPr>
              <a:t>Quelle: </a:t>
            </a:r>
          </a:p>
          <a:p>
            <a:r>
              <a:rPr lang="de-AT" sz="1200" b="0" i="0" u="none" strike="noStrike" kern="1200" baseline="0" dirty="0">
                <a:solidFill>
                  <a:schemeClr val="tx1"/>
                </a:solidFill>
                <a:latin typeface="+mn-lt"/>
                <a:ea typeface="+mn-ea"/>
                <a:cs typeface="+mn-cs"/>
              </a:rPr>
              <a:t>The Guardian, URL: https://www.theguardian.com/cities/2016/mar/01/paris-french-retailer-franpix-delivers-goods-by-boat-river-seine-transport-water-future-urban-logistics [18.05.2020]</a:t>
            </a:r>
          </a:p>
          <a:p>
            <a:r>
              <a:rPr lang="de-AT" sz="1200" b="0" i="0" u="none" strike="noStrike" kern="1200" baseline="0" dirty="0">
                <a:solidFill>
                  <a:schemeClr val="tx1"/>
                </a:solidFill>
                <a:latin typeface="+mn-lt"/>
                <a:ea typeface="+mn-ea"/>
                <a:cs typeface="+mn-cs"/>
              </a:rPr>
              <a:t>Bildquelle: www.pixabay.com</a:t>
            </a:r>
            <a:endParaRPr lang="de-AT" dirty="0"/>
          </a:p>
        </p:txBody>
      </p:sp>
      <p:sp>
        <p:nvSpPr>
          <p:cNvPr id="4" name="Foliennummernplatzhalter 3"/>
          <p:cNvSpPr>
            <a:spLocks noGrp="1"/>
          </p:cNvSpPr>
          <p:nvPr>
            <p:ph type="sldNum" sz="quarter" idx="10"/>
          </p:nvPr>
        </p:nvSpPr>
        <p:spPr/>
        <p:txBody>
          <a:bodyPr/>
          <a:lstStyle/>
          <a:p>
            <a:fld id="{56F06DAA-0A4E-4110-9797-3FB8CA0FEA93}" type="slidenum">
              <a:rPr lang="de-AT" smtClean="0"/>
              <a:t>58</a:t>
            </a:fld>
            <a:endParaRPr lang="de-AT" dirty="0"/>
          </a:p>
        </p:txBody>
      </p:sp>
    </p:spTree>
    <p:extLst>
      <p:ext uri="{BB962C8B-B14F-4D97-AF65-F5344CB8AC3E}">
        <p14:creationId xmlns:p14="http://schemas.microsoft.com/office/powerpoint/2010/main" val="104622248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1" kern="1200" dirty="0">
                <a:solidFill>
                  <a:schemeClr val="tx1"/>
                </a:solidFill>
                <a:effectLst/>
                <a:latin typeface="+mn-lt"/>
                <a:ea typeface="+mn-ea"/>
                <a:cs typeface="+mn-cs"/>
              </a:rPr>
              <a:t>Amsterdam (Niederlande) </a:t>
            </a:r>
            <a:endParaRPr lang="de-AT" sz="1200" kern="1200" dirty="0">
              <a:solidFill>
                <a:schemeClr val="tx1"/>
              </a:solidFill>
              <a:effectLst/>
              <a:latin typeface="+mn-lt"/>
              <a:ea typeface="+mn-ea"/>
              <a:cs typeface="+mn-cs"/>
            </a:endParaRPr>
          </a:p>
          <a:p>
            <a:pPr lvl="0"/>
            <a:r>
              <a:rPr lang="de-DE" sz="1200" b="1" kern="1200" dirty="0">
                <a:solidFill>
                  <a:schemeClr val="tx1"/>
                </a:solidFill>
                <a:effectLst/>
                <a:latin typeface="+mn-lt"/>
                <a:ea typeface="+mn-ea"/>
                <a:cs typeface="+mn-cs"/>
              </a:rPr>
              <a:t>DHL Express</a:t>
            </a:r>
            <a:r>
              <a:rPr lang="de-DE" sz="1200" kern="1200" dirty="0">
                <a:solidFill>
                  <a:schemeClr val="tx1"/>
                </a:solidFill>
                <a:effectLst/>
                <a:latin typeface="+mn-lt"/>
                <a:ea typeface="+mn-ea"/>
                <a:cs typeface="+mn-cs"/>
              </a:rPr>
              <a:t>: In Amsterdam greift DHL ebenfalls auf das gut ausgebaute und wenig ausgelastete Kanal und Wasserstraßennetz zurück. Der DHL Express dient dabei als schwimmendes Verteilzentrum im Innenstadtbereich. Anhand eines speziellen Fahrplans fährt das Boot über den Tag hinweg verschiedene Stationen an und verteilt so Briefe und Pakete in der Stadt. Durch die Kombination mit Fahrradkurieren konnte so die Anzahl der DHL Lieferfahrzeuge im Amsterdamer Innenstadtbereich reduziert werden.  </a:t>
            </a:r>
          </a:p>
          <a:p>
            <a:pPr lvl="0"/>
            <a:endParaRPr lang="de-AT" sz="1200" kern="1200" dirty="0">
              <a:solidFill>
                <a:schemeClr val="tx1"/>
              </a:solidFill>
              <a:effectLst/>
              <a:latin typeface="+mn-lt"/>
              <a:ea typeface="+mn-ea"/>
              <a:cs typeface="+mn-cs"/>
            </a:endParaRPr>
          </a:p>
          <a:p>
            <a:pPr lvl="0"/>
            <a:r>
              <a:rPr lang="de-DE" sz="1200" b="1" kern="1200" dirty="0" err="1">
                <a:solidFill>
                  <a:schemeClr val="tx1"/>
                </a:solidFill>
                <a:effectLst/>
                <a:latin typeface="+mn-lt"/>
                <a:ea typeface="+mn-ea"/>
                <a:cs typeface="+mn-cs"/>
              </a:rPr>
              <a:t>Mariteam</a:t>
            </a:r>
            <a:r>
              <a:rPr lang="de-DE" sz="1200" b="1" kern="1200" dirty="0">
                <a:solidFill>
                  <a:schemeClr val="tx1"/>
                </a:solidFill>
                <a:effectLst/>
                <a:latin typeface="+mn-lt"/>
                <a:ea typeface="+mn-ea"/>
                <a:cs typeface="+mn-cs"/>
              </a:rPr>
              <a:t> </a:t>
            </a:r>
            <a:r>
              <a:rPr lang="de-DE" sz="1200" b="1" kern="1200" dirty="0" err="1">
                <a:solidFill>
                  <a:schemeClr val="tx1"/>
                </a:solidFill>
                <a:effectLst/>
                <a:latin typeface="+mn-lt"/>
                <a:ea typeface="+mn-ea"/>
                <a:cs typeface="+mn-cs"/>
              </a:rPr>
              <a:t>Mokum</a:t>
            </a:r>
            <a:r>
              <a:rPr lang="de-DE" sz="1200" kern="1200" dirty="0">
                <a:solidFill>
                  <a:schemeClr val="tx1"/>
                </a:solidFill>
                <a:effectLst/>
                <a:latin typeface="+mn-lt"/>
                <a:ea typeface="+mn-ea"/>
                <a:cs typeface="+mn-cs"/>
              </a:rPr>
              <a:t>: Seit Herbst 2010 bietet dieses Unternehmen Logistikdienstleistungen in den Kanälen von Amsterdam an wobei beispielweise Müllcontainer, Schüttgutbehälter, Gitterboxen oder Paletten transportiert werden können. Die maximale Ladekapazität des „City </a:t>
            </a:r>
            <a:r>
              <a:rPr lang="de-DE" sz="1200" kern="1200" dirty="0" err="1">
                <a:solidFill>
                  <a:schemeClr val="tx1"/>
                </a:solidFill>
                <a:effectLst/>
                <a:latin typeface="+mn-lt"/>
                <a:ea typeface="+mn-ea"/>
                <a:cs typeface="+mn-cs"/>
              </a:rPr>
              <a:t>Suppliers</a:t>
            </a:r>
            <a:r>
              <a:rPr lang="de-DE" sz="1200" kern="1200" dirty="0">
                <a:solidFill>
                  <a:schemeClr val="tx1"/>
                </a:solidFill>
                <a:effectLst/>
                <a:latin typeface="+mn-lt"/>
                <a:ea typeface="+mn-ea"/>
                <a:cs typeface="+mn-cs"/>
              </a:rPr>
              <a:t>“ beträgt dabei 85 m³ (entspricht 38 Müllcontainern oder 57 Europaletten). Ausgestattet mit einem Hybridantrieb kann das Schiff lokal emissionsfrei und geräuscharm transportieren. Das Schiff kommt hauptsächlich zur Versorgung von Gastronomiebetrieben zum Einsatz bzw. zum Abtransport der Abfälle. Auch Baumaterialien oder größere Frachtstücke können so einfach in die Stadt transportiert werden. </a:t>
            </a:r>
            <a:endParaRPr lang="de-AT"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kern="1200" dirty="0" err="1">
                <a:solidFill>
                  <a:schemeClr val="tx1"/>
                </a:solidFill>
                <a:effectLst/>
                <a:latin typeface="+mn-lt"/>
                <a:ea typeface="+mn-ea"/>
                <a:cs typeface="+mn-cs"/>
              </a:rPr>
              <a:t>Quelle</a:t>
            </a:r>
            <a:r>
              <a:rPr lang="en-GB" sz="1200" kern="1200" dirty="0">
                <a:solidFill>
                  <a:schemeClr val="tx1"/>
                </a:solidFill>
                <a:effectLst/>
                <a:latin typeface="+mn-lt"/>
                <a:ea typeface="+mn-ea"/>
                <a:cs typeface="+mn-cs"/>
              </a:rPr>
              <a:t>:</a:t>
            </a:r>
            <a:r>
              <a:rPr lang="de-AT" sz="1200" kern="1200" baseline="0" dirty="0">
                <a:solidFill>
                  <a:schemeClr val="tx1"/>
                </a:solidFill>
                <a:effectLst/>
                <a:latin typeface="+mn-lt"/>
                <a:ea typeface="+mn-ea"/>
                <a:cs typeface="+mn-cs"/>
              </a:rPr>
              <a:t> </a:t>
            </a:r>
            <a:r>
              <a:rPr lang="en-GB" sz="1200" u="none" strike="noStrike" kern="1200" dirty="0" err="1">
                <a:solidFill>
                  <a:schemeClr val="tx1"/>
                </a:solidFill>
                <a:effectLst/>
                <a:latin typeface="+mn-lt"/>
                <a:ea typeface="+mn-ea"/>
                <a:cs typeface="+mn-cs"/>
                <a:hlinkClick r:id="rId3"/>
              </a:rPr>
              <a:t>Zukunft</a:t>
            </a:r>
            <a:r>
              <a:rPr lang="en-GB" sz="1200" u="none" strike="noStrike" kern="1200" dirty="0">
                <a:solidFill>
                  <a:schemeClr val="tx1"/>
                </a:solidFill>
                <a:effectLst/>
                <a:latin typeface="+mn-lt"/>
                <a:ea typeface="+mn-ea"/>
                <a:cs typeface="+mn-cs"/>
                <a:hlinkClick r:id="rId3"/>
              </a:rPr>
              <a:t> </a:t>
            </a:r>
            <a:r>
              <a:rPr lang="en-GB" sz="1200" u="none" strike="noStrike" kern="1200" dirty="0" err="1">
                <a:solidFill>
                  <a:schemeClr val="tx1"/>
                </a:solidFill>
                <a:effectLst/>
                <a:latin typeface="+mn-lt"/>
                <a:ea typeface="+mn-ea"/>
                <a:cs typeface="+mn-cs"/>
                <a:hlinkClick r:id="rId3"/>
              </a:rPr>
              <a:t>Mobilität</a:t>
            </a:r>
            <a:r>
              <a:rPr lang="en-GB" sz="1200" u="none" strike="noStrike" kern="1200" dirty="0">
                <a:solidFill>
                  <a:schemeClr val="tx1"/>
                </a:solidFill>
                <a:effectLst/>
                <a:latin typeface="+mn-lt"/>
                <a:ea typeface="+mn-ea"/>
                <a:cs typeface="+mn-cs"/>
                <a:hlinkClick r:id="rId3"/>
              </a:rPr>
              <a:t>, URL: http://www.zukunft-mobilitaet.net/117213/binnenschifffahrt-seeschifffahrt/innenstadtlogistik-binnenschiff-lastenrad-amsterdam-utrecht-paris/</a:t>
            </a:r>
            <a:r>
              <a:rPr lang="en-GB" sz="1200" kern="1200" dirty="0">
                <a:solidFill>
                  <a:schemeClr val="tx1"/>
                </a:solidFill>
                <a:effectLst/>
                <a:latin typeface="+mn-lt"/>
                <a:ea typeface="+mn-ea"/>
                <a:cs typeface="+mn-cs"/>
              </a:rPr>
              <a:t> [18.05.2020].]</a:t>
            </a:r>
          </a:p>
          <a:p>
            <a:r>
              <a:rPr lang="de-AT" sz="1200" kern="1200" dirty="0">
                <a:solidFill>
                  <a:schemeClr val="tx1"/>
                </a:solidFill>
                <a:effectLst/>
                <a:latin typeface="+mn-lt"/>
                <a:ea typeface="+mn-ea"/>
                <a:cs typeface="+mn-cs"/>
              </a:rPr>
              <a:t>Best Practice Factory </a:t>
            </a:r>
            <a:r>
              <a:rPr lang="de-AT" sz="1200" kern="1200" dirty="0" err="1">
                <a:solidFill>
                  <a:schemeClr val="tx1"/>
                </a:solidFill>
                <a:effectLst/>
                <a:latin typeface="+mn-lt"/>
                <a:ea typeface="+mn-ea"/>
                <a:cs typeface="+mn-cs"/>
              </a:rPr>
              <a:t>for</a:t>
            </a:r>
            <a:r>
              <a:rPr lang="de-AT" sz="1200" kern="1200" baseline="0" dirty="0">
                <a:solidFill>
                  <a:schemeClr val="tx1"/>
                </a:solidFill>
                <a:effectLst/>
                <a:latin typeface="+mn-lt"/>
                <a:ea typeface="+mn-ea"/>
                <a:cs typeface="+mn-cs"/>
              </a:rPr>
              <a:t> </a:t>
            </a:r>
            <a:r>
              <a:rPr lang="de-AT" sz="1200" kern="1200" baseline="0" dirty="0" err="1">
                <a:solidFill>
                  <a:schemeClr val="tx1"/>
                </a:solidFill>
                <a:effectLst/>
                <a:latin typeface="+mn-lt"/>
                <a:ea typeface="+mn-ea"/>
                <a:cs typeface="+mn-cs"/>
              </a:rPr>
              <a:t>Freight</a:t>
            </a:r>
            <a:r>
              <a:rPr lang="de-AT" sz="1200" kern="1200" baseline="0" dirty="0">
                <a:solidFill>
                  <a:schemeClr val="tx1"/>
                </a:solidFill>
                <a:effectLst/>
                <a:latin typeface="+mn-lt"/>
                <a:ea typeface="+mn-ea"/>
                <a:cs typeface="+mn-cs"/>
              </a:rPr>
              <a:t> Transport, URL: </a:t>
            </a:r>
            <a:r>
              <a:rPr lang="de-AT" sz="1200" kern="1200" dirty="0">
                <a:solidFill>
                  <a:schemeClr val="tx1"/>
                </a:solidFill>
                <a:effectLst/>
                <a:latin typeface="+mn-lt"/>
                <a:ea typeface="+mn-ea"/>
                <a:cs typeface="+mn-cs"/>
              </a:rPr>
              <a:t>http://www.bestfact.net/mokum-mariteam/ [18.05.2020].</a:t>
            </a:r>
          </a:p>
        </p:txBody>
      </p:sp>
      <p:sp>
        <p:nvSpPr>
          <p:cNvPr id="4" name="Foliennummernplatzhalter 3"/>
          <p:cNvSpPr>
            <a:spLocks noGrp="1"/>
          </p:cNvSpPr>
          <p:nvPr>
            <p:ph type="sldNum" sz="quarter" idx="10"/>
          </p:nvPr>
        </p:nvSpPr>
        <p:spPr/>
        <p:txBody>
          <a:bodyPr/>
          <a:lstStyle/>
          <a:p>
            <a:fld id="{56F06DAA-0A4E-4110-9797-3FB8CA0FEA93}" type="slidenum">
              <a:rPr lang="de-AT" smtClean="0"/>
              <a:t>59</a:t>
            </a:fld>
            <a:endParaRPr lang="de-AT" dirty="0"/>
          </a:p>
        </p:txBody>
      </p:sp>
    </p:spTree>
    <p:extLst>
      <p:ext uri="{BB962C8B-B14F-4D97-AF65-F5344CB8AC3E}">
        <p14:creationId xmlns:p14="http://schemas.microsoft.com/office/powerpoint/2010/main" val="77112907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lgn="ctr">
              <a:buNone/>
            </a:pPr>
            <a:r>
              <a:rPr lang="de-AT" dirty="0">
                <a:latin typeface="Corbel" panose="020B0503020204020204" pitchFamily="34" charset="0"/>
              </a:rPr>
              <a:t>In welchen Bereichen werden sich zukünftig keine neue Geschäftsmodelle entwickelt:  </a:t>
            </a:r>
          </a:p>
          <a:p>
            <a:endParaRPr lang="de-AT" dirty="0">
              <a:latin typeface="Corbel" panose="020B0503020204020204" pitchFamily="34" charset="0"/>
            </a:endParaRPr>
          </a:p>
          <a:p>
            <a:r>
              <a:rPr lang="de-AT" dirty="0"/>
              <a:t>c) Analoge Fahrzeitaufzeichnung</a:t>
            </a:r>
            <a:endParaRPr lang="en-US" dirty="0"/>
          </a:p>
        </p:txBody>
      </p:sp>
      <p:sp>
        <p:nvSpPr>
          <p:cNvPr id="4" name="Foliennummernplatzhalter 3"/>
          <p:cNvSpPr>
            <a:spLocks noGrp="1"/>
          </p:cNvSpPr>
          <p:nvPr>
            <p:ph type="sldNum" sz="quarter" idx="10"/>
          </p:nvPr>
        </p:nvSpPr>
        <p:spPr/>
        <p:txBody>
          <a:bodyPr/>
          <a:lstStyle/>
          <a:p>
            <a:fld id="{56F06DAA-0A4E-4110-9797-3FB8CA0FEA93}" type="slidenum">
              <a:rPr lang="de-AT" smtClean="0"/>
              <a:t>60</a:t>
            </a:fld>
            <a:endParaRPr lang="de-AT" dirty="0"/>
          </a:p>
        </p:txBody>
      </p:sp>
    </p:spTree>
    <p:extLst>
      <p:ext uri="{BB962C8B-B14F-4D97-AF65-F5344CB8AC3E}">
        <p14:creationId xmlns:p14="http://schemas.microsoft.com/office/powerpoint/2010/main" val="12549406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Diese Übung eignet</a:t>
            </a:r>
            <a:r>
              <a:rPr lang="de-AT" baseline="0" dirty="0"/>
              <a:t> sich für Gruppen bis zu 5 Personen.</a:t>
            </a:r>
          </a:p>
          <a:p>
            <a:endParaRPr lang="de-AT" baseline="0" dirty="0"/>
          </a:p>
          <a:p>
            <a:r>
              <a:rPr lang="de-AT" baseline="0" dirty="0"/>
              <a:t>Dauer (inkl. Durchspielen des Memorys): 45 min</a:t>
            </a:r>
            <a:endParaRPr lang="en-US" dirty="0"/>
          </a:p>
        </p:txBody>
      </p:sp>
      <p:sp>
        <p:nvSpPr>
          <p:cNvPr id="4" name="Foliennummernplatzhalter 3"/>
          <p:cNvSpPr>
            <a:spLocks noGrp="1"/>
          </p:cNvSpPr>
          <p:nvPr>
            <p:ph type="sldNum" sz="quarter" idx="10"/>
          </p:nvPr>
        </p:nvSpPr>
        <p:spPr/>
        <p:txBody>
          <a:bodyPr/>
          <a:lstStyle/>
          <a:p>
            <a:fld id="{56F06DAA-0A4E-4110-9797-3FB8CA0FEA93}" type="slidenum">
              <a:rPr lang="de-AT" smtClean="0"/>
              <a:t>61</a:t>
            </a:fld>
            <a:endParaRPr lang="de-AT" dirty="0"/>
          </a:p>
        </p:txBody>
      </p:sp>
    </p:spTree>
    <p:extLst>
      <p:ext uri="{BB962C8B-B14F-4D97-AF65-F5344CB8AC3E}">
        <p14:creationId xmlns:p14="http://schemas.microsoft.com/office/powerpoint/2010/main" val="14234004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Die Ursachen für die Veränderungen in der Transport- und Logistikbranche sind im Wesentlichen durch folgende Trends begründet:</a:t>
            </a:r>
          </a:p>
          <a:p>
            <a:pPr marL="171450" indent="-171450">
              <a:buFont typeface="Arial" panose="020B0604020202020204" pitchFamily="34" charset="0"/>
              <a:buChar char="•"/>
            </a:pPr>
            <a:r>
              <a:rPr lang="de-AT" dirty="0"/>
              <a:t>Same Day </a:t>
            </a:r>
            <a:r>
              <a:rPr lang="de-AT" dirty="0" err="1"/>
              <a:t>Delivery</a:t>
            </a:r>
            <a:r>
              <a:rPr lang="de-AT" dirty="0"/>
              <a:t> – die Zustellung am Tag</a:t>
            </a:r>
            <a:r>
              <a:rPr lang="de-AT" baseline="0" dirty="0"/>
              <a:t> der Bestellung. Dieser Trend sorgt für eine schlechtere Auslastung der Zustellfahrzeuge und erhöhte Komplexität. </a:t>
            </a:r>
            <a:endParaRPr lang="de-AT" dirty="0"/>
          </a:p>
          <a:p>
            <a:pPr marL="171450" indent="-171450">
              <a:buFont typeface="Arial" panose="020B0604020202020204" pitchFamily="34" charset="0"/>
              <a:buChar char="•"/>
            </a:pPr>
            <a:r>
              <a:rPr lang="de-AT" sz="1200" b="0" i="0" u="none" strike="noStrike" kern="1200" dirty="0">
                <a:solidFill>
                  <a:schemeClr val="tx1"/>
                </a:solidFill>
                <a:effectLst/>
                <a:latin typeface="+mn-lt"/>
                <a:ea typeface="+mn-ea"/>
                <a:cs typeface="+mn-cs"/>
              </a:rPr>
              <a:t>Internationale Zusammenarbeit und Kooperation</a:t>
            </a:r>
            <a:r>
              <a:rPr lang="de-AT" sz="1200" b="0" i="0" u="none" strike="noStrike" kern="1200" baseline="0" dirty="0">
                <a:solidFill>
                  <a:schemeClr val="tx1"/>
                </a:solidFill>
                <a:effectLst/>
                <a:latin typeface="+mn-lt"/>
                <a:ea typeface="+mn-ea"/>
                <a:cs typeface="+mn-cs"/>
              </a:rPr>
              <a:t> mit dem Ziel der </a:t>
            </a:r>
            <a:r>
              <a:rPr lang="de-AT" sz="1200" b="0" i="0" u="none" strike="noStrike" kern="1200" dirty="0">
                <a:solidFill>
                  <a:schemeClr val="tx1"/>
                </a:solidFill>
                <a:effectLst/>
                <a:latin typeface="+mn-lt"/>
                <a:ea typeface="+mn-ea"/>
                <a:cs typeface="+mn-cs"/>
              </a:rPr>
              <a:t>Vereinheitlichung technischer und rechtlicher Rahmenbedingungen im Gütertransport</a:t>
            </a:r>
          </a:p>
          <a:p>
            <a:pPr marL="171450" indent="-171450">
              <a:buFont typeface="Arial" panose="020B0604020202020204" pitchFamily="34" charset="0"/>
              <a:buChar char="•"/>
            </a:pPr>
            <a:r>
              <a:rPr lang="de-DE" sz="1200" b="0" i="0" u="none" strike="noStrike" kern="1200" noProof="0" dirty="0">
                <a:solidFill>
                  <a:schemeClr val="tx1"/>
                </a:solidFill>
                <a:effectLst/>
                <a:latin typeface="+mn-lt"/>
                <a:ea typeface="+mn-ea"/>
                <a:cs typeface="+mn-cs"/>
              </a:rPr>
              <a:t>Künstliche Intelligenz &amp; autonome Logistik – dazu zählen</a:t>
            </a:r>
            <a:r>
              <a:rPr lang="de-DE" sz="1200" b="0" i="0" u="none" strike="noStrike" kern="1200" baseline="0" noProof="0" dirty="0">
                <a:solidFill>
                  <a:schemeClr val="tx1"/>
                </a:solidFill>
                <a:effectLst/>
                <a:latin typeface="+mn-lt"/>
                <a:ea typeface="+mn-ea"/>
                <a:cs typeface="+mn-cs"/>
              </a:rPr>
              <a:t> </a:t>
            </a:r>
            <a:r>
              <a:rPr lang="de-DE" sz="1200" b="0" i="0" u="none" strike="noStrike" kern="1200" baseline="0" noProof="0" dirty="0" err="1">
                <a:solidFill>
                  <a:schemeClr val="tx1"/>
                </a:solidFill>
                <a:effectLst/>
                <a:latin typeface="+mn-lt"/>
                <a:ea typeface="+mn-ea"/>
                <a:cs typeface="+mn-cs"/>
              </a:rPr>
              <a:t>z..B</a:t>
            </a:r>
            <a:r>
              <a:rPr lang="de-DE" sz="1200" b="0" i="0" u="none" strike="noStrike" kern="1200" baseline="0" noProof="0" dirty="0">
                <a:solidFill>
                  <a:schemeClr val="tx1"/>
                </a:solidFill>
                <a:effectLst/>
                <a:latin typeface="+mn-lt"/>
                <a:ea typeface="+mn-ea"/>
                <a:cs typeface="+mn-cs"/>
              </a:rPr>
              <a:t>. modernste Lager-Roboter, selbstfahrende Lieferfahrzeuge oder Gabelstapler.</a:t>
            </a:r>
          </a:p>
          <a:p>
            <a:pPr marL="171450" indent="-171450">
              <a:buFont typeface="Arial" panose="020B0604020202020204" pitchFamily="34" charset="0"/>
              <a:buChar char="•"/>
            </a:pPr>
            <a:r>
              <a:rPr lang="de-AT" sz="1200" b="0" i="0" u="none" strike="noStrike" kern="1200" dirty="0">
                <a:solidFill>
                  <a:schemeClr val="tx1"/>
                </a:solidFill>
                <a:effectLst/>
                <a:latin typeface="+mn-lt"/>
                <a:ea typeface="+mn-ea"/>
                <a:cs typeface="+mn-cs"/>
              </a:rPr>
              <a:t>Logistik</a:t>
            </a:r>
            <a:r>
              <a:rPr lang="de-AT" sz="1200" b="0" i="0" u="none" strike="noStrike" kern="1200" baseline="0" dirty="0">
                <a:solidFill>
                  <a:schemeClr val="tx1"/>
                </a:solidFill>
                <a:effectLst/>
                <a:latin typeface="+mn-lt"/>
                <a:ea typeface="+mn-ea"/>
                <a:cs typeface="+mn-cs"/>
              </a:rPr>
              <a:t> 4.0.: </a:t>
            </a:r>
            <a:r>
              <a:rPr lang="de-AT" sz="1200" b="0" i="0" u="none" strike="noStrike" kern="1200" dirty="0">
                <a:solidFill>
                  <a:schemeClr val="tx1"/>
                </a:solidFill>
                <a:effectLst/>
                <a:latin typeface="+mn-lt"/>
                <a:ea typeface="+mn-ea"/>
                <a:cs typeface="+mn-cs"/>
              </a:rPr>
              <a:t>jeder Gegenstand ist über das Netz mit jedem anderen verknüpft,</a:t>
            </a:r>
            <a:r>
              <a:rPr lang="de-AT" sz="1200" b="0" i="0" u="none" strike="noStrike" kern="1200" baseline="0" dirty="0">
                <a:solidFill>
                  <a:schemeClr val="tx1"/>
                </a:solidFill>
                <a:effectLst/>
                <a:latin typeface="+mn-lt"/>
                <a:ea typeface="+mn-ea"/>
                <a:cs typeface="+mn-cs"/>
              </a:rPr>
              <a:t> daraus entstehen vernetzte Warenhäuser, intelligente Lieferlösungen oder auch smarte Kühlschränke.</a:t>
            </a:r>
          </a:p>
          <a:p>
            <a:pPr marL="171450" indent="-171450">
              <a:buFont typeface="Arial" panose="020B0604020202020204" pitchFamily="34" charset="0"/>
              <a:buChar char="•"/>
            </a:pPr>
            <a:r>
              <a:rPr lang="de-AT" sz="1200" b="0" i="0" u="none" strike="noStrike" kern="1200" baseline="0" dirty="0">
                <a:solidFill>
                  <a:schemeClr val="tx1"/>
                </a:solidFill>
                <a:effectLst/>
                <a:latin typeface="+mn-lt"/>
                <a:ea typeface="+mn-ea"/>
                <a:cs typeface="+mn-cs"/>
              </a:rPr>
              <a:t>Vernetzung: </a:t>
            </a:r>
            <a:r>
              <a:rPr lang="de-AT" sz="1200" b="0" i="0" u="none" strike="noStrike" kern="1200" dirty="0">
                <a:solidFill>
                  <a:schemeClr val="tx1"/>
                </a:solidFill>
                <a:effectLst/>
                <a:latin typeface="+mn-lt"/>
                <a:ea typeface="+mn-ea"/>
                <a:cs typeface="+mn-cs"/>
              </a:rPr>
              <a:t>Spediteure werden zu strategischen Partnern und müssen eine</a:t>
            </a:r>
            <a:r>
              <a:rPr lang="de-AT" sz="1200" b="0" i="0" u="none" strike="noStrike" kern="1200" baseline="0" dirty="0">
                <a:solidFill>
                  <a:schemeClr val="tx1"/>
                </a:solidFill>
                <a:effectLst/>
                <a:latin typeface="+mn-lt"/>
                <a:ea typeface="+mn-ea"/>
                <a:cs typeface="+mn-cs"/>
              </a:rPr>
              <a:t> </a:t>
            </a:r>
            <a:r>
              <a:rPr lang="de-AT" sz="1200" b="0" i="0" u="none" strike="noStrike" kern="1200" dirty="0">
                <a:solidFill>
                  <a:schemeClr val="tx1"/>
                </a:solidFill>
                <a:effectLst/>
                <a:latin typeface="+mn-lt"/>
                <a:ea typeface="+mn-ea"/>
                <a:cs typeface="+mn-cs"/>
              </a:rPr>
              <a:t>tiefere Integration in die Lieferkette von Kunden leisten.</a:t>
            </a:r>
            <a:r>
              <a:rPr lang="de-AT" sz="1200" b="0" i="0" u="none" strike="noStrike" kern="1200" baseline="0" dirty="0">
                <a:solidFill>
                  <a:schemeClr val="tx1"/>
                </a:solidFill>
                <a:effectLst/>
                <a:latin typeface="+mn-lt"/>
                <a:ea typeface="+mn-ea"/>
                <a:cs typeface="+mn-cs"/>
              </a:rPr>
              <a:t> Dies kann zu entscheidenden Kostenvorteilen für Verlader führen.</a:t>
            </a:r>
          </a:p>
          <a:p>
            <a:pPr marL="171450" indent="-171450">
              <a:buFont typeface="Arial" panose="020B0604020202020204" pitchFamily="34" charset="0"/>
              <a:buChar char="•"/>
            </a:pPr>
            <a:r>
              <a:rPr lang="de-AT" sz="1200" b="0" i="0" u="none" strike="noStrike" kern="1200" baseline="0" dirty="0" err="1">
                <a:solidFill>
                  <a:schemeClr val="tx1"/>
                </a:solidFill>
                <a:effectLst/>
                <a:latin typeface="+mn-lt"/>
                <a:ea typeface="+mn-ea"/>
                <a:cs typeface="+mn-cs"/>
              </a:rPr>
              <a:t>Mutichannel</a:t>
            </a:r>
            <a:r>
              <a:rPr lang="de-AT" sz="1200" b="0" i="0" u="none" strike="noStrike" kern="1200" baseline="0" dirty="0">
                <a:solidFill>
                  <a:schemeClr val="tx1"/>
                </a:solidFill>
                <a:effectLst/>
                <a:latin typeface="+mn-lt"/>
                <a:ea typeface="+mn-ea"/>
                <a:cs typeface="+mn-cs"/>
              </a:rPr>
              <a:t>-Logistik: </a:t>
            </a:r>
            <a:r>
              <a:rPr lang="de-AT" sz="1200" b="0" i="0" u="none" strike="noStrike" kern="1200" dirty="0">
                <a:solidFill>
                  <a:schemeClr val="tx1"/>
                </a:solidFill>
                <a:effectLst/>
                <a:latin typeface="+mn-lt"/>
                <a:ea typeface="+mn-ea"/>
                <a:cs typeface="+mn-cs"/>
              </a:rPr>
              <a:t>eine breitere Aufstellung und Streuung der vertriebslogistischen Kanäle zur stabileren Gestaltung von Logistikprozessen und Verminderung des Versorgungsrisikos.</a:t>
            </a:r>
            <a:endParaRPr lang="de-AT" sz="1200" b="0" i="0" u="none" strike="noStrike" kern="1200" baseline="0" dirty="0">
              <a:solidFill>
                <a:schemeClr val="tx1"/>
              </a:solidFill>
              <a:effectLst/>
              <a:latin typeface="+mn-lt"/>
              <a:ea typeface="+mn-ea"/>
              <a:cs typeface="+mn-cs"/>
            </a:endParaRPr>
          </a:p>
          <a:p>
            <a:pPr marL="0" indent="0">
              <a:buFont typeface="Arial" panose="020B0604020202020204" pitchFamily="34" charset="0"/>
              <a:buNone/>
            </a:pPr>
            <a:endParaRPr lang="de-AT" sz="1200" b="0" i="0" u="none" strike="noStrike" kern="1200" dirty="0">
              <a:solidFill>
                <a:schemeClr val="tx1"/>
              </a:solidFill>
              <a:effectLst/>
              <a:latin typeface="+mn-lt"/>
              <a:ea typeface="+mn-ea"/>
              <a:cs typeface="+mn-cs"/>
            </a:endParaRPr>
          </a:p>
          <a:p>
            <a:pPr marL="0" indent="0">
              <a:buFont typeface="Arial" panose="020B0604020202020204" pitchFamily="34" charset="0"/>
              <a:buNone/>
            </a:pPr>
            <a:endParaRPr lang="de-AT"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AT" dirty="0"/>
              <a:t>Quelle: Industriemagazin,</a:t>
            </a:r>
            <a:r>
              <a:rPr lang="de-AT" baseline="0" dirty="0"/>
              <a:t> URL: </a:t>
            </a:r>
            <a:r>
              <a:rPr lang="de-AT" sz="1200" kern="1200" baseline="0" dirty="0">
                <a:solidFill>
                  <a:schemeClr val="tx1"/>
                </a:solidFill>
                <a:effectLst/>
                <a:latin typeface="+mn-lt"/>
                <a:ea typeface="+mn-ea"/>
                <a:cs typeface="+mn-cs"/>
              </a:rPr>
              <a:t>https://industriemagazin.at/a/fachkraeftemangel-bei-logistikern-wir-sind-kurz-vor-dem-versorgungskollaps [14.05.2020].</a:t>
            </a:r>
            <a:endParaRPr lang="de-AT"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AT" dirty="0" err="1"/>
              <a:t>Transportlogistic</a:t>
            </a:r>
            <a:r>
              <a:rPr lang="de-AT" dirty="0"/>
              <a:t>, URL: https://www.transportlogistic.de/de/messe/industry-insights/logistikkonzepte-der-zukunft/ [14.05.2020].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AT" dirty="0"/>
              <a:t>T3,</a:t>
            </a:r>
            <a:r>
              <a:rPr lang="de-AT" baseline="0" dirty="0"/>
              <a:t> URL: </a:t>
            </a:r>
            <a:r>
              <a:rPr lang="de-AT" dirty="0"/>
              <a:t>https://t3n.de/magazin/innovative-logistik-trends-onlinehandel-zukunftspaket-238987/ [14.05.2020]</a:t>
            </a:r>
          </a:p>
          <a:p>
            <a:pPr marL="0" indent="0">
              <a:buFont typeface="Arial" panose="020B0604020202020204" pitchFamily="34" charset="0"/>
              <a:buNone/>
            </a:pPr>
            <a:r>
              <a:rPr lang="de-AT" dirty="0"/>
              <a:t>WKO, URL: https://www.wko.at/service/aussenwirtschaft/logistik-branche-struktur-zukunft-trends.html [14.05.2020].</a:t>
            </a:r>
          </a:p>
        </p:txBody>
      </p:sp>
      <p:sp>
        <p:nvSpPr>
          <p:cNvPr id="4" name="Foliennummernplatzhalter 3"/>
          <p:cNvSpPr>
            <a:spLocks noGrp="1"/>
          </p:cNvSpPr>
          <p:nvPr>
            <p:ph type="sldNum" sz="quarter" idx="10"/>
          </p:nvPr>
        </p:nvSpPr>
        <p:spPr/>
        <p:txBody>
          <a:bodyPr/>
          <a:lstStyle/>
          <a:p>
            <a:fld id="{56F06DAA-0A4E-4110-9797-3FB8CA0FEA93}" type="slidenum">
              <a:rPr lang="de-AT" smtClean="0"/>
              <a:t>7</a:t>
            </a:fld>
            <a:endParaRPr lang="de-AT" dirty="0"/>
          </a:p>
        </p:txBody>
      </p:sp>
    </p:spTree>
    <p:extLst>
      <p:ext uri="{BB962C8B-B14F-4D97-AF65-F5344CB8AC3E}">
        <p14:creationId xmlns:p14="http://schemas.microsoft.com/office/powerpoint/2010/main" val="394668111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AT" dirty="0"/>
          </a:p>
        </p:txBody>
      </p:sp>
      <p:sp>
        <p:nvSpPr>
          <p:cNvPr id="4" name="Slide Number Placeholder 3"/>
          <p:cNvSpPr>
            <a:spLocks noGrp="1"/>
          </p:cNvSpPr>
          <p:nvPr>
            <p:ph type="sldNum" sz="quarter" idx="10"/>
          </p:nvPr>
        </p:nvSpPr>
        <p:spPr/>
        <p:txBody>
          <a:bodyPr/>
          <a:lstStyle/>
          <a:p>
            <a:fld id="{56F06DAA-0A4E-4110-9797-3FB8CA0FEA93}" type="slidenum">
              <a:rPr lang="de-AT" smtClean="0"/>
              <a:t>66</a:t>
            </a:fld>
            <a:endParaRPr lang="de-AT" dirty="0"/>
          </a:p>
        </p:txBody>
      </p:sp>
    </p:spTree>
    <p:extLst>
      <p:ext uri="{BB962C8B-B14F-4D97-AF65-F5344CB8AC3E}">
        <p14:creationId xmlns:p14="http://schemas.microsoft.com/office/powerpoint/2010/main" val="3730518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sz="1200" b="1" i="0" u="none" strike="noStrike" kern="1200" baseline="0" dirty="0">
                <a:solidFill>
                  <a:schemeClr val="tx1"/>
                </a:solidFill>
                <a:latin typeface="+mn-lt"/>
                <a:ea typeface="+mn-ea"/>
                <a:cs typeface="+mn-cs"/>
              </a:rPr>
              <a:t>25% der Treibhausgasemissionen in der EU entfällt auf den Verkehrssektor, Tendenz steigend</a:t>
            </a:r>
            <a:r>
              <a:rPr lang="de-AT" sz="1200" b="0" i="0" u="none" strike="noStrike" kern="1200" baseline="0" dirty="0">
                <a:solidFill>
                  <a:schemeClr val="tx1"/>
                </a:solidFill>
                <a:latin typeface="+mn-lt"/>
                <a:ea typeface="+mn-ea"/>
                <a:cs typeface="+mn-cs"/>
              </a:rPr>
              <a:t>. Die verkehrsbedingten Emissionen müssen bis 2050 um 90 % gesenkt werden, um Klimaneutralität zu erreichen, . Alle Verkehrsträger werden zu dieser Verringerung beitragen müssen. Der multimodale Verkehr muss forciert werden, um ein effizientes Verkehrssystem zu gewährleisten. Dazu soll ein großer Anteil der 77% des Güterbinnenverkehrs, der derzeit auf der Straße abgewickelt wird, auf die Schiene und Binnenwasserstraße verlagert werden. Derzeit werden europaweit ca. </a:t>
            </a:r>
            <a:r>
              <a:rPr lang="de-AT" sz="1200" b="0" i="0" u="none" strike="noStrike" kern="1200" baseline="0">
                <a:solidFill>
                  <a:schemeClr val="tx1"/>
                </a:solidFill>
                <a:latin typeface="+mn-lt"/>
                <a:ea typeface="+mn-ea"/>
                <a:cs typeface="+mn-cs"/>
              </a:rPr>
              <a:t>17% </a:t>
            </a:r>
            <a:r>
              <a:rPr lang="de-AT" sz="1200" b="0" i="0" u="none" strike="noStrike" kern="1200" baseline="0" dirty="0">
                <a:solidFill>
                  <a:schemeClr val="tx1"/>
                </a:solidFill>
                <a:latin typeface="+mn-lt"/>
                <a:ea typeface="+mn-ea"/>
                <a:cs typeface="+mn-cs"/>
              </a:rPr>
              <a:t>aller Güter auf der Schiene und lediglich 6% aller Güter auf dem Binnenschiff transportiert. Die </a:t>
            </a:r>
            <a:r>
              <a:rPr lang="de-AT" sz="1200" b="1" i="0" u="none" strike="noStrike" kern="1200" baseline="0" dirty="0">
                <a:solidFill>
                  <a:schemeClr val="tx1"/>
                </a:solidFill>
                <a:latin typeface="+mn-lt"/>
                <a:ea typeface="+mn-ea"/>
                <a:cs typeface="+mn-cs"/>
              </a:rPr>
              <a:t>automatisierte und vernetzte multimodale Mobilität </a:t>
            </a:r>
            <a:r>
              <a:rPr lang="de-AT" sz="1200" b="0" i="0" u="none" strike="noStrike" kern="1200" baseline="0" dirty="0">
                <a:solidFill>
                  <a:schemeClr val="tx1"/>
                </a:solidFill>
                <a:latin typeface="+mn-lt"/>
                <a:ea typeface="+mn-ea"/>
                <a:cs typeface="+mn-cs"/>
              </a:rPr>
              <a:t>soll zusammen mit intelligenten Verkehrsmanagementsystemen, die durch die Digitalisierung ermöglicht werden, u.a. dazu beitragen die Umweltverschmutzung v.a. im städtischen Bereich zu verringern.</a:t>
            </a:r>
          </a:p>
          <a:p>
            <a:endParaRPr lang="de-AT" sz="1200" b="0" i="0" u="none" strike="noStrike" kern="1200" baseline="0" dirty="0">
              <a:solidFill>
                <a:schemeClr val="tx1"/>
              </a:solidFill>
              <a:latin typeface="+mn-lt"/>
              <a:ea typeface="+mn-ea"/>
              <a:cs typeface="+mn-cs"/>
            </a:endParaRPr>
          </a:p>
          <a:p>
            <a:endParaRPr lang="de-AT" sz="1200" b="0" i="0" u="none" strike="noStrike" kern="1200" baseline="0" dirty="0">
              <a:solidFill>
                <a:schemeClr val="tx1"/>
              </a:solidFill>
              <a:effectLst/>
              <a:latin typeface="+mn-lt"/>
              <a:ea typeface="+mn-ea"/>
              <a:cs typeface="+mn-cs"/>
            </a:endParaRPr>
          </a:p>
          <a:p>
            <a:r>
              <a:rPr lang="de-AT" sz="1200" b="0" i="0" u="none" strike="noStrike" kern="1200" baseline="0" dirty="0">
                <a:solidFill>
                  <a:schemeClr val="tx1"/>
                </a:solidFill>
                <a:effectLst/>
                <a:latin typeface="+mn-lt"/>
                <a:ea typeface="+mn-ea"/>
                <a:cs typeface="+mn-cs"/>
              </a:rPr>
              <a:t>Quelle: Europäische Kommission: Der europäische Grüne Deal, 2019, S. 12f.</a:t>
            </a:r>
          </a:p>
          <a:p>
            <a:endParaRPr lang="de-AT" sz="1200" b="0" i="0" u="none" strike="noStrike"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AT" sz="1200" b="0" i="0" u="none" strike="noStrike" kern="1200" baseline="0" dirty="0">
                <a:solidFill>
                  <a:schemeClr val="tx1"/>
                </a:solidFill>
                <a:effectLst/>
                <a:latin typeface="+mn-lt"/>
                <a:ea typeface="+mn-ea"/>
                <a:cs typeface="+mn-cs"/>
              </a:rPr>
              <a:t>Bildquelle: </a:t>
            </a:r>
            <a:r>
              <a:rPr lang="en-GB" sz="1200" dirty="0"/>
              <a:t>Eurostat, “Freight transport statistics – modal split”,</a:t>
            </a:r>
            <a:r>
              <a:rPr lang="en-GB" sz="1200" baseline="0" dirty="0"/>
              <a:t> (2020), URL: </a:t>
            </a:r>
            <a:r>
              <a:rPr lang="en-GB" sz="1200" dirty="0"/>
              <a:t>http://ec.europa.eu/eurostat/statistics-explained/index.php/Freight_transport_statistics_-_modal_split [28.04.2020]</a:t>
            </a:r>
          </a:p>
          <a:p>
            <a:endParaRPr lang="de-AT"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6F06DAA-0A4E-4110-9797-3FB8CA0FEA93}" type="slidenum">
              <a:rPr lang="de-AT" smtClean="0"/>
              <a:t>8</a:t>
            </a:fld>
            <a:endParaRPr lang="de-AT" dirty="0"/>
          </a:p>
        </p:txBody>
      </p:sp>
    </p:spTree>
    <p:extLst>
      <p:ext uri="{BB962C8B-B14F-4D97-AF65-F5344CB8AC3E}">
        <p14:creationId xmlns:p14="http://schemas.microsoft.com/office/powerpoint/2010/main" val="10790393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sz="1200" kern="1200" dirty="0">
                <a:solidFill>
                  <a:schemeClr val="tx1"/>
                </a:solidFill>
                <a:effectLst/>
                <a:latin typeface="+mn-lt"/>
                <a:ea typeface="+mn-ea"/>
                <a:cs typeface="+mn-cs"/>
              </a:rPr>
              <a:t>Die Logistik ist als Wirtschaftsbereich wie auch als Tätigkeitsfeld innerhalb von Unternehmen weltweit bedeutend. Sie macht Arbeitsteilung im In- und Ausland möglich und stellt somit einen Eckpfeiler der Globalisierung dar. Logistik nimmt entsprechend einen immer wichtigeren Stellenwert ein, der entscheidend zum volkswirtschaftlichen Erfolg und zum Erfolg einzelner Unternehmen beiträgt. Qualifizierte Logistik-Fachkräfte sind daher unverzichtbar. Ebenso wie der Wirtschaftsbereich hat sich das Berufsfeld in den letzten Jahren rasant weiterentwickelt und stark verändert,</a:t>
            </a:r>
            <a:r>
              <a:rPr lang="de-AT" sz="1200" kern="1200" baseline="0" dirty="0">
                <a:solidFill>
                  <a:schemeClr val="tx1"/>
                </a:solidFill>
                <a:effectLst/>
                <a:latin typeface="+mn-lt"/>
                <a:ea typeface="+mn-ea"/>
                <a:cs typeface="+mn-cs"/>
              </a:rPr>
              <a:t> auch im Kontext vermehrter Digitalisierung.</a:t>
            </a:r>
            <a:r>
              <a:rPr lang="de-AT" sz="1200" kern="1200" dirty="0">
                <a:solidFill>
                  <a:schemeClr val="tx1"/>
                </a:solidFill>
                <a:effectLst/>
                <a:latin typeface="+mn-lt"/>
                <a:ea typeface="+mn-ea"/>
                <a:cs typeface="+mn-cs"/>
              </a:rPr>
              <a:t> </a:t>
            </a:r>
          </a:p>
          <a:p>
            <a:r>
              <a:rPr lang="de-AT" sz="1200" kern="1200" dirty="0">
                <a:solidFill>
                  <a:schemeClr val="tx1"/>
                </a:solidFill>
                <a:effectLst/>
                <a:latin typeface="+mn-lt"/>
                <a:ea typeface="+mn-ea"/>
                <a:cs typeface="+mn-cs"/>
              </a:rPr>
              <a:t>Die zunehmende Internationalisierung der Wertschöpfungsketten hat zu einem Wandel der Aufgabenprofile in nahezu allen Bereichen der Logistik geführt. Während sich Logistiker früher hauptsächlich um Transport, Umschlag und Lagerung gekümmert haben, steuern sie heute ganze Wertschöpfungsnetzwerke. Logistik ist weit mehr als Warenströme leiten und Behälter kommissionieren. Zu den Aufgaben gehören die marktorientierte, integrierte Planung, Gestaltung, Abwicklung und Kontrolle des gesamten Material- und dazugehörigen Informationsflusses zwischen Unternehmen, Lieferanten und Kunden sowie innerhalb eines Unternehmens.  </a:t>
            </a:r>
          </a:p>
          <a:p>
            <a:r>
              <a:rPr lang="de-AT" sz="1200" kern="1200" dirty="0">
                <a:solidFill>
                  <a:schemeClr val="tx1"/>
                </a:solidFill>
                <a:effectLst/>
                <a:latin typeface="+mn-lt"/>
                <a:ea typeface="+mn-ea"/>
                <a:cs typeface="+mn-cs"/>
              </a:rPr>
              <a:t>Mit der Komplexität der Aufgaben steigt auch deren Attraktivität. Die sich ständig ändernden Anforderungen der unterschiedlichen Märkte erfordern von der Logistik flexible und sich permanent weiter entwickelnde Konzepte. Beim verantwortlichen Mitarbeiter sind hier Prozessverständnis und analytische Fähigkeiten aber auch Kreativität für innovative Lösungen gefragt. Daher</a:t>
            </a:r>
            <a:r>
              <a:rPr lang="de-AT" sz="1200" kern="1200" baseline="0" dirty="0">
                <a:solidFill>
                  <a:schemeClr val="tx1"/>
                </a:solidFill>
                <a:effectLst/>
                <a:latin typeface="+mn-lt"/>
                <a:ea typeface="+mn-ea"/>
                <a:cs typeface="+mn-cs"/>
              </a:rPr>
              <a:t> ergibt sich auch ein </a:t>
            </a:r>
            <a:r>
              <a:rPr lang="de-AT" sz="1200" kern="1200" dirty="0">
                <a:solidFill>
                  <a:schemeClr val="tx1"/>
                </a:solidFill>
                <a:effectLst/>
                <a:latin typeface="+mn-lt"/>
                <a:ea typeface="+mn-ea"/>
                <a:cs typeface="+mn-cs"/>
              </a:rPr>
              <a:t>Bedarf an hochqualifizierten Fachkräften in der Logistik,</a:t>
            </a:r>
            <a:r>
              <a:rPr lang="de-AT" sz="1200" kern="1200" baseline="0" dirty="0">
                <a:solidFill>
                  <a:schemeClr val="tx1"/>
                </a:solidFill>
                <a:effectLst/>
                <a:latin typeface="+mn-lt"/>
                <a:ea typeface="+mn-ea"/>
                <a:cs typeface="+mn-cs"/>
              </a:rPr>
              <a:t> welcher auch in Zukunft steigend ist. </a:t>
            </a:r>
          </a:p>
          <a:p>
            <a:endParaRPr lang="de-AT" sz="1200" kern="1200" dirty="0">
              <a:solidFill>
                <a:schemeClr val="tx1"/>
              </a:solidFill>
              <a:effectLst/>
              <a:latin typeface="+mn-lt"/>
              <a:ea typeface="+mn-ea"/>
              <a:cs typeface="+mn-cs"/>
            </a:endParaRPr>
          </a:p>
          <a:p>
            <a:r>
              <a:rPr lang="de-AT" sz="1200" kern="1200" dirty="0">
                <a:solidFill>
                  <a:schemeClr val="tx1"/>
                </a:solidFill>
                <a:effectLst/>
                <a:latin typeface="+mn-lt"/>
                <a:ea typeface="+mn-ea"/>
                <a:cs typeface="+mn-cs"/>
              </a:rPr>
              <a:t>Quelle:</a:t>
            </a:r>
            <a:r>
              <a:rPr lang="de-AT" sz="1200" kern="1200" baseline="0" dirty="0">
                <a:solidFill>
                  <a:schemeClr val="tx1"/>
                </a:solidFill>
                <a:effectLst/>
                <a:latin typeface="+mn-lt"/>
                <a:ea typeface="+mn-ea"/>
                <a:cs typeface="+mn-cs"/>
              </a:rPr>
              <a:t> Industriemagazin, URL: https://industriemagazin.at/a/fachkraeftemangel-bei-logistikern-wir-sind-kurz-vor-dem-versorgungskollaps [14.05.2020].</a:t>
            </a:r>
          </a:p>
          <a:p>
            <a:r>
              <a:rPr lang="de-AT" dirty="0" err="1"/>
              <a:t>Abimagazin</a:t>
            </a:r>
            <a:r>
              <a:rPr lang="de-AT" dirty="0"/>
              <a:t>,</a:t>
            </a:r>
            <a:r>
              <a:rPr lang="de-AT" baseline="0" dirty="0"/>
              <a:t> URL: http://doku.iab.de/abi/2011/abi0311_22.pdf [14.05.2020].</a:t>
            </a:r>
          </a:p>
          <a:p>
            <a:r>
              <a:rPr lang="de-AT" baseline="0" dirty="0"/>
              <a:t>Karriere.de, URL: https://www.karriere.de/arbeitsmarkt-logistik-karriere-in-der-container-welt/23040246.html [14.05.2020]</a:t>
            </a:r>
          </a:p>
          <a:p>
            <a:r>
              <a:rPr lang="de-AT" baseline="0" dirty="0"/>
              <a:t>Zentralverband für Spedition und Logistik, URL: https://www.ots.at/presseaussendung/OTS_20191129_OTS0158/logistik-branche-als-innovationstreiber-digitalisierung-mehr-chance-als-bedrohung-bild [14.05.2020].</a:t>
            </a:r>
          </a:p>
          <a:p>
            <a:endParaRPr lang="de-AT" dirty="0"/>
          </a:p>
        </p:txBody>
      </p:sp>
      <p:sp>
        <p:nvSpPr>
          <p:cNvPr id="4" name="Foliennummernplatzhalter 3"/>
          <p:cNvSpPr>
            <a:spLocks noGrp="1"/>
          </p:cNvSpPr>
          <p:nvPr>
            <p:ph type="sldNum" sz="quarter" idx="10"/>
          </p:nvPr>
        </p:nvSpPr>
        <p:spPr/>
        <p:txBody>
          <a:bodyPr/>
          <a:lstStyle/>
          <a:p>
            <a:fld id="{56F06DAA-0A4E-4110-9797-3FB8CA0FEA93}" type="slidenum">
              <a:rPr lang="de-AT" smtClean="0"/>
              <a:t>9</a:t>
            </a:fld>
            <a:endParaRPr lang="de-AT" dirty="0"/>
          </a:p>
        </p:txBody>
      </p:sp>
    </p:spTree>
    <p:extLst>
      <p:ext uri="{BB962C8B-B14F-4D97-AF65-F5344CB8AC3E}">
        <p14:creationId xmlns:p14="http://schemas.microsoft.com/office/powerpoint/2010/main" val="5819672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sz="1200" b="1" kern="1200" dirty="0">
                <a:solidFill>
                  <a:schemeClr val="tx1"/>
                </a:solidFill>
                <a:effectLst/>
                <a:latin typeface="+mn-lt"/>
                <a:ea typeface="+mn-ea"/>
                <a:cs typeface="+mn-cs"/>
              </a:rPr>
              <a:t>Logistik macht sich langsam attraktiv für Frauen: </a:t>
            </a:r>
            <a:r>
              <a:rPr lang="de-AT" sz="1200" kern="1200" dirty="0">
                <a:solidFill>
                  <a:schemeClr val="tx1"/>
                </a:solidFill>
                <a:effectLst/>
                <a:latin typeface="+mn-lt"/>
                <a:ea typeface="+mn-ea"/>
                <a:cs typeface="+mn-cs"/>
              </a:rPr>
              <a:t>Frauen in der Logistik sind heutzutage immer noch unterrepräsentiert, jedoch zeigt der Trend dass mittlerweile einige Tausend Frauen in den unterschiedlichen Logistikberufen tätig sind und die Anzahl stetig steigt. Viele Logistikunternehmen</a:t>
            </a:r>
            <a:r>
              <a:rPr lang="de-AT" sz="1200" kern="1200" baseline="0" dirty="0">
                <a:solidFill>
                  <a:schemeClr val="tx1"/>
                </a:solidFill>
                <a:effectLst/>
                <a:latin typeface="+mn-lt"/>
                <a:ea typeface="+mn-ea"/>
                <a:cs typeface="+mn-cs"/>
              </a:rPr>
              <a:t> </a:t>
            </a:r>
            <a:r>
              <a:rPr lang="de-AT" sz="1200" kern="1200" dirty="0">
                <a:solidFill>
                  <a:schemeClr val="tx1"/>
                </a:solidFill>
                <a:effectLst/>
                <a:latin typeface="+mn-lt"/>
                <a:ea typeface="+mn-ea"/>
                <a:cs typeface="+mn-cs"/>
              </a:rPr>
              <a:t>bieten bereits flexible Arbeitszeiten, individuelle</a:t>
            </a:r>
            <a:r>
              <a:rPr lang="de-AT" sz="1200" kern="1200" baseline="0" dirty="0">
                <a:solidFill>
                  <a:schemeClr val="tx1"/>
                </a:solidFill>
                <a:effectLst/>
                <a:latin typeface="+mn-lt"/>
                <a:ea typeface="+mn-ea"/>
                <a:cs typeface="+mn-cs"/>
              </a:rPr>
              <a:t> Teilzeiten mit Berücksichtigung von familiären Gegebenheiten, sogar Jobsharing wird teilweise gelebt. Außerdem nehmen Kinderbetreuungsmaßnahmen zu. Ein wichtiges Element zur </a:t>
            </a:r>
            <a:r>
              <a:rPr lang="de-AT" sz="1200" kern="1200" baseline="0" dirty="0" err="1">
                <a:solidFill>
                  <a:schemeClr val="tx1"/>
                </a:solidFill>
                <a:effectLst/>
                <a:latin typeface="+mn-lt"/>
                <a:ea typeface="+mn-ea"/>
                <a:cs typeface="+mn-cs"/>
              </a:rPr>
              <a:t>Berufsattraktivierung</a:t>
            </a:r>
            <a:r>
              <a:rPr lang="de-AT" sz="1200" kern="1200" baseline="0" dirty="0">
                <a:solidFill>
                  <a:schemeClr val="tx1"/>
                </a:solidFill>
                <a:effectLst/>
                <a:latin typeface="+mn-lt"/>
                <a:ea typeface="+mn-ea"/>
                <a:cs typeface="+mn-cs"/>
              </a:rPr>
              <a:t> von Logistik-Berufen für Frauen ist die Möglichkeit zur Vernetzung mithilfe von Initiativen wie „Ladies in </a:t>
            </a:r>
            <a:r>
              <a:rPr lang="de-AT" sz="1200" kern="1200" baseline="0" dirty="0" err="1">
                <a:solidFill>
                  <a:schemeClr val="tx1"/>
                </a:solidFill>
                <a:effectLst/>
                <a:latin typeface="+mn-lt"/>
                <a:ea typeface="+mn-ea"/>
                <a:cs typeface="+mn-cs"/>
              </a:rPr>
              <a:t>Logistics</a:t>
            </a:r>
            <a:r>
              <a:rPr lang="de-AT" sz="1200" kern="1200" baseline="0" dirty="0">
                <a:solidFill>
                  <a:schemeClr val="tx1"/>
                </a:solidFill>
                <a:effectLst/>
                <a:latin typeface="+mn-lt"/>
                <a:ea typeface="+mn-ea"/>
                <a:cs typeface="+mn-cs"/>
              </a:rPr>
              <a:t>“ oder „Women in Mobility“. Außerdem spielt eine positive Kommunikation eine entscheidende Rolle. Ein Beispiel dafür bietet das Unternehmen Bosch mit seiner Initiative „Working Out </a:t>
            </a:r>
            <a:r>
              <a:rPr lang="de-AT" sz="1200" kern="1200" baseline="0" dirty="0" err="1">
                <a:solidFill>
                  <a:schemeClr val="tx1"/>
                </a:solidFill>
                <a:effectLst/>
                <a:latin typeface="+mn-lt"/>
                <a:ea typeface="+mn-ea"/>
                <a:cs typeface="+mn-cs"/>
              </a:rPr>
              <a:t>Loud</a:t>
            </a:r>
            <a:r>
              <a:rPr lang="de-AT" sz="1200" kern="1200" baseline="0" dirty="0">
                <a:solidFill>
                  <a:schemeClr val="tx1"/>
                </a:solidFill>
                <a:effectLst/>
                <a:latin typeface="+mn-lt"/>
                <a:ea typeface="+mn-ea"/>
                <a:cs typeface="+mn-cs"/>
              </a:rPr>
              <a:t>“: Mit dieser Initiative wird netzwerkorientiertes Arbeiten vorgelebt, wodurch man persönliche und berufliche Ziele gleichermaßen fokussieren kann.</a:t>
            </a:r>
          </a:p>
          <a:p>
            <a:endParaRPr lang="de-AT" sz="1200" kern="1200" dirty="0">
              <a:solidFill>
                <a:schemeClr val="tx1"/>
              </a:solidFill>
              <a:effectLst/>
              <a:latin typeface="+mn-lt"/>
              <a:ea typeface="+mn-ea"/>
              <a:cs typeface="+mn-cs"/>
            </a:endParaRPr>
          </a:p>
          <a:p>
            <a:r>
              <a:rPr lang="de-AT" sz="1200" kern="1200" dirty="0">
                <a:solidFill>
                  <a:schemeClr val="tx1"/>
                </a:solidFill>
                <a:effectLst/>
                <a:latin typeface="+mn-lt"/>
                <a:ea typeface="+mn-ea"/>
                <a:cs typeface="+mn-cs"/>
              </a:rPr>
              <a:t>Quelle:</a:t>
            </a:r>
            <a:r>
              <a:rPr lang="de-AT" sz="1200" kern="1200" baseline="0" dirty="0">
                <a:solidFill>
                  <a:schemeClr val="tx1"/>
                </a:solidFill>
                <a:effectLst/>
                <a:latin typeface="+mn-lt"/>
                <a:ea typeface="+mn-ea"/>
                <a:cs typeface="+mn-cs"/>
              </a:rPr>
              <a:t> BVL, 2019, URL: https://www.bvl.de/files/1951/1988/2128/Begleitende_Publikation_zur_Session_Maennerdomaene.pdf [14.05.2020]</a:t>
            </a:r>
            <a:endParaRPr lang="de-AT" sz="1200" kern="1200" dirty="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56F06DAA-0A4E-4110-9797-3FB8CA0FEA93}" type="slidenum">
              <a:rPr lang="de-AT" smtClean="0"/>
              <a:t>10</a:t>
            </a:fld>
            <a:endParaRPr lang="de-AT" dirty="0"/>
          </a:p>
        </p:txBody>
      </p:sp>
    </p:spTree>
    <p:extLst>
      <p:ext uri="{BB962C8B-B14F-4D97-AF65-F5344CB8AC3E}">
        <p14:creationId xmlns:p14="http://schemas.microsoft.com/office/powerpoint/2010/main" val="21981461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00808"/>
            <a:ext cx="7772400" cy="1470025"/>
          </a:xfrm>
        </p:spPr>
        <p:txBody>
          <a:bodyPr/>
          <a:lstStyle>
            <a:lvl1pPr>
              <a:defRPr lang="en-US" sz="5400" kern="1200" cap="all" spc="-100" baseline="0" smtClean="0">
                <a:solidFill>
                  <a:schemeClr val="tx2"/>
                </a:solidFill>
                <a:latin typeface="+mj-lt"/>
                <a:ea typeface="+mj-ea"/>
                <a:cs typeface="+mj-cs"/>
              </a:defRPr>
            </a:lvl1pPr>
          </a:lstStyle>
          <a:p>
            <a:r>
              <a:rPr lang="en-US" dirty="0"/>
              <a:t>Click to edit Master title style</a:t>
            </a:r>
            <a:endParaRPr lang="de-AT" dirty="0"/>
          </a:p>
        </p:txBody>
      </p:sp>
      <p:sp>
        <p:nvSpPr>
          <p:cNvPr id="3" name="Subtitle 2"/>
          <p:cNvSpPr>
            <a:spLocks noGrp="1"/>
          </p:cNvSpPr>
          <p:nvPr>
            <p:ph type="subTitle" idx="1"/>
          </p:nvPr>
        </p:nvSpPr>
        <p:spPr>
          <a:xfrm>
            <a:off x="1371600" y="3764632"/>
            <a:ext cx="6400800" cy="1752600"/>
          </a:xfrm>
        </p:spPr>
        <p:txBody>
          <a:bodyPr/>
          <a:lstStyle>
            <a:lvl1pPr marL="0" indent="0" algn="ctr">
              <a:buNone/>
              <a:defRPr lang="en-US" sz="2400" kern="1200" smtClean="0">
                <a:solidFill>
                  <a:schemeClr val="tx1">
                    <a:lumMod val="75000"/>
                    <a:lumOff val="2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de-AT" dirty="0"/>
          </a:p>
        </p:txBody>
      </p:sp>
      <p:sp>
        <p:nvSpPr>
          <p:cNvPr id="4" name="Date Placeholder 3"/>
          <p:cNvSpPr>
            <a:spLocks noGrp="1"/>
          </p:cNvSpPr>
          <p:nvPr>
            <p:ph type="dt" sz="half" idx="10"/>
          </p:nvPr>
        </p:nvSpPr>
        <p:spPr/>
        <p:txBody>
          <a:bodyPr/>
          <a:lstStyle/>
          <a:p>
            <a:fld id="{CB2260D3-C30E-4672-9BC4-E875ABA2EE82}" type="datetime6">
              <a:rPr lang="de-AT" smtClean="0"/>
              <a:t>September 22</a:t>
            </a:fld>
            <a:endParaRPr lang="de-AT" dirty="0"/>
          </a:p>
        </p:txBody>
      </p:sp>
      <p:sp>
        <p:nvSpPr>
          <p:cNvPr id="5" name="Footer Placeholder 4"/>
          <p:cNvSpPr>
            <a:spLocks noGrp="1"/>
          </p:cNvSpPr>
          <p:nvPr>
            <p:ph type="ftr" sz="quarter" idx="11"/>
          </p:nvPr>
        </p:nvSpPr>
        <p:spPr/>
        <p:txBody>
          <a:bodyPr/>
          <a:lstStyle/>
          <a:p>
            <a:endParaRPr lang="de-AT" dirty="0"/>
          </a:p>
        </p:txBody>
      </p:sp>
      <p:sp>
        <p:nvSpPr>
          <p:cNvPr id="6" name="Slide Number Placeholder 5"/>
          <p:cNvSpPr>
            <a:spLocks noGrp="1"/>
          </p:cNvSpPr>
          <p:nvPr>
            <p:ph type="sldNum" sz="quarter" idx="12"/>
          </p:nvPr>
        </p:nvSpPr>
        <p:spPr/>
        <p:txBody>
          <a:bodyPr/>
          <a:lstStyle/>
          <a:p>
            <a:fld id="{CD93F612-187A-48BF-B5EE-AA4BEE289BC1}" type="slidenum">
              <a:rPr lang="de-AT" smtClean="0"/>
              <a:t>‹#›</a:t>
            </a:fld>
            <a:endParaRPr lang="de-AT" dirty="0"/>
          </a:p>
        </p:txBody>
      </p:sp>
      <p:cxnSp>
        <p:nvCxnSpPr>
          <p:cNvPr id="8" name="Straight Connector 7"/>
          <p:cNvCxnSpPr/>
          <p:nvPr userDrawn="1"/>
        </p:nvCxnSpPr>
        <p:spPr>
          <a:xfrm>
            <a:off x="685800" y="3398520"/>
            <a:ext cx="7848600" cy="1588"/>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80277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86E1B64-A349-423D-A4C5-43827FE7BB9A}" type="datetime6">
              <a:rPr lang="de-AT" smtClean="0">
                <a:solidFill>
                  <a:prstClr val="white"/>
                </a:solidFill>
              </a:rPr>
              <a:t>September 22</a:t>
            </a:fld>
            <a:endParaRPr lang="de-AT" dirty="0">
              <a:solidFill>
                <a:prstClr val="white"/>
              </a:solidFill>
            </a:endParaRPr>
          </a:p>
        </p:txBody>
      </p:sp>
      <p:sp>
        <p:nvSpPr>
          <p:cNvPr id="6" name="Footer Placeholder 5"/>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7" name="Slide Number Placeholder 6"/>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22336493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6718AE-A8C6-4463-B718-0A8C46CBCE45}" type="datetime6">
              <a:rPr lang="de-AT" smtClean="0">
                <a:solidFill>
                  <a:prstClr val="white"/>
                </a:solidFill>
              </a:rPr>
              <a:t>September 22</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518037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DFE3FC7-A623-4273-9146-268EC6F2ADB1}" type="datetime6">
              <a:rPr lang="de-AT" smtClean="0">
                <a:solidFill>
                  <a:prstClr val="white"/>
                </a:solidFill>
              </a:rPr>
              <a:t>September 22</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15409340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dirty="0"/>
              <a:t>Click to edit Master title style</a:t>
            </a:r>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lvl1pPr marL="0" marR="0" indent="0" algn="l" defTabSz="914400" rtl="0" eaLnBrk="1" fontAlgn="auto" latinLnBrk="0" hangingPunct="1">
              <a:lnSpc>
                <a:spcPct val="100000"/>
              </a:lnSpc>
              <a:spcBef>
                <a:spcPts val="0"/>
              </a:spcBef>
              <a:spcAft>
                <a:spcPts val="0"/>
              </a:spcAft>
              <a:buClrTx/>
              <a:buSzTx/>
              <a:buFontTx/>
              <a:buNone/>
              <a:tabLst/>
              <a:defRPr/>
            </a:lvl1pPr>
          </a:lstStyle>
          <a:p>
            <a:fld id="{F65D3A17-F3DF-403A-A5E6-37B592D79687}" type="datetime6">
              <a:rPr lang="de-AT" smtClean="0">
                <a:solidFill>
                  <a:prstClr val="white"/>
                </a:solidFill>
              </a:rPr>
              <a:t>September 22</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6376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3C628F"/>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rgbClr val="3C628F"/>
                </a:solidFill>
              </a:defRPr>
            </a:lvl1pPr>
            <a:lvl2pPr>
              <a:defRPr>
                <a:solidFill>
                  <a:srgbClr val="3C628F"/>
                </a:solidFill>
              </a:defRPr>
            </a:lvl2pPr>
            <a:lvl3pPr>
              <a:defRPr>
                <a:solidFill>
                  <a:srgbClr val="3C628F"/>
                </a:solidFill>
              </a:defRPr>
            </a:lvl3pPr>
            <a:lvl4pPr>
              <a:defRPr>
                <a:solidFill>
                  <a:srgbClr val="3C628F"/>
                </a:solidFill>
              </a:defRPr>
            </a:lvl4pPr>
            <a:lvl5pPr>
              <a:defRPr>
                <a:solidFill>
                  <a:srgbClr val="3C628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fld id="{D3E61E40-B63F-46D5-8043-32BA19620943}" type="datetime6">
              <a:rPr lang="de-AT" smtClean="0">
                <a:solidFill>
                  <a:prstClr val="white"/>
                </a:solidFill>
              </a:rPr>
              <a:t>September 22</a:t>
            </a:fld>
            <a:endParaRPr lang="de-AT" dirty="0">
              <a:solidFill>
                <a:prstClr val="white"/>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32761899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US"/>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5E78387-95CF-4DB2-8B65-1742E5640B54}" type="datetime6">
              <a:rPr lang="de-AT" smtClean="0">
                <a:solidFill>
                  <a:prstClr val="black"/>
                </a:solidFill>
              </a:rPr>
              <a:t>September 22</a:t>
            </a:fld>
            <a:endParaRPr lang="de-AT" dirty="0">
              <a:solidFill>
                <a:prstClr val="black"/>
              </a:solidFill>
            </a:endParaRPr>
          </a:p>
        </p:txBody>
      </p:sp>
      <p:sp>
        <p:nvSpPr>
          <p:cNvPr id="5" name="Footer Placeholder 4"/>
          <p:cNvSpPr>
            <a:spLocks noGrp="1"/>
          </p:cNvSpPr>
          <p:nvPr>
            <p:ph type="ftr" sz="quarter" idx="11"/>
          </p:nvPr>
        </p:nvSpPr>
        <p:spPr>
          <a:xfrm>
            <a:off x="3405336" y="6597352"/>
            <a:ext cx="4114800" cy="329184"/>
          </a:xfrm>
          <a:prstGeom prst="rect">
            <a:avLst/>
          </a:prstGeom>
        </p:spPr>
        <p:txBody>
          <a:bodyPr/>
          <a:lstStyle/>
          <a:p>
            <a:endParaRPr lang="de-AT" dirty="0">
              <a:solidFill>
                <a:prstClr val="white"/>
              </a:solidFill>
            </a:endParaRPr>
          </a:p>
        </p:txBody>
      </p:sp>
      <p:sp>
        <p:nvSpPr>
          <p:cNvPr id="6" name="Slide Number Placeholder 5"/>
          <p:cNvSpPr>
            <a:spLocks noGrp="1"/>
          </p:cNvSpPr>
          <p:nvPr>
            <p:ph type="sldNum" sz="quarter" idx="12"/>
          </p:nvPr>
        </p:nvSpPr>
        <p:spPr/>
        <p:txBody>
          <a:bodyPr/>
          <a:lstStyle/>
          <a:p>
            <a:fld id="{7D34D7BA-8E13-46FE-8871-8877FE7E3568}" type="slidenum">
              <a:rPr lang="de-AT" smtClean="0">
                <a:solidFill>
                  <a:prstClr val="black"/>
                </a:solidFill>
              </a:rPr>
              <a:pPr/>
              <a:t>‹#›</a:t>
            </a:fld>
            <a:endParaRPr lang="de-AT" dirty="0">
              <a:solidFill>
                <a:prstClr val="black"/>
              </a:solidFill>
            </a:endParaRPr>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594800"/>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5088F02-D34A-432A-A464-E051AE2A2891}" type="datetime6">
              <a:rPr lang="de-AT" smtClean="0">
                <a:solidFill>
                  <a:prstClr val="white"/>
                </a:solidFill>
              </a:rPr>
              <a:t>September 22</a:t>
            </a:fld>
            <a:endParaRPr lang="de-AT" dirty="0">
              <a:solidFill>
                <a:prstClr val="white"/>
              </a:solidFill>
            </a:endParaRPr>
          </a:p>
        </p:txBody>
      </p:sp>
      <p:sp>
        <p:nvSpPr>
          <p:cNvPr id="6" name="Footer Placeholder 5"/>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7" name="Slide Number Placeholder 6"/>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28563305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457200" y="1676400"/>
            <a:ext cx="3931920" cy="639762"/>
          </a:xfrm>
          <a:solidFill>
            <a:schemeClr val="accent1">
              <a:lumMod val="20000"/>
              <a:lumOff val="80000"/>
            </a:schemeClr>
          </a:solidFill>
          <a:ln w="19050">
            <a:solidFill>
              <a:schemeClr val="tx2"/>
            </a:solid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54880" y="1676400"/>
            <a:ext cx="3931920" cy="639762"/>
          </a:xfrm>
          <a:solidFill>
            <a:schemeClr val="accent1">
              <a:lumMod val="20000"/>
              <a:lumOff val="80000"/>
            </a:schemeClr>
          </a:solidFill>
          <a:ln w="19050">
            <a:solidFill>
              <a:schemeClr val="tx2"/>
            </a:solid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913875A-9937-4D8C-B251-383F219B64C9}" type="datetime6">
              <a:rPr lang="de-AT" smtClean="0">
                <a:solidFill>
                  <a:prstClr val="white"/>
                </a:solidFill>
              </a:rPr>
              <a:t>September 22</a:t>
            </a:fld>
            <a:endParaRPr lang="de-AT" dirty="0">
              <a:solidFill>
                <a:prstClr val="white"/>
              </a:solidFill>
            </a:endParaRPr>
          </a:p>
        </p:txBody>
      </p:sp>
      <p:sp>
        <p:nvSpPr>
          <p:cNvPr id="8" name="Footer Placeholder 7"/>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9" name="Slide Number Placeholder 8"/>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3739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0391F13D-D24C-4532-994E-C186FDB01FC5}" type="datetime6">
              <a:rPr lang="de-AT" smtClean="0">
                <a:solidFill>
                  <a:prstClr val="white"/>
                </a:solidFill>
              </a:rPr>
              <a:t>September 22</a:t>
            </a:fld>
            <a:endParaRPr lang="de-AT" dirty="0">
              <a:solidFill>
                <a:prstClr val="white"/>
              </a:solidFill>
            </a:endParaRPr>
          </a:p>
        </p:txBody>
      </p:sp>
      <p:sp>
        <p:nvSpPr>
          <p:cNvPr id="4" name="Footer Placeholder 3"/>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36810766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146305-76B7-42D2-B3FF-0C3835575A86}" type="datetime6">
              <a:rPr lang="de-AT" smtClean="0">
                <a:solidFill>
                  <a:prstClr val="white"/>
                </a:solidFill>
              </a:rPr>
              <a:t>September 22</a:t>
            </a:fld>
            <a:endParaRPr lang="de-AT" dirty="0">
              <a:solidFill>
                <a:prstClr val="white"/>
              </a:solidFill>
            </a:endParaRPr>
          </a:p>
        </p:txBody>
      </p:sp>
      <p:sp>
        <p:nvSpPr>
          <p:cNvPr id="3" name="Footer Placeholder 2"/>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4" name="Slide Number Placeholder 3"/>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5581967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F6E6BAA-CCA9-4D02-A385-6059E715B22E}" type="datetime6">
              <a:rPr lang="de-AT" smtClean="0">
                <a:solidFill>
                  <a:prstClr val="white"/>
                </a:solidFill>
              </a:rPr>
              <a:t>September 22</a:t>
            </a:fld>
            <a:endParaRPr lang="de-AT" dirty="0">
              <a:solidFill>
                <a:prstClr val="white"/>
              </a:solidFill>
            </a:endParaRPr>
          </a:p>
        </p:txBody>
      </p:sp>
      <p:sp>
        <p:nvSpPr>
          <p:cNvPr id="6" name="Footer Placeholder 5"/>
          <p:cNvSpPr>
            <a:spLocks noGrp="1"/>
          </p:cNvSpPr>
          <p:nvPr>
            <p:ph type="ftr" sz="quarter" idx="11"/>
          </p:nvPr>
        </p:nvSpPr>
        <p:spPr>
          <a:xfrm>
            <a:off x="3405336" y="6597352"/>
            <a:ext cx="4114800" cy="329184"/>
          </a:xfrm>
          <a:prstGeom prst="rect">
            <a:avLst/>
          </a:prstGeom>
        </p:spPr>
        <p:txBody>
          <a:bodyPr/>
          <a:lstStyle/>
          <a:p>
            <a:endParaRPr lang="de-AT" dirty="0">
              <a:solidFill>
                <a:prstClr val="black"/>
              </a:solidFill>
            </a:endParaRPr>
          </a:p>
        </p:txBody>
      </p:sp>
      <p:sp>
        <p:nvSpPr>
          <p:cNvPr id="7" name="Slide Number Placeholder 6"/>
          <p:cNvSpPr>
            <a:spLocks noGrp="1"/>
          </p:cNvSpPr>
          <p:nvPr>
            <p:ph type="sldNum" sz="quarter" idx="12"/>
          </p:nvPr>
        </p:nvSpPr>
        <p:spPr/>
        <p:txBody>
          <a:bodyPr/>
          <a:lstStyle/>
          <a:p>
            <a:fld id="{7D34D7BA-8E13-46FE-8871-8877FE7E3568}" type="slidenum">
              <a:rPr lang="de-AT" smtClean="0">
                <a:solidFill>
                  <a:prstClr val="white"/>
                </a:solidFill>
              </a:rPr>
              <a:pPr/>
              <a:t>‹#›</a:t>
            </a:fld>
            <a:endParaRPr lang="de-AT" dirty="0">
              <a:solidFill>
                <a:prstClr val="white"/>
              </a:solidFill>
            </a:endParaRPr>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1959313"/>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de-AT"/>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AT"/>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2C156D-FDC2-480B-B243-4452A7048E82}" type="datetime6">
              <a:rPr lang="de-AT" smtClean="0"/>
              <a:t>September 22</a:t>
            </a:fld>
            <a:endParaRPr lang="de-AT"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AT"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93F612-187A-48BF-B5EE-AA4BEE289BC1}" type="slidenum">
              <a:rPr lang="de-AT" smtClean="0"/>
              <a:t>‹#›</a:t>
            </a:fld>
            <a:endParaRPr lang="de-AT" dirty="0"/>
          </a:p>
        </p:txBody>
      </p:sp>
    </p:spTree>
    <p:extLst>
      <p:ext uri="{BB962C8B-B14F-4D97-AF65-F5344CB8AC3E}">
        <p14:creationId xmlns:p14="http://schemas.microsoft.com/office/powerpoint/2010/main" val="2973639843"/>
      </p:ext>
    </p:extLst>
  </p:cSld>
  <p:clrMap bg1="lt1" tx1="dk1" bg2="lt2" tx2="dk2" accent1="accent1" accent2="accent2" accent3="accent3" accent4="accent4" accent5="accent5" accent6="accent6" hlink="hlink" folHlink="folHlink"/>
  <p:sldLayoutIdLst>
    <p:sldLayoutId id="2147483673" r:id="rId1"/>
  </p:sldLayoutIdLst>
  <p:hf hdr="0" ft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Rectangle 10"/>
          <p:cNvSpPr/>
          <p:nvPr userDrawn="1"/>
        </p:nvSpPr>
        <p:spPr>
          <a:xfrm>
            <a:off x="-36512" y="6641176"/>
            <a:ext cx="9289032" cy="4602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Placeholder 1"/>
          <p:cNvSpPr>
            <a:spLocks noGrp="1"/>
          </p:cNvSpPr>
          <p:nvPr>
            <p:ph type="title"/>
          </p:nvPr>
        </p:nvSpPr>
        <p:spPr>
          <a:xfrm>
            <a:off x="457200" y="404664"/>
            <a:ext cx="4762872" cy="990600"/>
          </a:xfrm>
          <a:prstGeom prst="rect">
            <a:avLst/>
          </a:prstGeom>
        </p:spPr>
        <p:txBody>
          <a:bodyPr vert="horz" lIns="91440" tIns="45720" rIns="91440" bIns="45720" rtlCol="0" anchor="ctr">
            <a:normAutofit/>
          </a:bodyPr>
          <a:lstStyle/>
          <a:p>
            <a:r>
              <a:rPr lang="en-US" dirty="0"/>
              <a:t>Click to edit Master title style </a:t>
            </a:r>
            <a:r>
              <a:rPr lang="en-US" dirty="0" err="1"/>
              <a:t>nur</a:t>
            </a:r>
            <a:r>
              <a:rPr lang="en-US" dirty="0"/>
              <a:t> </a:t>
            </a:r>
            <a:r>
              <a:rPr lang="en-US" dirty="0" err="1"/>
              <a:t>ein</a:t>
            </a:r>
            <a:r>
              <a:rPr lang="en-US" dirty="0"/>
              <a:t> Test </a:t>
            </a:r>
            <a:r>
              <a:rPr lang="en-US" dirty="0" err="1"/>
              <a:t>wie</a:t>
            </a:r>
            <a:r>
              <a:rPr lang="en-US" dirty="0"/>
              <a:t> der </a:t>
            </a:r>
            <a:r>
              <a:rPr lang="en-US" dirty="0" err="1"/>
              <a:t>zweizeiliger</a:t>
            </a:r>
            <a:r>
              <a:rPr lang="en-US" dirty="0"/>
              <a:t> Text</a:t>
            </a:r>
          </a:p>
        </p:txBody>
      </p:sp>
      <p:sp>
        <p:nvSpPr>
          <p:cNvPr id="3" name="Text Placeholder 2"/>
          <p:cNvSpPr>
            <a:spLocks noGrp="1"/>
          </p:cNvSpPr>
          <p:nvPr>
            <p:ph type="body" idx="1"/>
          </p:nvPr>
        </p:nvSpPr>
        <p:spPr>
          <a:xfrm>
            <a:off x="457200" y="1700808"/>
            <a:ext cx="8229600" cy="477619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p:nvSpPr>
        <p:spPr>
          <a:xfrm>
            <a:off x="-18257" y="1566600"/>
            <a:ext cx="9252521" cy="1636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 name="Date Placeholder 3"/>
          <p:cNvSpPr>
            <a:spLocks noGrp="1"/>
          </p:cNvSpPr>
          <p:nvPr>
            <p:ph type="dt" sz="half" idx="2"/>
          </p:nvPr>
        </p:nvSpPr>
        <p:spPr>
          <a:xfrm>
            <a:off x="433536" y="6597352"/>
            <a:ext cx="2895600" cy="329184"/>
          </a:xfrm>
          <a:prstGeom prst="rect">
            <a:avLst/>
          </a:prstGeom>
        </p:spPr>
        <p:txBody>
          <a:bodyPr vert="horz" lIns="91440" tIns="45720" rIns="91440" bIns="45720" rtlCol="0" anchor="ctr"/>
          <a:lstStyle>
            <a:lvl1pPr marL="0" marR="0" indent="0" algn="l" defTabSz="914400" rtl="0" eaLnBrk="1" fontAlgn="auto" latinLnBrk="0" hangingPunct="1">
              <a:lnSpc>
                <a:spcPct val="100000"/>
              </a:lnSpc>
              <a:spcBef>
                <a:spcPts val="0"/>
              </a:spcBef>
              <a:spcAft>
                <a:spcPts val="0"/>
              </a:spcAft>
              <a:buClrTx/>
              <a:buSzTx/>
              <a:buFontTx/>
              <a:buNone/>
              <a:tabLst/>
              <a:defRPr sz="1200">
                <a:solidFill>
                  <a:schemeClr val="bg1"/>
                </a:solidFill>
              </a:defRPr>
            </a:lvl1pPr>
          </a:lstStyle>
          <a:p>
            <a:fld id="{9414624F-A69E-479D-B8CE-6BD68C27BE69}" type="datetime6">
              <a:rPr lang="de-AT" smtClean="0">
                <a:solidFill>
                  <a:prstClr val="white"/>
                </a:solidFill>
              </a:rPr>
              <a:t>September 22</a:t>
            </a:fld>
            <a:endParaRPr lang="de-AT" dirty="0">
              <a:solidFill>
                <a:prstClr val="white"/>
              </a:solidFill>
            </a:endParaRPr>
          </a:p>
        </p:txBody>
      </p:sp>
      <p:sp>
        <p:nvSpPr>
          <p:cNvPr id="6" name="Slide Number Placeholder 5"/>
          <p:cNvSpPr>
            <a:spLocks noGrp="1"/>
          </p:cNvSpPr>
          <p:nvPr>
            <p:ph type="sldNum" sz="quarter" idx="4"/>
          </p:nvPr>
        </p:nvSpPr>
        <p:spPr>
          <a:xfrm>
            <a:off x="7596336" y="6597352"/>
            <a:ext cx="1066800" cy="329184"/>
          </a:xfrm>
          <a:prstGeom prst="rect">
            <a:avLst/>
          </a:prstGeom>
        </p:spPr>
        <p:txBody>
          <a:bodyPr vert="horz" lIns="91440" tIns="45720" rIns="91440" bIns="45720" rtlCol="0" anchor="ctr"/>
          <a:lstStyle>
            <a:lvl1pPr algn="r">
              <a:defRPr sz="1400" b="0">
                <a:solidFill>
                  <a:schemeClr val="bg1"/>
                </a:solidFill>
              </a:defRPr>
            </a:lvl1pPr>
          </a:lstStyle>
          <a:p>
            <a:fld id="{7D34D7BA-8E13-46FE-8871-8877FE7E3568}" type="slidenum">
              <a:rPr lang="de-AT" smtClean="0">
                <a:solidFill>
                  <a:prstClr val="white"/>
                </a:solidFill>
              </a:rPr>
              <a:pPr/>
              <a:t>‹#›</a:t>
            </a:fld>
            <a:endParaRPr lang="de-AT" dirty="0">
              <a:solidFill>
                <a:prstClr val="white"/>
              </a:solidFill>
            </a:endParaRPr>
          </a:p>
        </p:txBody>
      </p:sp>
    </p:spTree>
    <p:extLst>
      <p:ext uri="{BB962C8B-B14F-4D97-AF65-F5344CB8AC3E}">
        <p14:creationId xmlns:p14="http://schemas.microsoft.com/office/powerpoint/2010/main" val="2612554938"/>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hf hdr="0" ftr="0"/>
  <p:txStyles>
    <p:titleStyle>
      <a:lvl1pPr algn="l" defTabSz="914400" rtl="0" eaLnBrk="1" latinLnBrk="0" hangingPunct="1">
        <a:spcBef>
          <a:spcPct val="0"/>
        </a:spcBef>
        <a:buNone/>
        <a:defRPr sz="2800" b="1"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2"/>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2"/>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2"/>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2"/>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21.png"/><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23.png"/><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jpeg"/><Relationship Id="rId7"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png"/><Relationship Id="rId4" Type="http://schemas.microsoft.com/office/2007/relationships/hdphoto" Target="../media/hdphoto1.wdp"/><Relationship Id="rId9" Type="http://schemas.openxmlformats.org/officeDocument/2006/relationships/image" Target="../media/image7.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hyperlink" Target="http://www.doris.bmvit.gv.at/" TargetMode="External"/><Relationship Id="rId2" Type="http://schemas.openxmlformats.org/officeDocument/2006/relationships/notesSlide" Target="../notesSlides/notesSlide32.xml"/><Relationship Id="rId1" Type="http://schemas.openxmlformats.org/officeDocument/2006/relationships/slideLayout" Target="../slideLayouts/slideLayout8.xml"/><Relationship Id="rId4" Type="http://schemas.openxmlformats.org/officeDocument/2006/relationships/image" Target="../media/image25.jpe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39.xml"/><Relationship Id="rId1" Type="http://schemas.openxmlformats.org/officeDocument/2006/relationships/slideLayout" Target="../slideLayouts/slideLayout3.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41.xml.rels><?xml version="1.0" encoding="UTF-8" standalone="yes"?>
<Relationships xmlns="http://schemas.openxmlformats.org/package/2006/relationships"><Relationship Id="rId8" Type="http://schemas.openxmlformats.org/officeDocument/2006/relationships/image" Target="../media/image34.emf"/><Relationship Id="rId3" Type="http://schemas.openxmlformats.org/officeDocument/2006/relationships/image" Target="../media/image29.png"/><Relationship Id="rId7" Type="http://schemas.openxmlformats.org/officeDocument/2006/relationships/image" Target="../media/image33.wmf"/><Relationship Id="rId2" Type="http://schemas.openxmlformats.org/officeDocument/2006/relationships/notesSlide" Target="../notesSlides/notesSlide40.xml"/><Relationship Id="rId1" Type="http://schemas.openxmlformats.org/officeDocument/2006/relationships/slideLayout" Target="../slideLayouts/slideLayout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notesSlide" Target="../notesSlides/notesSlide44.xml"/><Relationship Id="rId1" Type="http://schemas.openxmlformats.org/officeDocument/2006/relationships/slideLayout" Target="../slideLayouts/slideLayout3.xml"/><Relationship Id="rId4" Type="http://schemas.openxmlformats.org/officeDocument/2006/relationships/image" Target="../media/image37.wmf"/></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3.xml"/><Relationship Id="rId1" Type="http://schemas.openxmlformats.org/officeDocument/2006/relationships/video" Target="https://www.youtube.com/embed/4vc7XoEYUs8" TargetMode="External"/><Relationship Id="rId4" Type="http://schemas.openxmlformats.org/officeDocument/2006/relationships/image" Target="../media/image38.jpeg"/></Relationships>
</file>

<file path=ppt/slides/_rels/slide4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46.xml"/><Relationship Id="rId1" Type="http://schemas.openxmlformats.org/officeDocument/2006/relationships/slideLayout" Target="../slideLayouts/slideLayout3.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3.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63.xml.rels><?xml version="1.0" encoding="UTF-8" standalone="yes"?>
<Relationships xmlns="http://schemas.openxmlformats.org/package/2006/relationships"><Relationship Id="rId3" Type="http://schemas.openxmlformats.org/officeDocument/2006/relationships/hyperlink" Target="https://www.bearingpoint.com/de-de/ueber-uns/pressemitteilungen-und-medienberichte/pressemitteilungen/digitale-plattformkonzepte-pr/" TargetMode="External"/><Relationship Id="rId2" Type="http://schemas.openxmlformats.org/officeDocument/2006/relationships/hyperlink" Target="http://direct.bargelink.com/" TargetMode="External"/><Relationship Id="rId1" Type="http://schemas.openxmlformats.org/officeDocument/2006/relationships/slideLayout" Target="../slideLayouts/slideLayout3.xml"/><Relationship Id="rId5" Type="http://schemas.openxmlformats.org/officeDocument/2006/relationships/hyperlink" Target="http://www.europeangatewayservices.com/de" TargetMode="External"/><Relationship Id="rId4" Type="http://schemas.openxmlformats.org/officeDocument/2006/relationships/hyperlink" Target="https://www.welt.de/motor/news/article155884171/Nutzfahrzeug-Studie.html" TargetMode="External"/></Relationships>
</file>

<file path=ppt/slides/_rels/slide64.xml.rels><?xml version="1.0" encoding="UTF-8" standalone="yes"?>
<Relationships xmlns="http://schemas.openxmlformats.org/package/2006/relationships"><Relationship Id="rId3" Type="http://schemas.openxmlformats.org/officeDocument/2006/relationships/hyperlink" Target="http://www.unmanned-ship.org/munin/about/the-autonomus-ship/" TargetMode="External"/><Relationship Id="rId2" Type="http://schemas.openxmlformats.org/officeDocument/2006/relationships/hyperlink" Target="http://www.lngmasterplan.eu/images/D_111__Status_Quo__Trend_Analysis_-_Danube_and_Italy_v2.1_FINAL_2015-3-12.pdf" TargetMode="External"/><Relationship Id="rId1" Type="http://schemas.openxmlformats.org/officeDocument/2006/relationships/slideLayout" Target="../slideLayouts/slideLayout3.xml"/><Relationship Id="rId5" Type="http://schemas.openxmlformats.org/officeDocument/2006/relationships/hyperlink" Target="http://www.springer.com/cda/content/document/cda_downloaddocument/9783642193323-c1.pdf?SGWID=0-0-45-1199838-p174123868" TargetMode="External"/><Relationship Id="rId4" Type="http://schemas.openxmlformats.org/officeDocument/2006/relationships/hyperlink" Target="https://learn.uship.com/carriers/getting-started/" TargetMode="External"/></Relationships>
</file>

<file path=ppt/slides/_rels/slide65.xml.rels><?xml version="1.0" encoding="UTF-8" standalone="yes"?>
<Relationships xmlns="http://schemas.openxmlformats.org/package/2006/relationships"><Relationship Id="rId3" Type="http://schemas.openxmlformats.org/officeDocument/2006/relationships/hyperlink" Target="https://www.youtube.com/watch?v=Z5cTxSjjEXI" TargetMode="External"/><Relationship Id="rId2" Type="http://schemas.openxmlformats.org/officeDocument/2006/relationships/hyperlink" Target="https://www.wko.at/branchen/handel/Studie__Internet-Einzelhandel_2014.html" TargetMode="External"/><Relationship Id="rId1" Type="http://schemas.openxmlformats.org/officeDocument/2006/relationships/slideLayout" Target="../slideLayouts/slideLayout3.xml"/><Relationship Id="rId4" Type="http://schemas.openxmlformats.org/officeDocument/2006/relationships/hyperlink" Target="http://www.zukunft-mobilitaet.net/117213/binnenschifffahrt-seeschifffahrt/innenstadtlogistik-binnenschiff-lastenrad-amsterdam-utrecht-paris/" TargetMode="External"/></Relationships>
</file>

<file path=ppt/slides/_rels/slide66.xml.rels><?xml version="1.0" encoding="UTF-8" standalone="yes"?>
<Relationships xmlns="http://schemas.openxmlformats.org/package/2006/relationships"><Relationship Id="rId3" Type="http://schemas.openxmlformats.org/officeDocument/2006/relationships/hyperlink" Target="mailto:rewway@fh-steyr.at" TargetMode="External"/><Relationship Id="rId7" Type="http://schemas.openxmlformats.org/officeDocument/2006/relationships/image" Target="../media/image46.jpeg"/><Relationship Id="rId2" Type="http://schemas.openxmlformats.org/officeDocument/2006/relationships/notesSlide" Target="../notesSlides/notesSlide60.xml"/><Relationship Id="rId1" Type="http://schemas.openxmlformats.org/officeDocument/2006/relationships/slideLayout" Target="../slideLayouts/slideLayout3.xml"/><Relationship Id="rId6" Type="http://schemas.openxmlformats.org/officeDocument/2006/relationships/image" Target="../media/image45.jpeg"/><Relationship Id="rId5" Type="http://schemas.openxmlformats.org/officeDocument/2006/relationships/hyperlink" Target="http://www.rewway.at/de/services/" TargetMode="External"/><Relationship Id="rId4" Type="http://schemas.openxmlformats.org/officeDocument/2006/relationships/hyperlink" Target="http://www.rewway.at/de/lehrmittel/pakete/"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de-AT" dirty="0">
                <a:solidFill>
                  <a:schemeClr val="accent1"/>
                </a:solidFill>
                <a:latin typeface="Corbel" panose="020B0503020204020204" pitchFamily="34" charset="0"/>
              </a:rPr>
              <a:t>Wie man am besten mit diesem Lehrmaterial arbeitet</a:t>
            </a:r>
            <a:endParaRPr lang="en-US" dirty="0">
              <a:solidFill>
                <a:schemeClr val="accent1"/>
              </a:solidFill>
              <a:latin typeface="Corbel" panose="020B0503020204020204" pitchFamily="34" charset="0"/>
            </a:endParaRPr>
          </a:p>
        </p:txBody>
      </p:sp>
      <p:sp>
        <p:nvSpPr>
          <p:cNvPr id="2" name="Content Placeholder 1"/>
          <p:cNvSpPr>
            <a:spLocks noGrp="1"/>
          </p:cNvSpPr>
          <p:nvPr>
            <p:ph idx="1"/>
          </p:nvPr>
        </p:nvSpPr>
        <p:spPr>
          <a:xfrm>
            <a:off x="457200" y="1821160"/>
            <a:ext cx="8229600" cy="4776192"/>
          </a:xfrm>
        </p:spPr>
        <p:txBody>
          <a:bodyPr>
            <a:normAutofit lnSpcReduction="10000"/>
          </a:bodyPr>
          <a:lstStyle/>
          <a:p>
            <a:r>
              <a:rPr lang="de-DE" sz="1800" dirty="0">
                <a:solidFill>
                  <a:srgbClr val="189BC4"/>
                </a:solidFill>
                <a:latin typeface="Corbel" panose="020B0503020204020204" pitchFamily="34" charset="0"/>
              </a:rPr>
              <a:t>Power Point</a:t>
            </a:r>
          </a:p>
          <a:p>
            <a:pPr marL="274320" lvl="1" indent="0">
              <a:buNone/>
            </a:pPr>
            <a:r>
              <a:rPr lang="de-DE" sz="1600" dirty="0">
                <a:solidFill>
                  <a:schemeClr val="accent1"/>
                </a:solidFill>
                <a:latin typeface="Corbel" panose="020B0503020204020204" pitchFamily="34" charset="0"/>
              </a:rPr>
              <a:t>In der folgenden PowerPoint wird das Thema </a:t>
            </a:r>
            <a:r>
              <a:rPr lang="de-AT" sz="1600" b="1" dirty="0">
                <a:latin typeface="Corbel" panose="020B0503020204020204" pitchFamily="34" charset="0"/>
              </a:rPr>
              <a:t>Entwicklungstrends und Innovationen  in der Logistik – Fokus Binnenschifffahrt </a:t>
            </a:r>
            <a:r>
              <a:rPr lang="de-AT" sz="1600" dirty="0">
                <a:solidFill>
                  <a:schemeClr val="accent1"/>
                </a:solidFill>
                <a:latin typeface="Corbel" panose="020B0503020204020204" pitchFamily="34" charset="0"/>
              </a:rPr>
              <a:t> </a:t>
            </a:r>
            <a:r>
              <a:rPr lang="de-DE" sz="1600" dirty="0">
                <a:solidFill>
                  <a:schemeClr val="accent1"/>
                </a:solidFill>
                <a:latin typeface="Corbel" panose="020B0503020204020204" pitchFamily="34" charset="0"/>
              </a:rPr>
              <a:t>präsentiert. In den zugehörigen Notizen sind die </a:t>
            </a:r>
            <a:r>
              <a:rPr lang="de-DE" sz="1600" dirty="0" err="1">
                <a:solidFill>
                  <a:schemeClr val="accent1"/>
                </a:solidFill>
                <a:latin typeface="Corbel" panose="020B0503020204020204" pitchFamily="34" charset="0"/>
              </a:rPr>
              <a:t>Slides</a:t>
            </a:r>
            <a:r>
              <a:rPr lang="de-DE" sz="1600" dirty="0">
                <a:solidFill>
                  <a:schemeClr val="accent1"/>
                </a:solidFill>
                <a:latin typeface="Corbel" panose="020B0503020204020204" pitchFamily="34" charset="0"/>
              </a:rPr>
              <a:t> kurz beschrieben und die verwendeten Quellen für diese angeführt, welche für weiterführende Informationen genutzt werden können.</a:t>
            </a:r>
          </a:p>
          <a:p>
            <a:pPr marL="274320" lvl="1" indent="0">
              <a:buNone/>
            </a:pPr>
            <a:endParaRPr lang="de-DE" sz="1600" dirty="0">
              <a:solidFill>
                <a:schemeClr val="accent1"/>
              </a:solidFill>
              <a:latin typeface="Corbel" panose="020B0503020204020204" pitchFamily="34" charset="0"/>
            </a:endParaRPr>
          </a:p>
          <a:p>
            <a:r>
              <a:rPr lang="de-DE" sz="1800" dirty="0">
                <a:solidFill>
                  <a:srgbClr val="189BC4"/>
                </a:solidFill>
                <a:latin typeface="Corbel" panose="020B0503020204020204" pitchFamily="34" charset="0"/>
              </a:rPr>
              <a:t>Reader</a:t>
            </a:r>
          </a:p>
          <a:p>
            <a:pPr marL="274320" lvl="1" indent="0">
              <a:buNone/>
            </a:pPr>
            <a:r>
              <a:rPr lang="de-DE" sz="1600" dirty="0">
                <a:solidFill>
                  <a:schemeClr val="accent1"/>
                </a:solidFill>
                <a:latin typeface="Corbel" panose="020B0503020204020204" pitchFamily="34" charset="0"/>
              </a:rPr>
              <a:t>Zusätzlich zu den PowerPoint Präsentationen ist auch ein Reader bereitgestellt, welcher das Thema detaillierter beschreibt und als Skript verwendet werden kann.  </a:t>
            </a:r>
          </a:p>
          <a:p>
            <a:pPr marL="274320" lvl="1" indent="0">
              <a:buNone/>
            </a:pPr>
            <a:endParaRPr lang="de-DE" sz="1600" dirty="0">
              <a:solidFill>
                <a:schemeClr val="accent1"/>
              </a:solidFill>
              <a:latin typeface="Corbel" panose="020B0503020204020204" pitchFamily="34" charset="0"/>
            </a:endParaRPr>
          </a:p>
          <a:p>
            <a:r>
              <a:rPr lang="de-DE" sz="1800" dirty="0">
                <a:solidFill>
                  <a:srgbClr val="189BC4"/>
                </a:solidFill>
                <a:latin typeface="Corbel" panose="020B0503020204020204" pitchFamily="34" charset="0"/>
              </a:rPr>
              <a:t>Links</a:t>
            </a:r>
            <a:r>
              <a:rPr lang="de-DE" sz="1800" dirty="0">
                <a:solidFill>
                  <a:schemeClr val="accent1"/>
                </a:solidFill>
                <a:latin typeface="Corbel" panose="020B0503020204020204" pitchFamily="34" charset="0"/>
              </a:rPr>
              <a:t> </a:t>
            </a:r>
          </a:p>
          <a:p>
            <a:pPr marL="274320" lvl="1" indent="0">
              <a:buNone/>
            </a:pPr>
            <a:r>
              <a:rPr lang="de-DE" sz="1600" dirty="0">
                <a:solidFill>
                  <a:schemeClr val="accent1"/>
                </a:solidFill>
                <a:latin typeface="Corbel" panose="020B0503020204020204" pitchFamily="34" charset="0"/>
              </a:rPr>
              <a:t>Die für die Präsentation verwendeten Quellen sind in den Lernpaketen unter einer Linksammlung verfügbar.</a:t>
            </a:r>
          </a:p>
          <a:p>
            <a:pPr marL="274320" lvl="1" indent="0">
              <a:buNone/>
            </a:pPr>
            <a:endParaRPr lang="de-DE" sz="1600" dirty="0">
              <a:solidFill>
                <a:schemeClr val="accent1"/>
              </a:solidFill>
              <a:latin typeface="Corbel" panose="020B0503020204020204" pitchFamily="34" charset="0"/>
            </a:endParaRPr>
          </a:p>
          <a:p>
            <a:r>
              <a:rPr lang="de-DE" sz="1800" dirty="0">
                <a:solidFill>
                  <a:srgbClr val="189BC4"/>
                </a:solidFill>
                <a:latin typeface="Corbel" panose="020B0503020204020204" pitchFamily="34" charset="0"/>
              </a:rPr>
              <a:t>Übungen und Videos</a:t>
            </a:r>
          </a:p>
          <a:p>
            <a:pPr marL="274320" lvl="2" indent="0">
              <a:buNone/>
            </a:pPr>
            <a:r>
              <a:rPr lang="de-DE" sz="1600" dirty="0">
                <a:solidFill>
                  <a:schemeClr val="accent1"/>
                </a:solidFill>
                <a:latin typeface="Corbel" panose="020B0503020204020204" pitchFamily="34" charset="0"/>
              </a:rPr>
              <a:t>Zusätzlich sind auch Übungen und Videos zur Verfügung gestellt, welche genutzt werden können. Diese sind ebenfalls in den betreffenden Lernpaketen zu finden. </a:t>
            </a:r>
          </a:p>
          <a:p>
            <a:pPr marL="274320" lvl="2" indent="0">
              <a:buNone/>
            </a:pPr>
            <a:r>
              <a:rPr lang="de-DE" sz="1400" dirty="0">
                <a:solidFill>
                  <a:schemeClr val="accent1"/>
                </a:solidFill>
                <a:latin typeface="Corbel" panose="020B0503020204020204" pitchFamily="34" charset="0"/>
              </a:rPr>
              <a:t>https://www.rewway.at/de/lehrmittel/pakete/binnenschifffahrt-und-transporte-in-der-zukunft/</a:t>
            </a:r>
          </a:p>
        </p:txBody>
      </p:sp>
      <p:sp>
        <p:nvSpPr>
          <p:cNvPr id="3" name="Date Placeholder 2"/>
          <p:cNvSpPr>
            <a:spLocks noGrp="1"/>
          </p:cNvSpPr>
          <p:nvPr>
            <p:ph type="dt" sz="half" idx="10"/>
          </p:nvPr>
        </p:nvSpPr>
        <p:spPr/>
        <p:txBody>
          <a:bodyPr/>
          <a:lstStyle/>
          <a:p>
            <a:fld id="{9F3A661C-AEC5-4722-92CC-E2C1896E365D}" type="datetime6">
              <a:rPr lang="de-AT" smtClean="0">
                <a:solidFill>
                  <a:prstClr val="white"/>
                </a:solidFill>
              </a:rPr>
              <a:t>September 22</a:t>
            </a:fld>
            <a:endParaRPr lang="de-AT" dirty="0">
              <a:solidFill>
                <a:prstClr val="white"/>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1</a:t>
            </a:fld>
            <a:endParaRPr lang="de-AT" dirty="0">
              <a:solidFill>
                <a:prstClr val="white"/>
              </a:solidFill>
            </a:endParaRPr>
          </a:p>
        </p:txBody>
      </p:sp>
    </p:spTree>
    <p:extLst>
      <p:ext uri="{BB962C8B-B14F-4D97-AF65-F5344CB8AC3E}">
        <p14:creationId xmlns:p14="http://schemas.microsoft.com/office/powerpoint/2010/main" val="26089792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latin typeface="Corbel" panose="020B0503020204020204" pitchFamily="34" charset="0"/>
              </a:rPr>
              <a:t>Exkurs: Frauen in der Logistik</a:t>
            </a:r>
            <a:br>
              <a:rPr lang="de-AT" dirty="0">
                <a:latin typeface="Corbel" panose="020B0503020204020204" pitchFamily="34" charset="0"/>
              </a:rPr>
            </a:br>
            <a:r>
              <a:rPr lang="de-DE" sz="2400" b="0" dirty="0">
                <a:latin typeface="Corbel" panose="020B0503020204020204" pitchFamily="34" charset="0"/>
              </a:rPr>
              <a:t>Marktumfeld Logistik</a:t>
            </a:r>
            <a:endParaRPr lang="de-AT" dirty="0">
              <a:latin typeface="Corbel" panose="020B0503020204020204" pitchFamily="34" charset="0"/>
            </a:endParaRPr>
          </a:p>
        </p:txBody>
      </p:sp>
      <p:sp>
        <p:nvSpPr>
          <p:cNvPr id="3" name="Inhaltsplatzhalter 2"/>
          <p:cNvSpPr>
            <a:spLocks noGrp="1"/>
          </p:cNvSpPr>
          <p:nvPr>
            <p:ph idx="1"/>
          </p:nvPr>
        </p:nvSpPr>
        <p:spPr/>
        <p:txBody>
          <a:bodyPr>
            <a:normAutofit fontScale="92500" lnSpcReduction="10000"/>
          </a:bodyPr>
          <a:lstStyle/>
          <a:p>
            <a:pPr marL="0" indent="0">
              <a:buNone/>
            </a:pPr>
            <a:r>
              <a:rPr lang="de-AT" dirty="0" err="1">
                <a:latin typeface="Corbel" panose="020B0503020204020204" pitchFamily="34" charset="0"/>
              </a:rPr>
              <a:t>Attraktivierung</a:t>
            </a:r>
            <a:r>
              <a:rPr lang="de-AT" dirty="0">
                <a:latin typeface="Corbel" panose="020B0503020204020204" pitchFamily="34" charset="0"/>
              </a:rPr>
              <a:t> von Logistikberufen für Frauen mithilfe von </a:t>
            </a:r>
          </a:p>
          <a:p>
            <a:pPr marL="0" indent="0">
              <a:buNone/>
            </a:pPr>
            <a:r>
              <a:rPr lang="de-AT" dirty="0">
                <a:latin typeface="Corbel" panose="020B0503020204020204" pitchFamily="34" charset="0"/>
              </a:rPr>
              <a:t>Arbeitgeberleistungen wie: </a:t>
            </a:r>
          </a:p>
          <a:p>
            <a:pPr marL="0" indent="0">
              <a:buNone/>
            </a:pPr>
            <a:endParaRPr lang="de-AT" dirty="0">
              <a:latin typeface="Corbel" panose="020B0503020204020204" pitchFamily="34" charset="0"/>
            </a:endParaRPr>
          </a:p>
          <a:p>
            <a:r>
              <a:rPr lang="de-AT" sz="2200" dirty="0">
                <a:latin typeface="Corbel" panose="020B0503020204020204" pitchFamily="34" charset="0"/>
              </a:rPr>
              <a:t>flexible Arbeitszeiten </a:t>
            </a:r>
            <a:br>
              <a:rPr lang="de-AT" sz="2200" dirty="0">
                <a:latin typeface="Corbel" panose="020B0503020204020204" pitchFamily="34" charset="0"/>
              </a:rPr>
            </a:br>
            <a:r>
              <a:rPr lang="de-AT" sz="2200" dirty="0">
                <a:latin typeface="Corbel" panose="020B0503020204020204" pitchFamily="34" charset="0"/>
                <a:sym typeface="Wingdings" panose="05000000000000000000" pitchFamily="2" charset="2"/>
              </a:rPr>
              <a:t> Arbeitszeiten mit Rücksicht auf familiäre Gegebenheiten</a:t>
            </a:r>
          </a:p>
          <a:p>
            <a:pPr marL="0" indent="0">
              <a:buNone/>
            </a:pPr>
            <a:endParaRPr lang="de-AT" sz="2200" dirty="0">
              <a:latin typeface="Corbel" panose="020B0503020204020204" pitchFamily="34" charset="0"/>
              <a:sym typeface="Wingdings" panose="05000000000000000000" pitchFamily="2" charset="2"/>
            </a:endParaRPr>
          </a:p>
          <a:p>
            <a:r>
              <a:rPr lang="de-AT" sz="2200" dirty="0">
                <a:latin typeface="Corbel" panose="020B0503020204020204" pitchFamily="34" charset="0"/>
                <a:sym typeface="Wingdings" panose="05000000000000000000" pitchFamily="2" charset="2"/>
              </a:rPr>
              <a:t>Jobsharing und Kinderbetreuungsmaßnahmen</a:t>
            </a:r>
          </a:p>
          <a:p>
            <a:pPr marL="0" indent="0">
              <a:buNone/>
            </a:pPr>
            <a:endParaRPr lang="de-AT" sz="2200" dirty="0">
              <a:latin typeface="Corbel" panose="020B0503020204020204" pitchFamily="34" charset="0"/>
              <a:sym typeface="Wingdings" panose="05000000000000000000" pitchFamily="2" charset="2"/>
            </a:endParaRPr>
          </a:p>
          <a:p>
            <a:r>
              <a:rPr lang="de-AT" sz="2200" dirty="0">
                <a:latin typeface="Corbel" panose="020B0503020204020204" pitchFamily="34" charset="0"/>
                <a:sym typeface="Wingdings" panose="05000000000000000000" pitchFamily="2" charset="2"/>
              </a:rPr>
              <a:t>Förderung der Vernetzung und Austausch der Frauen</a:t>
            </a:r>
            <a:br>
              <a:rPr lang="de-AT" sz="2200" dirty="0">
                <a:latin typeface="Corbel" panose="020B0503020204020204" pitchFamily="34" charset="0"/>
                <a:sym typeface="Wingdings" panose="05000000000000000000" pitchFamily="2" charset="2"/>
              </a:rPr>
            </a:br>
            <a:r>
              <a:rPr lang="de-AT" sz="2200" dirty="0">
                <a:latin typeface="Corbel" panose="020B0503020204020204" pitchFamily="34" charset="0"/>
                <a:sym typeface="Wingdings" panose="05000000000000000000" pitchFamily="2" charset="2"/>
              </a:rPr>
              <a:t> Initiativen wie „Ladies in </a:t>
            </a:r>
            <a:r>
              <a:rPr lang="de-AT" sz="2200" dirty="0" err="1">
                <a:latin typeface="Corbel" panose="020B0503020204020204" pitchFamily="34" charset="0"/>
                <a:sym typeface="Wingdings" panose="05000000000000000000" pitchFamily="2" charset="2"/>
              </a:rPr>
              <a:t>Logistics</a:t>
            </a:r>
            <a:r>
              <a:rPr lang="de-AT" sz="2200" dirty="0">
                <a:latin typeface="Corbel" panose="020B0503020204020204" pitchFamily="34" charset="0"/>
                <a:sym typeface="Wingdings" panose="05000000000000000000" pitchFamily="2" charset="2"/>
              </a:rPr>
              <a:t>“ und „Women in Mobility“ </a:t>
            </a:r>
          </a:p>
          <a:p>
            <a:endParaRPr lang="de-AT" sz="2200" dirty="0">
              <a:latin typeface="Corbel" panose="020B0503020204020204" pitchFamily="34" charset="0"/>
              <a:sym typeface="Wingdings" panose="05000000000000000000" pitchFamily="2" charset="2"/>
            </a:endParaRPr>
          </a:p>
          <a:p>
            <a:r>
              <a:rPr lang="de-AT" sz="2200" dirty="0">
                <a:latin typeface="Corbel" panose="020B0503020204020204" pitchFamily="34" charset="0"/>
                <a:sym typeface="Wingdings" panose="05000000000000000000" pitchFamily="2" charset="2"/>
              </a:rPr>
              <a:t>Positive Kommunikation</a:t>
            </a:r>
          </a:p>
          <a:p>
            <a:pPr marL="0" indent="0">
              <a:buNone/>
            </a:pPr>
            <a:endParaRPr lang="de-AT" sz="2200" dirty="0">
              <a:latin typeface="Corbel" panose="020B0503020204020204" pitchFamily="34" charset="0"/>
            </a:endParaRPr>
          </a:p>
          <a:p>
            <a:r>
              <a:rPr lang="de-AT" sz="2200" dirty="0">
                <a:latin typeface="Corbel" panose="020B0503020204020204" pitchFamily="34" charset="0"/>
              </a:rPr>
              <a:t>Ergonomische Arbeitsplätze etc.. </a:t>
            </a:r>
          </a:p>
          <a:p>
            <a:pPr marL="0" indent="0">
              <a:buNone/>
            </a:pPr>
            <a:endParaRPr lang="de-AT" dirty="0">
              <a:latin typeface="Corbel" panose="020B0503020204020204" pitchFamily="34" charset="0"/>
            </a:endParaRPr>
          </a:p>
        </p:txBody>
      </p:sp>
      <p:sp>
        <p:nvSpPr>
          <p:cNvPr id="4" name="Datumsplatzhalter 3"/>
          <p:cNvSpPr>
            <a:spLocks noGrp="1"/>
          </p:cNvSpPr>
          <p:nvPr>
            <p:ph type="dt" sz="half" idx="10"/>
          </p:nvPr>
        </p:nvSpPr>
        <p:spPr/>
        <p:txBody>
          <a:bodyPr/>
          <a:lstStyle/>
          <a:p>
            <a:fld id="{D3E61E40-B63F-46D5-8043-32BA19620943}" type="datetime6">
              <a:rPr lang="de-AT" smtClean="0">
                <a:solidFill>
                  <a:prstClr val="white"/>
                </a:solidFill>
              </a:rPr>
              <a:t>September 22</a:t>
            </a:fld>
            <a:endParaRPr lang="de-AT" dirty="0">
              <a:solidFill>
                <a:prstClr val="white"/>
              </a:solidFill>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10</a:t>
            </a:fld>
            <a:endParaRPr lang="de-AT" dirty="0">
              <a:solidFill>
                <a:prstClr val="white"/>
              </a:solidFill>
            </a:endParaRPr>
          </a:p>
        </p:txBody>
      </p:sp>
    </p:spTree>
    <p:extLst>
      <p:ext uri="{BB962C8B-B14F-4D97-AF65-F5344CB8AC3E}">
        <p14:creationId xmlns:p14="http://schemas.microsoft.com/office/powerpoint/2010/main" val="11151362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AT" dirty="0">
                <a:latin typeface="Corbel" panose="020B0503020204020204" pitchFamily="34" charset="0"/>
              </a:rPr>
              <a:t>Entwicklungen im Güterverkehr - Binnenschifffahrt</a:t>
            </a:r>
            <a:br>
              <a:rPr lang="de-AT" dirty="0">
                <a:latin typeface="Corbel" panose="020B0503020204020204" pitchFamily="34" charset="0"/>
              </a:rPr>
            </a:br>
            <a:r>
              <a:rPr lang="de-DE" sz="2400" b="0" dirty="0">
                <a:latin typeface="Corbel" panose="020B0503020204020204" pitchFamily="34" charset="0"/>
              </a:rPr>
              <a:t>Marktumfeld Logistik</a:t>
            </a:r>
            <a:endParaRPr lang="de-AT" dirty="0">
              <a:latin typeface="Corbel" panose="020B0503020204020204" pitchFamily="34" charset="0"/>
            </a:endParaRPr>
          </a:p>
        </p:txBody>
      </p:sp>
      <p:sp>
        <p:nvSpPr>
          <p:cNvPr id="4" name="Datumsplatzhalter 3"/>
          <p:cNvSpPr>
            <a:spLocks noGrp="1"/>
          </p:cNvSpPr>
          <p:nvPr>
            <p:ph type="dt" sz="half" idx="10"/>
          </p:nvPr>
        </p:nvSpPr>
        <p:spPr/>
        <p:txBody>
          <a:bodyPr/>
          <a:lstStyle/>
          <a:p>
            <a:fld id="{D3E61E40-B63F-46D5-8043-32BA19620943}" type="datetime6">
              <a:rPr lang="de-AT" smtClean="0">
                <a:solidFill>
                  <a:prstClr val="white"/>
                </a:solidFill>
              </a:rPr>
              <a:t>September 22</a:t>
            </a:fld>
            <a:endParaRPr lang="de-AT" dirty="0">
              <a:solidFill>
                <a:prstClr val="white"/>
              </a:solidFill>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11</a:t>
            </a:fld>
            <a:endParaRPr lang="de-AT" dirty="0">
              <a:solidFill>
                <a:prstClr val="white"/>
              </a:solidFill>
            </a:endParaRPr>
          </a:p>
        </p:txBody>
      </p:sp>
      <p:sp>
        <p:nvSpPr>
          <p:cNvPr id="7" name="Rechteck 6"/>
          <p:cNvSpPr/>
          <p:nvPr/>
        </p:nvSpPr>
        <p:spPr>
          <a:xfrm>
            <a:off x="5254464" y="1919327"/>
            <a:ext cx="3654152" cy="4524315"/>
          </a:xfrm>
          <a:prstGeom prst="rect">
            <a:avLst/>
          </a:prstGeom>
        </p:spPr>
        <p:txBody>
          <a:bodyPr wrap="square">
            <a:spAutoFit/>
          </a:bodyPr>
          <a:lstStyle/>
          <a:p>
            <a:pPr marL="285750" indent="-285750">
              <a:buFont typeface="Arial" panose="020B0604020202020204" pitchFamily="34" charset="0"/>
              <a:buChar char="•"/>
            </a:pPr>
            <a:r>
              <a:rPr lang="de-DE" dirty="0">
                <a:latin typeface="Corbel" panose="020B0503020204020204" pitchFamily="34" charset="0"/>
              </a:rPr>
              <a:t>71 % der gesamten Verkehrsleistung in der europäischen Binnenschifffahrt werden in den Niederlanden und in Deutschland abgewickelt. </a:t>
            </a:r>
          </a:p>
          <a:p>
            <a:endParaRPr lang="de-AT" dirty="0">
              <a:latin typeface="Corbel" panose="020B0503020204020204" pitchFamily="34" charset="0"/>
            </a:endParaRPr>
          </a:p>
          <a:p>
            <a:pPr marL="285750" indent="-285750">
              <a:buFont typeface="Arial" panose="020B0604020202020204" pitchFamily="34" charset="0"/>
              <a:buChar char="•"/>
            </a:pPr>
            <a:r>
              <a:rPr lang="de-DE" dirty="0">
                <a:latin typeface="Corbel" panose="020B0503020204020204" pitchFamily="34" charset="0"/>
              </a:rPr>
              <a:t>Rheinstaaten </a:t>
            </a:r>
            <a:r>
              <a:rPr lang="de-DE" dirty="0">
                <a:latin typeface="Corbel" panose="020B0503020204020204" pitchFamily="34" charset="0"/>
                <a:sym typeface="Wingdings" panose="05000000000000000000" pitchFamily="2" charset="2"/>
              </a:rPr>
              <a:t></a:t>
            </a:r>
            <a:r>
              <a:rPr lang="de-DE" dirty="0">
                <a:latin typeface="Corbel" panose="020B0503020204020204" pitchFamily="34" charset="0"/>
              </a:rPr>
              <a:t> 84 % der gesamten Güterverkehrsleistung</a:t>
            </a:r>
          </a:p>
          <a:p>
            <a:r>
              <a:rPr lang="de-DE" dirty="0">
                <a:latin typeface="Corbel" panose="020B0503020204020204" pitchFamily="34" charset="0"/>
              </a:rPr>
              <a:t> </a:t>
            </a:r>
            <a:endParaRPr lang="de-AT" dirty="0">
              <a:latin typeface="Corbel" panose="020B0503020204020204" pitchFamily="34" charset="0"/>
            </a:endParaRPr>
          </a:p>
          <a:p>
            <a:pPr marL="285750" indent="-285750">
              <a:buFont typeface="Arial" panose="020B0604020202020204" pitchFamily="34" charset="0"/>
              <a:buChar char="•"/>
            </a:pPr>
            <a:r>
              <a:rPr lang="de-DE" dirty="0">
                <a:latin typeface="Corbel" panose="020B0503020204020204" pitchFamily="34" charset="0"/>
              </a:rPr>
              <a:t>Donaustaaten </a:t>
            </a:r>
            <a:r>
              <a:rPr lang="de-DE" dirty="0">
                <a:latin typeface="Corbel" panose="020B0503020204020204" pitchFamily="34" charset="0"/>
                <a:sym typeface="Wingdings" panose="05000000000000000000" pitchFamily="2" charset="2"/>
              </a:rPr>
              <a:t></a:t>
            </a:r>
            <a:r>
              <a:rPr lang="de-DE" dirty="0">
                <a:latin typeface="Corbel" panose="020B0503020204020204" pitchFamily="34" charset="0"/>
              </a:rPr>
              <a:t> 16,4 % der Güterverkehrsleistung </a:t>
            </a:r>
          </a:p>
          <a:p>
            <a:endParaRPr lang="de-AT" dirty="0">
              <a:latin typeface="Corbel" panose="020B0503020204020204" pitchFamily="34" charset="0"/>
            </a:endParaRPr>
          </a:p>
          <a:p>
            <a:pPr marL="285750" indent="-285750">
              <a:buFont typeface="Arial" panose="020B0604020202020204" pitchFamily="34" charset="0"/>
              <a:buChar char="•"/>
            </a:pPr>
            <a:r>
              <a:rPr lang="de-DE" dirty="0">
                <a:latin typeface="Corbel" panose="020B0503020204020204" pitchFamily="34" charset="0"/>
              </a:rPr>
              <a:t>Gesamte Verkehrsleistung der Binnenschifffahrt in der Europäischen Union 2018: 135 Mrd. TKM </a:t>
            </a:r>
            <a:endParaRPr lang="de-AT" dirty="0">
              <a:latin typeface="Corbel" panose="020B0503020204020204" pitchFamily="34" charset="0"/>
            </a:endParaRPr>
          </a:p>
        </p:txBody>
      </p:sp>
      <p:graphicFrame>
        <p:nvGraphicFramePr>
          <p:cNvPr id="8" name="Diagramm 7"/>
          <p:cNvGraphicFramePr>
            <a:graphicFrameLocks/>
          </p:cNvGraphicFramePr>
          <p:nvPr>
            <p:extLst>
              <p:ext uri="{D42A27DB-BD31-4B8C-83A1-F6EECF244321}">
                <p14:modId xmlns:p14="http://schemas.microsoft.com/office/powerpoint/2010/main" val="3037382435"/>
              </p:ext>
            </p:extLst>
          </p:nvPr>
        </p:nvGraphicFramePr>
        <p:xfrm>
          <a:off x="323528" y="2624708"/>
          <a:ext cx="5162872" cy="2743200"/>
        </p:xfrm>
        <a:graphic>
          <a:graphicData uri="http://schemas.openxmlformats.org/drawingml/2006/chart">
            <c:chart xmlns:c="http://schemas.openxmlformats.org/drawingml/2006/chart" xmlns:r="http://schemas.openxmlformats.org/officeDocument/2006/relationships" r:id="rId3"/>
          </a:graphicData>
        </a:graphic>
      </p:graphicFrame>
      <p:sp>
        <p:nvSpPr>
          <p:cNvPr id="9" name="Rechteck 8"/>
          <p:cNvSpPr/>
          <p:nvPr/>
        </p:nvSpPr>
        <p:spPr>
          <a:xfrm>
            <a:off x="-108520" y="5361582"/>
            <a:ext cx="4788320" cy="215444"/>
          </a:xfrm>
          <a:prstGeom prst="rect">
            <a:avLst/>
          </a:prstGeom>
        </p:spPr>
        <p:txBody>
          <a:bodyPr wrap="square">
            <a:spAutoFit/>
          </a:bodyPr>
          <a:lstStyle/>
          <a:p>
            <a:pPr algn="ctr"/>
            <a:r>
              <a:rPr lang="de-AT" sz="800" dirty="0">
                <a:latin typeface="Corbel" panose="020B0503020204020204" pitchFamily="34" charset="0"/>
              </a:rPr>
              <a:t>Quelle: in Anlehnung an Zentralkommission der Rheinschifffahrt</a:t>
            </a:r>
          </a:p>
        </p:txBody>
      </p:sp>
    </p:spTree>
    <p:extLst>
      <p:ext uri="{BB962C8B-B14F-4D97-AF65-F5344CB8AC3E}">
        <p14:creationId xmlns:p14="http://schemas.microsoft.com/office/powerpoint/2010/main" val="5866328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a:solidFill>
                  <a:schemeClr val="accent1"/>
                </a:solidFill>
                <a:latin typeface="Corbel" panose="020B0503020204020204" pitchFamily="34" charset="0"/>
              </a:rPr>
              <a:t>Transportwege</a:t>
            </a:r>
            <a:r>
              <a:rPr lang="en-US" dirty="0">
                <a:solidFill>
                  <a:schemeClr val="accent1"/>
                </a:solidFill>
                <a:latin typeface="Corbel" panose="020B0503020204020204" pitchFamily="34" charset="0"/>
              </a:rPr>
              <a:t> – </a:t>
            </a:r>
            <a:br>
              <a:rPr lang="en-US" dirty="0">
                <a:solidFill>
                  <a:schemeClr val="accent1"/>
                </a:solidFill>
                <a:latin typeface="Corbel" panose="020B0503020204020204" pitchFamily="34" charset="0"/>
              </a:rPr>
            </a:br>
            <a:r>
              <a:rPr lang="en-US" dirty="0" err="1">
                <a:solidFill>
                  <a:schemeClr val="accent1"/>
                </a:solidFill>
                <a:latin typeface="Corbel" panose="020B0503020204020204" pitchFamily="34" charset="0"/>
              </a:rPr>
              <a:t>Binnenschifffahrt</a:t>
            </a:r>
            <a:br>
              <a:rPr lang="en-US" dirty="0">
                <a:solidFill>
                  <a:schemeClr val="accent1"/>
                </a:solidFill>
                <a:latin typeface="Corbel" panose="020B0503020204020204" pitchFamily="34" charset="0"/>
              </a:rPr>
            </a:br>
            <a:r>
              <a:rPr lang="de-DE" sz="2400" b="0" dirty="0">
                <a:latin typeface="Corbel" panose="020B0503020204020204" pitchFamily="34" charset="0"/>
              </a:rPr>
              <a:t>Marktumfeld Logistik</a:t>
            </a:r>
            <a:endParaRPr lang="en-US" sz="2400" dirty="0">
              <a:solidFill>
                <a:schemeClr val="accent1"/>
              </a:solidFill>
              <a:latin typeface="Corbel" panose="020B0503020204020204" pitchFamily="34" charset="0"/>
            </a:endParaRPr>
          </a:p>
        </p:txBody>
      </p:sp>
      <p:sp>
        <p:nvSpPr>
          <p:cNvPr id="3" name="Content Placeholder 2"/>
          <p:cNvSpPr>
            <a:spLocks noGrp="1"/>
          </p:cNvSpPr>
          <p:nvPr>
            <p:ph idx="1"/>
          </p:nvPr>
        </p:nvSpPr>
        <p:spPr>
          <a:xfrm>
            <a:off x="457200" y="1700808"/>
            <a:ext cx="8363272" cy="4776192"/>
          </a:xfrm>
        </p:spPr>
        <p:txBody>
          <a:bodyPr>
            <a:normAutofit fontScale="85000" lnSpcReduction="20000"/>
          </a:bodyPr>
          <a:lstStyle/>
          <a:p>
            <a:endParaRPr lang="en-GB" sz="2200" dirty="0">
              <a:solidFill>
                <a:schemeClr val="accent1"/>
              </a:solidFill>
              <a:latin typeface="Corbel" panose="020B0503020204020204" pitchFamily="34" charset="0"/>
            </a:endParaRPr>
          </a:p>
          <a:p>
            <a:r>
              <a:rPr lang="en-GB" sz="2200" dirty="0" err="1">
                <a:solidFill>
                  <a:schemeClr val="accent1"/>
                </a:solidFill>
                <a:latin typeface="Corbel" panose="020B0503020204020204" pitchFamily="34" charset="0"/>
              </a:rPr>
              <a:t>Rhein</a:t>
            </a:r>
            <a:r>
              <a:rPr lang="en-GB" sz="2200" dirty="0">
                <a:solidFill>
                  <a:schemeClr val="accent1"/>
                </a:solidFill>
                <a:latin typeface="Corbel" panose="020B0503020204020204" pitchFamily="34" charset="0"/>
              </a:rPr>
              <a:t>-Main-</a:t>
            </a:r>
            <a:r>
              <a:rPr lang="en-GB" sz="2200" dirty="0" err="1">
                <a:solidFill>
                  <a:schemeClr val="accent1"/>
                </a:solidFill>
                <a:latin typeface="Corbel" panose="020B0503020204020204" pitchFamily="34" charset="0"/>
              </a:rPr>
              <a:t>Donau</a:t>
            </a:r>
            <a:r>
              <a:rPr lang="en-GB" sz="2200" dirty="0">
                <a:solidFill>
                  <a:schemeClr val="accent1"/>
                </a:solidFill>
                <a:latin typeface="Corbel" panose="020B0503020204020204" pitchFamily="34" charset="0"/>
              </a:rPr>
              <a:t>-</a:t>
            </a:r>
            <a:r>
              <a:rPr lang="en-GB" sz="2200" dirty="0" err="1">
                <a:solidFill>
                  <a:schemeClr val="accent1"/>
                </a:solidFill>
                <a:latin typeface="Corbel" panose="020B0503020204020204" pitchFamily="34" charset="0"/>
              </a:rPr>
              <a:t>Korridor</a:t>
            </a:r>
            <a:br>
              <a:rPr lang="en-GB" sz="2200" dirty="0">
                <a:solidFill>
                  <a:schemeClr val="accent1"/>
                </a:solidFill>
                <a:latin typeface="Corbel" panose="020B0503020204020204" pitchFamily="34" charset="0"/>
              </a:rPr>
            </a:br>
            <a:r>
              <a:rPr lang="en-GB" sz="2200" dirty="0" err="1">
                <a:solidFill>
                  <a:schemeClr val="accent1"/>
                </a:solidFill>
                <a:latin typeface="Corbel" panose="020B0503020204020204" pitchFamily="34" charset="0"/>
              </a:rPr>
              <a:t>als</a:t>
            </a:r>
            <a:r>
              <a:rPr lang="en-GB" sz="2200" dirty="0">
                <a:solidFill>
                  <a:schemeClr val="accent1"/>
                </a:solidFill>
                <a:latin typeface="Corbel" panose="020B0503020204020204" pitchFamily="34" charset="0"/>
              </a:rPr>
              <a:t> </a:t>
            </a:r>
            <a:r>
              <a:rPr lang="en-GB" sz="2200" dirty="0" err="1">
                <a:solidFill>
                  <a:schemeClr val="accent1"/>
                </a:solidFill>
                <a:latin typeface="Corbel" panose="020B0503020204020204" pitchFamily="34" charset="0"/>
              </a:rPr>
              <a:t>wichtige</a:t>
            </a:r>
            <a:r>
              <a:rPr lang="en-GB" sz="2200" dirty="0">
                <a:solidFill>
                  <a:schemeClr val="accent1"/>
                </a:solidFill>
                <a:latin typeface="Corbel" panose="020B0503020204020204" pitchFamily="34" charset="0"/>
              </a:rPr>
              <a:t> </a:t>
            </a:r>
            <a:r>
              <a:rPr lang="en-GB" sz="2200" dirty="0" err="1">
                <a:solidFill>
                  <a:schemeClr val="accent1"/>
                </a:solidFill>
                <a:latin typeface="Corbel" panose="020B0503020204020204" pitchFamily="34" charset="0"/>
              </a:rPr>
              <a:t>Verbindung</a:t>
            </a:r>
            <a:r>
              <a:rPr lang="en-GB" sz="2200" dirty="0">
                <a:solidFill>
                  <a:schemeClr val="accent1"/>
                </a:solidFill>
                <a:latin typeface="Corbel" panose="020B0503020204020204" pitchFamily="34" charset="0"/>
              </a:rPr>
              <a:t> </a:t>
            </a:r>
            <a:r>
              <a:rPr lang="en-GB" sz="2200" dirty="0" err="1">
                <a:solidFill>
                  <a:schemeClr val="accent1"/>
                </a:solidFill>
                <a:latin typeface="Corbel" panose="020B0503020204020204" pitchFamily="34" charset="0"/>
              </a:rPr>
              <a:t>zw</a:t>
            </a:r>
            <a:r>
              <a:rPr lang="en-GB" sz="2200" dirty="0">
                <a:solidFill>
                  <a:schemeClr val="accent1"/>
                </a:solidFill>
                <a:latin typeface="Corbel" panose="020B0503020204020204" pitchFamily="34" charset="0"/>
              </a:rPr>
              <a:t>. </a:t>
            </a:r>
            <a:br>
              <a:rPr lang="en-GB" sz="2200" dirty="0">
                <a:solidFill>
                  <a:schemeClr val="accent1"/>
                </a:solidFill>
                <a:latin typeface="Corbel" panose="020B0503020204020204" pitchFamily="34" charset="0"/>
              </a:rPr>
            </a:br>
            <a:r>
              <a:rPr lang="en-GB" sz="2200" dirty="0">
                <a:solidFill>
                  <a:schemeClr val="accent1"/>
                </a:solidFill>
                <a:latin typeface="Corbel" panose="020B0503020204020204" pitchFamily="34" charset="0"/>
              </a:rPr>
              <a:t>West- und </a:t>
            </a:r>
            <a:r>
              <a:rPr lang="en-GB" sz="2200" dirty="0" err="1">
                <a:solidFill>
                  <a:schemeClr val="accent1"/>
                </a:solidFill>
                <a:latin typeface="Corbel" panose="020B0503020204020204" pitchFamily="34" charset="0"/>
              </a:rPr>
              <a:t>Osteuropa</a:t>
            </a:r>
            <a:r>
              <a:rPr lang="en-GB" sz="2200" dirty="0">
                <a:solidFill>
                  <a:schemeClr val="accent1"/>
                </a:solidFill>
                <a:latin typeface="Corbel" panose="020B0503020204020204" pitchFamily="34" charset="0"/>
              </a:rPr>
              <a:t> </a:t>
            </a:r>
          </a:p>
          <a:p>
            <a:pPr marL="0" indent="0">
              <a:buNone/>
            </a:pPr>
            <a:endParaRPr lang="en-GB" sz="2200" dirty="0">
              <a:solidFill>
                <a:schemeClr val="accent1"/>
              </a:solidFill>
              <a:latin typeface="Corbel" panose="020B0503020204020204" pitchFamily="34" charset="0"/>
            </a:endParaRPr>
          </a:p>
          <a:p>
            <a:r>
              <a:rPr lang="en-GB" sz="2200" dirty="0" err="1">
                <a:solidFill>
                  <a:schemeClr val="accent1"/>
                </a:solidFill>
                <a:latin typeface="Corbel" panose="020B0503020204020204" pitchFamily="34" charset="0"/>
              </a:rPr>
              <a:t>Gesamtlänge</a:t>
            </a:r>
            <a:r>
              <a:rPr lang="en-GB" sz="2200" dirty="0">
                <a:solidFill>
                  <a:schemeClr val="accent1"/>
                </a:solidFill>
                <a:latin typeface="Corbel" panose="020B0503020204020204" pitchFamily="34" charset="0"/>
              </a:rPr>
              <a:t>: 3.504 km</a:t>
            </a:r>
          </a:p>
          <a:p>
            <a:endParaRPr lang="en-GB" sz="1000" dirty="0">
              <a:solidFill>
                <a:schemeClr val="accent1"/>
              </a:solidFill>
              <a:latin typeface="Corbel" panose="020B0503020204020204" pitchFamily="34" charset="0"/>
            </a:endParaRPr>
          </a:p>
          <a:p>
            <a:r>
              <a:rPr lang="de-AT" sz="2200" dirty="0">
                <a:solidFill>
                  <a:schemeClr val="accent1"/>
                </a:solidFill>
                <a:latin typeface="Corbel" panose="020B0503020204020204" pitchFamily="34" charset="0"/>
              </a:rPr>
              <a:t>Verbindet den Hafen von </a:t>
            </a:r>
            <a:br>
              <a:rPr lang="de-AT" sz="2200" dirty="0">
                <a:solidFill>
                  <a:schemeClr val="accent1"/>
                </a:solidFill>
                <a:latin typeface="Corbel" panose="020B0503020204020204" pitchFamily="34" charset="0"/>
              </a:rPr>
            </a:br>
            <a:r>
              <a:rPr lang="de-AT" sz="2200" dirty="0">
                <a:solidFill>
                  <a:schemeClr val="accent1"/>
                </a:solidFill>
                <a:latin typeface="Corbel" panose="020B0503020204020204" pitchFamily="34" charset="0"/>
              </a:rPr>
              <a:t>Rotterdam (NL) mit dem</a:t>
            </a:r>
            <a:br>
              <a:rPr lang="de-AT" sz="2200" dirty="0">
                <a:solidFill>
                  <a:schemeClr val="accent1"/>
                </a:solidFill>
                <a:latin typeface="Corbel" panose="020B0503020204020204" pitchFamily="34" charset="0"/>
              </a:rPr>
            </a:br>
            <a:r>
              <a:rPr lang="de-AT" sz="2200" dirty="0">
                <a:solidFill>
                  <a:schemeClr val="accent1"/>
                </a:solidFill>
                <a:latin typeface="Corbel" panose="020B0503020204020204" pitchFamily="34" charset="0"/>
              </a:rPr>
              <a:t>Hafen von Constanta (RO)</a:t>
            </a:r>
          </a:p>
          <a:p>
            <a:endParaRPr lang="en-GB" sz="1000" dirty="0">
              <a:solidFill>
                <a:schemeClr val="accent1"/>
              </a:solidFill>
              <a:latin typeface="Corbel" panose="020B0503020204020204" pitchFamily="34" charset="0"/>
            </a:endParaRPr>
          </a:p>
          <a:p>
            <a:r>
              <a:rPr lang="en-GB" sz="2200" dirty="0" err="1">
                <a:solidFill>
                  <a:schemeClr val="accent1"/>
                </a:solidFill>
                <a:latin typeface="Corbel" panose="020B0503020204020204" pitchFamily="34" charset="0"/>
              </a:rPr>
              <a:t>Rhein</a:t>
            </a:r>
            <a:r>
              <a:rPr lang="en-GB" sz="2200" dirty="0">
                <a:solidFill>
                  <a:schemeClr val="accent1"/>
                </a:solidFill>
                <a:latin typeface="Corbel" panose="020B0503020204020204" pitchFamily="34" charset="0"/>
              </a:rPr>
              <a:t> vs. </a:t>
            </a:r>
            <a:r>
              <a:rPr lang="en-GB" sz="2200" dirty="0" err="1">
                <a:solidFill>
                  <a:schemeClr val="accent1"/>
                </a:solidFill>
                <a:latin typeface="Corbel" panose="020B0503020204020204" pitchFamily="34" charset="0"/>
              </a:rPr>
              <a:t>Donau</a:t>
            </a:r>
            <a:r>
              <a:rPr lang="en-GB" sz="2200" dirty="0">
                <a:solidFill>
                  <a:schemeClr val="accent1"/>
                </a:solidFill>
                <a:latin typeface="Corbel" panose="020B0503020204020204" pitchFamily="34" charset="0"/>
              </a:rPr>
              <a:t>:</a:t>
            </a:r>
          </a:p>
          <a:p>
            <a:pPr lvl="1"/>
            <a:r>
              <a:rPr lang="en-GB" sz="1800" dirty="0" err="1">
                <a:solidFill>
                  <a:schemeClr val="accent1"/>
                </a:solidFill>
                <a:latin typeface="Corbel" panose="020B0503020204020204" pitchFamily="34" charset="0"/>
              </a:rPr>
              <a:t>Transportvolumen</a:t>
            </a:r>
            <a:r>
              <a:rPr lang="en-GB" sz="1800" dirty="0">
                <a:solidFill>
                  <a:schemeClr val="accent1"/>
                </a:solidFill>
                <a:latin typeface="Corbel" panose="020B0503020204020204" pitchFamily="34" charset="0"/>
              </a:rPr>
              <a:t>:</a:t>
            </a:r>
            <a:br>
              <a:rPr lang="en-GB" sz="1800" dirty="0">
                <a:solidFill>
                  <a:schemeClr val="accent1"/>
                </a:solidFill>
                <a:latin typeface="Corbel" panose="020B0503020204020204" pitchFamily="34" charset="0"/>
              </a:rPr>
            </a:br>
            <a:r>
              <a:rPr lang="de-AT" sz="1800" dirty="0">
                <a:solidFill>
                  <a:schemeClr val="accent1"/>
                </a:solidFill>
                <a:latin typeface="Corbel" panose="020B0503020204020204" pitchFamily="34" charset="0"/>
              </a:rPr>
              <a:t>am Rhein werden 4,8 x mehr Güter transportiert</a:t>
            </a:r>
          </a:p>
          <a:p>
            <a:pPr lvl="1"/>
            <a:r>
              <a:rPr lang="en-GB" sz="1800" dirty="0" err="1">
                <a:solidFill>
                  <a:schemeClr val="accent1"/>
                </a:solidFill>
                <a:latin typeface="Corbel" panose="020B0503020204020204" pitchFamily="34" charset="0"/>
              </a:rPr>
              <a:t>Länge</a:t>
            </a:r>
            <a:r>
              <a:rPr lang="en-GB" sz="1400" dirty="0">
                <a:solidFill>
                  <a:schemeClr val="accent1"/>
                </a:solidFill>
                <a:latin typeface="Corbel" panose="020B0503020204020204" pitchFamily="34" charset="0"/>
              </a:rPr>
              <a:t>: </a:t>
            </a:r>
            <a:r>
              <a:rPr lang="de-AT" sz="1800" dirty="0">
                <a:solidFill>
                  <a:schemeClr val="accent1"/>
                </a:solidFill>
                <a:latin typeface="Corbel" panose="020B0503020204020204" pitchFamily="34" charset="0"/>
              </a:rPr>
              <a:t>Donau ist 2,7 x länger</a:t>
            </a:r>
            <a:r>
              <a:rPr lang="de-DE" sz="1800" dirty="0">
                <a:solidFill>
                  <a:schemeClr val="accent1"/>
                </a:solidFill>
                <a:latin typeface="Corbel" panose="020B0503020204020204" pitchFamily="34" charset="0"/>
              </a:rPr>
              <a:t> </a:t>
            </a:r>
            <a:endParaRPr lang="en-GB" sz="1800" dirty="0">
              <a:solidFill>
                <a:schemeClr val="accent1"/>
              </a:solidFill>
              <a:latin typeface="Corbel" panose="020B0503020204020204" pitchFamily="34" charset="0"/>
            </a:endParaRPr>
          </a:p>
          <a:p>
            <a:pPr marL="0" indent="0">
              <a:buNone/>
            </a:pPr>
            <a:r>
              <a:rPr lang="en-GB" sz="1800" b="1" dirty="0">
                <a:solidFill>
                  <a:schemeClr val="accent1"/>
                </a:solidFill>
                <a:latin typeface="Corbel" panose="020B0503020204020204" pitchFamily="34" charset="0"/>
                <a:sym typeface="Wingdings" panose="05000000000000000000" pitchFamily="2" charset="2"/>
              </a:rPr>
              <a:t>     </a:t>
            </a:r>
            <a:r>
              <a:rPr lang="en-GB" sz="1800" b="1" dirty="0" err="1">
                <a:solidFill>
                  <a:schemeClr val="accent1"/>
                </a:solidFill>
                <a:latin typeface="Corbel" panose="020B0503020204020204" pitchFamily="34" charset="0"/>
              </a:rPr>
              <a:t>Unterschiedliche</a:t>
            </a:r>
            <a:r>
              <a:rPr lang="en-GB" sz="1800" b="1" dirty="0">
                <a:solidFill>
                  <a:schemeClr val="accent1"/>
                </a:solidFill>
                <a:latin typeface="Corbel" panose="020B0503020204020204" pitchFamily="34" charset="0"/>
              </a:rPr>
              <a:t> </a:t>
            </a:r>
            <a:r>
              <a:rPr lang="en-GB" sz="1800" b="1" dirty="0" err="1">
                <a:solidFill>
                  <a:schemeClr val="accent1"/>
                </a:solidFill>
                <a:latin typeface="Corbel" panose="020B0503020204020204" pitchFamily="34" charset="0"/>
              </a:rPr>
              <a:t>infrastrukturelle</a:t>
            </a:r>
            <a:r>
              <a:rPr lang="en-GB" sz="1800" b="1" dirty="0">
                <a:solidFill>
                  <a:schemeClr val="accent1"/>
                </a:solidFill>
                <a:latin typeface="Corbel" panose="020B0503020204020204" pitchFamily="34" charset="0"/>
              </a:rPr>
              <a:t> </a:t>
            </a:r>
            <a:r>
              <a:rPr lang="en-GB" sz="1800" b="1" dirty="0" err="1">
                <a:solidFill>
                  <a:schemeClr val="accent1"/>
                </a:solidFill>
                <a:latin typeface="Corbel" panose="020B0503020204020204" pitchFamily="34" charset="0"/>
              </a:rPr>
              <a:t>Voraussetzungen</a:t>
            </a:r>
            <a:endParaRPr lang="en-GB" sz="1800" b="1" dirty="0">
              <a:solidFill>
                <a:schemeClr val="accent1"/>
              </a:solidFill>
              <a:latin typeface="Corbel" panose="020B0503020204020204" pitchFamily="34" charset="0"/>
            </a:endParaRPr>
          </a:p>
          <a:p>
            <a:pPr lvl="1"/>
            <a:r>
              <a:rPr lang="de-AT" sz="1800" dirty="0">
                <a:solidFill>
                  <a:schemeClr val="accent1"/>
                </a:solidFill>
                <a:latin typeface="Corbel" panose="020B0503020204020204" pitchFamily="34" charset="0"/>
              </a:rPr>
              <a:t>Begrenzte Verzweigung der Donau Wasserstraße</a:t>
            </a:r>
          </a:p>
          <a:p>
            <a:pPr lvl="1"/>
            <a:r>
              <a:rPr lang="de-AT" sz="1800" dirty="0">
                <a:solidFill>
                  <a:schemeClr val="accent1"/>
                </a:solidFill>
                <a:latin typeface="Corbel" panose="020B0503020204020204" pitchFamily="34" charset="0"/>
              </a:rPr>
              <a:t>129 Brücken überspannen in Summe die Donau</a:t>
            </a:r>
          </a:p>
          <a:p>
            <a:pPr lvl="1"/>
            <a:r>
              <a:rPr lang="de-AT" sz="1800" dirty="0">
                <a:solidFill>
                  <a:schemeClr val="accent1"/>
                </a:solidFill>
                <a:latin typeface="Corbel" panose="020B0503020204020204" pitchFamily="34" charset="0"/>
              </a:rPr>
              <a:t>Bevölkerungsdichte und wirtschaftliche Aktivität am Rhein</a:t>
            </a:r>
          </a:p>
        </p:txBody>
      </p:sp>
      <p:sp>
        <p:nvSpPr>
          <p:cNvPr id="4" name="Date Placeholder 3"/>
          <p:cNvSpPr>
            <a:spLocks noGrp="1"/>
          </p:cNvSpPr>
          <p:nvPr>
            <p:ph type="dt" sz="half" idx="10"/>
          </p:nvPr>
        </p:nvSpPr>
        <p:spPr/>
        <p:txBody>
          <a:bodyPr/>
          <a:lstStyle/>
          <a:p>
            <a:fld id="{2B00254A-13F9-45B8-B418-76E514A2D5E2}" type="datetime6">
              <a:rPr lang="de-AT" smtClean="0">
                <a:solidFill>
                  <a:prstClr val="white"/>
                </a:solidFill>
              </a:rPr>
              <a:t>September 22</a:t>
            </a:fld>
            <a:endParaRPr lang="de-AT" dirty="0">
              <a:solidFill>
                <a:prstClr val="white"/>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12</a:t>
            </a:fld>
            <a:endParaRPr lang="de-AT" dirty="0">
              <a:solidFill>
                <a:prstClr val="white"/>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4261" y="1772816"/>
            <a:ext cx="5254766" cy="2736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827207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998154"/>
            <a:ext cx="9144000" cy="2612319"/>
          </a:xfrm>
          <a:prstGeom prst="rect">
            <a:avLst/>
          </a:prstGeom>
        </p:spPr>
      </p:pic>
      <p:sp>
        <p:nvSpPr>
          <p:cNvPr id="2" name="Titel 1"/>
          <p:cNvSpPr>
            <a:spLocks noGrp="1"/>
          </p:cNvSpPr>
          <p:nvPr>
            <p:ph type="title"/>
          </p:nvPr>
        </p:nvSpPr>
        <p:spPr/>
        <p:txBody>
          <a:bodyPr/>
          <a:lstStyle/>
          <a:p>
            <a:r>
              <a:rPr lang="de-AT" dirty="0"/>
              <a:t>Quiz</a:t>
            </a:r>
            <a:br>
              <a:rPr lang="de-AT" dirty="0"/>
            </a:br>
            <a:r>
              <a:rPr lang="de-AT" b="0" dirty="0"/>
              <a:t>Marktumfeld Logistik</a:t>
            </a:r>
            <a:endParaRPr lang="en-US" b="0" dirty="0"/>
          </a:p>
        </p:txBody>
      </p:sp>
      <p:sp>
        <p:nvSpPr>
          <p:cNvPr id="3" name="Inhaltsplatzhalter 2"/>
          <p:cNvSpPr>
            <a:spLocks noGrp="1"/>
          </p:cNvSpPr>
          <p:nvPr>
            <p:ph idx="1"/>
          </p:nvPr>
        </p:nvSpPr>
        <p:spPr/>
        <p:txBody>
          <a:bodyPr/>
          <a:lstStyle/>
          <a:p>
            <a:pPr marL="0" indent="0" algn="ctr">
              <a:buNone/>
            </a:pPr>
            <a:r>
              <a:rPr lang="de-AT" dirty="0"/>
              <a:t>Wie viel % des Güterverkehrs wurden im Jahr 2018 europaweit per Binnenschiff transportiert?</a:t>
            </a:r>
          </a:p>
          <a:p>
            <a:pPr marL="0" indent="0" algn="ctr">
              <a:buNone/>
            </a:pPr>
            <a:endParaRPr lang="de-AT" dirty="0"/>
          </a:p>
          <a:p>
            <a:pPr marL="457200" indent="-457200" algn="ctr">
              <a:buAutoNum type="alphaLcParenR"/>
            </a:pPr>
            <a:r>
              <a:rPr lang="de-AT" dirty="0"/>
              <a:t>6%			c) 19%</a:t>
            </a:r>
          </a:p>
          <a:p>
            <a:pPr marL="457200" indent="-457200" algn="ctr">
              <a:buAutoNum type="alphaLcParenR"/>
            </a:pPr>
            <a:r>
              <a:rPr lang="de-AT" dirty="0"/>
              <a:t>16%		d)7%	</a:t>
            </a:r>
          </a:p>
          <a:p>
            <a:pPr marL="0" indent="0" algn="ctr">
              <a:buNone/>
            </a:pPr>
            <a:endParaRPr lang="en-US" dirty="0"/>
          </a:p>
        </p:txBody>
      </p:sp>
      <p:sp>
        <p:nvSpPr>
          <p:cNvPr id="4" name="Datumsplatzhalter 3"/>
          <p:cNvSpPr>
            <a:spLocks noGrp="1"/>
          </p:cNvSpPr>
          <p:nvPr>
            <p:ph type="dt" sz="half" idx="10"/>
          </p:nvPr>
        </p:nvSpPr>
        <p:spPr/>
        <p:txBody>
          <a:bodyPr/>
          <a:lstStyle/>
          <a:p>
            <a:fld id="{D3E61E40-B63F-46D5-8043-32BA19620943}" type="datetime6">
              <a:rPr lang="de-AT" smtClean="0">
                <a:solidFill>
                  <a:prstClr val="white"/>
                </a:solidFill>
              </a:rPr>
              <a:t>September 22</a:t>
            </a:fld>
            <a:endParaRPr lang="de-AT" dirty="0">
              <a:solidFill>
                <a:prstClr val="white"/>
              </a:solidFill>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13</a:t>
            </a:fld>
            <a:endParaRPr lang="de-AT" dirty="0">
              <a:solidFill>
                <a:prstClr val="white"/>
              </a:solidFill>
            </a:endParaRPr>
          </a:p>
        </p:txBody>
      </p:sp>
      <p:sp>
        <p:nvSpPr>
          <p:cNvPr id="6" name="Ellipse 5"/>
          <p:cNvSpPr/>
          <p:nvPr/>
        </p:nvSpPr>
        <p:spPr>
          <a:xfrm>
            <a:off x="2321024" y="2996952"/>
            <a:ext cx="2016224" cy="432048"/>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8" name="Rechteck 7"/>
          <p:cNvSpPr/>
          <p:nvPr/>
        </p:nvSpPr>
        <p:spPr>
          <a:xfrm>
            <a:off x="5252095" y="4088904"/>
            <a:ext cx="4788320" cy="215444"/>
          </a:xfrm>
          <a:prstGeom prst="rect">
            <a:avLst/>
          </a:prstGeom>
        </p:spPr>
        <p:txBody>
          <a:bodyPr wrap="square">
            <a:spAutoFit/>
          </a:bodyPr>
          <a:lstStyle/>
          <a:p>
            <a:pPr algn="ctr"/>
            <a:r>
              <a:rPr lang="de-AT" sz="800" dirty="0">
                <a:latin typeface="Corbel" panose="020B0503020204020204" pitchFamily="34" charset="0"/>
              </a:rPr>
              <a:t>Quelle: </a:t>
            </a:r>
            <a:r>
              <a:rPr lang="de-AT" sz="800" dirty="0" err="1">
                <a:latin typeface="Corbel" panose="020B0503020204020204" pitchFamily="34" charset="0"/>
              </a:rPr>
              <a:t>viaodnau</a:t>
            </a:r>
            <a:endParaRPr lang="de-AT" sz="800" dirty="0">
              <a:latin typeface="Corbel" panose="020B0503020204020204" pitchFamily="34" charset="0"/>
            </a:endParaRPr>
          </a:p>
        </p:txBody>
      </p:sp>
    </p:spTree>
    <p:extLst>
      <p:ext uri="{BB962C8B-B14F-4D97-AF65-F5344CB8AC3E}">
        <p14:creationId xmlns:p14="http://schemas.microsoft.com/office/powerpoint/2010/main" val="2568759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b="1" dirty="0">
                <a:solidFill>
                  <a:schemeClr val="accent1"/>
                </a:solidFill>
                <a:latin typeface="Corbel" panose="020B0503020204020204" pitchFamily="34" charset="0"/>
              </a:rPr>
              <a:t>Agenda</a:t>
            </a:r>
            <a:br>
              <a:rPr lang="en-US" b="1" dirty="0">
                <a:solidFill>
                  <a:schemeClr val="accent1"/>
                </a:solidFill>
                <a:latin typeface="Corbel" panose="020B0503020204020204" pitchFamily="34" charset="0"/>
              </a:rPr>
            </a:br>
            <a:r>
              <a:rPr lang="de-AT" sz="2400" b="0" dirty="0">
                <a:solidFill>
                  <a:schemeClr val="accent1"/>
                </a:solidFill>
                <a:latin typeface="Corbel" panose="020B0503020204020204" pitchFamily="34" charset="0"/>
              </a:rPr>
              <a:t>Aktuelle Entwicklungstrends</a:t>
            </a:r>
            <a:endParaRPr lang="en-US" sz="2400" dirty="0">
              <a:solidFill>
                <a:schemeClr val="accent1"/>
              </a:solidFill>
              <a:latin typeface="Corbel" panose="020B0503020204020204" pitchFamily="34" charset="0"/>
            </a:endParaRPr>
          </a:p>
        </p:txBody>
      </p:sp>
      <p:sp>
        <p:nvSpPr>
          <p:cNvPr id="2" name="Date Placeholder 1"/>
          <p:cNvSpPr>
            <a:spLocks noGrp="1"/>
          </p:cNvSpPr>
          <p:nvPr>
            <p:ph type="dt" sz="half" idx="10"/>
          </p:nvPr>
        </p:nvSpPr>
        <p:spPr/>
        <p:txBody>
          <a:bodyPr/>
          <a:lstStyle/>
          <a:p>
            <a:fld id="{04553200-0277-4887-910E-9F38DBADFC79}" type="datetime6">
              <a:rPr lang="de-AT" smtClean="0">
                <a:solidFill>
                  <a:prstClr val="white"/>
                </a:solidFill>
              </a:rPr>
              <a:t>September 22</a:t>
            </a:fld>
            <a:endParaRPr lang="de-AT" dirty="0">
              <a:solidFill>
                <a:prstClr val="white"/>
              </a:solidFill>
            </a:endParaRPr>
          </a:p>
        </p:txBody>
      </p:sp>
      <p:sp>
        <p:nvSpPr>
          <p:cNvPr id="3" name="Slide Number Placeholder 2"/>
          <p:cNvSpPr>
            <a:spLocks noGrp="1"/>
          </p:cNvSpPr>
          <p:nvPr>
            <p:ph type="sldNum" sz="quarter" idx="12"/>
          </p:nvPr>
        </p:nvSpPr>
        <p:spPr/>
        <p:txBody>
          <a:bodyPr/>
          <a:lstStyle/>
          <a:p>
            <a:fld id="{7D34D7BA-8E13-46FE-8871-8877FE7E3568}" type="slidenum">
              <a:rPr lang="de-AT" smtClean="0">
                <a:solidFill>
                  <a:prstClr val="white"/>
                </a:solidFill>
              </a:rPr>
              <a:pPr/>
              <a:t>14</a:t>
            </a:fld>
            <a:endParaRPr lang="de-AT" dirty="0">
              <a:solidFill>
                <a:prstClr val="white"/>
              </a:solidFill>
            </a:endParaRPr>
          </a:p>
        </p:txBody>
      </p:sp>
      <p:graphicFrame>
        <p:nvGraphicFramePr>
          <p:cNvPr id="9" name="Diagramm 8"/>
          <p:cNvGraphicFramePr/>
          <p:nvPr>
            <p:extLst>
              <p:ext uri="{D42A27DB-BD31-4B8C-83A1-F6EECF244321}">
                <p14:modId xmlns:p14="http://schemas.microsoft.com/office/powerpoint/2010/main" val="4023041030"/>
              </p:ext>
            </p:extLst>
          </p:nvPr>
        </p:nvGraphicFramePr>
        <p:xfrm>
          <a:off x="899592" y="1628800"/>
          <a:ext cx="7344816" cy="51125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963550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404664"/>
            <a:ext cx="8507288" cy="990600"/>
          </a:xfrm>
        </p:spPr>
        <p:txBody>
          <a:bodyPr>
            <a:normAutofit/>
          </a:bodyPr>
          <a:lstStyle/>
          <a:p>
            <a:r>
              <a:rPr lang="de-AT" dirty="0">
                <a:latin typeface="Corbel" panose="020B0503020204020204" pitchFamily="34" charset="0"/>
              </a:rPr>
              <a:t>Aktuelle Entwicklungstrends</a:t>
            </a:r>
            <a:br>
              <a:rPr lang="de-AT" sz="2700" b="0" dirty="0">
                <a:latin typeface="Corbel" panose="020B0503020204020204" pitchFamily="34" charset="0"/>
              </a:rPr>
            </a:br>
            <a:r>
              <a:rPr lang="de-AT" sz="2400" b="0" dirty="0" err="1">
                <a:latin typeface="Corbel" panose="020B0503020204020204" pitchFamily="34" charset="0"/>
              </a:rPr>
              <a:t>Entwicklungstrends</a:t>
            </a:r>
            <a:r>
              <a:rPr lang="de-AT" sz="2400" b="0" dirty="0">
                <a:latin typeface="Corbel" panose="020B0503020204020204" pitchFamily="34" charset="0"/>
              </a:rPr>
              <a:t> auf einen Blick</a:t>
            </a:r>
            <a:endParaRPr lang="de-AT" b="0" dirty="0">
              <a:latin typeface="Corbel" panose="020B0503020204020204" pitchFamily="34" charset="0"/>
            </a:endParaRPr>
          </a:p>
        </p:txBody>
      </p:sp>
      <p:sp>
        <p:nvSpPr>
          <p:cNvPr id="3" name="Inhaltsplatzhalter 2"/>
          <p:cNvSpPr>
            <a:spLocks noGrp="1"/>
          </p:cNvSpPr>
          <p:nvPr>
            <p:ph idx="1"/>
          </p:nvPr>
        </p:nvSpPr>
        <p:spPr>
          <a:xfrm>
            <a:off x="457200" y="1700808"/>
            <a:ext cx="8229600" cy="4896544"/>
          </a:xfrm>
        </p:spPr>
        <p:txBody>
          <a:bodyPr>
            <a:normAutofit fontScale="92500" lnSpcReduction="10000"/>
          </a:bodyPr>
          <a:lstStyle/>
          <a:p>
            <a:r>
              <a:rPr lang="de-AT" b="1" dirty="0">
                <a:latin typeface="Corbel" panose="020B0503020204020204" pitchFamily="34" charset="0"/>
              </a:rPr>
              <a:t>Nachhaltigkeit</a:t>
            </a:r>
          </a:p>
          <a:p>
            <a:pPr lvl="1">
              <a:buFont typeface="Symbol" panose="05050102010706020507" pitchFamily="18" charset="2"/>
              <a:buChar char="-"/>
            </a:pPr>
            <a:r>
              <a:rPr lang="de-AT" sz="1900" dirty="0">
                <a:latin typeface="Corbel" panose="020B0503020204020204" pitchFamily="34" charset="0"/>
              </a:rPr>
              <a:t>geänderte Preisgestaltung</a:t>
            </a:r>
          </a:p>
          <a:p>
            <a:pPr lvl="1">
              <a:buFont typeface="Symbol" panose="05050102010706020507" pitchFamily="18" charset="2"/>
              <a:buChar char="-"/>
            </a:pPr>
            <a:r>
              <a:rPr lang="de-AT" sz="1900" dirty="0">
                <a:latin typeface="Corbel" panose="020B0503020204020204" pitchFamily="34" charset="0"/>
              </a:rPr>
              <a:t>Nutzung alternativer Treibstoffe (LNG,…),</a:t>
            </a:r>
          </a:p>
          <a:p>
            <a:pPr lvl="1">
              <a:buFont typeface="Symbol" panose="05050102010706020507" pitchFamily="18" charset="2"/>
              <a:buChar char="-"/>
            </a:pPr>
            <a:r>
              <a:rPr lang="de-AT" sz="1900" dirty="0">
                <a:latin typeface="Corbel" panose="020B0503020204020204" pitchFamily="34" charset="0"/>
              </a:rPr>
              <a:t>Förderung der Verlagerung auf nachhaltige Verkehrsträger (Schiene und Binnenwasserstraße)</a:t>
            </a:r>
          </a:p>
          <a:p>
            <a:pPr lvl="1">
              <a:buFont typeface="Symbol" panose="05050102010706020507" pitchFamily="18" charset="2"/>
              <a:buChar char="-"/>
            </a:pPr>
            <a:r>
              <a:rPr lang="de-AT" sz="1900" dirty="0">
                <a:latin typeface="Corbel" panose="020B0503020204020204" pitchFamily="34" charset="0"/>
              </a:rPr>
              <a:t>vermehrte Nutzung von innovativen Technologien</a:t>
            </a:r>
          </a:p>
          <a:p>
            <a:pPr lvl="1"/>
            <a:endParaRPr lang="de-AT" sz="1100" dirty="0">
              <a:latin typeface="Corbel" panose="020B0503020204020204" pitchFamily="34" charset="0"/>
            </a:endParaRPr>
          </a:p>
          <a:p>
            <a:r>
              <a:rPr lang="de-AT" b="1" dirty="0">
                <a:latin typeface="Corbel" panose="020B0503020204020204" pitchFamily="34" charset="0"/>
              </a:rPr>
              <a:t>Digitalisierung/Vernetzung der Logistik</a:t>
            </a:r>
          </a:p>
          <a:p>
            <a:pPr lvl="1">
              <a:buFont typeface="Symbol" panose="05050102010706020507" pitchFamily="18" charset="2"/>
              <a:buChar char="-"/>
            </a:pPr>
            <a:r>
              <a:rPr lang="de-AT" sz="1900" dirty="0">
                <a:latin typeface="Corbel" panose="020B0503020204020204" pitchFamily="34" charset="0"/>
              </a:rPr>
              <a:t>Steigende Anzahl an Online-Einkäufen</a:t>
            </a:r>
          </a:p>
          <a:p>
            <a:pPr lvl="1">
              <a:buFont typeface="Symbol" panose="05050102010706020507" pitchFamily="18" charset="2"/>
              <a:buChar char="-"/>
            </a:pPr>
            <a:r>
              <a:rPr lang="de-AT" sz="1900" dirty="0">
                <a:latin typeface="Corbel" panose="020B0503020204020204" pitchFamily="34" charset="0"/>
              </a:rPr>
              <a:t>Vernetzung mit Kunden und anderen wichtigen Akteuren</a:t>
            </a:r>
          </a:p>
          <a:p>
            <a:pPr marL="274320" lvl="1" indent="0">
              <a:buNone/>
            </a:pPr>
            <a:endParaRPr lang="de-AT" sz="1100" b="1" dirty="0">
              <a:latin typeface="Corbel" panose="020B0503020204020204" pitchFamily="34" charset="0"/>
            </a:endParaRPr>
          </a:p>
          <a:p>
            <a:r>
              <a:rPr lang="de-AT" b="1" dirty="0">
                <a:latin typeface="Corbel" panose="020B0503020204020204" pitchFamily="34" charset="0"/>
              </a:rPr>
              <a:t>Innovative Transportkonzepte</a:t>
            </a:r>
          </a:p>
          <a:p>
            <a:pPr lvl="1">
              <a:buFont typeface="Symbol" panose="05050102010706020507" pitchFamily="18" charset="2"/>
              <a:buChar char="-"/>
            </a:pPr>
            <a:r>
              <a:rPr lang="de-AT" sz="1900" dirty="0" err="1">
                <a:latin typeface="Corbel" panose="020B0503020204020204" pitchFamily="34" charset="0"/>
              </a:rPr>
              <a:t>Synchromodalität</a:t>
            </a:r>
            <a:r>
              <a:rPr lang="de-AT" sz="1900" dirty="0">
                <a:latin typeface="Corbel" panose="020B0503020204020204" pitchFamily="34" charset="0"/>
              </a:rPr>
              <a:t>:</a:t>
            </a:r>
            <a:br>
              <a:rPr lang="de-AT" sz="1900" dirty="0">
                <a:latin typeface="Corbel" panose="020B0503020204020204" pitchFamily="34" charset="0"/>
              </a:rPr>
            </a:br>
            <a:r>
              <a:rPr lang="de-AT" sz="1900" dirty="0">
                <a:latin typeface="Corbel" panose="020B0503020204020204" pitchFamily="34" charset="0"/>
              </a:rPr>
              <a:t>Bündelungseffekte und Beseitigung von Vorurteilen können zu einer zunehmenden Nutzung des Schienen- und Binnenschiffsverkehrs beitragen </a:t>
            </a:r>
          </a:p>
          <a:p>
            <a:pPr lvl="1">
              <a:buFont typeface="Symbol" panose="05050102010706020507" pitchFamily="18" charset="2"/>
              <a:buChar char="-"/>
            </a:pPr>
            <a:r>
              <a:rPr lang="de-AT" sz="1900" dirty="0" err="1">
                <a:latin typeface="Corbel" panose="020B0503020204020204" pitchFamily="34" charset="0"/>
              </a:rPr>
              <a:t>Physical</a:t>
            </a:r>
            <a:r>
              <a:rPr lang="de-AT" sz="1900" dirty="0">
                <a:latin typeface="Corbel" panose="020B0503020204020204" pitchFamily="34" charset="0"/>
              </a:rPr>
              <a:t> Internet: </a:t>
            </a:r>
            <a:br>
              <a:rPr lang="de-AT" sz="1900" dirty="0">
                <a:latin typeface="Corbel" panose="020B0503020204020204" pitchFamily="34" charset="0"/>
              </a:rPr>
            </a:br>
            <a:r>
              <a:rPr lang="de-DE" sz="1900" dirty="0">
                <a:latin typeface="Corbel" panose="020B0503020204020204" pitchFamily="34" charset="0"/>
              </a:rPr>
              <a:t>Stärkung der Position des Binnenschiffes als Teil des gesamten Netzwerks</a:t>
            </a:r>
            <a:endParaRPr lang="de-AT" sz="1900" dirty="0">
              <a:latin typeface="Corbel" panose="020B0503020204020204" pitchFamily="34" charset="0"/>
            </a:endParaRPr>
          </a:p>
          <a:p>
            <a:pPr marL="0" indent="0">
              <a:buNone/>
            </a:pPr>
            <a:endParaRPr lang="de-AT" dirty="0">
              <a:latin typeface="Corbel" panose="020B0503020204020204" pitchFamily="34" charset="0"/>
            </a:endParaRPr>
          </a:p>
        </p:txBody>
      </p:sp>
      <p:sp>
        <p:nvSpPr>
          <p:cNvPr id="4" name="Datumsplatzhalter 3"/>
          <p:cNvSpPr>
            <a:spLocks noGrp="1"/>
          </p:cNvSpPr>
          <p:nvPr>
            <p:ph type="dt" sz="half" idx="10"/>
          </p:nvPr>
        </p:nvSpPr>
        <p:spPr/>
        <p:txBody>
          <a:bodyPr/>
          <a:lstStyle/>
          <a:p>
            <a:fld id="{D3E61E40-B63F-46D5-8043-32BA19620943}" type="datetime6">
              <a:rPr lang="de-AT" smtClean="0">
                <a:solidFill>
                  <a:prstClr val="white"/>
                </a:solidFill>
              </a:rPr>
              <a:t>September 22</a:t>
            </a:fld>
            <a:endParaRPr lang="de-AT" dirty="0">
              <a:solidFill>
                <a:prstClr val="white"/>
              </a:solidFill>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15</a:t>
            </a:fld>
            <a:endParaRPr lang="de-AT" dirty="0">
              <a:solidFill>
                <a:prstClr val="white"/>
              </a:solidFill>
            </a:endParaRPr>
          </a:p>
        </p:txBody>
      </p:sp>
    </p:spTree>
    <p:extLst>
      <p:ext uri="{BB962C8B-B14F-4D97-AF65-F5344CB8AC3E}">
        <p14:creationId xmlns:p14="http://schemas.microsoft.com/office/powerpoint/2010/main" val="7054251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411063" y="1844824"/>
            <a:ext cx="8229600" cy="4608512"/>
          </a:xfrm>
        </p:spPr>
        <p:txBody>
          <a:bodyPr>
            <a:normAutofit/>
          </a:bodyPr>
          <a:lstStyle/>
          <a:p>
            <a:pPr marL="0" indent="0">
              <a:buNone/>
            </a:pPr>
            <a:r>
              <a:rPr lang="de-AT" b="1" dirty="0">
                <a:latin typeface="Corbel" panose="020B0503020204020204" pitchFamily="34" charset="0"/>
              </a:rPr>
              <a:t>Individualisierung und steigende Komplexität der Logistik</a:t>
            </a:r>
          </a:p>
          <a:p>
            <a:pPr lvl="1"/>
            <a:r>
              <a:rPr lang="de-AT" sz="2200" dirty="0">
                <a:latin typeface="Corbel" panose="020B0503020204020204" pitchFamily="34" charset="0"/>
              </a:rPr>
              <a:t>Geprägt durch E-Commerce</a:t>
            </a:r>
          </a:p>
          <a:p>
            <a:pPr lvl="1"/>
            <a:r>
              <a:rPr lang="de-AT" sz="2200" dirty="0">
                <a:latin typeface="Corbel" panose="020B0503020204020204" pitchFamily="34" charset="0"/>
              </a:rPr>
              <a:t>Nachfrage nach kleineren, individualisierten Gütern steigt</a:t>
            </a:r>
          </a:p>
          <a:p>
            <a:pPr lvl="1"/>
            <a:r>
              <a:rPr lang="de-AT" sz="2200" dirty="0">
                <a:latin typeface="Corbel" panose="020B0503020204020204" pitchFamily="34" charset="0"/>
              </a:rPr>
              <a:t>Neue Anforderungen bezüglich: </a:t>
            </a:r>
          </a:p>
          <a:p>
            <a:pPr lvl="2">
              <a:buFont typeface="Symbol" panose="05050102010706020507" pitchFamily="18" charset="2"/>
              <a:buChar char="-"/>
            </a:pPr>
            <a:r>
              <a:rPr lang="de-AT" dirty="0">
                <a:latin typeface="Corbel" panose="020B0503020204020204" pitchFamily="34" charset="0"/>
              </a:rPr>
              <a:t>Schnelligkeit</a:t>
            </a:r>
          </a:p>
          <a:p>
            <a:pPr lvl="2">
              <a:buFont typeface="Symbol" panose="05050102010706020507" pitchFamily="18" charset="2"/>
              <a:buChar char="-"/>
            </a:pPr>
            <a:r>
              <a:rPr lang="de-AT" dirty="0">
                <a:latin typeface="Corbel" panose="020B0503020204020204" pitchFamily="34" charset="0"/>
              </a:rPr>
              <a:t>Termintreue</a:t>
            </a:r>
          </a:p>
          <a:p>
            <a:pPr lvl="2">
              <a:buFont typeface="Symbol" panose="05050102010706020507" pitchFamily="18" charset="2"/>
              <a:buChar char="-"/>
            </a:pPr>
            <a:r>
              <a:rPr lang="de-AT" dirty="0">
                <a:latin typeface="Corbel" panose="020B0503020204020204" pitchFamily="34" charset="0"/>
              </a:rPr>
              <a:t>Flexibilität</a:t>
            </a:r>
          </a:p>
          <a:p>
            <a:pPr lvl="2">
              <a:buFont typeface="Symbol" panose="05050102010706020507" pitchFamily="18" charset="2"/>
              <a:buChar char="-"/>
            </a:pPr>
            <a:r>
              <a:rPr lang="de-AT" dirty="0">
                <a:latin typeface="Corbel" panose="020B0503020204020204" pitchFamily="34" charset="0"/>
              </a:rPr>
              <a:t>Qualität</a:t>
            </a:r>
          </a:p>
          <a:p>
            <a:pPr marL="548640" lvl="2" indent="0">
              <a:buNone/>
            </a:pPr>
            <a:endParaRPr lang="de-AT" sz="1000" dirty="0">
              <a:latin typeface="Corbel" panose="020B0503020204020204" pitchFamily="34" charset="0"/>
            </a:endParaRPr>
          </a:p>
          <a:p>
            <a:pPr marL="0" indent="0">
              <a:buNone/>
            </a:pPr>
            <a:r>
              <a:rPr lang="de-AT" b="1" dirty="0">
                <a:latin typeface="Corbel" panose="020B0503020204020204" pitchFamily="34" charset="0"/>
              </a:rPr>
              <a:t>Kooperation</a:t>
            </a:r>
          </a:p>
          <a:p>
            <a:pPr lvl="1"/>
            <a:r>
              <a:rPr lang="de-AT" sz="2200" dirty="0">
                <a:latin typeface="Corbel" panose="020B0503020204020204" pitchFamily="34" charset="0"/>
              </a:rPr>
              <a:t>Steigende Arbeitsteilung der Wirtschaft</a:t>
            </a:r>
          </a:p>
          <a:p>
            <a:pPr lvl="1"/>
            <a:r>
              <a:rPr lang="de-AT" sz="2200" dirty="0">
                <a:latin typeface="Corbel" panose="020B0503020204020204" pitchFamily="34" charset="0"/>
              </a:rPr>
              <a:t>Verstärkte Fokussierung auf Kernkompetenzen</a:t>
            </a:r>
          </a:p>
          <a:p>
            <a:pPr marL="274320" lvl="1" indent="0">
              <a:buNone/>
            </a:pPr>
            <a:endParaRPr lang="de-AT" dirty="0">
              <a:latin typeface="Corbel" panose="020B0503020204020204" pitchFamily="34" charset="0"/>
            </a:endParaRPr>
          </a:p>
          <a:p>
            <a:pPr marL="0" indent="0">
              <a:buNone/>
            </a:pPr>
            <a:endParaRPr lang="de-AT" dirty="0">
              <a:latin typeface="Corbel" panose="020B0503020204020204" pitchFamily="34" charset="0"/>
            </a:endParaRPr>
          </a:p>
        </p:txBody>
      </p:sp>
      <p:sp>
        <p:nvSpPr>
          <p:cNvPr id="4" name="Datumsplatzhalter 3"/>
          <p:cNvSpPr>
            <a:spLocks noGrp="1"/>
          </p:cNvSpPr>
          <p:nvPr>
            <p:ph type="dt" sz="half" idx="10"/>
          </p:nvPr>
        </p:nvSpPr>
        <p:spPr/>
        <p:txBody>
          <a:bodyPr/>
          <a:lstStyle/>
          <a:p>
            <a:fld id="{D3E61E40-B63F-46D5-8043-32BA19620943}" type="datetime6">
              <a:rPr lang="de-AT" smtClean="0">
                <a:solidFill>
                  <a:prstClr val="white"/>
                </a:solidFill>
              </a:rPr>
              <a:t>September 22</a:t>
            </a:fld>
            <a:endParaRPr lang="de-AT" dirty="0">
              <a:solidFill>
                <a:prstClr val="white"/>
              </a:solidFill>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16</a:t>
            </a:fld>
            <a:endParaRPr lang="de-AT" dirty="0">
              <a:solidFill>
                <a:prstClr val="white"/>
              </a:solidFill>
            </a:endParaRPr>
          </a:p>
        </p:txBody>
      </p:sp>
      <p:sp>
        <p:nvSpPr>
          <p:cNvPr id="8" name="Titel 1"/>
          <p:cNvSpPr>
            <a:spLocks noGrp="1"/>
          </p:cNvSpPr>
          <p:nvPr>
            <p:ph type="title"/>
          </p:nvPr>
        </p:nvSpPr>
        <p:spPr>
          <a:xfrm>
            <a:off x="457200" y="404664"/>
            <a:ext cx="8507288" cy="990600"/>
          </a:xfrm>
        </p:spPr>
        <p:txBody>
          <a:bodyPr>
            <a:normAutofit/>
          </a:bodyPr>
          <a:lstStyle/>
          <a:p>
            <a:r>
              <a:rPr lang="de-AT" dirty="0">
                <a:latin typeface="Corbel" panose="020B0503020204020204" pitchFamily="34" charset="0"/>
              </a:rPr>
              <a:t>Aktuelle Entwicklungstrends</a:t>
            </a:r>
            <a:br>
              <a:rPr lang="de-AT" sz="2700" b="0" dirty="0">
                <a:latin typeface="Corbel" panose="020B0503020204020204" pitchFamily="34" charset="0"/>
              </a:rPr>
            </a:br>
            <a:r>
              <a:rPr lang="de-AT" sz="2400" b="0" dirty="0" err="1">
                <a:latin typeface="Corbel" panose="020B0503020204020204" pitchFamily="34" charset="0"/>
              </a:rPr>
              <a:t>Entwicklungstrends</a:t>
            </a:r>
            <a:r>
              <a:rPr lang="de-AT" sz="2400" b="0" dirty="0">
                <a:latin typeface="Corbel" panose="020B0503020204020204" pitchFamily="34" charset="0"/>
              </a:rPr>
              <a:t> auf einen Blick</a:t>
            </a:r>
            <a:endParaRPr lang="de-AT" b="0" dirty="0">
              <a:latin typeface="Corbel" panose="020B0503020204020204" pitchFamily="34" charset="0"/>
            </a:endParaRPr>
          </a:p>
        </p:txBody>
      </p:sp>
    </p:spTree>
    <p:extLst>
      <p:ext uri="{BB962C8B-B14F-4D97-AF65-F5344CB8AC3E}">
        <p14:creationId xmlns:p14="http://schemas.microsoft.com/office/powerpoint/2010/main" val="9885227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4664"/>
            <a:ext cx="6715472" cy="990600"/>
          </a:xfrm>
        </p:spPr>
        <p:txBody>
          <a:bodyPr>
            <a:normAutofit/>
          </a:bodyPr>
          <a:lstStyle/>
          <a:p>
            <a:r>
              <a:rPr lang="de-DE" b="1" dirty="0">
                <a:solidFill>
                  <a:schemeClr val="accent1"/>
                </a:solidFill>
                <a:latin typeface="Corbel" panose="020B0503020204020204" pitchFamily="34" charset="0"/>
              </a:rPr>
              <a:t>Megatrends in der Logistik</a:t>
            </a:r>
            <a:br>
              <a:rPr lang="de-DE" b="1" dirty="0">
                <a:solidFill>
                  <a:schemeClr val="accent1"/>
                </a:solidFill>
                <a:latin typeface="Corbel" panose="020B0503020204020204" pitchFamily="34" charset="0"/>
              </a:rPr>
            </a:br>
            <a:r>
              <a:rPr lang="de-AT" sz="2400" b="0" dirty="0">
                <a:latin typeface="Corbel" panose="020B0503020204020204" pitchFamily="34" charset="0"/>
              </a:rPr>
              <a:t>Entwicklungstrends auf einen Blick</a:t>
            </a:r>
            <a:endParaRPr lang="en-US" sz="2400" b="0" dirty="0">
              <a:solidFill>
                <a:schemeClr val="accent1"/>
              </a:solidFill>
              <a:latin typeface="Corbel" panose="020B0503020204020204" pitchFamily="34" charset="0"/>
            </a:endParaRPr>
          </a:p>
        </p:txBody>
      </p:sp>
      <p:sp>
        <p:nvSpPr>
          <p:cNvPr id="4" name="Date Placeholder 3"/>
          <p:cNvSpPr>
            <a:spLocks noGrp="1"/>
          </p:cNvSpPr>
          <p:nvPr>
            <p:ph type="dt" sz="half" idx="10"/>
          </p:nvPr>
        </p:nvSpPr>
        <p:spPr/>
        <p:txBody>
          <a:bodyPr/>
          <a:lstStyle/>
          <a:p>
            <a:fld id="{F9ED87E4-20BF-4C87-9760-30BC0AF6536C}" type="datetime6">
              <a:rPr lang="de-DE" smtClean="0">
                <a:solidFill>
                  <a:prstClr val="white"/>
                </a:solidFill>
              </a:rPr>
              <a:t>September 22</a:t>
            </a:fld>
            <a:endParaRPr lang="de-AT" dirty="0">
              <a:solidFill>
                <a:prstClr val="white"/>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17</a:t>
            </a:fld>
            <a:endParaRPr lang="de-AT" dirty="0">
              <a:solidFill>
                <a:prstClr val="white"/>
              </a:solidFill>
            </a:endParaRPr>
          </a:p>
        </p:txBody>
      </p:sp>
      <p:sp>
        <p:nvSpPr>
          <p:cNvPr id="10" name="Right Arrow Callout 11"/>
          <p:cNvSpPr/>
          <p:nvPr/>
        </p:nvSpPr>
        <p:spPr>
          <a:xfrm>
            <a:off x="475928" y="1772816"/>
            <a:ext cx="6583735" cy="4824536"/>
          </a:xfrm>
          <a:prstGeom prst="rightArrowCallout">
            <a:avLst>
              <a:gd name="adj1" fmla="val 23397"/>
              <a:gd name="adj2" fmla="val 26069"/>
              <a:gd name="adj3" fmla="val 28741"/>
              <a:gd name="adj4" fmla="val 72309"/>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Group 8"/>
          <p:cNvGrpSpPr/>
          <p:nvPr/>
        </p:nvGrpSpPr>
        <p:grpSpPr>
          <a:xfrm>
            <a:off x="7172672" y="3461884"/>
            <a:ext cx="1944856" cy="1750951"/>
            <a:chOff x="3739779" y="795970"/>
            <a:chExt cx="1386604" cy="1364270"/>
          </a:xfrm>
          <a:solidFill>
            <a:srgbClr val="92D050"/>
          </a:solidFill>
        </p:grpSpPr>
        <p:sp>
          <p:nvSpPr>
            <p:cNvPr id="13" name="Oval 9"/>
            <p:cNvSpPr/>
            <p:nvPr/>
          </p:nvSpPr>
          <p:spPr>
            <a:xfrm>
              <a:off x="3739779" y="795970"/>
              <a:ext cx="1386604" cy="1364270"/>
            </a:xfrm>
            <a:prstGeom prst="ellipse">
              <a:avLst/>
            </a:prstGeom>
            <a:solidFill>
              <a:schemeClr val="accent1"/>
            </a:solidFill>
            <a:ln>
              <a:no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 name="Oval 4"/>
            <p:cNvSpPr/>
            <p:nvPr/>
          </p:nvSpPr>
          <p:spPr>
            <a:xfrm>
              <a:off x="3950111" y="1326126"/>
              <a:ext cx="965941" cy="617163"/>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spcFirstLastPara="0" vert="horz" wrap="square" lIns="8890" tIns="8890" rIns="8890" bIns="8890" numCol="1" spcCol="1270" anchor="ctr" anchorCtr="0">
              <a:noAutofit/>
            </a:bodyPr>
            <a:lstStyle/>
            <a:p>
              <a:pPr algn="ctr" defTabSz="622300">
                <a:lnSpc>
                  <a:spcPct val="90000"/>
                </a:lnSpc>
                <a:spcBef>
                  <a:spcPct val="0"/>
                </a:spcBef>
                <a:spcAft>
                  <a:spcPct val="35000"/>
                </a:spcAft>
              </a:pPr>
              <a:r>
                <a:rPr lang="de-DE" b="1" dirty="0">
                  <a:latin typeface="Corbel" panose="020B0503020204020204" pitchFamily="34" charset="0"/>
                </a:rPr>
                <a:t>Entwicklungs-trends</a:t>
              </a:r>
            </a:p>
            <a:p>
              <a:pPr lvl="0" algn="ctr" defTabSz="622300">
                <a:lnSpc>
                  <a:spcPct val="90000"/>
                </a:lnSpc>
                <a:spcBef>
                  <a:spcPct val="0"/>
                </a:spcBef>
                <a:spcAft>
                  <a:spcPct val="35000"/>
                </a:spcAft>
              </a:pPr>
              <a:endParaRPr lang="de-DE" b="1" kern="1200" dirty="0"/>
            </a:p>
          </p:txBody>
        </p:sp>
      </p:grpSp>
      <p:graphicFrame>
        <p:nvGraphicFramePr>
          <p:cNvPr id="16" name="Diagram 5"/>
          <p:cNvGraphicFramePr>
            <a:graphicFrameLocks noGrp="1"/>
          </p:cNvGraphicFramePr>
          <p:nvPr>
            <p:ph idx="1"/>
          </p:nvPr>
        </p:nvGraphicFramePr>
        <p:xfrm>
          <a:off x="-505272" y="1844824"/>
          <a:ext cx="6661448" cy="46085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335289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4664"/>
            <a:ext cx="7571184" cy="990600"/>
          </a:xfrm>
        </p:spPr>
        <p:txBody>
          <a:bodyPr/>
          <a:lstStyle/>
          <a:p>
            <a:r>
              <a:rPr lang="de-AT" dirty="0">
                <a:latin typeface="Corbel" panose="020B0503020204020204" pitchFamily="34" charset="0"/>
              </a:rPr>
              <a:t>Aktuelle Entwicklungstrends im Güterverkehr</a:t>
            </a:r>
            <a:br>
              <a:rPr lang="de-AT" dirty="0">
                <a:latin typeface="Corbel" panose="020B0503020204020204" pitchFamily="34" charset="0"/>
              </a:rPr>
            </a:br>
            <a:r>
              <a:rPr lang="de-AT" b="0" dirty="0">
                <a:latin typeface="Corbel" panose="020B0503020204020204" pitchFamily="34" charset="0"/>
              </a:rPr>
              <a:t>Entwicklungstrends auf einen Blick</a:t>
            </a:r>
            <a:endParaRPr lang="en-US" b="1" dirty="0">
              <a:solidFill>
                <a:schemeClr val="accent1"/>
              </a:solidFill>
              <a:latin typeface="Corbel" panose="020B0503020204020204" pitchFamily="34" charset="0"/>
            </a:endParaRPr>
          </a:p>
        </p:txBody>
      </p:sp>
      <p:sp>
        <p:nvSpPr>
          <p:cNvPr id="4" name="Date Placeholder 3"/>
          <p:cNvSpPr>
            <a:spLocks noGrp="1"/>
          </p:cNvSpPr>
          <p:nvPr>
            <p:ph type="dt" sz="half" idx="10"/>
          </p:nvPr>
        </p:nvSpPr>
        <p:spPr/>
        <p:txBody>
          <a:bodyPr/>
          <a:lstStyle/>
          <a:p>
            <a:fld id="{F9ED87E4-20BF-4C87-9760-30BC0AF6536C}" type="datetime6">
              <a:rPr lang="de-DE" smtClean="0">
                <a:solidFill>
                  <a:prstClr val="white"/>
                </a:solidFill>
              </a:rPr>
              <a:t>September 22</a:t>
            </a:fld>
            <a:endParaRPr lang="de-AT" dirty="0">
              <a:solidFill>
                <a:prstClr val="white"/>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18</a:t>
            </a:fld>
            <a:endParaRPr lang="de-AT" dirty="0">
              <a:solidFill>
                <a:prstClr val="white"/>
              </a:solidFill>
            </a:endParaRPr>
          </a:p>
        </p:txBody>
      </p:sp>
      <p:sp>
        <p:nvSpPr>
          <p:cNvPr id="10" name="Right Arrow Callout 11"/>
          <p:cNvSpPr/>
          <p:nvPr/>
        </p:nvSpPr>
        <p:spPr>
          <a:xfrm>
            <a:off x="475929" y="1772816"/>
            <a:ext cx="6184303" cy="4824536"/>
          </a:xfrm>
          <a:prstGeom prst="rightArrowCallout">
            <a:avLst>
              <a:gd name="adj1" fmla="val 23397"/>
              <a:gd name="adj2" fmla="val 26069"/>
              <a:gd name="adj3" fmla="val 28741"/>
              <a:gd name="adj4" fmla="val 72309"/>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16" name="Diagram 5"/>
          <p:cNvGraphicFramePr>
            <a:graphicFrameLocks noGrp="1"/>
          </p:cNvGraphicFramePr>
          <p:nvPr>
            <p:ph idx="1"/>
          </p:nvPr>
        </p:nvGraphicFramePr>
        <p:xfrm>
          <a:off x="-649288" y="1844824"/>
          <a:ext cx="6661448" cy="46085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feld 2"/>
          <p:cNvSpPr txBox="1"/>
          <p:nvPr/>
        </p:nvSpPr>
        <p:spPr>
          <a:xfrm>
            <a:off x="6749204" y="2350035"/>
            <a:ext cx="2261863" cy="4247317"/>
          </a:xfrm>
          <a:prstGeom prst="rect">
            <a:avLst/>
          </a:prstGeom>
          <a:noFill/>
          <a:ln w="28575">
            <a:solidFill>
              <a:srgbClr val="3C628F"/>
            </a:solidFill>
          </a:ln>
        </p:spPr>
        <p:txBody>
          <a:bodyPr wrap="square" rtlCol="0">
            <a:spAutoFit/>
          </a:bodyPr>
          <a:lstStyle/>
          <a:p>
            <a:pPr algn="ctr"/>
            <a:r>
              <a:rPr lang="de-AT" b="1" dirty="0">
                <a:solidFill>
                  <a:srgbClr val="009242"/>
                </a:solidFill>
                <a:latin typeface="Corbel" panose="020B0503020204020204" pitchFamily="34" charset="0"/>
              </a:rPr>
              <a:t>Nachhaltigkeit</a:t>
            </a:r>
          </a:p>
          <a:p>
            <a:pPr algn="ctr"/>
            <a:endParaRPr lang="de-AT" dirty="0">
              <a:latin typeface="Corbel" panose="020B0503020204020204" pitchFamily="34" charset="0"/>
            </a:endParaRPr>
          </a:p>
          <a:p>
            <a:pPr algn="ctr"/>
            <a:r>
              <a:rPr lang="de-AT" b="1" dirty="0">
                <a:solidFill>
                  <a:schemeClr val="tx1">
                    <a:lumMod val="50000"/>
                    <a:lumOff val="50000"/>
                  </a:schemeClr>
                </a:solidFill>
                <a:latin typeface="Corbel" panose="020B0503020204020204" pitchFamily="34" charset="0"/>
              </a:rPr>
              <a:t>Digitalisierung/</a:t>
            </a:r>
          </a:p>
          <a:p>
            <a:pPr algn="ctr"/>
            <a:r>
              <a:rPr lang="de-AT" b="1" dirty="0">
                <a:solidFill>
                  <a:schemeClr val="tx1">
                    <a:lumMod val="50000"/>
                    <a:lumOff val="50000"/>
                  </a:schemeClr>
                </a:solidFill>
                <a:latin typeface="Corbel" panose="020B0503020204020204" pitchFamily="34" charset="0"/>
              </a:rPr>
              <a:t>Vernetzung</a:t>
            </a:r>
          </a:p>
          <a:p>
            <a:pPr algn="ctr"/>
            <a:endParaRPr lang="de-AT" dirty="0">
              <a:latin typeface="Corbel" panose="020B0503020204020204" pitchFamily="34" charset="0"/>
            </a:endParaRPr>
          </a:p>
          <a:p>
            <a:pPr algn="ctr"/>
            <a:r>
              <a:rPr lang="de-AT" b="1" dirty="0">
                <a:solidFill>
                  <a:schemeClr val="accent6">
                    <a:lumMod val="75000"/>
                  </a:schemeClr>
                </a:solidFill>
                <a:latin typeface="Corbel" panose="020B0503020204020204" pitchFamily="34" charset="0"/>
              </a:rPr>
              <a:t>Individualisierung und steigende Komplexität </a:t>
            </a:r>
          </a:p>
          <a:p>
            <a:pPr algn="ctr"/>
            <a:endParaRPr lang="de-AT" dirty="0">
              <a:latin typeface="Corbel" panose="020B0503020204020204" pitchFamily="34" charset="0"/>
            </a:endParaRPr>
          </a:p>
          <a:p>
            <a:pPr algn="ctr"/>
            <a:r>
              <a:rPr lang="de-AT" b="1" dirty="0">
                <a:solidFill>
                  <a:schemeClr val="bg2">
                    <a:lumMod val="50000"/>
                  </a:schemeClr>
                </a:solidFill>
                <a:latin typeface="Corbel" panose="020B0503020204020204" pitchFamily="34" charset="0"/>
              </a:rPr>
              <a:t>Kooperation</a:t>
            </a:r>
          </a:p>
          <a:p>
            <a:endParaRPr lang="de-AT" dirty="0">
              <a:latin typeface="Corbel" panose="020B0503020204020204" pitchFamily="34" charset="0"/>
            </a:endParaRPr>
          </a:p>
          <a:p>
            <a:endParaRPr lang="de-AT" dirty="0">
              <a:latin typeface="Corbel" panose="020B0503020204020204" pitchFamily="34" charset="0"/>
            </a:endParaRPr>
          </a:p>
          <a:p>
            <a:pPr algn="ctr"/>
            <a:r>
              <a:rPr lang="de-AT" b="1" dirty="0">
                <a:latin typeface="Corbel" panose="020B0503020204020204" pitchFamily="34" charset="0"/>
              </a:rPr>
              <a:t>Innovative</a:t>
            </a:r>
          </a:p>
          <a:p>
            <a:pPr algn="ctr"/>
            <a:r>
              <a:rPr lang="de-AT" b="1" dirty="0">
                <a:latin typeface="Corbel" panose="020B0503020204020204" pitchFamily="34" charset="0"/>
              </a:rPr>
              <a:t>Transportkonzepte</a:t>
            </a:r>
          </a:p>
          <a:p>
            <a:endParaRPr lang="de-AT" dirty="0">
              <a:latin typeface="Corbel" panose="020B0503020204020204" pitchFamily="34" charset="0"/>
            </a:endParaRPr>
          </a:p>
        </p:txBody>
      </p:sp>
      <p:sp>
        <p:nvSpPr>
          <p:cNvPr id="6" name="Geschweifte Klammer links 5"/>
          <p:cNvSpPr/>
          <p:nvPr/>
        </p:nvSpPr>
        <p:spPr>
          <a:xfrm rot="16200000">
            <a:off x="7572521" y="4242286"/>
            <a:ext cx="576064" cy="2261861"/>
          </a:xfrm>
          <a:prstGeom prst="lef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de-AT"/>
          </a:p>
        </p:txBody>
      </p:sp>
      <p:sp>
        <p:nvSpPr>
          <p:cNvPr id="7" name="Textfeld 6"/>
          <p:cNvSpPr txBox="1"/>
          <p:nvPr/>
        </p:nvSpPr>
        <p:spPr>
          <a:xfrm>
            <a:off x="6599104" y="1707628"/>
            <a:ext cx="2522898" cy="646331"/>
          </a:xfrm>
          <a:prstGeom prst="rect">
            <a:avLst/>
          </a:prstGeom>
          <a:noFill/>
        </p:spPr>
        <p:txBody>
          <a:bodyPr wrap="square" rtlCol="0">
            <a:spAutoFit/>
          </a:bodyPr>
          <a:lstStyle/>
          <a:p>
            <a:pPr algn="ctr"/>
            <a:r>
              <a:rPr lang="de-AT" b="1" dirty="0">
                <a:latin typeface="Corbel" panose="020B0503020204020204" pitchFamily="34" charset="0"/>
              </a:rPr>
              <a:t>Relevante Trends für die Transportbranche</a:t>
            </a:r>
          </a:p>
        </p:txBody>
      </p:sp>
    </p:spTree>
    <p:extLst>
      <p:ext uri="{BB962C8B-B14F-4D97-AF65-F5344CB8AC3E}">
        <p14:creationId xmlns:p14="http://schemas.microsoft.com/office/powerpoint/2010/main" val="292822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p:cNvPicPr>
            <a:picLocks noChangeAspect="1"/>
          </p:cNvPicPr>
          <p:nvPr/>
        </p:nvPicPr>
        <p:blipFill rotWithShape="1">
          <a:blip r:embed="rId3" cstate="print">
            <a:extLst>
              <a:ext uri="{28A0092B-C50C-407E-A947-70E740481C1C}">
                <a14:useLocalDpi xmlns:a14="http://schemas.microsoft.com/office/drawing/2010/main" val="0"/>
              </a:ext>
            </a:extLst>
          </a:blip>
          <a:srcRect r="4391" b="1724"/>
          <a:stretch/>
        </p:blipFill>
        <p:spPr>
          <a:xfrm>
            <a:off x="3116565" y="2492896"/>
            <a:ext cx="5991939" cy="4104456"/>
          </a:xfrm>
          <a:prstGeom prst="rect">
            <a:avLst/>
          </a:prstGeom>
        </p:spPr>
      </p:pic>
      <p:sp>
        <p:nvSpPr>
          <p:cNvPr id="2" name="Titel 1"/>
          <p:cNvSpPr>
            <a:spLocks noGrp="1"/>
          </p:cNvSpPr>
          <p:nvPr>
            <p:ph type="title"/>
          </p:nvPr>
        </p:nvSpPr>
        <p:spPr>
          <a:xfrm>
            <a:off x="457200" y="404664"/>
            <a:ext cx="8579296" cy="990600"/>
          </a:xfrm>
        </p:spPr>
        <p:txBody>
          <a:bodyPr>
            <a:normAutofit/>
          </a:bodyPr>
          <a:lstStyle/>
          <a:p>
            <a:r>
              <a:rPr lang="de-AT" dirty="0">
                <a:latin typeface="Corbel" panose="020B0503020204020204" pitchFamily="34" charset="0"/>
              </a:rPr>
              <a:t>Neue Technologien</a:t>
            </a:r>
            <a:br>
              <a:rPr lang="de-AT" sz="2400" b="0" dirty="0">
                <a:latin typeface="Corbel" panose="020B0503020204020204" pitchFamily="34" charset="0"/>
              </a:rPr>
            </a:br>
            <a:r>
              <a:rPr lang="de-AT" sz="2400" b="0" dirty="0">
                <a:latin typeface="Corbel" panose="020B0503020204020204" pitchFamily="34" charset="0"/>
              </a:rPr>
              <a:t>Entwicklungstrends auf einen Blick</a:t>
            </a:r>
          </a:p>
        </p:txBody>
      </p:sp>
      <p:sp>
        <p:nvSpPr>
          <p:cNvPr id="3" name="Inhaltsplatzhalter 2"/>
          <p:cNvSpPr>
            <a:spLocks noGrp="1"/>
          </p:cNvSpPr>
          <p:nvPr>
            <p:ph idx="1"/>
          </p:nvPr>
        </p:nvSpPr>
        <p:spPr>
          <a:xfrm>
            <a:off x="433536" y="1821160"/>
            <a:ext cx="3957936" cy="4776192"/>
          </a:xfrm>
        </p:spPr>
        <p:txBody>
          <a:bodyPr>
            <a:normAutofit/>
          </a:bodyPr>
          <a:lstStyle/>
          <a:p>
            <a:pPr marL="0" indent="0">
              <a:buNone/>
            </a:pPr>
            <a:r>
              <a:rPr lang="de-AT" dirty="0">
                <a:latin typeface="Corbel" panose="020B0503020204020204" pitchFamily="34" charset="0"/>
              </a:rPr>
              <a:t>Neue Technologien wie</a:t>
            </a:r>
          </a:p>
          <a:p>
            <a:pPr marL="0" indent="0">
              <a:buNone/>
            </a:pPr>
            <a:endParaRPr lang="de-AT" sz="2000" dirty="0">
              <a:latin typeface="Corbel" panose="020B0503020204020204" pitchFamily="34" charset="0"/>
            </a:endParaRPr>
          </a:p>
          <a:p>
            <a:r>
              <a:rPr lang="de-AT" sz="2200" b="1" dirty="0">
                <a:latin typeface="Corbel" panose="020B0503020204020204" pitchFamily="34" charset="0"/>
              </a:rPr>
              <a:t>das Internet der Dinge,</a:t>
            </a:r>
          </a:p>
          <a:p>
            <a:r>
              <a:rPr lang="de-AT" sz="2200" b="1" dirty="0">
                <a:latin typeface="Corbel" panose="020B0503020204020204" pitchFamily="34" charset="0"/>
              </a:rPr>
              <a:t>Industrie 4.0,</a:t>
            </a:r>
          </a:p>
          <a:p>
            <a:r>
              <a:rPr lang="de-AT" sz="2200" b="1" dirty="0">
                <a:latin typeface="Corbel" panose="020B0503020204020204" pitchFamily="34" charset="0"/>
              </a:rPr>
              <a:t>Cloud Computing und</a:t>
            </a:r>
          </a:p>
          <a:p>
            <a:r>
              <a:rPr lang="de-AT" sz="2200" b="1" dirty="0">
                <a:latin typeface="Corbel" panose="020B0503020204020204" pitchFamily="34" charset="0"/>
              </a:rPr>
              <a:t>3-D Druck</a:t>
            </a:r>
          </a:p>
          <a:p>
            <a:endParaRPr lang="de-AT" sz="2000" dirty="0">
              <a:latin typeface="Corbel" panose="020B0503020204020204" pitchFamily="34" charset="0"/>
            </a:endParaRPr>
          </a:p>
          <a:p>
            <a:pPr marL="0" indent="0">
              <a:buNone/>
            </a:pPr>
            <a:r>
              <a:rPr lang="de-AT" dirty="0">
                <a:latin typeface="Corbel" panose="020B0503020204020204" pitchFamily="34" charset="0"/>
              </a:rPr>
              <a:t>eröffnen in der Wertschöpfungskette neue Wege der Zusammenarbeit und Kommunikation.</a:t>
            </a:r>
          </a:p>
          <a:p>
            <a:endParaRPr lang="de-AT" sz="2000" dirty="0">
              <a:latin typeface="Corbel" panose="020B0503020204020204" pitchFamily="34" charset="0"/>
            </a:endParaRPr>
          </a:p>
        </p:txBody>
      </p:sp>
      <p:sp>
        <p:nvSpPr>
          <p:cNvPr id="4" name="Datumsplatzhalter 3"/>
          <p:cNvSpPr>
            <a:spLocks noGrp="1"/>
          </p:cNvSpPr>
          <p:nvPr>
            <p:ph type="dt" sz="half" idx="10"/>
          </p:nvPr>
        </p:nvSpPr>
        <p:spPr/>
        <p:txBody>
          <a:bodyPr/>
          <a:lstStyle/>
          <a:p>
            <a:fld id="{D3E61E40-B63F-46D5-8043-32BA19620943}" type="datetime6">
              <a:rPr lang="de-AT" smtClean="0">
                <a:solidFill>
                  <a:prstClr val="white"/>
                </a:solidFill>
              </a:rPr>
              <a:t>September 22</a:t>
            </a:fld>
            <a:endParaRPr lang="de-AT" dirty="0">
              <a:solidFill>
                <a:prstClr val="white"/>
              </a:solidFill>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19</a:t>
            </a:fld>
            <a:endParaRPr lang="de-AT" dirty="0">
              <a:solidFill>
                <a:prstClr val="white"/>
              </a:solidFill>
            </a:endParaRPr>
          </a:p>
        </p:txBody>
      </p:sp>
      <p:sp>
        <p:nvSpPr>
          <p:cNvPr id="7" name="Rechteck 6"/>
          <p:cNvSpPr/>
          <p:nvPr/>
        </p:nvSpPr>
        <p:spPr>
          <a:xfrm>
            <a:off x="6228184" y="6489630"/>
            <a:ext cx="4572000" cy="215444"/>
          </a:xfrm>
          <a:prstGeom prst="rect">
            <a:avLst/>
          </a:prstGeom>
        </p:spPr>
        <p:txBody>
          <a:bodyPr>
            <a:spAutoFit/>
          </a:bodyPr>
          <a:lstStyle/>
          <a:p>
            <a:r>
              <a:rPr lang="de-AT" sz="800" dirty="0">
                <a:latin typeface="Corbel" panose="020B0503020204020204" pitchFamily="34" charset="0"/>
              </a:rPr>
              <a:t>Quelle: </a:t>
            </a:r>
            <a:r>
              <a:rPr lang="de-AT" sz="800" dirty="0" err="1">
                <a:latin typeface="Corbel" panose="020B0503020204020204" pitchFamily="34" charset="0"/>
              </a:rPr>
              <a:t>pixabay</a:t>
            </a:r>
            <a:endParaRPr lang="de-AT" sz="800" dirty="0">
              <a:latin typeface="Corbel" panose="020B0503020204020204" pitchFamily="34" charset="0"/>
            </a:endParaRPr>
          </a:p>
        </p:txBody>
      </p:sp>
    </p:spTree>
    <p:extLst>
      <p:ext uri="{BB962C8B-B14F-4D97-AF65-F5344CB8AC3E}">
        <p14:creationId xmlns:p14="http://schemas.microsoft.com/office/powerpoint/2010/main" val="20796089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t>Lernziele und Zielgruppen</a:t>
            </a:r>
            <a:endParaRPr lang="en-US" dirty="0"/>
          </a:p>
        </p:txBody>
      </p:sp>
      <p:sp>
        <p:nvSpPr>
          <p:cNvPr id="3" name="Inhaltsplatzhalter 2"/>
          <p:cNvSpPr>
            <a:spLocks noGrp="1"/>
          </p:cNvSpPr>
          <p:nvPr>
            <p:ph idx="1"/>
          </p:nvPr>
        </p:nvSpPr>
        <p:spPr>
          <a:xfrm>
            <a:off x="179512" y="1916832"/>
            <a:ext cx="8229600" cy="2880320"/>
          </a:xfrm>
        </p:spPr>
        <p:txBody>
          <a:bodyPr>
            <a:normAutofit fontScale="70000" lnSpcReduction="20000"/>
          </a:bodyPr>
          <a:lstStyle/>
          <a:p>
            <a:pPr marL="0" indent="0">
              <a:buNone/>
            </a:pPr>
            <a:r>
              <a:rPr lang="de-AT" dirty="0"/>
              <a:t>Nach der Auseinandersetzung mit diesem Foliensatz kennen Lernende folgende Inhalte:</a:t>
            </a:r>
          </a:p>
          <a:p>
            <a:pPr marL="0" indent="0">
              <a:buNone/>
            </a:pPr>
            <a:endParaRPr lang="de-AT" dirty="0"/>
          </a:p>
          <a:p>
            <a:r>
              <a:rPr lang="de-AT" dirty="0"/>
              <a:t>Das Marktumfeld Logistik, mit dem aktuellen Status Quo in der Logistik und am Logistik-Arbeitsmarkt und die Entwicklungen in der Binnenschifffahrt</a:t>
            </a:r>
          </a:p>
          <a:p>
            <a:r>
              <a:rPr lang="de-AT" dirty="0"/>
              <a:t>Kennen Entwicklungstrends und lernen die 4 Treiber für die Entwicklung von Innovationen kennen. </a:t>
            </a:r>
          </a:p>
          <a:p>
            <a:r>
              <a:rPr lang="de-AT" dirty="0"/>
              <a:t>Kennen innovative Transportkonzepte, wie Synchromodalität und </a:t>
            </a:r>
            <a:r>
              <a:rPr lang="de-AT" dirty="0" err="1"/>
              <a:t>Physical</a:t>
            </a:r>
            <a:r>
              <a:rPr lang="de-AT" dirty="0"/>
              <a:t> Internet.</a:t>
            </a:r>
          </a:p>
          <a:p>
            <a:r>
              <a:rPr lang="de-AT" dirty="0"/>
              <a:t>Lernen die vier Bereiche kennen, in welchen digitale Geschäftsmodelle in der Logistik besonders relevant sind.</a:t>
            </a:r>
            <a:endParaRPr lang="en-US" dirty="0"/>
          </a:p>
        </p:txBody>
      </p:sp>
      <p:sp>
        <p:nvSpPr>
          <p:cNvPr id="4" name="Datumsplatzhalter 3"/>
          <p:cNvSpPr>
            <a:spLocks noGrp="1"/>
          </p:cNvSpPr>
          <p:nvPr>
            <p:ph type="dt" sz="half" idx="10"/>
          </p:nvPr>
        </p:nvSpPr>
        <p:spPr/>
        <p:txBody>
          <a:bodyPr/>
          <a:lstStyle/>
          <a:p>
            <a:fld id="{D3E61E40-B63F-46D5-8043-32BA19620943}" type="datetime6">
              <a:rPr lang="de-AT" smtClean="0">
                <a:solidFill>
                  <a:prstClr val="white"/>
                </a:solidFill>
              </a:rPr>
              <a:t>September 22</a:t>
            </a:fld>
            <a:endParaRPr lang="de-AT" dirty="0">
              <a:solidFill>
                <a:prstClr val="white"/>
              </a:solidFill>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2</a:t>
            </a:fld>
            <a:endParaRPr lang="de-AT" dirty="0">
              <a:solidFill>
                <a:prstClr val="white"/>
              </a:solidFill>
            </a:endParaRPr>
          </a:p>
        </p:txBody>
      </p:sp>
      <p:sp>
        <p:nvSpPr>
          <p:cNvPr id="6" name="Textfeld 5"/>
          <p:cNvSpPr txBox="1"/>
          <p:nvPr/>
        </p:nvSpPr>
        <p:spPr>
          <a:xfrm>
            <a:off x="433536" y="4653136"/>
            <a:ext cx="5002560" cy="1311128"/>
          </a:xfrm>
          <a:prstGeom prst="rect">
            <a:avLst/>
          </a:prstGeom>
          <a:noFill/>
        </p:spPr>
        <p:txBody>
          <a:bodyPr wrap="square" rtlCol="0">
            <a:spAutoFit/>
          </a:bodyPr>
          <a:lstStyle/>
          <a:p>
            <a:pPr>
              <a:lnSpc>
                <a:spcPct val="80000"/>
              </a:lnSpc>
              <a:spcBef>
                <a:spcPct val="20000"/>
              </a:spcBef>
              <a:buClr>
                <a:schemeClr val="accent1"/>
              </a:buClr>
              <a:buSzPct val="85000"/>
            </a:pPr>
            <a:r>
              <a:rPr lang="de-AT" sz="1700" dirty="0">
                <a:solidFill>
                  <a:srgbClr val="3C628F"/>
                </a:solidFill>
              </a:rPr>
              <a:t>Zielgruppen:</a:t>
            </a:r>
          </a:p>
          <a:p>
            <a:pPr marL="182880" indent="-182880">
              <a:lnSpc>
                <a:spcPct val="80000"/>
              </a:lnSpc>
              <a:spcBef>
                <a:spcPct val="20000"/>
              </a:spcBef>
              <a:buClr>
                <a:schemeClr val="accent1"/>
              </a:buClr>
              <a:buSzPct val="85000"/>
              <a:buFont typeface="Arial" pitchFamily="34" charset="0"/>
              <a:buChar char="•"/>
            </a:pPr>
            <a:r>
              <a:rPr lang="de-AT" sz="1700" dirty="0">
                <a:solidFill>
                  <a:srgbClr val="3C628F"/>
                </a:solidFill>
              </a:rPr>
              <a:t>Schüler*innen ab der 10. Schulstufe</a:t>
            </a:r>
          </a:p>
          <a:p>
            <a:pPr marL="182880" indent="-182880">
              <a:lnSpc>
                <a:spcPct val="80000"/>
              </a:lnSpc>
              <a:spcBef>
                <a:spcPct val="20000"/>
              </a:spcBef>
              <a:buClr>
                <a:schemeClr val="accent1"/>
              </a:buClr>
              <a:buSzPct val="85000"/>
              <a:buFont typeface="Arial" pitchFamily="34" charset="0"/>
              <a:buChar char="•"/>
            </a:pPr>
            <a:r>
              <a:rPr lang="de-AT" sz="1700" dirty="0">
                <a:solidFill>
                  <a:srgbClr val="3C628F"/>
                </a:solidFill>
              </a:rPr>
              <a:t>Studierende als Einstieg in das Thema Entwicklungen und Innovationen in der Binnenschifffahrt</a:t>
            </a:r>
          </a:p>
          <a:p>
            <a:endParaRPr lang="en-US" dirty="0"/>
          </a:p>
        </p:txBody>
      </p:sp>
    </p:spTree>
    <p:extLst>
      <p:ext uri="{BB962C8B-B14F-4D97-AF65-F5344CB8AC3E}">
        <p14:creationId xmlns:p14="http://schemas.microsoft.com/office/powerpoint/2010/main" val="5705298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28640" y="3595833"/>
            <a:ext cx="3337643" cy="3029954"/>
          </a:xfrm>
          <a:prstGeom prst="rect">
            <a:avLst/>
          </a:prstGeom>
        </p:spPr>
      </p:pic>
      <p:sp>
        <p:nvSpPr>
          <p:cNvPr id="2" name="Titel 1"/>
          <p:cNvSpPr>
            <a:spLocks noGrp="1"/>
          </p:cNvSpPr>
          <p:nvPr>
            <p:ph type="title"/>
          </p:nvPr>
        </p:nvSpPr>
        <p:spPr>
          <a:xfrm>
            <a:off x="457200" y="404664"/>
            <a:ext cx="8507288" cy="990600"/>
          </a:xfrm>
        </p:spPr>
        <p:txBody>
          <a:bodyPr/>
          <a:lstStyle/>
          <a:p>
            <a:r>
              <a:rPr lang="de-AT" dirty="0">
                <a:latin typeface="Corbel" panose="020B0503020204020204" pitchFamily="34" charset="0"/>
              </a:rPr>
              <a:t>Neue Geschäftsmodelle</a:t>
            </a:r>
            <a:br>
              <a:rPr lang="de-AT" dirty="0">
                <a:latin typeface="Corbel" panose="020B0503020204020204" pitchFamily="34" charset="0"/>
              </a:rPr>
            </a:br>
            <a:r>
              <a:rPr lang="de-AT" b="0" dirty="0">
                <a:latin typeface="Corbel" panose="020B0503020204020204" pitchFamily="34" charset="0"/>
              </a:rPr>
              <a:t>Entwicklungstrends auf einen Blick</a:t>
            </a:r>
            <a:endParaRPr lang="de-AT" dirty="0">
              <a:latin typeface="Corbel" panose="020B0503020204020204" pitchFamily="34" charset="0"/>
            </a:endParaRPr>
          </a:p>
        </p:txBody>
      </p:sp>
      <p:sp>
        <p:nvSpPr>
          <p:cNvPr id="3" name="Inhaltsplatzhalter 2"/>
          <p:cNvSpPr>
            <a:spLocks noGrp="1"/>
          </p:cNvSpPr>
          <p:nvPr>
            <p:ph idx="1"/>
          </p:nvPr>
        </p:nvSpPr>
        <p:spPr>
          <a:xfrm>
            <a:off x="457200" y="1821160"/>
            <a:ext cx="8229600" cy="4776192"/>
          </a:xfrm>
        </p:spPr>
        <p:txBody>
          <a:bodyPr/>
          <a:lstStyle/>
          <a:p>
            <a:pPr marL="0" indent="0">
              <a:buNone/>
            </a:pPr>
            <a:r>
              <a:rPr lang="de-AT" dirty="0">
                <a:latin typeface="Corbel" panose="020B0503020204020204" pitchFamily="34" charset="0"/>
              </a:rPr>
              <a:t>Neue innovative Geschäftsmodelle setzten etablierte Unternehmen in der Logistikbranche zunehmend unter Druck. </a:t>
            </a:r>
          </a:p>
          <a:p>
            <a:pPr marL="0" indent="0">
              <a:buNone/>
            </a:pPr>
            <a:r>
              <a:rPr lang="de-AT" dirty="0">
                <a:latin typeface="Corbel" panose="020B0503020204020204" pitchFamily="34" charset="0"/>
              </a:rPr>
              <a:t>Die Hauptursachen für die Entwicklung neuer, innovativer Geschäftsmodelle sind: </a:t>
            </a:r>
          </a:p>
          <a:p>
            <a:pPr marL="0" indent="0">
              <a:buNone/>
            </a:pPr>
            <a:endParaRPr lang="de-AT" sz="1000" dirty="0">
              <a:latin typeface="Corbel" panose="020B0503020204020204" pitchFamily="34" charset="0"/>
            </a:endParaRPr>
          </a:p>
          <a:p>
            <a:r>
              <a:rPr lang="de-AT" sz="2000" b="1" dirty="0">
                <a:latin typeface="Corbel" panose="020B0503020204020204" pitchFamily="34" charset="0"/>
              </a:rPr>
              <a:t>Veränderungen in der Transport- und Logistikbranche</a:t>
            </a:r>
          </a:p>
          <a:p>
            <a:pPr marL="0" indent="0">
              <a:buNone/>
            </a:pPr>
            <a:endParaRPr lang="de-AT" sz="1000" b="1" dirty="0">
              <a:latin typeface="Corbel" panose="020B0503020204020204" pitchFamily="34" charset="0"/>
            </a:endParaRPr>
          </a:p>
          <a:p>
            <a:r>
              <a:rPr lang="de-AT" sz="2000" b="1" dirty="0">
                <a:latin typeface="Corbel" panose="020B0503020204020204" pitchFamily="34" charset="0"/>
              </a:rPr>
              <a:t>Aktuelle Entwicklungstrends</a:t>
            </a:r>
          </a:p>
          <a:p>
            <a:endParaRPr lang="de-AT" sz="1000" b="1" dirty="0">
              <a:latin typeface="Corbel" panose="020B0503020204020204" pitchFamily="34" charset="0"/>
            </a:endParaRPr>
          </a:p>
          <a:p>
            <a:r>
              <a:rPr lang="de-AT" sz="2000" b="1" dirty="0">
                <a:latin typeface="Corbel" panose="020B0503020204020204" pitchFamily="34" charset="0"/>
              </a:rPr>
              <a:t>Neue Technologien</a:t>
            </a:r>
          </a:p>
          <a:p>
            <a:pPr marL="0" indent="0">
              <a:buNone/>
            </a:pPr>
            <a:endParaRPr lang="de-AT" sz="2000" b="1" dirty="0">
              <a:latin typeface="Corbel" panose="020B0503020204020204" pitchFamily="34" charset="0"/>
            </a:endParaRPr>
          </a:p>
          <a:p>
            <a:endParaRPr lang="de-AT" dirty="0">
              <a:latin typeface="Corbel" panose="020B0503020204020204" pitchFamily="34" charset="0"/>
            </a:endParaRPr>
          </a:p>
        </p:txBody>
      </p:sp>
      <p:sp>
        <p:nvSpPr>
          <p:cNvPr id="4" name="Datumsplatzhalter 3"/>
          <p:cNvSpPr>
            <a:spLocks noGrp="1"/>
          </p:cNvSpPr>
          <p:nvPr>
            <p:ph type="dt" sz="half" idx="10"/>
          </p:nvPr>
        </p:nvSpPr>
        <p:spPr/>
        <p:txBody>
          <a:bodyPr/>
          <a:lstStyle/>
          <a:p>
            <a:fld id="{D3E61E40-B63F-46D5-8043-32BA19620943}" type="datetime6">
              <a:rPr lang="de-AT" smtClean="0">
                <a:solidFill>
                  <a:prstClr val="white"/>
                </a:solidFill>
              </a:rPr>
              <a:t>September 22</a:t>
            </a:fld>
            <a:endParaRPr lang="de-AT" dirty="0">
              <a:solidFill>
                <a:prstClr val="white"/>
              </a:solidFill>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20</a:t>
            </a:fld>
            <a:endParaRPr lang="de-AT" dirty="0">
              <a:solidFill>
                <a:prstClr val="white"/>
              </a:solidFill>
            </a:endParaRPr>
          </a:p>
        </p:txBody>
      </p:sp>
      <p:sp>
        <p:nvSpPr>
          <p:cNvPr id="7" name="Rechteck 6"/>
          <p:cNvSpPr/>
          <p:nvPr/>
        </p:nvSpPr>
        <p:spPr>
          <a:xfrm>
            <a:off x="5652120" y="6438778"/>
            <a:ext cx="4572000" cy="215444"/>
          </a:xfrm>
          <a:prstGeom prst="rect">
            <a:avLst/>
          </a:prstGeom>
        </p:spPr>
        <p:txBody>
          <a:bodyPr>
            <a:spAutoFit/>
          </a:bodyPr>
          <a:lstStyle/>
          <a:p>
            <a:r>
              <a:rPr lang="de-AT" sz="800" dirty="0">
                <a:latin typeface="Corbel" panose="020B0503020204020204" pitchFamily="34" charset="0"/>
              </a:rPr>
              <a:t>Quelle: </a:t>
            </a:r>
            <a:r>
              <a:rPr lang="de-AT" sz="800" dirty="0" err="1">
                <a:latin typeface="Corbel" panose="020B0503020204020204" pitchFamily="34" charset="0"/>
              </a:rPr>
              <a:t>pixabay</a:t>
            </a:r>
            <a:endParaRPr lang="de-AT" sz="800" dirty="0">
              <a:latin typeface="Corbel" panose="020B0503020204020204" pitchFamily="34" charset="0"/>
            </a:endParaRPr>
          </a:p>
        </p:txBody>
      </p:sp>
    </p:spTree>
    <p:extLst>
      <p:ext uri="{BB962C8B-B14F-4D97-AF65-F5344CB8AC3E}">
        <p14:creationId xmlns:p14="http://schemas.microsoft.com/office/powerpoint/2010/main" val="42060784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404664"/>
            <a:ext cx="5554960" cy="990600"/>
          </a:xfrm>
        </p:spPr>
        <p:txBody>
          <a:bodyPr>
            <a:normAutofit/>
          </a:bodyPr>
          <a:lstStyle/>
          <a:p>
            <a:r>
              <a:rPr lang="de-AT" dirty="0"/>
              <a:t>Quiz</a:t>
            </a:r>
            <a:br>
              <a:rPr lang="de-AT" dirty="0"/>
            </a:br>
            <a:r>
              <a:rPr lang="de-AT" b="0" dirty="0"/>
              <a:t>Entwicklungstrends auf einen Blick</a:t>
            </a:r>
            <a:endParaRPr lang="en-US" b="0" dirty="0"/>
          </a:p>
        </p:txBody>
      </p:sp>
      <p:sp>
        <p:nvSpPr>
          <p:cNvPr id="3" name="Inhaltsplatzhalter 2"/>
          <p:cNvSpPr>
            <a:spLocks noGrp="1"/>
          </p:cNvSpPr>
          <p:nvPr>
            <p:ph idx="1"/>
          </p:nvPr>
        </p:nvSpPr>
        <p:spPr>
          <a:xfrm>
            <a:off x="457200" y="1700808"/>
            <a:ext cx="8229600" cy="1944216"/>
          </a:xfrm>
        </p:spPr>
        <p:txBody>
          <a:bodyPr/>
          <a:lstStyle/>
          <a:p>
            <a:pPr marL="0" indent="0" algn="ctr">
              <a:buNone/>
            </a:pPr>
            <a:r>
              <a:rPr lang="de-AT" dirty="0"/>
              <a:t>Welches ist derzeit kein Entwicklungstrend in der Logistik</a:t>
            </a:r>
          </a:p>
          <a:p>
            <a:pPr marL="0" indent="0" algn="ctr">
              <a:buNone/>
            </a:pPr>
            <a:endParaRPr lang="de-AT" dirty="0"/>
          </a:p>
          <a:p>
            <a:pPr marL="0" indent="0" algn="ctr">
              <a:buNone/>
            </a:pPr>
            <a:r>
              <a:rPr lang="de-AT" dirty="0"/>
              <a:t>a) Vereinheitlichung		b) Nachhaltigkeit</a:t>
            </a:r>
          </a:p>
          <a:p>
            <a:pPr marL="0" indent="0" algn="ctr">
              <a:buNone/>
            </a:pPr>
            <a:r>
              <a:rPr lang="de-AT" dirty="0"/>
              <a:t>c) Digitalisierung		d) Kooperation</a:t>
            </a:r>
            <a:endParaRPr lang="en-US" dirty="0"/>
          </a:p>
        </p:txBody>
      </p:sp>
      <p:sp>
        <p:nvSpPr>
          <p:cNvPr id="4" name="Datumsplatzhalter 3"/>
          <p:cNvSpPr>
            <a:spLocks noGrp="1"/>
          </p:cNvSpPr>
          <p:nvPr>
            <p:ph type="dt" sz="half" idx="10"/>
          </p:nvPr>
        </p:nvSpPr>
        <p:spPr/>
        <p:txBody>
          <a:bodyPr/>
          <a:lstStyle/>
          <a:p>
            <a:fld id="{D3E61E40-B63F-46D5-8043-32BA19620943}" type="datetime6">
              <a:rPr lang="de-AT" smtClean="0">
                <a:solidFill>
                  <a:prstClr val="white"/>
                </a:solidFill>
              </a:rPr>
              <a:t>September 22</a:t>
            </a:fld>
            <a:endParaRPr lang="de-AT" dirty="0">
              <a:solidFill>
                <a:prstClr val="white"/>
              </a:solidFill>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21</a:t>
            </a:fld>
            <a:endParaRPr lang="de-AT" dirty="0">
              <a:solidFill>
                <a:prstClr val="white"/>
              </a:solidFill>
            </a:endParaRPr>
          </a:p>
        </p:txBody>
      </p:sp>
      <p:pic>
        <p:nvPicPr>
          <p:cNvPr id="7" name="Grafik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3912" y="3988801"/>
            <a:ext cx="7992888" cy="3177500"/>
          </a:xfrm>
          <a:prstGeom prst="rect">
            <a:avLst/>
          </a:prstGeom>
        </p:spPr>
      </p:pic>
      <p:sp>
        <p:nvSpPr>
          <p:cNvPr id="8" name="Ellipse 7"/>
          <p:cNvSpPr/>
          <p:nvPr/>
        </p:nvSpPr>
        <p:spPr>
          <a:xfrm>
            <a:off x="1691680" y="2547392"/>
            <a:ext cx="2611016" cy="648072"/>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Tree>
    <p:extLst>
      <p:ext uri="{BB962C8B-B14F-4D97-AF65-F5344CB8AC3E}">
        <p14:creationId xmlns:p14="http://schemas.microsoft.com/office/powerpoint/2010/main" val="1277586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b="1" dirty="0">
                <a:solidFill>
                  <a:schemeClr val="accent1"/>
                </a:solidFill>
                <a:latin typeface="Corbel" panose="020B0503020204020204" pitchFamily="34" charset="0"/>
              </a:rPr>
              <a:t>Agenda</a:t>
            </a:r>
            <a:br>
              <a:rPr lang="en-US" b="1" dirty="0">
                <a:solidFill>
                  <a:schemeClr val="accent1"/>
                </a:solidFill>
                <a:latin typeface="Corbel" panose="020B0503020204020204" pitchFamily="34" charset="0"/>
              </a:rPr>
            </a:br>
            <a:r>
              <a:rPr lang="de-AT" sz="2400" b="0" dirty="0">
                <a:solidFill>
                  <a:schemeClr val="accent1"/>
                </a:solidFill>
                <a:latin typeface="Corbel" panose="020B0503020204020204" pitchFamily="34" charset="0"/>
              </a:rPr>
              <a:t>aktuelle Entwicklungstrends</a:t>
            </a:r>
            <a:endParaRPr lang="en-US" sz="2400" dirty="0">
              <a:solidFill>
                <a:schemeClr val="accent1"/>
              </a:solidFill>
              <a:latin typeface="Corbel" panose="020B0503020204020204" pitchFamily="34" charset="0"/>
            </a:endParaRPr>
          </a:p>
        </p:txBody>
      </p:sp>
      <p:sp>
        <p:nvSpPr>
          <p:cNvPr id="2" name="Date Placeholder 1"/>
          <p:cNvSpPr>
            <a:spLocks noGrp="1"/>
          </p:cNvSpPr>
          <p:nvPr>
            <p:ph type="dt" sz="half" idx="10"/>
          </p:nvPr>
        </p:nvSpPr>
        <p:spPr/>
        <p:txBody>
          <a:bodyPr/>
          <a:lstStyle/>
          <a:p>
            <a:fld id="{04553200-0277-4887-910E-9F38DBADFC79}" type="datetime6">
              <a:rPr lang="de-AT" smtClean="0">
                <a:solidFill>
                  <a:prstClr val="white"/>
                </a:solidFill>
              </a:rPr>
              <a:t>September 22</a:t>
            </a:fld>
            <a:endParaRPr lang="de-AT" dirty="0">
              <a:solidFill>
                <a:prstClr val="white"/>
              </a:solidFill>
            </a:endParaRPr>
          </a:p>
        </p:txBody>
      </p:sp>
      <p:sp>
        <p:nvSpPr>
          <p:cNvPr id="3" name="Slide Number Placeholder 2"/>
          <p:cNvSpPr>
            <a:spLocks noGrp="1"/>
          </p:cNvSpPr>
          <p:nvPr>
            <p:ph type="sldNum" sz="quarter" idx="12"/>
          </p:nvPr>
        </p:nvSpPr>
        <p:spPr/>
        <p:txBody>
          <a:bodyPr/>
          <a:lstStyle/>
          <a:p>
            <a:fld id="{7D34D7BA-8E13-46FE-8871-8877FE7E3568}" type="slidenum">
              <a:rPr lang="de-AT" smtClean="0">
                <a:solidFill>
                  <a:prstClr val="white"/>
                </a:solidFill>
              </a:rPr>
              <a:pPr/>
              <a:t>22</a:t>
            </a:fld>
            <a:endParaRPr lang="de-AT" dirty="0">
              <a:solidFill>
                <a:prstClr val="white"/>
              </a:solidFill>
            </a:endParaRPr>
          </a:p>
        </p:txBody>
      </p:sp>
      <p:graphicFrame>
        <p:nvGraphicFramePr>
          <p:cNvPr id="9" name="Diagramm 8"/>
          <p:cNvGraphicFramePr/>
          <p:nvPr>
            <p:extLst>
              <p:ext uri="{D42A27DB-BD31-4B8C-83A1-F6EECF244321}">
                <p14:modId xmlns:p14="http://schemas.microsoft.com/office/powerpoint/2010/main" val="4234528315"/>
              </p:ext>
            </p:extLst>
          </p:nvPr>
        </p:nvGraphicFramePr>
        <p:xfrm>
          <a:off x="899592" y="1628800"/>
          <a:ext cx="7344816" cy="51125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527130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latin typeface="Corbel" panose="020B0503020204020204" pitchFamily="34" charset="0"/>
              </a:rPr>
              <a:t> Treiber 1: </a:t>
            </a:r>
            <a:br>
              <a:rPr lang="de-DE" dirty="0">
                <a:latin typeface="Corbel" panose="020B0503020204020204" pitchFamily="34" charset="0"/>
              </a:rPr>
            </a:br>
            <a:r>
              <a:rPr lang="de-DE" dirty="0">
                <a:latin typeface="Corbel" panose="020B0503020204020204" pitchFamily="34" charset="0"/>
              </a:rPr>
              <a:t>Nachhaltigkeit im Güterverkehr</a:t>
            </a:r>
            <a:endParaRPr lang="en-GB" b="1" dirty="0">
              <a:solidFill>
                <a:schemeClr val="tx1">
                  <a:lumMod val="75000"/>
                  <a:lumOff val="25000"/>
                </a:schemeClr>
              </a:solidFill>
              <a:latin typeface="Corbel" panose="020B0503020204020204" pitchFamily="34" charset="0"/>
            </a:endParaRPr>
          </a:p>
        </p:txBody>
      </p:sp>
      <p:sp>
        <p:nvSpPr>
          <p:cNvPr id="3" name="Inhaltsplatzhalter 2"/>
          <p:cNvSpPr>
            <a:spLocks noGrp="1"/>
          </p:cNvSpPr>
          <p:nvPr>
            <p:ph idx="1"/>
          </p:nvPr>
        </p:nvSpPr>
        <p:spPr>
          <a:xfrm>
            <a:off x="457200" y="1700808"/>
            <a:ext cx="8579296" cy="4536504"/>
          </a:xfrm>
        </p:spPr>
        <p:txBody>
          <a:bodyPr>
            <a:normAutofit/>
          </a:bodyPr>
          <a:lstStyle/>
          <a:p>
            <a:endParaRPr lang="de-DE" sz="1800" dirty="0">
              <a:latin typeface="Corbel" panose="020B0503020204020204" pitchFamily="34" charset="0"/>
            </a:endParaRPr>
          </a:p>
          <a:p>
            <a:r>
              <a:rPr lang="de-DE" sz="1800" dirty="0">
                <a:latin typeface="Corbel" panose="020B0503020204020204" pitchFamily="34" charset="0"/>
                <a:sym typeface="Wingdings" panose="05000000000000000000" pitchFamily="2" charset="2"/>
              </a:rPr>
              <a:t>Ein Viertel der </a:t>
            </a:r>
            <a:r>
              <a:rPr lang="de-DE" sz="1800" dirty="0" err="1">
                <a:latin typeface="Corbel" panose="020B0503020204020204" pitchFamily="34" charset="0"/>
                <a:sym typeface="Wingdings" panose="05000000000000000000" pitchFamily="2" charset="2"/>
              </a:rPr>
              <a:t>europ</a:t>
            </a:r>
            <a:r>
              <a:rPr lang="de-DE" sz="1800" dirty="0">
                <a:latin typeface="Corbel" panose="020B0503020204020204" pitchFamily="34" charset="0"/>
                <a:sym typeface="Wingdings" panose="05000000000000000000" pitchFamily="2" charset="2"/>
              </a:rPr>
              <a:t>. Treibhausgasemissionen kommt aus dem Verkehrssektor</a:t>
            </a:r>
          </a:p>
          <a:p>
            <a:r>
              <a:rPr lang="de-DE" sz="1800" dirty="0">
                <a:latin typeface="Corbel" panose="020B0503020204020204" pitchFamily="34" charset="0"/>
                <a:sym typeface="Wingdings" panose="05000000000000000000" pitchFamily="2" charset="2"/>
              </a:rPr>
              <a:t>Derzeit werden rund 75% aller Güter in Europa per Lkw transportiert</a:t>
            </a:r>
          </a:p>
          <a:p>
            <a:endParaRPr lang="de-DE" sz="1800" dirty="0">
              <a:latin typeface="Corbel" panose="020B0503020204020204" pitchFamily="34" charset="0"/>
              <a:sym typeface="Wingdings" panose="05000000000000000000" pitchFamily="2" charset="2"/>
            </a:endParaRPr>
          </a:p>
          <a:p>
            <a:r>
              <a:rPr lang="de-DE" sz="1800" dirty="0">
                <a:latin typeface="Corbel" panose="020B0503020204020204" pitchFamily="34" charset="0"/>
                <a:sym typeface="Wingdings" panose="05000000000000000000" pitchFamily="2" charset="2"/>
              </a:rPr>
              <a:t>Eine Verkehrsverlagerung auf umweltfreundliche Verkehrsträger ist sehr wichtig, um verkehrsbedingte Emissionen zu reduzieren und damit unserer Umwelt etwas Gutes zu tun!</a:t>
            </a:r>
          </a:p>
          <a:p>
            <a:endParaRPr lang="de-DE" sz="1800" dirty="0">
              <a:latin typeface="Corbel" panose="020B0503020204020204" pitchFamily="34" charset="0"/>
              <a:sym typeface="Wingdings" panose="05000000000000000000" pitchFamily="2" charset="2"/>
            </a:endParaRPr>
          </a:p>
          <a:p>
            <a:r>
              <a:rPr lang="de-AT" sz="1800" dirty="0">
                <a:latin typeface="Corbel" panose="020B0503020204020204" pitchFamily="34" charset="0"/>
              </a:rPr>
              <a:t>Wichtige Bewertungskriterien von Verkehrsträgern hinsichtlich Nachhaltigkeit</a:t>
            </a:r>
          </a:p>
          <a:p>
            <a:pPr lvl="1"/>
            <a:r>
              <a:rPr lang="de-AT" sz="1400" dirty="0">
                <a:latin typeface="Corbel" panose="020B0503020204020204" pitchFamily="34" charset="0"/>
              </a:rPr>
              <a:t>spezifischer Energieverbrauch</a:t>
            </a:r>
          </a:p>
          <a:p>
            <a:pPr lvl="1"/>
            <a:r>
              <a:rPr lang="de-AT" sz="1400" dirty="0">
                <a:latin typeface="Corbel" panose="020B0503020204020204" pitchFamily="34" charset="0"/>
              </a:rPr>
              <a:t>Kapazitäten für Schütt- und Massengüter</a:t>
            </a:r>
          </a:p>
          <a:p>
            <a:pPr lvl="1"/>
            <a:r>
              <a:rPr lang="de-AT" sz="1400" dirty="0">
                <a:latin typeface="Corbel" panose="020B0503020204020204" pitchFamily="34" charset="0"/>
              </a:rPr>
              <a:t>externe Kosten</a:t>
            </a:r>
          </a:p>
          <a:p>
            <a:pPr lvl="1"/>
            <a:r>
              <a:rPr lang="de-AT" sz="1400" dirty="0">
                <a:latin typeface="Corbel" panose="020B0503020204020204" pitchFamily="34" charset="0"/>
              </a:rPr>
              <a:t>Infrastrukturkosten</a:t>
            </a:r>
          </a:p>
          <a:p>
            <a:endParaRPr lang="de-DE" sz="1400" dirty="0">
              <a:latin typeface="Corbel" panose="020B0503020204020204" pitchFamily="34" charset="0"/>
            </a:endParaRPr>
          </a:p>
          <a:p>
            <a:endParaRPr lang="de-DE" dirty="0">
              <a:latin typeface="Corbel" panose="020B0503020204020204" pitchFamily="34" charset="0"/>
              <a:sym typeface="Wingdings" panose="05000000000000000000" pitchFamily="2" charset="2"/>
            </a:endParaRPr>
          </a:p>
          <a:p>
            <a:pPr marL="0" indent="0">
              <a:buNone/>
            </a:pPr>
            <a:endParaRPr lang="de-DE" dirty="0">
              <a:latin typeface="Corbel" panose="020B0503020204020204" pitchFamily="34" charset="0"/>
            </a:endParaRPr>
          </a:p>
        </p:txBody>
      </p:sp>
      <p:sp>
        <p:nvSpPr>
          <p:cNvPr id="4" name="Datumsplatzhalter 3"/>
          <p:cNvSpPr>
            <a:spLocks noGrp="1"/>
          </p:cNvSpPr>
          <p:nvPr>
            <p:ph type="dt" sz="half" idx="10"/>
          </p:nvPr>
        </p:nvSpPr>
        <p:spPr/>
        <p:txBody>
          <a:bodyPr/>
          <a:lstStyle/>
          <a:p>
            <a:fld id="{6B171AD8-BD5F-4503-8C65-79BF784426C3}" type="datetime7">
              <a:rPr lang="de-DE" smtClean="0">
                <a:solidFill>
                  <a:prstClr val="white"/>
                </a:solidFill>
              </a:rPr>
              <a:t>Sep-22</a:t>
            </a:fld>
            <a:endParaRPr lang="de-AT" dirty="0">
              <a:solidFill>
                <a:prstClr val="white"/>
              </a:solidFill>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23</a:t>
            </a:fld>
            <a:endParaRPr lang="de-AT" dirty="0">
              <a:solidFill>
                <a:prstClr val="white"/>
              </a:solidFill>
            </a:endParaRPr>
          </a:p>
        </p:txBody>
      </p:sp>
    </p:spTree>
    <p:extLst>
      <p:ext uri="{BB962C8B-B14F-4D97-AF65-F5344CB8AC3E}">
        <p14:creationId xmlns:p14="http://schemas.microsoft.com/office/powerpoint/2010/main" val="102479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404664"/>
            <a:ext cx="7643192" cy="990600"/>
          </a:xfrm>
        </p:spPr>
        <p:txBody>
          <a:bodyPr>
            <a:normAutofit fontScale="90000"/>
          </a:bodyPr>
          <a:lstStyle/>
          <a:p>
            <a:r>
              <a:rPr lang="de-AT" sz="3100" dirty="0">
                <a:latin typeface="Corbel" panose="020B0503020204020204" pitchFamily="34" charset="0"/>
              </a:rPr>
              <a:t>Binnenschifffahrt als nachhaltiges Transportmittel</a:t>
            </a:r>
            <a:br>
              <a:rPr lang="en-US" b="0" dirty="0">
                <a:latin typeface="Corbel" panose="020B0503020204020204" pitchFamily="34" charset="0"/>
              </a:rPr>
            </a:br>
            <a:r>
              <a:rPr lang="de-DE" sz="2700" b="0" dirty="0">
                <a:latin typeface="Corbel" panose="020B0503020204020204" pitchFamily="34" charset="0"/>
              </a:rPr>
              <a:t>Nachhaltigkeit im Güterverkehr</a:t>
            </a:r>
            <a:endParaRPr lang="en-US" sz="2700" b="0" dirty="0">
              <a:solidFill>
                <a:srgbClr val="3C628F"/>
              </a:solidFill>
              <a:latin typeface="Corbel" panose="020B0503020204020204" pitchFamily="34" charset="0"/>
            </a:endParaRPr>
          </a:p>
        </p:txBody>
      </p:sp>
      <p:sp>
        <p:nvSpPr>
          <p:cNvPr id="5" name="Content Placeholder 4"/>
          <p:cNvSpPr>
            <a:spLocks noGrp="1"/>
          </p:cNvSpPr>
          <p:nvPr>
            <p:ph idx="1"/>
          </p:nvPr>
        </p:nvSpPr>
        <p:spPr>
          <a:xfrm>
            <a:off x="323528" y="1689978"/>
            <a:ext cx="8229600" cy="4776192"/>
          </a:xfrm>
        </p:spPr>
        <p:txBody>
          <a:bodyPr/>
          <a:lstStyle/>
          <a:p>
            <a:pPr marL="0" indent="0">
              <a:buNone/>
            </a:pPr>
            <a:endParaRPr lang="de-DE" dirty="0"/>
          </a:p>
          <a:p>
            <a:pPr marL="0" indent="0">
              <a:buNone/>
            </a:pPr>
            <a:endParaRPr lang="de-DE" dirty="0"/>
          </a:p>
          <a:p>
            <a:pPr marL="0" indent="0">
              <a:buNone/>
            </a:pPr>
            <a:endParaRPr lang="de-DE" dirty="0"/>
          </a:p>
          <a:p>
            <a:pPr marL="0" indent="0">
              <a:buNone/>
            </a:pPr>
            <a:endParaRPr lang="de-DE" dirty="0"/>
          </a:p>
          <a:p>
            <a:pPr marL="0" indent="0">
              <a:buNone/>
            </a:pPr>
            <a:endParaRPr lang="de-DE" dirty="0"/>
          </a:p>
          <a:p>
            <a:endParaRPr lang="de-DE" sz="1000" dirty="0"/>
          </a:p>
          <a:p>
            <a:pPr marL="0" indent="0">
              <a:buNone/>
            </a:pPr>
            <a:endParaRPr lang="de-DE" sz="1000" dirty="0"/>
          </a:p>
        </p:txBody>
      </p:sp>
      <p:sp>
        <p:nvSpPr>
          <p:cNvPr id="8" name="Textfeld 14"/>
          <p:cNvSpPr txBox="1"/>
          <p:nvPr/>
        </p:nvSpPr>
        <p:spPr>
          <a:xfrm>
            <a:off x="231726" y="4886578"/>
            <a:ext cx="4268266" cy="1477328"/>
          </a:xfrm>
          <a:prstGeom prst="rect">
            <a:avLst/>
          </a:prstGeom>
          <a:noFill/>
          <a:ln>
            <a:solidFill>
              <a:schemeClr val="accent1"/>
            </a:solidFill>
          </a:ln>
        </p:spPr>
        <p:txBody>
          <a:bodyPr wrap="square" rtlCol="0" anchor="ctr">
            <a:spAutoFit/>
          </a:bodyPr>
          <a:lstStyle/>
          <a:p>
            <a:pPr marL="546100" indent="0">
              <a:buNone/>
            </a:pPr>
            <a:r>
              <a:rPr lang="de-AT" spc="60" dirty="0">
                <a:solidFill>
                  <a:schemeClr val="accent1"/>
                </a:solidFill>
                <a:latin typeface="Corbel" panose="020B0503020204020204" pitchFamily="34" charset="0"/>
              </a:rPr>
              <a:t>Ein Binnenschiff kann </a:t>
            </a:r>
            <a:r>
              <a:rPr lang="de-AT" b="1" spc="60" dirty="0">
                <a:solidFill>
                  <a:schemeClr val="accent1"/>
                </a:solidFill>
                <a:latin typeface="Corbel" panose="020B0503020204020204" pitchFamily="34" charset="0"/>
              </a:rPr>
              <a:t>eine Tonne Ladung</a:t>
            </a:r>
            <a:r>
              <a:rPr lang="de-AT" spc="60" dirty="0">
                <a:solidFill>
                  <a:schemeClr val="accent1"/>
                </a:solidFill>
                <a:latin typeface="Corbel" panose="020B0503020204020204" pitchFamily="34" charset="0"/>
              </a:rPr>
              <a:t> bei gleichem Energieverbrauch beinahe </a:t>
            </a:r>
            <a:r>
              <a:rPr lang="de-AT" b="1" spc="60" dirty="0">
                <a:solidFill>
                  <a:schemeClr val="accent1"/>
                </a:solidFill>
                <a:latin typeface="Corbel" panose="020B0503020204020204" pitchFamily="34" charset="0"/>
              </a:rPr>
              <a:t>viermal so weit transportieren</a:t>
            </a:r>
            <a:r>
              <a:rPr lang="de-AT" spc="60" dirty="0">
                <a:solidFill>
                  <a:schemeClr val="accent1"/>
                </a:solidFill>
                <a:latin typeface="Corbel" panose="020B0503020204020204" pitchFamily="34" charset="0"/>
              </a:rPr>
              <a:t> wie ein LKW</a:t>
            </a:r>
          </a:p>
        </p:txBody>
      </p:sp>
      <p:sp>
        <p:nvSpPr>
          <p:cNvPr id="9" name="Textfeld 14"/>
          <p:cNvSpPr txBox="1"/>
          <p:nvPr/>
        </p:nvSpPr>
        <p:spPr>
          <a:xfrm>
            <a:off x="4581500" y="5163578"/>
            <a:ext cx="4454996" cy="923330"/>
          </a:xfrm>
          <a:prstGeom prst="rect">
            <a:avLst/>
          </a:prstGeom>
          <a:noFill/>
          <a:ln>
            <a:solidFill>
              <a:schemeClr val="accent1"/>
            </a:solidFill>
          </a:ln>
        </p:spPr>
        <p:txBody>
          <a:bodyPr wrap="square" rtlCol="0" anchor="ctr">
            <a:spAutoFit/>
          </a:bodyPr>
          <a:lstStyle/>
          <a:p>
            <a:pPr marL="546100" indent="0">
              <a:buNone/>
            </a:pPr>
            <a:r>
              <a:rPr lang="de-AT" spc="60" dirty="0">
                <a:solidFill>
                  <a:schemeClr val="accent1"/>
                </a:solidFill>
                <a:latin typeface="Corbel" panose="020B0503020204020204" pitchFamily="34" charset="0"/>
              </a:rPr>
              <a:t>Binnenschiffe verursachen die geringsten </a:t>
            </a:r>
            <a:r>
              <a:rPr lang="de-AT" b="1" spc="60" dirty="0">
                <a:solidFill>
                  <a:schemeClr val="accent1"/>
                </a:solidFill>
                <a:latin typeface="Corbel" panose="020B0503020204020204" pitchFamily="34" charset="0"/>
              </a:rPr>
              <a:t>Unfall-, Lärm-, Schadstoff- </a:t>
            </a:r>
            <a:r>
              <a:rPr lang="de-AT" spc="60" dirty="0">
                <a:solidFill>
                  <a:schemeClr val="accent1"/>
                </a:solidFill>
                <a:latin typeface="Corbel" panose="020B0503020204020204" pitchFamily="34" charset="0"/>
              </a:rPr>
              <a:t>und </a:t>
            </a:r>
            <a:r>
              <a:rPr lang="de-AT" b="1" spc="60" dirty="0">
                <a:solidFill>
                  <a:schemeClr val="accent1"/>
                </a:solidFill>
                <a:latin typeface="Corbel" panose="020B0503020204020204" pitchFamily="34" charset="0"/>
              </a:rPr>
              <a:t>Klimakosten</a:t>
            </a:r>
          </a:p>
        </p:txBody>
      </p:sp>
      <p:pic>
        <p:nvPicPr>
          <p:cNvPr id="10"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33955" y="5322431"/>
            <a:ext cx="412022" cy="476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23527" y="5386788"/>
            <a:ext cx="412022" cy="476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itle 3"/>
          <p:cNvSpPr txBox="1">
            <a:spLocks/>
          </p:cNvSpPr>
          <p:nvPr/>
        </p:nvSpPr>
        <p:spPr>
          <a:xfrm>
            <a:off x="4581500" y="1751112"/>
            <a:ext cx="4454996" cy="4953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2800" b="1" kern="1200" spc="-100" baseline="0">
                <a:solidFill>
                  <a:schemeClr val="tx2"/>
                </a:solidFill>
                <a:latin typeface="+mj-lt"/>
                <a:ea typeface="+mj-ea"/>
                <a:cs typeface="+mj-cs"/>
              </a:defRPr>
            </a:lvl1pPr>
          </a:lstStyle>
          <a:p>
            <a:r>
              <a:rPr lang="de-DE" sz="2400" dirty="0">
                <a:solidFill>
                  <a:srgbClr val="3C628F"/>
                </a:solidFill>
                <a:latin typeface="Corbel" panose="020B0503020204020204" pitchFamily="34" charset="0"/>
              </a:rPr>
              <a:t>Externe Kosten</a:t>
            </a:r>
          </a:p>
        </p:txBody>
      </p:sp>
      <p:sp>
        <p:nvSpPr>
          <p:cNvPr id="13" name="Title 3"/>
          <p:cNvSpPr txBox="1">
            <a:spLocks/>
          </p:cNvSpPr>
          <p:nvPr/>
        </p:nvSpPr>
        <p:spPr>
          <a:xfrm>
            <a:off x="323527" y="1792660"/>
            <a:ext cx="4176465" cy="453752"/>
          </a:xfrm>
          <a:prstGeom prst="rect">
            <a:avLst/>
          </a:prstGeom>
        </p:spPr>
        <p:txBody>
          <a:bodyPr vert="horz" lIns="91440" tIns="45720" rIns="91440" bIns="45720" rtlCol="0" anchor="ctr">
            <a:normAutofit lnSpcReduction="10000"/>
          </a:bodyPr>
          <a:lstStyle>
            <a:lvl1pPr algn="l" defTabSz="914400" rtl="0" eaLnBrk="1" latinLnBrk="0" hangingPunct="1">
              <a:spcBef>
                <a:spcPct val="0"/>
              </a:spcBef>
              <a:buNone/>
              <a:defRPr sz="2800" b="1" kern="1200" spc="-100" baseline="0">
                <a:solidFill>
                  <a:schemeClr val="tx2"/>
                </a:solidFill>
                <a:latin typeface="+mj-lt"/>
                <a:ea typeface="+mj-ea"/>
                <a:cs typeface="+mj-cs"/>
              </a:defRPr>
            </a:lvl1pPr>
          </a:lstStyle>
          <a:p>
            <a:r>
              <a:rPr lang="de-DE" sz="2400" dirty="0">
                <a:solidFill>
                  <a:srgbClr val="3C628F"/>
                </a:solidFill>
                <a:latin typeface="Corbel" panose="020B0503020204020204" pitchFamily="34" charset="0"/>
              </a:rPr>
              <a:t>Spezifischer Energieverbrauch</a:t>
            </a:r>
          </a:p>
        </p:txBody>
      </p:sp>
      <p:grpSp>
        <p:nvGrpSpPr>
          <p:cNvPr id="3" name="Group 2"/>
          <p:cNvGrpSpPr/>
          <p:nvPr/>
        </p:nvGrpSpPr>
        <p:grpSpPr>
          <a:xfrm>
            <a:off x="323526" y="2306112"/>
            <a:ext cx="4006131" cy="2520765"/>
            <a:chOff x="323527" y="2204864"/>
            <a:chExt cx="4006131" cy="2520765"/>
          </a:xfrm>
        </p:grpSpPr>
        <p:pic>
          <p:nvPicPr>
            <p:cNvPr id="7" name="Picture 6"/>
            <p:cNvPicPr/>
            <p:nvPr/>
          </p:nvPicPr>
          <p:blipFill rotWithShape="1">
            <a:blip r:embed="rId4" cstate="screen">
              <a:extLst>
                <a:ext uri="{28A0092B-C50C-407E-A947-70E740481C1C}">
                  <a14:useLocalDpi xmlns:a14="http://schemas.microsoft.com/office/drawing/2010/main"/>
                </a:ext>
              </a:extLst>
            </a:blip>
            <a:srcRect/>
            <a:stretch/>
          </p:blipFill>
          <p:spPr bwMode="auto">
            <a:xfrm>
              <a:off x="323527" y="2204864"/>
              <a:ext cx="4006131" cy="2376264"/>
            </a:xfrm>
            <a:prstGeom prst="rect">
              <a:avLst/>
            </a:prstGeom>
            <a:ln>
              <a:noFill/>
            </a:ln>
            <a:extLst>
              <a:ext uri="{53640926-AAD7-44D8-BBD7-CCE9431645EC}">
                <a14:shadowObscured xmlns:a14="http://schemas.microsoft.com/office/drawing/2010/main"/>
              </a:ext>
            </a:extLst>
          </p:spPr>
        </p:pic>
        <p:sp>
          <p:nvSpPr>
            <p:cNvPr id="14" name="TextBox 13"/>
            <p:cNvSpPr txBox="1"/>
            <p:nvPr/>
          </p:nvSpPr>
          <p:spPr>
            <a:xfrm>
              <a:off x="324271" y="4464019"/>
              <a:ext cx="2117872" cy="261610"/>
            </a:xfrm>
            <a:prstGeom prst="rect">
              <a:avLst/>
            </a:prstGeom>
            <a:noFill/>
          </p:spPr>
          <p:txBody>
            <a:bodyPr wrap="square" rtlCol="0">
              <a:spAutoFit/>
            </a:bodyPr>
            <a:lstStyle/>
            <a:p>
              <a:r>
                <a:rPr lang="de-DE" sz="1050" dirty="0">
                  <a:latin typeface="Corbel" panose="020B0503020204020204" pitchFamily="34" charset="0"/>
                </a:rPr>
                <a:t>Quelle: via donau</a:t>
              </a:r>
              <a:endParaRPr lang="en-US" sz="1050" dirty="0">
                <a:latin typeface="Corbel" panose="020B0503020204020204" pitchFamily="34" charset="0"/>
              </a:endParaRPr>
            </a:p>
          </p:txBody>
        </p:sp>
      </p:grpSp>
      <p:grpSp>
        <p:nvGrpSpPr>
          <p:cNvPr id="2" name="Group 1"/>
          <p:cNvGrpSpPr/>
          <p:nvPr/>
        </p:nvGrpSpPr>
        <p:grpSpPr>
          <a:xfrm>
            <a:off x="4499992" y="2205236"/>
            <a:ext cx="4427984" cy="2531718"/>
            <a:chOff x="4499992" y="2205236"/>
            <a:chExt cx="4427984" cy="2531718"/>
          </a:xfrm>
        </p:grpSpPr>
        <p:pic>
          <p:nvPicPr>
            <p:cNvPr id="6" name="Picture 5"/>
            <p:cNvPicPr/>
            <p:nvPr/>
          </p:nvPicPr>
          <p:blipFill rotWithShape="1">
            <a:blip r:embed="rId5" cstate="screen">
              <a:extLst>
                <a:ext uri="{28A0092B-C50C-407E-A947-70E740481C1C}">
                  <a14:useLocalDpi xmlns:a14="http://schemas.microsoft.com/office/drawing/2010/main"/>
                </a:ext>
              </a:extLst>
            </a:blip>
            <a:srcRect/>
            <a:stretch/>
          </p:blipFill>
          <p:spPr bwMode="auto">
            <a:xfrm>
              <a:off x="4499992" y="2205236"/>
              <a:ext cx="4288408" cy="2389588"/>
            </a:xfrm>
            <a:prstGeom prst="rect">
              <a:avLst/>
            </a:prstGeom>
            <a:ln>
              <a:noFill/>
            </a:ln>
            <a:extLst>
              <a:ext uri="{53640926-AAD7-44D8-BBD7-CCE9431645EC}">
                <a14:shadowObscured xmlns:a14="http://schemas.microsoft.com/office/drawing/2010/main"/>
              </a:ext>
            </a:extLst>
          </p:spPr>
        </p:pic>
        <p:sp>
          <p:nvSpPr>
            <p:cNvPr id="15" name="TextBox 14"/>
            <p:cNvSpPr txBox="1"/>
            <p:nvPr/>
          </p:nvSpPr>
          <p:spPr>
            <a:xfrm>
              <a:off x="4527972" y="4483038"/>
              <a:ext cx="4400004" cy="253916"/>
            </a:xfrm>
            <a:prstGeom prst="rect">
              <a:avLst/>
            </a:prstGeom>
            <a:noFill/>
          </p:spPr>
          <p:txBody>
            <a:bodyPr wrap="square" rtlCol="0">
              <a:spAutoFit/>
            </a:bodyPr>
            <a:lstStyle/>
            <a:p>
              <a:r>
                <a:rPr lang="de-DE" sz="1050" dirty="0">
                  <a:latin typeface="Corbel" panose="020B0503020204020204" pitchFamily="34" charset="0"/>
                </a:rPr>
                <a:t>Quelle: PLANCO Consulting &amp; Bundesanstalt für Gewässerkunde 2007</a:t>
              </a:r>
              <a:endParaRPr lang="en-US" sz="1050" dirty="0">
                <a:latin typeface="Corbel" panose="020B0503020204020204" pitchFamily="34" charset="0"/>
              </a:endParaRPr>
            </a:p>
          </p:txBody>
        </p:sp>
      </p:grpSp>
      <p:sp>
        <p:nvSpPr>
          <p:cNvPr id="16" name="Date Placeholder 15"/>
          <p:cNvSpPr>
            <a:spLocks noGrp="1"/>
          </p:cNvSpPr>
          <p:nvPr>
            <p:ph type="dt" sz="half" idx="10"/>
          </p:nvPr>
        </p:nvSpPr>
        <p:spPr/>
        <p:txBody>
          <a:bodyPr/>
          <a:lstStyle/>
          <a:p>
            <a:fld id="{1AB650AB-373F-40C2-AC6A-BA450008C114}" type="datetime6">
              <a:rPr lang="de-AT" smtClean="0">
                <a:solidFill>
                  <a:prstClr val="white"/>
                </a:solidFill>
              </a:rPr>
              <a:t>September 22</a:t>
            </a:fld>
            <a:endParaRPr lang="de-AT" dirty="0">
              <a:solidFill>
                <a:prstClr val="white"/>
              </a:solidFill>
            </a:endParaRPr>
          </a:p>
        </p:txBody>
      </p:sp>
      <p:sp>
        <p:nvSpPr>
          <p:cNvPr id="17" name="Slide Number Placeholder 16"/>
          <p:cNvSpPr>
            <a:spLocks noGrp="1"/>
          </p:cNvSpPr>
          <p:nvPr>
            <p:ph type="sldNum" sz="quarter" idx="12"/>
          </p:nvPr>
        </p:nvSpPr>
        <p:spPr/>
        <p:txBody>
          <a:bodyPr/>
          <a:lstStyle/>
          <a:p>
            <a:fld id="{7D34D7BA-8E13-46FE-8871-8877FE7E3568}" type="slidenum">
              <a:rPr lang="de-AT" smtClean="0">
                <a:solidFill>
                  <a:prstClr val="white"/>
                </a:solidFill>
              </a:rPr>
              <a:pPr/>
              <a:t>24</a:t>
            </a:fld>
            <a:endParaRPr lang="de-AT" dirty="0">
              <a:solidFill>
                <a:prstClr val="white"/>
              </a:solidFill>
            </a:endParaRPr>
          </a:p>
        </p:txBody>
      </p:sp>
    </p:spTree>
    <p:extLst>
      <p:ext uri="{BB962C8B-B14F-4D97-AF65-F5344CB8AC3E}">
        <p14:creationId xmlns:p14="http://schemas.microsoft.com/office/powerpoint/2010/main" val="5299745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14"/>
          <p:cNvSpPr txBox="1"/>
          <p:nvPr/>
        </p:nvSpPr>
        <p:spPr>
          <a:xfrm>
            <a:off x="398631" y="4932154"/>
            <a:ext cx="3705759" cy="1477328"/>
          </a:xfrm>
          <a:prstGeom prst="rect">
            <a:avLst/>
          </a:prstGeom>
          <a:noFill/>
          <a:ln>
            <a:solidFill>
              <a:schemeClr val="accent1"/>
            </a:solidFill>
          </a:ln>
        </p:spPr>
        <p:txBody>
          <a:bodyPr wrap="square" rtlCol="0" anchor="ctr">
            <a:spAutoFit/>
          </a:bodyPr>
          <a:lstStyle/>
          <a:p>
            <a:pPr lvl="1"/>
            <a:r>
              <a:rPr lang="de-AT" dirty="0">
                <a:solidFill>
                  <a:srgbClr val="3C628F"/>
                </a:solidFill>
                <a:latin typeface="Corbel" panose="020B0503020204020204" pitchFamily="34" charset="0"/>
              </a:rPr>
              <a:t>Größte Transportkapazität: Ein Schubverband mit  4 Schubleichtern = </a:t>
            </a:r>
            <a:r>
              <a:rPr lang="de-AT" b="1" dirty="0">
                <a:solidFill>
                  <a:srgbClr val="3C628F"/>
                </a:solidFill>
                <a:latin typeface="Corbel" panose="020B0503020204020204" pitchFamily="34" charset="0"/>
              </a:rPr>
              <a:t>175 Zugwaggons </a:t>
            </a:r>
            <a:r>
              <a:rPr lang="de-AT" dirty="0">
                <a:solidFill>
                  <a:srgbClr val="3C628F"/>
                </a:solidFill>
                <a:latin typeface="Corbel" panose="020B0503020204020204" pitchFamily="34" charset="0"/>
              </a:rPr>
              <a:t>= </a:t>
            </a:r>
            <a:r>
              <a:rPr lang="de-AT" b="1" dirty="0">
                <a:solidFill>
                  <a:srgbClr val="3C628F"/>
                </a:solidFill>
                <a:latin typeface="Corbel" panose="020B0503020204020204" pitchFamily="34" charset="0"/>
              </a:rPr>
              <a:t>280 LKWs </a:t>
            </a:r>
            <a:r>
              <a:rPr lang="de-AT" dirty="0">
                <a:solidFill>
                  <a:srgbClr val="3C628F"/>
                </a:solidFill>
                <a:latin typeface="Corbel" panose="020B0503020204020204" pitchFamily="34" charset="0"/>
              </a:rPr>
              <a:t>= </a:t>
            </a:r>
            <a:r>
              <a:rPr lang="de-AT" b="1" dirty="0">
                <a:solidFill>
                  <a:srgbClr val="3C628F"/>
                </a:solidFill>
                <a:latin typeface="Corbel" panose="020B0503020204020204" pitchFamily="34" charset="0"/>
              </a:rPr>
              <a:t>20 km LKW-Kolonne </a:t>
            </a:r>
            <a:r>
              <a:rPr lang="de-DE" sz="1400" dirty="0">
                <a:solidFill>
                  <a:schemeClr val="tx2"/>
                </a:solidFill>
                <a:latin typeface="Corbel" panose="020B0503020204020204" pitchFamily="34" charset="0"/>
              </a:rPr>
              <a:t> </a:t>
            </a:r>
            <a:endParaRPr lang="en-US" sz="1400" dirty="0">
              <a:solidFill>
                <a:schemeClr val="tx2"/>
              </a:solidFill>
              <a:latin typeface="Corbel" panose="020B0503020204020204" pitchFamily="34" charset="0"/>
            </a:endParaRPr>
          </a:p>
        </p:txBody>
      </p:sp>
      <p:pic>
        <p:nvPicPr>
          <p:cNvPr id="11"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7200" y="5380980"/>
            <a:ext cx="412022" cy="476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42982" y="5380981"/>
            <a:ext cx="412022" cy="476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itle 3"/>
          <p:cNvSpPr txBox="1">
            <a:spLocks/>
          </p:cNvSpPr>
          <p:nvPr/>
        </p:nvSpPr>
        <p:spPr>
          <a:xfrm>
            <a:off x="323527" y="1751112"/>
            <a:ext cx="4176465" cy="453752"/>
          </a:xfrm>
          <a:prstGeom prst="rect">
            <a:avLst/>
          </a:prstGeom>
        </p:spPr>
        <p:txBody>
          <a:bodyPr vert="horz" lIns="91440" tIns="45720" rIns="91440" bIns="45720" rtlCol="0" anchor="ctr">
            <a:normAutofit lnSpcReduction="10000"/>
          </a:bodyPr>
          <a:lstStyle>
            <a:lvl1pPr algn="l" defTabSz="914400" rtl="0" eaLnBrk="1" latinLnBrk="0" hangingPunct="1">
              <a:spcBef>
                <a:spcPct val="0"/>
              </a:spcBef>
              <a:buNone/>
              <a:defRPr sz="2800" b="1" kern="1200" spc="-100" baseline="0">
                <a:solidFill>
                  <a:schemeClr val="tx2"/>
                </a:solidFill>
                <a:latin typeface="+mj-lt"/>
                <a:ea typeface="+mj-ea"/>
                <a:cs typeface="+mj-cs"/>
              </a:defRPr>
            </a:lvl1pPr>
          </a:lstStyle>
          <a:p>
            <a:r>
              <a:rPr lang="de-AT" sz="2400" dirty="0">
                <a:solidFill>
                  <a:srgbClr val="3C628F"/>
                </a:solidFill>
                <a:latin typeface="Corbel" panose="020B0503020204020204" pitchFamily="34" charset="0"/>
              </a:rPr>
              <a:t>Massenleistungsfähigkeit</a:t>
            </a:r>
            <a:r>
              <a:rPr lang="de-AT" sz="2400" dirty="0">
                <a:solidFill>
                  <a:schemeClr val="tx1"/>
                </a:solidFill>
                <a:latin typeface="Corbel" panose="020B0503020204020204" pitchFamily="34" charset="0"/>
              </a:rPr>
              <a:t> </a:t>
            </a:r>
          </a:p>
        </p:txBody>
      </p:sp>
      <p:sp>
        <p:nvSpPr>
          <p:cNvPr id="15" name="Title 3"/>
          <p:cNvSpPr txBox="1">
            <a:spLocks/>
          </p:cNvSpPr>
          <p:nvPr/>
        </p:nvSpPr>
        <p:spPr>
          <a:xfrm>
            <a:off x="4581500" y="1751112"/>
            <a:ext cx="4454996" cy="4953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2800" b="1" kern="1200" spc="-100" baseline="0">
                <a:solidFill>
                  <a:schemeClr val="tx2"/>
                </a:solidFill>
                <a:latin typeface="+mj-lt"/>
                <a:ea typeface="+mj-ea"/>
                <a:cs typeface="+mj-cs"/>
              </a:defRPr>
            </a:lvl1pPr>
          </a:lstStyle>
          <a:p>
            <a:r>
              <a:rPr lang="en-US" sz="2400" dirty="0" err="1">
                <a:solidFill>
                  <a:srgbClr val="3C628F"/>
                </a:solidFill>
                <a:latin typeface="Corbel" panose="020B0503020204020204" pitchFamily="34" charset="0"/>
              </a:rPr>
              <a:t>Infrastrukturkosten</a:t>
            </a:r>
            <a:endParaRPr lang="en-US" sz="2400" dirty="0">
              <a:solidFill>
                <a:srgbClr val="3C628F"/>
              </a:solidFill>
              <a:latin typeface="Corbel" panose="020B0503020204020204" pitchFamily="34" charset="0"/>
            </a:endParaRPr>
          </a:p>
        </p:txBody>
      </p:sp>
      <p:sp>
        <p:nvSpPr>
          <p:cNvPr id="16" name="Textfeld 14"/>
          <p:cNvSpPr txBox="1"/>
          <p:nvPr/>
        </p:nvSpPr>
        <p:spPr>
          <a:xfrm>
            <a:off x="4581500" y="4898121"/>
            <a:ext cx="4268266" cy="1477328"/>
          </a:xfrm>
          <a:prstGeom prst="rect">
            <a:avLst/>
          </a:prstGeom>
          <a:noFill/>
          <a:ln>
            <a:solidFill>
              <a:schemeClr val="accent1"/>
            </a:solidFill>
          </a:ln>
        </p:spPr>
        <p:txBody>
          <a:bodyPr wrap="square" rtlCol="0" anchor="ctr">
            <a:spAutoFit/>
          </a:bodyPr>
          <a:lstStyle/>
          <a:p>
            <a:pPr lvl="1"/>
            <a:r>
              <a:rPr lang="de-AT" dirty="0">
                <a:solidFill>
                  <a:srgbClr val="3C628F"/>
                </a:solidFill>
                <a:latin typeface="Corbel" panose="020B0503020204020204" pitchFamily="34" charset="0"/>
              </a:rPr>
              <a:t>Die Verbesserung der Infrastruktur der </a:t>
            </a:r>
            <a:r>
              <a:rPr lang="de-AT" b="1" dirty="0">
                <a:solidFill>
                  <a:srgbClr val="3C628F"/>
                </a:solidFill>
                <a:latin typeface="Corbel" panose="020B0503020204020204" pitchFamily="34" charset="0"/>
              </a:rPr>
              <a:t>gesamten Donau </a:t>
            </a:r>
            <a:r>
              <a:rPr lang="de-AT" dirty="0">
                <a:solidFill>
                  <a:srgbClr val="3C628F"/>
                </a:solidFill>
                <a:latin typeface="Corbel" panose="020B0503020204020204" pitchFamily="34" charset="0"/>
              </a:rPr>
              <a:t>würde                      rund </a:t>
            </a:r>
            <a:r>
              <a:rPr lang="de-AT" b="1" dirty="0">
                <a:solidFill>
                  <a:srgbClr val="3C628F"/>
                </a:solidFill>
                <a:latin typeface="Corbel" panose="020B0503020204020204" pitchFamily="34" charset="0"/>
              </a:rPr>
              <a:t>1,2 Mrd. EUR </a:t>
            </a:r>
            <a:r>
              <a:rPr lang="de-AT" dirty="0">
                <a:solidFill>
                  <a:srgbClr val="3C628F"/>
                </a:solidFill>
                <a:latin typeface="Corbel" panose="020B0503020204020204" pitchFamily="34" charset="0"/>
              </a:rPr>
              <a:t>kosten</a:t>
            </a:r>
          </a:p>
          <a:p>
            <a:pPr lvl="1"/>
            <a:r>
              <a:rPr lang="de-AT" dirty="0">
                <a:solidFill>
                  <a:srgbClr val="3C628F"/>
                </a:solidFill>
                <a:latin typeface="Corbel" panose="020B0503020204020204" pitchFamily="34" charset="0"/>
              </a:rPr>
              <a:t>dies </a:t>
            </a:r>
            <a:r>
              <a:rPr lang="de-AT" b="1" dirty="0">
                <a:solidFill>
                  <a:srgbClr val="3C628F"/>
                </a:solidFill>
                <a:latin typeface="Corbel" panose="020B0503020204020204" pitchFamily="34" charset="0"/>
              </a:rPr>
              <a:t>entspricht</a:t>
            </a:r>
            <a:r>
              <a:rPr lang="de-AT" dirty="0">
                <a:solidFill>
                  <a:srgbClr val="3C628F"/>
                </a:solidFill>
                <a:latin typeface="Corbel" panose="020B0503020204020204" pitchFamily="34" charset="0"/>
              </a:rPr>
              <a:t> den Errichtungskosten von </a:t>
            </a:r>
            <a:r>
              <a:rPr lang="de-AT" b="1" dirty="0">
                <a:solidFill>
                  <a:srgbClr val="3C628F"/>
                </a:solidFill>
                <a:latin typeface="Corbel" panose="020B0503020204020204" pitchFamily="34" charset="0"/>
              </a:rPr>
              <a:t>NUR rund 50 Straßenkilometern</a:t>
            </a:r>
          </a:p>
        </p:txBody>
      </p:sp>
      <p:grpSp>
        <p:nvGrpSpPr>
          <p:cNvPr id="3" name="Group 2"/>
          <p:cNvGrpSpPr/>
          <p:nvPr/>
        </p:nvGrpSpPr>
        <p:grpSpPr>
          <a:xfrm>
            <a:off x="4427985" y="2101980"/>
            <a:ext cx="4553519" cy="2420669"/>
            <a:chOff x="4427985" y="2077656"/>
            <a:chExt cx="4553519" cy="2420669"/>
          </a:xfrm>
        </p:grpSpPr>
        <p:pic>
          <p:nvPicPr>
            <p:cNvPr id="8" name="Picture 7"/>
            <p:cNvPicPr/>
            <p:nvPr/>
          </p:nvPicPr>
          <p:blipFill rotWithShape="1">
            <a:blip r:embed="rId4" cstate="screen">
              <a:extLst>
                <a:ext uri="{28A0092B-C50C-407E-A947-70E740481C1C}">
                  <a14:useLocalDpi xmlns:a14="http://schemas.microsoft.com/office/drawing/2010/main"/>
                </a:ext>
              </a:extLst>
            </a:blip>
            <a:srcRect/>
            <a:stretch/>
          </p:blipFill>
          <p:spPr bwMode="auto">
            <a:xfrm>
              <a:off x="4427985" y="2077656"/>
              <a:ext cx="4421781" cy="2215440"/>
            </a:xfrm>
            <a:prstGeom prst="rect">
              <a:avLst/>
            </a:prstGeom>
            <a:ln>
              <a:noFill/>
            </a:ln>
            <a:extLst>
              <a:ext uri="{53640926-AAD7-44D8-BBD7-CCE9431645EC}">
                <a14:shadowObscured xmlns:a14="http://schemas.microsoft.com/office/drawing/2010/main"/>
              </a:ext>
            </a:extLst>
          </p:spPr>
        </p:pic>
        <p:sp>
          <p:nvSpPr>
            <p:cNvPr id="14" name="TextBox 13"/>
            <p:cNvSpPr txBox="1"/>
            <p:nvPr/>
          </p:nvSpPr>
          <p:spPr>
            <a:xfrm>
              <a:off x="4581500" y="4244409"/>
              <a:ext cx="4400004" cy="253916"/>
            </a:xfrm>
            <a:prstGeom prst="rect">
              <a:avLst/>
            </a:prstGeom>
            <a:noFill/>
          </p:spPr>
          <p:txBody>
            <a:bodyPr wrap="square" rtlCol="0">
              <a:spAutoFit/>
            </a:bodyPr>
            <a:lstStyle/>
            <a:p>
              <a:r>
                <a:rPr lang="de-DE" sz="1050" dirty="0">
                  <a:latin typeface="Corbel" panose="020B0503020204020204" pitchFamily="34" charset="0"/>
                </a:rPr>
                <a:t>Source: PLANCO Consulting &amp; Bundesanstalt für Gewässerkunde 2007</a:t>
              </a:r>
              <a:endParaRPr lang="en-US" sz="1050" dirty="0">
                <a:latin typeface="Corbel" panose="020B0503020204020204" pitchFamily="34" charset="0"/>
              </a:endParaRPr>
            </a:p>
          </p:txBody>
        </p:sp>
      </p:grpSp>
      <p:sp>
        <p:nvSpPr>
          <p:cNvPr id="5" name="Date Placeholder 4"/>
          <p:cNvSpPr>
            <a:spLocks noGrp="1"/>
          </p:cNvSpPr>
          <p:nvPr>
            <p:ph type="dt" sz="half" idx="10"/>
          </p:nvPr>
        </p:nvSpPr>
        <p:spPr/>
        <p:txBody>
          <a:bodyPr/>
          <a:lstStyle/>
          <a:p>
            <a:fld id="{CAE14D27-4039-417B-A981-9B5F3454B831}" type="datetime6">
              <a:rPr lang="de-AT" smtClean="0">
                <a:solidFill>
                  <a:prstClr val="white"/>
                </a:solidFill>
              </a:rPr>
              <a:t>September 22</a:t>
            </a:fld>
            <a:endParaRPr lang="de-AT" dirty="0">
              <a:solidFill>
                <a:prstClr val="white"/>
              </a:solidFill>
            </a:endParaRPr>
          </a:p>
        </p:txBody>
      </p:sp>
      <p:sp>
        <p:nvSpPr>
          <p:cNvPr id="7" name="Slide Number Placeholder 6"/>
          <p:cNvSpPr>
            <a:spLocks noGrp="1"/>
          </p:cNvSpPr>
          <p:nvPr>
            <p:ph type="sldNum" sz="quarter" idx="12"/>
          </p:nvPr>
        </p:nvSpPr>
        <p:spPr/>
        <p:txBody>
          <a:bodyPr/>
          <a:lstStyle/>
          <a:p>
            <a:fld id="{7D34D7BA-8E13-46FE-8871-8877FE7E3568}" type="slidenum">
              <a:rPr lang="de-AT" smtClean="0">
                <a:solidFill>
                  <a:prstClr val="white"/>
                </a:solidFill>
              </a:rPr>
              <a:pPr/>
              <a:t>25</a:t>
            </a:fld>
            <a:endParaRPr lang="de-AT" dirty="0">
              <a:solidFill>
                <a:prstClr val="white"/>
              </a:solidFill>
            </a:endParaRPr>
          </a:p>
        </p:txBody>
      </p:sp>
      <p:pic>
        <p:nvPicPr>
          <p:cNvPr id="9" name="Grafik 8"/>
          <p:cNvPicPr>
            <a:picLocks noChangeAspect="1"/>
          </p:cNvPicPr>
          <p:nvPr/>
        </p:nvPicPr>
        <p:blipFill>
          <a:blip r:embed="rId5"/>
          <a:stretch>
            <a:fillRect/>
          </a:stretch>
        </p:blipFill>
        <p:spPr>
          <a:xfrm>
            <a:off x="227462" y="2324262"/>
            <a:ext cx="4389500" cy="2328874"/>
          </a:xfrm>
          <a:prstGeom prst="rect">
            <a:avLst/>
          </a:prstGeom>
        </p:spPr>
      </p:pic>
      <p:sp>
        <p:nvSpPr>
          <p:cNvPr id="17" name="Title 3"/>
          <p:cNvSpPr>
            <a:spLocks noGrp="1"/>
          </p:cNvSpPr>
          <p:nvPr>
            <p:ph type="title"/>
          </p:nvPr>
        </p:nvSpPr>
        <p:spPr>
          <a:xfrm>
            <a:off x="457200" y="404664"/>
            <a:ext cx="7355160" cy="990600"/>
          </a:xfrm>
        </p:spPr>
        <p:txBody>
          <a:bodyPr>
            <a:normAutofit fontScale="90000"/>
          </a:bodyPr>
          <a:lstStyle/>
          <a:p>
            <a:r>
              <a:rPr lang="de-AT" sz="3100" dirty="0">
                <a:latin typeface="Corbel" panose="020B0503020204020204" pitchFamily="34" charset="0"/>
              </a:rPr>
              <a:t>Binnenschifffahrt als nachhaltiges Transportmittel</a:t>
            </a:r>
            <a:br>
              <a:rPr lang="en-US" b="0" dirty="0">
                <a:latin typeface="Corbel" panose="020B0503020204020204" pitchFamily="34" charset="0"/>
              </a:rPr>
            </a:br>
            <a:r>
              <a:rPr lang="de-DE" sz="2700" b="0" dirty="0">
                <a:latin typeface="Corbel" panose="020B0503020204020204" pitchFamily="34" charset="0"/>
              </a:rPr>
              <a:t>Nachhaltigkeit im Güterverkehr</a:t>
            </a:r>
            <a:endParaRPr lang="en-US" sz="2700" b="0" dirty="0">
              <a:solidFill>
                <a:srgbClr val="3C628F"/>
              </a:solidFill>
              <a:latin typeface="Corbel" panose="020B0503020204020204" pitchFamily="34" charset="0"/>
            </a:endParaRPr>
          </a:p>
        </p:txBody>
      </p:sp>
    </p:spTree>
    <p:extLst>
      <p:ext uri="{BB962C8B-B14F-4D97-AF65-F5344CB8AC3E}">
        <p14:creationId xmlns:p14="http://schemas.microsoft.com/office/powerpoint/2010/main" val="38650396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4664"/>
            <a:ext cx="8579296" cy="990600"/>
          </a:xfrm>
        </p:spPr>
        <p:txBody>
          <a:bodyPr>
            <a:normAutofit fontScale="90000"/>
          </a:bodyPr>
          <a:lstStyle/>
          <a:p>
            <a:r>
              <a:rPr lang="de-AT" sz="3100" dirty="0">
                <a:solidFill>
                  <a:srgbClr val="3C628F"/>
                </a:solidFill>
                <a:latin typeface="Corbel" panose="020B0503020204020204" pitchFamily="34" charset="0"/>
              </a:rPr>
              <a:t>Einschränkende Faktoren für eine Verkehrsverlagerung zu Gunsten der Binnenschifffahrt</a:t>
            </a:r>
            <a:br>
              <a:rPr lang="de-AT" dirty="0">
                <a:solidFill>
                  <a:srgbClr val="3C628F"/>
                </a:solidFill>
                <a:latin typeface="Corbel" panose="020B0503020204020204" pitchFamily="34" charset="0"/>
              </a:rPr>
            </a:br>
            <a:r>
              <a:rPr lang="de-DE" sz="2700" b="0" dirty="0">
                <a:latin typeface="Corbel" panose="020B0503020204020204" pitchFamily="34" charset="0"/>
              </a:rPr>
              <a:t>Nachhaltigkeit im Güterverkehr</a:t>
            </a:r>
            <a:endParaRPr lang="en-US" sz="2700" dirty="0">
              <a:solidFill>
                <a:srgbClr val="3C628F"/>
              </a:solidFill>
              <a:latin typeface="Corbel" panose="020B0503020204020204" pitchFamily="34" charset="0"/>
            </a:endParaRPr>
          </a:p>
        </p:txBody>
      </p:sp>
      <p:sp>
        <p:nvSpPr>
          <p:cNvPr id="3" name="Content Placeholder 2"/>
          <p:cNvSpPr>
            <a:spLocks noGrp="1"/>
          </p:cNvSpPr>
          <p:nvPr>
            <p:ph idx="1"/>
          </p:nvPr>
        </p:nvSpPr>
        <p:spPr>
          <a:xfrm>
            <a:off x="433536" y="1798540"/>
            <a:ext cx="8229600" cy="4776192"/>
          </a:xfrm>
        </p:spPr>
        <p:txBody>
          <a:bodyPr>
            <a:normAutofit/>
          </a:bodyPr>
          <a:lstStyle/>
          <a:p>
            <a:pPr>
              <a:buClr>
                <a:srgbClr val="3C628F"/>
              </a:buClr>
            </a:pPr>
            <a:r>
              <a:rPr lang="de-DE" sz="2200" b="1" dirty="0">
                <a:solidFill>
                  <a:srgbClr val="3C628F"/>
                </a:solidFill>
                <a:latin typeface="Corbel" panose="020B0503020204020204" pitchFamily="34" charset="0"/>
              </a:rPr>
              <a:t>Zugänglichkeit</a:t>
            </a:r>
          </a:p>
          <a:p>
            <a:pPr lvl="1">
              <a:buClr>
                <a:srgbClr val="3C628F"/>
              </a:buClr>
              <a:buFont typeface="Symbol" panose="05050102010706020507" pitchFamily="18" charset="2"/>
              <a:buChar char="-"/>
            </a:pPr>
            <a:r>
              <a:rPr lang="de-DE" sz="1800" dirty="0">
                <a:solidFill>
                  <a:srgbClr val="3C628F"/>
                </a:solidFill>
                <a:latin typeface="Corbel" panose="020B0503020204020204" pitchFamily="34" charset="0"/>
              </a:rPr>
              <a:t>Zug und Binnenschiff benötigen Terminals </a:t>
            </a:r>
            <a:r>
              <a:rPr lang="de-DE" sz="1800" dirty="0">
                <a:solidFill>
                  <a:srgbClr val="3C628F"/>
                </a:solidFill>
                <a:latin typeface="Corbel" panose="020B0503020204020204" pitchFamily="34" charset="0"/>
                <a:sym typeface="Wingdings" panose="05000000000000000000" pitchFamily="2" charset="2"/>
              </a:rPr>
              <a:t> Vor- und Nachlauf notwendig</a:t>
            </a:r>
            <a:r>
              <a:rPr lang="de-DE" sz="1800" dirty="0">
                <a:solidFill>
                  <a:srgbClr val="3C628F"/>
                </a:solidFill>
                <a:latin typeface="Corbel" panose="020B0503020204020204" pitchFamily="34" charset="0"/>
              </a:rPr>
              <a:t> </a:t>
            </a:r>
          </a:p>
          <a:p>
            <a:pPr>
              <a:buClr>
                <a:srgbClr val="3C628F"/>
              </a:buClr>
            </a:pPr>
            <a:r>
              <a:rPr lang="de-DE" sz="2200" b="1" dirty="0">
                <a:solidFill>
                  <a:srgbClr val="3C628F"/>
                </a:solidFill>
                <a:latin typeface="Corbel" panose="020B0503020204020204" pitchFamily="34" charset="0"/>
              </a:rPr>
              <a:t>Transportdistanz</a:t>
            </a:r>
          </a:p>
          <a:p>
            <a:pPr lvl="1">
              <a:buClr>
                <a:srgbClr val="3C628F"/>
              </a:buClr>
              <a:buFont typeface="Symbol" panose="05050102010706020507" pitchFamily="18" charset="2"/>
              <a:buChar char="-"/>
            </a:pPr>
            <a:r>
              <a:rPr lang="de-DE" sz="1800" dirty="0">
                <a:solidFill>
                  <a:srgbClr val="3C628F"/>
                </a:solidFill>
                <a:latin typeface="Corbel" panose="020B0503020204020204" pitchFamily="34" charset="0"/>
              </a:rPr>
              <a:t>Umschlag </a:t>
            </a:r>
            <a:r>
              <a:rPr lang="de-DE" sz="1800" dirty="0">
                <a:solidFill>
                  <a:srgbClr val="3C628F"/>
                </a:solidFill>
                <a:latin typeface="Corbel" panose="020B0503020204020204" pitchFamily="34" charset="0"/>
                <a:sym typeface="Wingdings" panose="05000000000000000000" pitchFamily="2" charset="2"/>
              </a:rPr>
              <a:t> zusätzliche Kosten für Zug und Binnenschiff</a:t>
            </a:r>
          </a:p>
          <a:p>
            <a:pPr lvl="1">
              <a:buClr>
                <a:srgbClr val="3C628F"/>
              </a:buClr>
              <a:buFont typeface="Symbol" panose="05050102010706020507" pitchFamily="18" charset="2"/>
              <a:buChar char="-"/>
            </a:pPr>
            <a:r>
              <a:rPr lang="de-DE" sz="1800" dirty="0">
                <a:solidFill>
                  <a:srgbClr val="3C628F"/>
                </a:solidFill>
                <a:latin typeface="Corbel" panose="020B0503020204020204" pitchFamily="34" charset="0"/>
                <a:sym typeface="Wingdings" panose="05000000000000000000" pitchFamily="2" charset="2"/>
              </a:rPr>
              <a:t>Entsprechende Transportdistanz notwendig, um im Vergleich zum Lkw-Transport konkurrenzfähig zu sein</a:t>
            </a:r>
          </a:p>
          <a:p>
            <a:pPr>
              <a:buClr>
                <a:srgbClr val="3C628F"/>
              </a:buClr>
            </a:pPr>
            <a:r>
              <a:rPr lang="de-DE" sz="2200" b="1" dirty="0">
                <a:solidFill>
                  <a:srgbClr val="3C628F"/>
                </a:solidFill>
                <a:latin typeface="Corbel" panose="020B0503020204020204" pitchFamily="34" charset="0"/>
              </a:rPr>
              <a:t>Produktanforderungen</a:t>
            </a:r>
          </a:p>
          <a:p>
            <a:pPr lvl="1">
              <a:buClr>
                <a:srgbClr val="3C628F"/>
              </a:buClr>
              <a:buFont typeface="Symbol" panose="05050102010706020507" pitchFamily="18" charset="2"/>
              <a:buChar char="-"/>
            </a:pPr>
            <a:r>
              <a:rPr lang="de-DE" sz="1800" dirty="0">
                <a:solidFill>
                  <a:srgbClr val="3C628F"/>
                </a:solidFill>
                <a:latin typeface="Corbel" panose="020B0503020204020204" pitchFamily="34" charset="0"/>
              </a:rPr>
              <a:t>Wert der Güter und notwendige Verpackung</a:t>
            </a:r>
          </a:p>
          <a:p>
            <a:pPr>
              <a:buClr>
                <a:srgbClr val="3C628F"/>
              </a:buClr>
            </a:pPr>
            <a:r>
              <a:rPr lang="de-DE" sz="2200" b="1" dirty="0">
                <a:latin typeface="Corbel" panose="020B0503020204020204" pitchFamily="34" charset="0"/>
              </a:rPr>
              <a:t>Nutzung von neuen Technologien </a:t>
            </a:r>
          </a:p>
          <a:p>
            <a:pPr lvl="1">
              <a:buClr>
                <a:srgbClr val="3C628F"/>
              </a:buClr>
            </a:pPr>
            <a:r>
              <a:rPr lang="de-DE" sz="1800" dirty="0">
                <a:latin typeface="Corbel" panose="020B0503020204020204" pitchFamily="34" charset="0"/>
              </a:rPr>
              <a:t>In den meisten Fällen in der Binnenschifffahrt noch nicht kommerziell möglich</a:t>
            </a:r>
          </a:p>
          <a:p>
            <a:pPr>
              <a:buClr>
                <a:srgbClr val="3C628F"/>
              </a:buClr>
            </a:pPr>
            <a:r>
              <a:rPr lang="de-DE" sz="2200" b="1" dirty="0">
                <a:solidFill>
                  <a:srgbClr val="3C628F"/>
                </a:solidFill>
                <a:latin typeface="Corbel" panose="020B0503020204020204" pitchFamily="34" charset="0"/>
              </a:rPr>
              <a:t>Geschwindigkeit</a:t>
            </a:r>
          </a:p>
          <a:p>
            <a:pPr lvl="1">
              <a:buClr>
                <a:srgbClr val="3C628F"/>
              </a:buClr>
            </a:pPr>
            <a:r>
              <a:rPr lang="de-DE" sz="1800" dirty="0">
                <a:solidFill>
                  <a:srgbClr val="3C628F"/>
                </a:solidFill>
                <a:latin typeface="Corbel" panose="020B0503020204020204" pitchFamily="34" charset="0"/>
              </a:rPr>
              <a:t>Lieferzeit &gt; 1 Tag</a:t>
            </a:r>
          </a:p>
          <a:p>
            <a:pPr lvl="1"/>
            <a:endParaRPr lang="en-US" dirty="0">
              <a:latin typeface="Corbel" panose="020B0503020204020204" pitchFamily="34" charset="0"/>
            </a:endParaRPr>
          </a:p>
        </p:txBody>
      </p:sp>
      <p:sp>
        <p:nvSpPr>
          <p:cNvPr id="4" name="Date Placeholder 3"/>
          <p:cNvSpPr>
            <a:spLocks noGrp="1"/>
          </p:cNvSpPr>
          <p:nvPr>
            <p:ph type="dt" sz="half" idx="10"/>
          </p:nvPr>
        </p:nvSpPr>
        <p:spPr/>
        <p:txBody>
          <a:bodyPr/>
          <a:lstStyle/>
          <a:p>
            <a:fld id="{EC6F5767-4941-4E58-A9E5-CBDA7A12A6F2}" type="datetime6">
              <a:rPr lang="de-AT" smtClean="0">
                <a:solidFill>
                  <a:prstClr val="white"/>
                </a:solidFill>
              </a:rPr>
              <a:t>September 22</a:t>
            </a:fld>
            <a:endParaRPr lang="de-AT" dirty="0">
              <a:solidFill>
                <a:prstClr val="white"/>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26</a:t>
            </a:fld>
            <a:endParaRPr lang="de-AT" dirty="0">
              <a:solidFill>
                <a:prstClr val="white"/>
              </a:solidFill>
            </a:endParaRPr>
          </a:p>
        </p:txBody>
      </p:sp>
    </p:spTree>
    <p:extLst>
      <p:ext uri="{BB962C8B-B14F-4D97-AF65-F5344CB8AC3E}">
        <p14:creationId xmlns:p14="http://schemas.microsoft.com/office/powerpoint/2010/main" val="27487050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7544" y="404664"/>
            <a:ext cx="8784976" cy="990600"/>
          </a:xfrm>
        </p:spPr>
        <p:txBody>
          <a:bodyPr>
            <a:normAutofit fontScale="90000"/>
          </a:bodyPr>
          <a:lstStyle/>
          <a:p>
            <a:r>
              <a:rPr lang="de-DE" sz="3100" dirty="0">
                <a:solidFill>
                  <a:srgbClr val="3C628F"/>
                </a:solidFill>
                <a:latin typeface="Corbel" panose="020B0503020204020204" pitchFamily="34" charset="0"/>
              </a:rPr>
              <a:t>Treiber für eine nachhaltige Entwicklung -</a:t>
            </a:r>
            <a:br>
              <a:rPr lang="de-DE" sz="3100" dirty="0">
                <a:solidFill>
                  <a:srgbClr val="3C628F"/>
                </a:solidFill>
                <a:latin typeface="Corbel" panose="020B0503020204020204" pitchFamily="34" charset="0"/>
              </a:rPr>
            </a:br>
            <a:r>
              <a:rPr lang="de-DE" sz="3100" dirty="0">
                <a:solidFill>
                  <a:srgbClr val="3C628F"/>
                </a:solidFill>
                <a:latin typeface="Corbel" panose="020B0503020204020204" pitchFamily="34" charset="0"/>
              </a:rPr>
              <a:t>Weißbuch der Europäischen Kommission 2011</a:t>
            </a:r>
            <a:br>
              <a:rPr lang="de-DE" sz="2700" b="0" dirty="0">
                <a:solidFill>
                  <a:srgbClr val="3C628F"/>
                </a:solidFill>
                <a:latin typeface="Corbel" panose="020B0503020204020204" pitchFamily="34" charset="0"/>
              </a:rPr>
            </a:br>
            <a:r>
              <a:rPr lang="de-DE" sz="2700" b="0" dirty="0">
                <a:latin typeface="Corbel" panose="020B0503020204020204" pitchFamily="34" charset="0"/>
              </a:rPr>
              <a:t>Nachhaltigkeit im Güterverkehr</a:t>
            </a:r>
            <a:endParaRPr lang="de-DE" sz="3100" b="0" dirty="0">
              <a:solidFill>
                <a:srgbClr val="3C628F"/>
              </a:solidFill>
              <a:latin typeface="Corbel" panose="020B0503020204020204" pitchFamily="34" charset="0"/>
            </a:endParaRP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076960927"/>
              </p:ext>
            </p:extLst>
          </p:nvPr>
        </p:nvGraphicFramePr>
        <p:xfrm>
          <a:off x="107504" y="1555461"/>
          <a:ext cx="8229600" cy="47767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Content Placeholder 2"/>
          <p:cNvSpPr txBox="1">
            <a:spLocks/>
          </p:cNvSpPr>
          <p:nvPr/>
        </p:nvSpPr>
        <p:spPr>
          <a:xfrm>
            <a:off x="5716760" y="1844824"/>
            <a:ext cx="2946376" cy="927720"/>
          </a:xfrm>
          <a:prstGeom prst="rect">
            <a:avLst/>
          </a:prstGeom>
          <a:ln w="19050">
            <a:solidFill>
              <a:srgbClr val="3C628F"/>
            </a:solidFill>
          </a:ln>
        </p:spPr>
        <p:txBody>
          <a:bodyPr vert="horz" lIns="91440" tIns="45720" rIns="91440" bIns="45720" rtlCol="0" anchor="ctr">
            <a:no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6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9pPr>
          </a:lstStyle>
          <a:p>
            <a:pPr marL="274320" lvl="1" indent="0">
              <a:buNone/>
            </a:pPr>
            <a:r>
              <a:rPr lang="de-DE" b="1" spc="60" dirty="0">
                <a:solidFill>
                  <a:schemeClr val="tx1">
                    <a:lumMod val="75000"/>
                    <a:lumOff val="25000"/>
                  </a:schemeClr>
                </a:solidFill>
                <a:latin typeface="Corbel" panose="020B0503020204020204" pitchFamily="34" charset="0"/>
              </a:rPr>
              <a:t>Steigende Nachfrage nach nachhaltigen Verkehrsträgern</a:t>
            </a:r>
          </a:p>
        </p:txBody>
      </p:sp>
      <p:sp>
        <p:nvSpPr>
          <p:cNvPr id="9" name="Content Placeholder 2"/>
          <p:cNvSpPr txBox="1">
            <a:spLocks/>
          </p:cNvSpPr>
          <p:nvPr/>
        </p:nvSpPr>
        <p:spPr>
          <a:xfrm>
            <a:off x="5480992" y="4589512"/>
            <a:ext cx="3635896" cy="711696"/>
          </a:xfrm>
          <a:prstGeom prst="rect">
            <a:avLst/>
          </a:prstGeom>
          <a:ln w="9525">
            <a:noFill/>
          </a:ln>
        </p:spPr>
        <p:txBody>
          <a:bodyPr vert="horz" lIns="91440" tIns="45720" rIns="91440" bIns="45720" rtlCol="0" anchor="ctr">
            <a:no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6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9pPr>
          </a:lstStyle>
          <a:p>
            <a:pPr marL="0" indent="0">
              <a:buNone/>
            </a:pPr>
            <a:r>
              <a:rPr lang="de-DE" sz="1200" spc="60" dirty="0">
                <a:solidFill>
                  <a:schemeClr val="tx1">
                    <a:lumMod val="75000"/>
                    <a:lumOff val="25000"/>
                  </a:schemeClr>
                </a:solidFill>
                <a:latin typeface="Corbel" panose="020B0503020204020204" pitchFamily="34" charset="0"/>
              </a:rPr>
              <a:t>* Transport von Gütern bei dem zwei oder mehr Verkehrsträger zum Einsatz kommen</a:t>
            </a:r>
            <a:endParaRPr lang="en-US" sz="1200" spc="60" dirty="0">
              <a:solidFill>
                <a:schemeClr val="tx1">
                  <a:lumMod val="75000"/>
                  <a:lumOff val="25000"/>
                </a:schemeClr>
              </a:solidFill>
              <a:latin typeface="Corbel" panose="020B0503020204020204" pitchFamily="34" charset="0"/>
            </a:endParaRPr>
          </a:p>
        </p:txBody>
      </p:sp>
      <p:sp>
        <p:nvSpPr>
          <p:cNvPr id="2" name="Date Placeholder 1"/>
          <p:cNvSpPr>
            <a:spLocks noGrp="1"/>
          </p:cNvSpPr>
          <p:nvPr>
            <p:ph type="dt" sz="half" idx="10"/>
          </p:nvPr>
        </p:nvSpPr>
        <p:spPr/>
        <p:txBody>
          <a:bodyPr/>
          <a:lstStyle/>
          <a:p>
            <a:fld id="{1EEC8D8F-A5A3-480D-8C43-666F79C6712A}" type="datetime6">
              <a:rPr lang="de-AT" smtClean="0">
                <a:solidFill>
                  <a:prstClr val="white"/>
                </a:solidFill>
              </a:rPr>
              <a:t>September 22</a:t>
            </a:fld>
            <a:endParaRPr lang="de-AT" dirty="0">
              <a:solidFill>
                <a:prstClr val="white"/>
              </a:solidFill>
            </a:endParaRPr>
          </a:p>
        </p:txBody>
      </p:sp>
      <p:sp>
        <p:nvSpPr>
          <p:cNvPr id="3" name="Slide Number Placeholder 2"/>
          <p:cNvSpPr>
            <a:spLocks noGrp="1"/>
          </p:cNvSpPr>
          <p:nvPr>
            <p:ph type="sldNum" sz="quarter" idx="12"/>
          </p:nvPr>
        </p:nvSpPr>
        <p:spPr/>
        <p:txBody>
          <a:bodyPr/>
          <a:lstStyle/>
          <a:p>
            <a:fld id="{7D34D7BA-8E13-46FE-8871-8877FE7E3568}" type="slidenum">
              <a:rPr lang="de-AT" smtClean="0">
                <a:solidFill>
                  <a:prstClr val="white"/>
                </a:solidFill>
              </a:rPr>
              <a:pPr/>
              <a:t>27</a:t>
            </a:fld>
            <a:endParaRPr lang="de-AT" dirty="0">
              <a:solidFill>
                <a:prstClr val="white"/>
              </a:solidFill>
            </a:endParaRPr>
          </a:p>
        </p:txBody>
      </p:sp>
      <p:sp>
        <p:nvSpPr>
          <p:cNvPr id="11" name="Content Placeholder 2"/>
          <p:cNvSpPr txBox="1">
            <a:spLocks/>
          </p:cNvSpPr>
          <p:nvPr/>
        </p:nvSpPr>
        <p:spPr>
          <a:xfrm>
            <a:off x="611560" y="5233392"/>
            <a:ext cx="8424936" cy="1435968"/>
          </a:xfrm>
          <a:prstGeom prst="rect">
            <a:avLst/>
          </a:prstGeom>
          <a:ln w="19050">
            <a:solidFill>
              <a:srgbClr val="3C628F"/>
            </a:solidFill>
          </a:ln>
        </p:spPr>
        <p:txBody>
          <a:bodyPr vert="horz" lIns="91440" tIns="45720" rIns="91440" bIns="45720" rtlCol="0" anchor="ctr">
            <a:no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6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9pPr>
          </a:lstStyle>
          <a:p>
            <a:pPr marL="548640" lvl="2" indent="0">
              <a:buNone/>
            </a:pPr>
            <a:r>
              <a:rPr lang="de-DE" b="1" u="sng" spc="60" dirty="0">
                <a:solidFill>
                  <a:schemeClr val="tx1">
                    <a:lumMod val="75000"/>
                    <a:lumOff val="25000"/>
                  </a:schemeClr>
                </a:solidFill>
                <a:latin typeface="Corbel" panose="020B0503020204020204" pitchFamily="34" charset="0"/>
              </a:rPr>
              <a:t>Ziele für Verkehrsverlagerung (Modal </a:t>
            </a:r>
            <a:r>
              <a:rPr lang="de-DE" b="1" u="sng" spc="60" dirty="0" err="1">
                <a:solidFill>
                  <a:schemeClr val="tx1">
                    <a:lumMod val="75000"/>
                    <a:lumOff val="25000"/>
                  </a:schemeClr>
                </a:solidFill>
                <a:latin typeface="Corbel" panose="020B0503020204020204" pitchFamily="34" charset="0"/>
              </a:rPr>
              <a:t>Shift</a:t>
            </a:r>
            <a:r>
              <a:rPr lang="de-DE" b="1" u="sng" spc="60" dirty="0">
                <a:solidFill>
                  <a:schemeClr val="tx1">
                    <a:lumMod val="75000"/>
                    <a:lumOff val="25000"/>
                  </a:schemeClr>
                </a:solidFill>
                <a:latin typeface="Corbel" panose="020B0503020204020204" pitchFamily="34" charset="0"/>
              </a:rPr>
              <a:t>)</a:t>
            </a:r>
          </a:p>
          <a:p>
            <a:pPr marL="548640" lvl="2" indent="0">
              <a:buNone/>
            </a:pPr>
            <a:r>
              <a:rPr lang="de-DE" b="1" spc="60" dirty="0">
                <a:solidFill>
                  <a:schemeClr val="tx1">
                    <a:lumMod val="75000"/>
                    <a:lumOff val="25000"/>
                  </a:schemeClr>
                </a:solidFill>
                <a:latin typeface="Corbel" panose="020B0503020204020204" pitchFamily="34" charset="0"/>
              </a:rPr>
              <a:t>2030: 30 % </a:t>
            </a:r>
            <a:r>
              <a:rPr lang="de-DE" spc="60" dirty="0">
                <a:solidFill>
                  <a:schemeClr val="tx1">
                    <a:lumMod val="75000"/>
                    <a:lumOff val="25000"/>
                  </a:schemeClr>
                </a:solidFill>
                <a:latin typeface="Corbel" panose="020B0503020204020204" pitchFamily="34" charset="0"/>
              </a:rPr>
              <a:t>vom Straßenverkehr </a:t>
            </a:r>
            <a:r>
              <a:rPr lang="de-DE" b="1" spc="60" dirty="0">
                <a:solidFill>
                  <a:schemeClr val="tx1">
                    <a:lumMod val="75000"/>
                    <a:lumOff val="25000"/>
                  </a:schemeClr>
                </a:solidFill>
                <a:latin typeface="Corbel" panose="020B0503020204020204" pitchFamily="34" charset="0"/>
              </a:rPr>
              <a:t>&gt; 300 km </a:t>
            </a:r>
            <a:r>
              <a:rPr lang="de-DE" spc="60" dirty="0">
                <a:solidFill>
                  <a:schemeClr val="tx1">
                    <a:lumMod val="75000"/>
                    <a:lumOff val="25000"/>
                  </a:schemeClr>
                </a:solidFill>
                <a:latin typeface="Corbel" panose="020B0503020204020204" pitchFamily="34" charset="0"/>
              </a:rPr>
              <a:t>auf Schiene/Binnenwasser</a:t>
            </a:r>
          </a:p>
          <a:p>
            <a:pPr marL="548640" lvl="2" indent="0">
              <a:buNone/>
            </a:pPr>
            <a:r>
              <a:rPr lang="de-DE" b="1" spc="60" dirty="0">
                <a:solidFill>
                  <a:schemeClr val="tx1">
                    <a:lumMod val="75000"/>
                    <a:lumOff val="25000"/>
                  </a:schemeClr>
                </a:solidFill>
                <a:latin typeface="Corbel" panose="020B0503020204020204" pitchFamily="34" charset="0"/>
              </a:rPr>
              <a:t>2050: 50 % </a:t>
            </a:r>
            <a:r>
              <a:rPr lang="de-DE" spc="60" dirty="0">
                <a:solidFill>
                  <a:schemeClr val="tx1">
                    <a:lumMod val="75000"/>
                    <a:lumOff val="25000"/>
                  </a:schemeClr>
                </a:solidFill>
                <a:latin typeface="Corbel" panose="020B0503020204020204" pitchFamily="34" charset="0"/>
              </a:rPr>
              <a:t>vom Straßenverkehr </a:t>
            </a:r>
            <a:r>
              <a:rPr lang="de-DE" b="1" spc="60" dirty="0">
                <a:solidFill>
                  <a:schemeClr val="tx1">
                    <a:lumMod val="75000"/>
                    <a:lumOff val="25000"/>
                  </a:schemeClr>
                </a:solidFill>
                <a:latin typeface="Corbel" panose="020B0503020204020204" pitchFamily="34" charset="0"/>
              </a:rPr>
              <a:t>&gt;300 km </a:t>
            </a:r>
            <a:r>
              <a:rPr lang="de-DE" spc="60" dirty="0">
                <a:solidFill>
                  <a:schemeClr val="tx1">
                    <a:lumMod val="75000"/>
                    <a:lumOff val="25000"/>
                  </a:schemeClr>
                </a:solidFill>
                <a:latin typeface="Corbel" panose="020B0503020204020204" pitchFamily="34" charset="0"/>
              </a:rPr>
              <a:t>auf Schiene/Binnenwasser</a:t>
            </a:r>
          </a:p>
          <a:p>
            <a:pPr marL="548640" lvl="2" indent="0">
              <a:buNone/>
            </a:pPr>
            <a:r>
              <a:rPr lang="de-DE" spc="60" dirty="0">
                <a:solidFill>
                  <a:schemeClr val="tx1">
                    <a:lumMod val="75000"/>
                    <a:lumOff val="25000"/>
                  </a:schemeClr>
                </a:solidFill>
                <a:latin typeface="Corbel" panose="020B0503020204020204" pitchFamily="34" charset="0"/>
                <a:sym typeface="Wingdings" panose="05000000000000000000" pitchFamily="2" charset="2"/>
              </a:rPr>
              <a:t> </a:t>
            </a:r>
            <a:r>
              <a:rPr lang="de-DE" spc="60" dirty="0">
                <a:solidFill>
                  <a:schemeClr val="tx1">
                    <a:lumMod val="75000"/>
                    <a:lumOff val="25000"/>
                  </a:schemeClr>
                </a:solidFill>
                <a:latin typeface="Corbel" panose="020B0503020204020204" pitchFamily="34" charset="0"/>
              </a:rPr>
              <a:t>Schiene &amp; Binnenwasser sind als nachhaltige Verkehrsträger anerkannt!</a:t>
            </a:r>
          </a:p>
        </p:txBody>
      </p:sp>
    </p:spTree>
    <p:extLst>
      <p:ext uri="{BB962C8B-B14F-4D97-AF65-F5344CB8AC3E}">
        <p14:creationId xmlns:p14="http://schemas.microsoft.com/office/powerpoint/2010/main" val="20515719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de-AT" dirty="0">
                <a:latin typeface="Corbel" panose="020B0503020204020204" pitchFamily="34" charset="0"/>
              </a:rPr>
              <a:t>Exkurs: Alternativer Treibstoff LNG</a:t>
            </a:r>
            <a:br>
              <a:rPr lang="en-US" b="0" dirty="0">
                <a:latin typeface="Corbel" panose="020B0503020204020204" pitchFamily="34" charset="0"/>
              </a:rPr>
            </a:br>
            <a:r>
              <a:rPr lang="en-US" sz="2400" b="0" dirty="0" err="1">
                <a:latin typeface="Corbel" panose="020B0503020204020204" pitchFamily="34" charset="0"/>
              </a:rPr>
              <a:t>Nachhaltigkeit</a:t>
            </a:r>
            <a:r>
              <a:rPr lang="en-US" sz="2400" b="0" dirty="0">
                <a:latin typeface="Corbel" panose="020B0503020204020204" pitchFamily="34" charset="0"/>
              </a:rPr>
              <a:t> </a:t>
            </a:r>
            <a:r>
              <a:rPr lang="en-US" sz="2400" b="0" dirty="0" err="1">
                <a:latin typeface="Corbel" panose="020B0503020204020204" pitchFamily="34" charset="0"/>
              </a:rPr>
              <a:t>im</a:t>
            </a:r>
            <a:r>
              <a:rPr lang="en-US" sz="2400" b="0" dirty="0">
                <a:latin typeface="Corbel" panose="020B0503020204020204" pitchFamily="34" charset="0"/>
              </a:rPr>
              <a:t> </a:t>
            </a:r>
            <a:r>
              <a:rPr lang="en-US" sz="2400" b="0" dirty="0" err="1">
                <a:latin typeface="Corbel" panose="020B0503020204020204" pitchFamily="34" charset="0"/>
              </a:rPr>
              <a:t>Güterverkehr</a:t>
            </a:r>
            <a:endParaRPr lang="en-US" b="0" dirty="0">
              <a:solidFill>
                <a:srgbClr val="3C628F"/>
              </a:solidFill>
              <a:latin typeface="Corbel" panose="020B0503020204020204" pitchFamily="34" charset="0"/>
            </a:endParaRPr>
          </a:p>
        </p:txBody>
      </p:sp>
      <p:sp>
        <p:nvSpPr>
          <p:cNvPr id="3" name="Content Placeholder 2"/>
          <p:cNvSpPr>
            <a:spLocks noGrp="1"/>
          </p:cNvSpPr>
          <p:nvPr>
            <p:ph idx="1"/>
          </p:nvPr>
        </p:nvSpPr>
        <p:spPr>
          <a:xfrm>
            <a:off x="393704" y="2204864"/>
            <a:ext cx="7139136" cy="4824536"/>
          </a:xfrm>
        </p:spPr>
        <p:txBody>
          <a:bodyPr>
            <a:noAutofit/>
          </a:bodyPr>
          <a:lstStyle/>
          <a:p>
            <a:r>
              <a:rPr lang="de-DE" sz="2000" b="1" dirty="0">
                <a:solidFill>
                  <a:srgbClr val="3C628F"/>
                </a:solidFill>
                <a:latin typeface="Corbel" panose="020B0503020204020204" pitchFamily="34" charset="0"/>
              </a:rPr>
              <a:t>LNG</a:t>
            </a:r>
            <a:r>
              <a:rPr lang="de-DE" sz="2000" dirty="0">
                <a:solidFill>
                  <a:srgbClr val="3C628F"/>
                </a:solidFill>
                <a:latin typeface="Corbel" panose="020B0503020204020204" pitchFamily="34" charset="0"/>
              </a:rPr>
              <a:t> = </a:t>
            </a:r>
            <a:r>
              <a:rPr lang="en-US" sz="2000" b="1" dirty="0">
                <a:solidFill>
                  <a:srgbClr val="3C628F"/>
                </a:solidFill>
                <a:latin typeface="Corbel" panose="020B0503020204020204" pitchFamily="34" charset="0"/>
              </a:rPr>
              <a:t>L</a:t>
            </a:r>
            <a:r>
              <a:rPr lang="en-US" sz="2000" dirty="0">
                <a:solidFill>
                  <a:srgbClr val="3C628F"/>
                </a:solidFill>
                <a:latin typeface="Corbel" panose="020B0503020204020204" pitchFamily="34" charset="0"/>
              </a:rPr>
              <a:t>iquefied </a:t>
            </a:r>
            <a:r>
              <a:rPr lang="en-US" sz="2000" b="1" dirty="0">
                <a:solidFill>
                  <a:srgbClr val="3C628F"/>
                </a:solidFill>
                <a:latin typeface="Corbel" panose="020B0503020204020204" pitchFamily="34" charset="0"/>
              </a:rPr>
              <a:t>N</a:t>
            </a:r>
            <a:r>
              <a:rPr lang="en-US" sz="2000" dirty="0">
                <a:solidFill>
                  <a:srgbClr val="3C628F"/>
                </a:solidFill>
                <a:latin typeface="Corbel" panose="020B0503020204020204" pitchFamily="34" charset="0"/>
              </a:rPr>
              <a:t>atural </a:t>
            </a:r>
            <a:r>
              <a:rPr lang="en-US" sz="2000" b="1" dirty="0">
                <a:solidFill>
                  <a:srgbClr val="3C628F"/>
                </a:solidFill>
                <a:latin typeface="Corbel" panose="020B0503020204020204" pitchFamily="34" charset="0"/>
              </a:rPr>
              <a:t>G</a:t>
            </a:r>
            <a:r>
              <a:rPr lang="en-US" sz="2000" dirty="0">
                <a:solidFill>
                  <a:srgbClr val="3C628F"/>
                </a:solidFill>
                <a:latin typeface="Corbel" panose="020B0503020204020204" pitchFamily="34" charset="0"/>
              </a:rPr>
              <a:t>as </a:t>
            </a:r>
            <a:r>
              <a:rPr lang="de-DE" sz="2000" dirty="0">
                <a:solidFill>
                  <a:srgbClr val="3C628F"/>
                </a:solidFill>
                <a:latin typeface="Corbel" panose="020B0503020204020204" pitchFamily="34" charset="0"/>
              </a:rPr>
              <a:t>(engl.) = Flüssiggas</a:t>
            </a:r>
          </a:p>
          <a:p>
            <a:r>
              <a:rPr lang="de-DE" sz="2000" dirty="0">
                <a:solidFill>
                  <a:srgbClr val="3C628F"/>
                </a:solidFill>
                <a:latin typeface="Corbel" panose="020B0503020204020204" pitchFamily="34" charset="0"/>
              </a:rPr>
              <a:t>Volumen wird durch Abkühlung auf </a:t>
            </a:r>
            <a:r>
              <a:rPr lang="de-DE" sz="2000" b="1" dirty="0">
                <a:solidFill>
                  <a:srgbClr val="3C628F"/>
                </a:solidFill>
                <a:latin typeface="Corbel" panose="020B0503020204020204" pitchFamily="34" charset="0"/>
              </a:rPr>
              <a:t>-162° </a:t>
            </a:r>
            <a:r>
              <a:rPr lang="de-DE" sz="2000" dirty="0">
                <a:solidFill>
                  <a:srgbClr val="3C628F"/>
                </a:solidFill>
                <a:latin typeface="Corbel" panose="020B0503020204020204" pitchFamily="34" charset="0"/>
              </a:rPr>
              <a:t>reduziert </a:t>
            </a:r>
            <a:r>
              <a:rPr lang="de-DE" sz="2000" dirty="0">
                <a:solidFill>
                  <a:srgbClr val="3C628F"/>
                </a:solidFill>
                <a:latin typeface="Corbel" panose="020B0503020204020204" pitchFamily="34" charset="0"/>
                <a:sym typeface="Wingdings" panose="05000000000000000000" pitchFamily="2" charset="2"/>
              </a:rPr>
              <a:t> LNG braucht 600 mal weniger Platz als natürliches Gas</a:t>
            </a:r>
            <a:endParaRPr lang="de-DE" sz="700" dirty="0">
              <a:solidFill>
                <a:srgbClr val="3C628F"/>
              </a:solidFill>
              <a:latin typeface="Corbel" panose="020B0503020204020204" pitchFamily="34" charset="0"/>
            </a:endParaRPr>
          </a:p>
          <a:p>
            <a:r>
              <a:rPr lang="de-DE" sz="2000" b="1" dirty="0">
                <a:solidFill>
                  <a:srgbClr val="3C628F"/>
                </a:solidFill>
                <a:latin typeface="Corbel" panose="020B0503020204020204" pitchFamily="34" charset="0"/>
              </a:rPr>
              <a:t>Anwendungsgebiete</a:t>
            </a:r>
            <a:r>
              <a:rPr lang="de-DE" sz="2000" dirty="0">
                <a:solidFill>
                  <a:srgbClr val="3C628F"/>
                </a:solidFill>
                <a:latin typeface="Corbel" panose="020B0503020204020204" pitchFamily="34" charset="0"/>
              </a:rPr>
              <a:t>:</a:t>
            </a:r>
          </a:p>
          <a:p>
            <a:pPr lvl="1"/>
            <a:r>
              <a:rPr lang="de-DE" sz="1600" dirty="0">
                <a:solidFill>
                  <a:srgbClr val="3C628F"/>
                </a:solidFill>
                <a:latin typeface="Corbel" panose="020B0503020204020204" pitchFamily="34" charset="0"/>
              </a:rPr>
              <a:t>Binnenschifffahrt (flüssig)</a:t>
            </a:r>
          </a:p>
          <a:p>
            <a:pPr lvl="1"/>
            <a:r>
              <a:rPr lang="de-DE" sz="1600" dirty="0">
                <a:solidFill>
                  <a:srgbClr val="3C628F"/>
                </a:solidFill>
                <a:latin typeface="Corbel" panose="020B0503020204020204" pitchFamily="34" charset="0"/>
              </a:rPr>
              <a:t>Lkw (flüssig)</a:t>
            </a:r>
          </a:p>
          <a:p>
            <a:pPr lvl="1"/>
            <a:r>
              <a:rPr lang="de-DE" sz="1600" dirty="0">
                <a:solidFill>
                  <a:srgbClr val="3C628F"/>
                </a:solidFill>
                <a:latin typeface="Corbel" panose="020B0503020204020204" pitchFamily="34" charset="0"/>
              </a:rPr>
              <a:t>Industrieprozesse (gasförmig)</a:t>
            </a:r>
            <a:endParaRPr lang="de-DE" sz="1800" dirty="0">
              <a:solidFill>
                <a:srgbClr val="3C628F"/>
              </a:solidFill>
              <a:latin typeface="Corbel" panose="020B0503020204020204" pitchFamily="34" charset="0"/>
            </a:endParaRPr>
          </a:p>
          <a:p>
            <a:r>
              <a:rPr lang="de-DE" sz="2000" dirty="0">
                <a:latin typeface="Corbel" panose="020B0503020204020204" pitchFamily="34" charset="0"/>
              </a:rPr>
              <a:t>Erste LNG-Tankstelle Österreichs - </a:t>
            </a:r>
            <a:r>
              <a:rPr lang="de-DE" sz="2000" dirty="0" err="1">
                <a:latin typeface="Corbel" panose="020B0503020204020204" pitchFamily="34" charset="0"/>
              </a:rPr>
              <a:t>Ennshafen</a:t>
            </a:r>
            <a:endParaRPr lang="de-DE" sz="700" dirty="0">
              <a:solidFill>
                <a:srgbClr val="3C628F"/>
              </a:solidFill>
              <a:latin typeface="Corbel" panose="020B0503020204020204" pitchFamily="34" charset="0"/>
            </a:endParaRPr>
          </a:p>
          <a:p>
            <a:r>
              <a:rPr lang="de-DE" sz="2000" dirty="0">
                <a:solidFill>
                  <a:srgbClr val="3C628F"/>
                </a:solidFill>
                <a:latin typeface="Corbel" panose="020B0503020204020204" pitchFamily="34" charset="0"/>
              </a:rPr>
              <a:t>2 Bunkerstationen am Rhein (Rotterdam, Amsterdam)</a:t>
            </a:r>
            <a:endParaRPr lang="de-DE" sz="700" dirty="0">
              <a:solidFill>
                <a:srgbClr val="3C628F"/>
              </a:solidFill>
              <a:latin typeface="Corbel" panose="020B0503020204020204" pitchFamily="34" charset="0"/>
            </a:endParaRPr>
          </a:p>
          <a:p>
            <a:r>
              <a:rPr lang="de-DE" sz="2000" dirty="0">
                <a:solidFill>
                  <a:srgbClr val="3C628F"/>
                </a:solidFill>
                <a:latin typeface="Corbel" panose="020B0503020204020204" pitchFamily="34" charset="0"/>
              </a:rPr>
              <a:t>Pioniere im Bereich Flüssiggas als Treibstoff für Schiffe </a:t>
            </a:r>
            <a:r>
              <a:rPr lang="de-DE" sz="2000" dirty="0">
                <a:solidFill>
                  <a:srgbClr val="3C628F"/>
                </a:solidFill>
                <a:latin typeface="Corbel" panose="020B0503020204020204" pitchFamily="34" charset="0"/>
                <a:sym typeface="Wingdings" panose="05000000000000000000" pitchFamily="2" charset="2"/>
              </a:rPr>
              <a:t> Norwegen und skandinavische Länder (Hochseeschifffahrt)</a:t>
            </a:r>
            <a:endParaRPr lang="de-DE" sz="700" dirty="0">
              <a:solidFill>
                <a:srgbClr val="3C628F"/>
              </a:solidFill>
              <a:latin typeface="Corbel" panose="020B0503020204020204" pitchFamily="34" charset="0"/>
              <a:sym typeface="Wingdings" panose="05000000000000000000" pitchFamily="2" charset="2"/>
            </a:endParaRPr>
          </a:p>
        </p:txBody>
      </p:sp>
      <p:sp>
        <p:nvSpPr>
          <p:cNvPr id="4" name="Date Placeholder 3"/>
          <p:cNvSpPr>
            <a:spLocks noGrp="1"/>
          </p:cNvSpPr>
          <p:nvPr>
            <p:ph type="dt" sz="half" idx="10"/>
          </p:nvPr>
        </p:nvSpPr>
        <p:spPr/>
        <p:txBody>
          <a:bodyPr/>
          <a:lstStyle/>
          <a:p>
            <a:fld id="{56FA99E6-F0E4-43F3-B244-88C3929C8655}" type="datetime6">
              <a:rPr lang="de-AT" smtClean="0">
                <a:solidFill>
                  <a:prstClr val="white"/>
                </a:solidFill>
              </a:rPr>
              <a:t>September 22</a:t>
            </a:fld>
            <a:endParaRPr lang="de-AT" dirty="0">
              <a:solidFill>
                <a:prstClr val="white"/>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28</a:t>
            </a:fld>
            <a:endParaRPr lang="de-AT" dirty="0">
              <a:solidFill>
                <a:prstClr val="white"/>
              </a:solidFill>
            </a:endParaRPr>
          </a:p>
        </p:txBody>
      </p:sp>
    </p:spTree>
    <p:extLst>
      <p:ext uri="{BB962C8B-B14F-4D97-AF65-F5344CB8AC3E}">
        <p14:creationId xmlns:p14="http://schemas.microsoft.com/office/powerpoint/2010/main" val="16925366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913967" y="1763869"/>
            <a:ext cx="2171540" cy="1589878"/>
          </a:xfrm>
          <a:prstGeom prst="rect">
            <a:avLst/>
          </a:prstGeom>
        </p:spPr>
      </p:pic>
      <p:sp>
        <p:nvSpPr>
          <p:cNvPr id="2" name="Titel 1"/>
          <p:cNvSpPr>
            <a:spLocks noGrp="1"/>
          </p:cNvSpPr>
          <p:nvPr>
            <p:ph type="title"/>
          </p:nvPr>
        </p:nvSpPr>
        <p:spPr>
          <a:xfrm>
            <a:off x="457200" y="404664"/>
            <a:ext cx="6491064" cy="990600"/>
          </a:xfrm>
        </p:spPr>
        <p:txBody>
          <a:bodyPr/>
          <a:lstStyle/>
          <a:p>
            <a:r>
              <a:rPr lang="de-AT" dirty="0">
                <a:latin typeface="Corbel" panose="020B0503020204020204" pitchFamily="34" charset="0"/>
              </a:rPr>
              <a:t>Treiber 2:</a:t>
            </a:r>
            <a:br>
              <a:rPr lang="de-AT" dirty="0">
                <a:latin typeface="Corbel" panose="020B0503020204020204" pitchFamily="34" charset="0"/>
              </a:rPr>
            </a:br>
            <a:r>
              <a:rPr lang="de-AT" dirty="0">
                <a:latin typeface="Corbel" panose="020B0503020204020204" pitchFamily="34" charset="0"/>
              </a:rPr>
              <a:t>Digitalisierung/Vernetzung der Logistik</a:t>
            </a:r>
            <a:endParaRPr lang="de-AT" sz="2400" b="0" dirty="0">
              <a:latin typeface="Corbel" panose="020B0503020204020204" pitchFamily="34" charset="0"/>
            </a:endParaRPr>
          </a:p>
        </p:txBody>
      </p:sp>
      <p:sp>
        <p:nvSpPr>
          <p:cNvPr id="3" name="Inhaltsplatzhalter 2"/>
          <p:cNvSpPr>
            <a:spLocks noGrp="1"/>
          </p:cNvSpPr>
          <p:nvPr>
            <p:ph idx="1"/>
          </p:nvPr>
        </p:nvSpPr>
        <p:spPr>
          <a:xfrm>
            <a:off x="179512" y="1727701"/>
            <a:ext cx="8229600" cy="4776192"/>
          </a:xfrm>
        </p:spPr>
        <p:txBody>
          <a:bodyPr>
            <a:normAutofit lnSpcReduction="10000"/>
          </a:bodyPr>
          <a:lstStyle/>
          <a:p>
            <a:pPr lvl="1"/>
            <a:r>
              <a:rPr lang="de-AT" sz="2200" dirty="0">
                <a:latin typeface="Corbel" panose="020B0503020204020204" pitchFamily="34" charset="0"/>
              </a:rPr>
              <a:t>Industrie 4.0 als Erweiterung des Internet der Dinge</a:t>
            </a:r>
          </a:p>
          <a:p>
            <a:pPr lvl="2">
              <a:buFont typeface="Symbol" panose="05050102010706020507" pitchFamily="18" charset="2"/>
              <a:buChar char="-"/>
            </a:pPr>
            <a:r>
              <a:rPr lang="de-DE" dirty="0">
                <a:latin typeface="Corbel" panose="020B0503020204020204" pitchFamily="34" charset="0"/>
              </a:rPr>
              <a:t>gesellschaftliche Entwicklungen wie Onlinehandel führen zu </a:t>
            </a:r>
            <a:br>
              <a:rPr lang="de-DE" dirty="0">
                <a:latin typeface="Corbel" panose="020B0503020204020204" pitchFamily="34" charset="0"/>
              </a:rPr>
            </a:br>
            <a:r>
              <a:rPr lang="de-DE" dirty="0">
                <a:latin typeface="Corbel" panose="020B0503020204020204" pitchFamily="34" charset="0"/>
              </a:rPr>
              <a:t>einem wachsenden Transportbedarf</a:t>
            </a:r>
            <a:endParaRPr lang="de-AT" dirty="0">
              <a:latin typeface="Corbel" panose="020B0503020204020204" pitchFamily="34" charset="0"/>
            </a:endParaRPr>
          </a:p>
          <a:p>
            <a:pPr lvl="2">
              <a:buFont typeface="Symbol" panose="05050102010706020507" pitchFamily="18" charset="2"/>
              <a:buChar char="-"/>
            </a:pPr>
            <a:r>
              <a:rPr lang="de-DE" dirty="0">
                <a:latin typeface="Corbel" panose="020B0503020204020204" pitchFamily="34" charset="0"/>
              </a:rPr>
              <a:t>steigende Automatisierung von Logistikprozessen</a:t>
            </a:r>
          </a:p>
          <a:p>
            <a:pPr lvl="2">
              <a:buFont typeface="Symbol" panose="05050102010706020507" pitchFamily="18" charset="2"/>
              <a:buChar char="-"/>
            </a:pPr>
            <a:r>
              <a:rPr lang="de-AT" dirty="0">
                <a:latin typeface="Corbel" panose="020B0503020204020204" pitchFamily="34" charset="0"/>
              </a:rPr>
              <a:t>autonome, sich selbst organisierende Logistik</a:t>
            </a:r>
            <a:endParaRPr lang="de-DE" dirty="0">
              <a:latin typeface="Corbel" panose="020B0503020204020204" pitchFamily="34" charset="0"/>
            </a:endParaRPr>
          </a:p>
          <a:p>
            <a:pPr marL="548640" lvl="2" indent="0">
              <a:buNone/>
            </a:pPr>
            <a:r>
              <a:rPr lang="de-DE" dirty="0">
                <a:latin typeface="Corbel" panose="020B0503020204020204" pitchFamily="34" charset="0"/>
                <a:sym typeface="Wingdings" panose="05000000000000000000" pitchFamily="2" charset="2"/>
              </a:rPr>
              <a:t></a:t>
            </a:r>
            <a:r>
              <a:rPr lang="de-DE" dirty="0">
                <a:latin typeface="Corbel" panose="020B0503020204020204" pitchFamily="34" charset="0"/>
              </a:rPr>
              <a:t>beeinflussen maßgeblich das Transportaufkommen</a:t>
            </a:r>
          </a:p>
          <a:p>
            <a:pPr marL="548640" lvl="2" indent="0">
              <a:buNone/>
            </a:pPr>
            <a:endParaRPr lang="de-AT" sz="1000" dirty="0">
              <a:latin typeface="Corbel" panose="020B0503020204020204" pitchFamily="34" charset="0"/>
            </a:endParaRPr>
          </a:p>
          <a:p>
            <a:pPr lvl="1"/>
            <a:r>
              <a:rPr lang="de-AT" sz="2200" dirty="0">
                <a:latin typeface="Corbel" panose="020B0503020204020204" pitchFamily="34" charset="0"/>
              </a:rPr>
              <a:t>Vernetzung mit Kunden und anderen wichtigen Akteuren</a:t>
            </a:r>
          </a:p>
          <a:p>
            <a:pPr lvl="2">
              <a:buFont typeface="Symbol" panose="05050102010706020507" pitchFamily="18" charset="2"/>
              <a:buChar char="-"/>
            </a:pPr>
            <a:r>
              <a:rPr lang="de-AT" dirty="0">
                <a:latin typeface="Corbel" panose="020B0503020204020204" pitchFamily="34" charset="0"/>
              </a:rPr>
              <a:t>um dem zunehmenden Transportaufkommen gerecht zu </a:t>
            </a:r>
            <a:br>
              <a:rPr lang="de-AT" dirty="0">
                <a:latin typeface="Corbel" panose="020B0503020204020204" pitchFamily="34" charset="0"/>
              </a:rPr>
            </a:br>
            <a:r>
              <a:rPr lang="de-AT" dirty="0">
                <a:latin typeface="Corbel" panose="020B0503020204020204" pitchFamily="34" charset="0"/>
              </a:rPr>
              <a:t>werden</a:t>
            </a:r>
          </a:p>
          <a:p>
            <a:pPr lvl="2">
              <a:buFont typeface="Symbol" panose="05050102010706020507" pitchFamily="18" charset="2"/>
              <a:buChar char="-"/>
            </a:pPr>
            <a:r>
              <a:rPr lang="de-AT" dirty="0">
                <a:latin typeface="Corbel" panose="020B0503020204020204" pitchFamily="34" charset="0"/>
              </a:rPr>
              <a:t>Schaffung einer Vertrauensbasis</a:t>
            </a:r>
          </a:p>
          <a:p>
            <a:pPr lvl="2">
              <a:buFont typeface="Symbol" panose="05050102010706020507" pitchFamily="18" charset="2"/>
              <a:buChar char="-"/>
            </a:pPr>
            <a:r>
              <a:rPr lang="de-AT" dirty="0">
                <a:latin typeface="Corbel" panose="020B0503020204020204" pitchFamily="34" charset="0"/>
              </a:rPr>
              <a:t>Bereitschaft zum Datenaustausch </a:t>
            </a:r>
          </a:p>
          <a:p>
            <a:pPr lvl="2">
              <a:buFont typeface="Symbol" panose="05050102010706020507" pitchFamily="18" charset="2"/>
              <a:buChar char="-"/>
            </a:pPr>
            <a:endParaRPr lang="de-AT" sz="1000" dirty="0">
              <a:latin typeface="Corbel" panose="020B0503020204020204" pitchFamily="34" charset="0"/>
            </a:endParaRPr>
          </a:p>
          <a:p>
            <a:pPr lvl="1"/>
            <a:r>
              <a:rPr lang="de-AT" dirty="0">
                <a:latin typeface="Corbel" panose="020B0503020204020204" pitchFamily="34" charset="0"/>
              </a:rPr>
              <a:t>Einsatz von (teils) autonomen Fahrzeugen </a:t>
            </a:r>
            <a:br>
              <a:rPr lang="de-AT" dirty="0">
                <a:latin typeface="Corbel" panose="020B0503020204020204" pitchFamily="34" charset="0"/>
              </a:rPr>
            </a:br>
            <a:r>
              <a:rPr lang="de-AT" dirty="0">
                <a:latin typeface="Corbel" panose="020B0503020204020204" pitchFamily="34" charset="0"/>
              </a:rPr>
              <a:t>(z.B. </a:t>
            </a:r>
            <a:r>
              <a:rPr lang="de-AT" dirty="0" err="1">
                <a:latin typeface="Corbel" panose="020B0503020204020204" pitchFamily="34" charset="0"/>
              </a:rPr>
              <a:t>Platooning</a:t>
            </a:r>
            <a:r>
              <a:rPr lang="de-AT" dirty="0">
                <a:latin typeface="Corbel" panose="020B0503020204020204" pitchFamily="34" charset="0"/>
              </a:rPr>
              <a:t>)</a:t>
            </a:r>
            <a:br>
              <a:rPr lang="de-AT" dirty="0">
                <a:latin typeface="Corbel" panose="020B0503020204020204" pitchFamily="34" charset="0"/>
              </a:rPr>
            </a:br>
            <a:r>
              <a:rPr lang="de-AT" dirty="0">
                <a:latin typeface="Corbel" panose="020B0503020204020204" pitchFamily="34" charset="0"/>
                <a:sym typeface="Wingdings" panose="05000000000000000000" pitchFamily="2" charset="2"/>
              </a:rPr>
              <a:t></a:t>
            </a:r>
            <a:r>
              <a:rPr lang="de-AT" dirty="0">
                <a:latin typeface="Corbel" panose="020B0503020204020204" pitchFamily="34" charset="0"/>
              </a:rPr>
              <a:t>effizientere Nutzung der Verkehrsinfrastruktur</a:t>
            </a:r>
          </a:p>
        </p:txBody>
      </p:sp>
      <p:sp>
        <p:nvSpPr>
          <p:cNvPr id="4" name="Datumsplatzhalter 3"/>
          <p:cNvSpPr>
            <a:spLocks noGrp="1"/>
          </p:cNvSpPr>
          <p:nvPr>
            <p:ph type="dt" sz="half" idx="10"/>
          </p:nvPr>
        </p:nvSpPr>
        <p:spPr/>
        <p:txBody>
          <a:bodyPr/>
          <a:lstStyle/>
          <a:p>
            <a:fld id="{D3E61E40-B63F-46D5-8043-32BA19620943}" type="datetime6">
              <a:rPr lang="de-AT" smtClean="0">
                <a:solidFill>
                  <a:prstClr val="white"/>
                </a:solidFill>
              </a:rPr>
              <a:t>September 22</a:t>
            </a:fld>
            <a:endParaRPr lang="de-AT" dirty="0">
              <a:solidFill>
                <a:prstClr val="white"/>
              </a:solidFill>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29</a:t>
            </a:fld>
            <a:endParaRPr lang="de-AT" dirty="0">
              <a:solidFill>
                <a:prstClr val="white"/>
              </a:solidFill>
            </a:endParaRPr>
          </a:p>
        </p:txBody>
      </p:sp>
      <p:sp>
        <p:nvSpPr>
          <p:cNvPr id="7" name="Rechteck 6"/>
          <p:cNvSpPr/>
          <p:nvPr/>
        </p:nvSpPr>
        <p:spPr>
          <a:xfrm>
            <a:off x="6176200" y="3246025"/>
            <a:ext cx="3240360" cy="215444"/>
          </a:xfrm>
          <a:prstGeom prst="rect">
            <a:avLst/>
          </a:prstGeom>
        </p:spPr>
        <p:txBody>
          <a:bodyPr wrap="square">
            <a:spAutoFit/>
          </a:bodyPr>
          <a:lstStyle/>
          <a:p>
            <a:r>
              <a:rPr lang="de-AT" sz="800" dirty="0">
                <a:latin typeface="Corbel" panose="020B0503020204020204" pitchFamily="34" charset="0"/>
              </a:rPr>
              <a:t>Quelle: </a:t>
            </a:r>
            <a:r>
              <a:rPr lang="de-AT" sz="800" dirty="0" err="1">
                <a:latin typeface="Corbel" panose="020B0503020204020204" pitchFamily="34" charset="0"/>
              </a:rPr>
              <a:t>pixabay</a:t>
            </a:r>
            <a:endParaRPr lang="de-AT" sz="800" dirty="0">
              <a:latin typeface="Corbel" panose="020B0503020204020204" pitchFamily="34" charset="0"/>
            </a:endParaRPr>
          </a:p>
        </p:txBody>
      </p:sp>
    </p:spTree>
    <p:extLst>
      <p:ext uri="{BB962C8B-B14F-4D97-AF65-F5344CB8AC3E}">
        <p14:creationId xmlns:p14="http://schemas.microsoft.com/office/powerpoint/2010/main" val="26297312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611560" y="1484784"/>
            <a:ext cx="8064896" cy="1470025"/>
          </a:xfrm>
        </p:spPr>
        <p:txBody>
          <a:bodyPr>
            <a:normAutofit fontScale="90000"/>
          </a:bodyPr>
          <a:lstStyle/>
          <a:p>
            <a:r>
              <a:rPr lang="de-AT" sz="3200" b="1" dirty="0">
                <a:solidFill>
                  <a:srgbClr val="3C628F"/>
                </a:solidFill>
                <a:latin typeface="Corbel" panose="020B0503020204020204" pitchFamily="34" charset="0"/>
              </a:rPr>
              <a:t>Entwicklungstrends und Innovationen  in der Logistik – </a:t>
            </a:r>
            <a:br>
              <a:rPr lang="de-AT" sz="3200" b="1" dirty="0">
                <a:solidFill>
                  <a:srgbClr val="3C628F"/>
                </a:solidFill>
                <a:latin typeface="Corbel" panose="020B0503020204020204" pitchFamily="34" charset="0"/>
              </a:rPr>
            </a:br>
            <a:r>
              <a:rPr lang="de-AT" sz="3200" b="1" dirty="0">
                <a:solidFill>
                  <a:srgbClr val="3C628F"/>
                </a:solidFill>
                <a:latin typeface="Corbel" panose="020B0503020204020204" pitchFamily="34" charset="0"/>
              </a:rPr>
              <a:t>Fokus Binnenschifffahrt </a:t>
            </a:r>
            <a:endParaRPr lang="en-US" sz="3200" b="1" dirty="0">
              <a:solidFill>
                <a:srgbClr val="3C628F"/>
              </a:solidFill>
              <a:latin typeface="Corbel" panose="020B0503020204020204" pitchFamily="34" charset="0"/>
            </a:endParaRPr>
          </a:p>
        </p:txBody>
      </p:sp>
      <p:pic>
        <p:nvPicPr>
          <p:cNvPr id="10" name="Picture 2"/>
          <p:cNvPicPr>
            <a:picLocks noChangeAspect="1" noChangeArrowheads="1"/>
          </p:cNvPicPr>
          <p:nvPr/>
        </p:nvPicPr>
        <p:blipFill>
          <a:blip r:embed="rId3" cstate="screen">
            <a:extLst>
              <a:ext uri="{BEBA8EAE-BF5A-486C-A8C5-ECC9F3942E4B}">
                <a14:imgProps xmlns:a14="http://schemas.microsoft.com/office/drawing/2010/main">
                  <a14:imgLayer r:embed="rId4">
                    <a14:imgEffect>
                      <a14:sharpenSoften amount="28000"/>
                    </a14:imgEffect>
                  </a14:imgLayer>
                </a14:imgProps>
              </a:ext>
              <a:ext uri="{28A0092B-C50C-407E-A947-70E740481C1C}">
                <a14:useLocalDpi xmlns:a14="http://schemas.microsoft.com/office/drawing/2010/main"/>
              </a:ext>
            </a:extLst>
          </a:blip>
          <a:srcRect/>
          <a:stretch>
            <a:fillRect/>
          </a:stretch>
        </p:blipFill>
        <p:spPr bwMode="auto">
          <a:xfrm>
            <a:off x="4932040" y="3517918"/>
            <a:ext cx="2516190" cy="1548310"/>
          </a:xfrm>
          <a:prstGeom prst="rect">
            <a:avLst/>
          </a:prstGeom>
          <a:ln>
            <a:noFill/>
          </a:ln>
          <a:effectLst>
            <a:glow rad="266700">
              <a:schemeClr val="accent1">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descr="http://www.via-donau.org/typo3temp/pics/4d8a5a418a.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804226" y="3517918"/>
            <a:ext cx="2257189" cy="1563104"/>
          </a:xfrm>
          <a:prstGeom prst="rect">
            <a:avLst/>
          </a:prstGeom>
          <a:noFill/>
          <a:effectLst>
            <a:glow rad="266700">
              <a:schemeClr val="accent1">
                <a:alpha val="40000"/>
              </a:schemeClr>
            </a:glow>
          </a:effectLst>
          <a:extLst>
            <a:ext uri="{909E8E84-426E-40DD-AFC4-6F175D3DCCD1}">
              <a14:hiddenFill xmlns:a14="http://schemas.microsoft.com/office/drawing/2010/main">
                <a:solidFill>
                  <a:srgbClr val="FFFFFF"/>
                </a:solidFill>
              </a14:hiddenFill>
            </a:ext>
          </a:extLst>
        </p:spPr>
      </p:pic>
      <p:pic>
        <p:nvPicPr>
          <p:cNvPr id="8" name="Picture 2"/>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191920" y="5270411"/>
            <a:ext cx="1939980" cy="7972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11" descr="C:\Users\p41662\AppData\Local\Microsoft\Windows\Temporary Internet Files\Content.Outlook\VDWGJMU4\RZ-Logo-Logistikum-hoch-cmyk-2000x2000px.jpg"/>
          <p:cNvPicPr/>
          <p:nvPr/>
        </p:nvPicPr>
        <p:blipFill>
          <a:blip r:embed="rId7" cstate="screen">
            <a:extLst>
              <a:ext uri="{28A0092B-C50C-407E-A947-70E740481C1C}">
                <a14:useLocalDpi xmlns:a14="http://schemas.microsoft.com/office/drawing/2010/main"/>
              </a:ext>
            </a:extLst>
          </a:blip>
          <a:srcRect/>
          <a:stretch>
            <a:fillRect/>
          </a:stretch>
        </p:blipFill>
        <p:spPr bwMode="auto">
          <a:xfrm>
            <a:off x="4200257" y="5285100"/>
            <a:ext cx="705563" cy="664179"/>
          </a:xfrm>
          <a:prstGeom prst="rect">
            <a:avLst/>
          </a:prstGeom>
          <a:noFill/>
        </p:spPr>
      </p:pic>
      <p:pic>
        <p:nvPicPr>
          <p:cNvPr id="11" name="Picture 2" descr="C:\Users\p41662\AppData\Local\Microsoft\Windows\Temporary Internet Files\Content.Outlook\VDWGJMU4\REWWay (2).pn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811278" y="5414426"/>
            <a:ext cx="2102879" cy="534853"/>
          </a:xfrm>
          <a:prstGeom prst="rect">
            <a:avLst/>
          </a:prstGeom>
          <a:noFill/>
          <a:extLst>
            <a:ext uri="{909E8E84-426E-40DD-AFC4-6F175D3DCCD1}">
              <a14:hiddenFill xmlns:a14="http://schemas.microsoft.com/office/drawing/2010/main">
                <a:solidFill>
                  <a:srgbClr val="FFFFFF"/>
                </a:solidFill>
              </a14:hiddenFill>
            </a:ext>
          </a:extLst>
        </p:spPr>
      </p:pic>
      <p:pic>
        <p:nvPicPr>
          <p:cNvPr id="3" name="Grafik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04226" y="3529677"/>
            <a:ext cx="2257189" cy="1497364"/>
          </a:xfrm>
          <a:prstGeom prst="rect">
            <a:avLst/>
          </a:prstGeom>
        </p:spPr>
      </p:pic>
    </p:spTree>
    <p:extLst>
      <p:ext uri="{BB962C8B-B14F-4D97-AF65-F5344CB8AC3E}">
        <p14:creationId xmlns:p14="http://schemas.microsoft.com/office/powerpoint/2010/main" val="25542691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404664"/>
            <a:ext cx="8363272" cy="990600"/>
          </a:xfrm>
        </p:spPr>
        <p:txBody>
          <a:bodyPr>
            <a:normAutofit/>
          </a:bodyPr>
          <a:lstStyle/>
          <a:p>
            <a:r>
              <a:rPr lang="de-AT" dirty="0">
                <a:latin typeface="Corbel" panose="020B0503020204020204" pitchFamily="34" charset="0"/>
              </a:rPr>
              <a:t>Automatisiertes Fahren</a:t>
            </a:r>
            <a:br>
              <a:rPr lang="de-AT" b="0" dirty="0">
                <a:latin typeface="Corbel" panose="020B0503020204020204" pitchFamily="34" charset="0"/>
              </a:rPr>
            </a:br>
            <a:r>
              <a:rPr lang="de-AT" sz="2400" b="0" dirty="0">
                <a:latin typeface="Corbel" panose="020B0503020204020204" pitchFamily="34" charset="0"/>
              </a:rPr>
              <a:t>Digitalisierung/Vernetzung der Logistik</a:t>
            </a:r>
          </a:p>
        </p:txBody>
      </p:sp>
      <p:sp>
        <p:nvSpPr>
          <p:cNvPr id="3" name="Inhaltsplatzhalter 2"/>
          <p:cNvSpPr>
            <a:spLocks noGrp="1"/>
          </p:cNvSpPr>
          <p:nvPr>
            <p:ph idx="1"/>
          </p:nvPr>
        </p:nvSpPr>
        <p:spPr>
          <a:xfrm>
            <a:off x="251520" y="1724657"/>
            <a:ext cx="6804248" cy="4907570"/>
          </a:xfrm>
        </p:spPr>
        <p:txBody>
          <a:bodyPr>
            <a:normAutofit fontScale="92500" lnSpcReduction="10000"/>
          </a:bodyPr>
          <a:lstStyle/>
          <a:p>
            <a:pPr marL="0" indent="0">
              <a:buNone/>
            </a:pPr>
            <a:r>
              <a:rPr lang="de-DE" b="1" u="sng" dirty="0" err="1">
                <a:latin typeface="Corbel" panose="020B0503020204020204" pitchFamily="34" charset="0"/>
              </a:rPr>
              <a:t>Platooning</a:t>
            </a:r>
            <a:r>
              <a:rPr lang="de-DE" b="1" u="sng" dirty="0">
                <a:latin typeface="Corbel" panose="020B0503020204020204" pitchFamily="34" charset="0"/>
              </a:rPr>
              <a:t>:</a:t>
            </a:r>
            <a:endParaRPr lang="de-AT" sz="3200" dirty="0">
              <a:latin typeface="Corbel" panose="020B0503020204020204" pitchFamily="34" charset="0"/>
            </a:endParaRPr>
          </a:p>
          <a:p>
            <a:pPr lvl="0"/>
            <a:r>
              <a:rPr lang="de-DE" sz="2200" dirty="0">
                <a:latin typeface="Corbel" panose="020B0503020204020204" pitchFamily="34" charset="0"/>
              </a:rPr>
              <a:t>Mehrere LKW werden elektronisch miteinander verbunden, um in Echtzeit zu kommunizieren</a:t>
            </a:r>
            <a:endParaRPr lang="de-AT" sz="2200" dirty="0">
              <a:latin typeface="Corbel" panose="020B0503020204020204" pitchFamily="34" charset="0"/>
            </a:endParaRPr>
          </a:p>
          <a:p>
            <a:pPr lvl="0"/>
            <a:r>
              <a:rPr lang="de-AT" sz="2200" dirty="0">
                <a:latin typeface="Corbel" panose="020B0503020204020204" pitchFamily="34" charset="0"/>
              </a:rPr>
              <a:t>Anordnung in </a:t>
            </a:r>
            <a:r>
              <a:rPr lang="de-DE" sz="2200" dirty="0">
                <a:latin typeface="Corbel" panose="020B0503020204020204" pitchFamily="34" charset="0"/>
              </a:rPr>
              <a:t>Konvois </a:t>
            </a:r>
            <a:endParaRPr lang="de-AT" sz="2200" dirty="0">
              <a:latin typeface="Corbel" panose="020B0503020204020204" pitchFamily="34" charset="0"/>
            </a:endParaRPr>
          </a:p>
          <a:p>
            <a:pPr lvl="1">
              <a:buFont typeface="Symbol" panose="05050102010706020507" pitchFamily="18" charset="2"/>
              <a:buChar char="-"/>
            </a:pPr>
            <a:r>
              <a:rPr lang="de-DE" sz="1800" dirty="0">
                <a:latin typeface="Corbel" panose="020B0503020204020204" pitchFamily="34" charset="0"/>
              </a:rPr>
              <a:t>Übertragung des Fahrverhaltens </a:t>
            </a:r>
            <a:endParaRPr lang="de-AT" sz="1800" dirty="0">
              <a:latin typeface="Corbel" panose="020B0503020204020204" pitchFamily="34" charset="0"/>
            </a:endParaRPr>
          </a:p>
          <a:p>
            <a:pPr lvl="2">
              <a:buFont typeface="Symbol" panose="05050102010706020507" pitchFamily="18" charset="2"/>
              <a:buChar char="-"/>
            </a:pPr>
            <a:r>
              <a:rPr lang="de-DE" sz="1600" dirty="0">
                <a:latin typeface="Corbel" panose="020B0503020204020204" pitchFamily="34" charset="0"/>
              </a:rPr>
              <a:t>synchrones Beschleunigen und Bremsen</a:t>
            </a:r>
            <a:endParaRPr lang="de-AT" sz="1600" dirty="0">
              <a:latin typeface="Corbel" panose="020B0503020204020204" pitchFamily="34" charset="0"/>
            </a:endParaRPr>
          </a:p>
          <a:p>
            <a:pPr lvl="2">
              <a:buFont typeface="Symbol" panose="05050102010706020507" pitchFamily="18" charset="2"/>
              <a:buChar char="-"/>
            </a:pPr>
            <a:r>
              <a:rPr lang="de-DE" sz="1600" dirty="0">
                <a:latin typeface="Corbel" panose="020B0503020204020204" pitchFamily="34" charset="0"/>
              </a:rPr>
              <a:t>Technologien ermöglichen einem Abstand von wenigen Metern</a:t>
            </a:r>
            <a:endParaRPr lang="de-AT" sz="1600" dirty="0">
              <a:latin typeface="Corbel" panose="020B0503020204020204" pitchFamily="34" charset="0"/>
            </a:endParaRPr>
          </a:p>
          <a:p>
            <a:pPr lvl="0"/>
            <a:r>
              <a:rPr lang="de-DE" sz="2200" dirty="0">
                <a:latin typeface="Corbel" panose="020B0503020204020204" pitchFamily="34" charset="0"/>
              </a:rPr>
              <a:t>Verringerung des Luftwiederstandes</a:t>
            </a:r>
            <a:endParaRPr lang="de-AT" sz="2200" dirty="0">
              <a:latin typeface="Corbel" panose="020B0503020204020204" pitchFamily="34" charset="0"/>
            </a:endParaRPr>
          </a:p>
          <a:p>
            <a:pPr lvl="0"/>
            <a:r>
              <a:rPr lang="de-DE" sz="2200" dirty="0"/>
              <a:t>automatisierte Systeme ermöglichen:</a:t>
            </a:r>
            <a:endParaRPr lang="de-AT" sz="2200" dirty="0"/>
          </a:p>
          <a:p>
            <a:pPr lvl="1">
              <a:buFont typeface="Symbol" panose="05050102010706020507" pitchFamily="18" charset="2"/>
              <a:buChar char="-"/>
            </a:pPr>
            <a:r>
              <a:rPr lang="de-DE" dirty="0"/>
              <a:t>vorausschauendes Fahren</a:t>
            </a:r>
            <a:endParaRPr lang="de-AT" dirty="0"/>
          </a:p>
          <a:p>
            <a:pPr lvl="1">
              <a:buFont typeface="Symbol" panose="05050102010706020507" pitchFamily="18" charset="2"/>
              <a:buChar char="-"/>
            </a:pPr>
            <a:r>
              <a:rPr lang="de-DE" dirty="0"/>
              <a:t>auf topographische Gegebenheiten zu reagieren und</a:t>
            </a:r>
            <a:endParaRPr lang="de-AT" dirty="0"/>
          </a:p>
          <a:p>
            <a:pPr lvl="1">
              <a:buFont typeface="Symbol" panose="05050102010706020507" pitchFamily="18" charset="2"/>
              <a:buChar char="-"/>
            </a:pPr>
            <a:r>
              <a:rPr lang="de-DE" dirty="0"/>
              <a:t>Kraftstoff einzusparen</a:t>
            </a:r>
            <a:endParaRPr lang="de-AT" dirty="0"/>
          </a:p>
          <a:p>
            <a:pPr lvl="0"/>
            <a:r>
              <a:rPr lang="de-DE" sz="2200" dirty="0"/>
              <a:t>signifikante Effizienzsteigerung </a:t>
            </a:r>
            <a:endParaRPr lang="de-AT" sz="2200" dirty="0"/>
          </a:p>
          <a:p>
            <a:pPr lvl="1">
              <a:buFont typeface="Symbol" panose="05050102010706020507" pitchFamily="18" charset="2"/>
              <a:buChar char="-"/>
            </a:pPr>
            <a:r>
              <a:rPr lang="de-DE" dirty="0"/>
              <a:t>erhebliche Senkung von CO</a:t>
            </a:r>
            <a:r>
              <a:rPr lang="de-DE" baseline="-25000" dirty="0"/>
              <a:t>2</a:t>
            </a:r>
            <a:r>
              <a:rPr lang="de-DE" dirty="0"/>
              <a:t>-Emissionen </a:t>
            </a:r>
            <a:endParaRPr lang="de-AT" dirty="0"/>
          </a:p>
          <a:p>
            <a:pPr lvl="1">
              <a:buFont typeface="Symbol" panose="05050102010706020507" pitchFamily="18" charset="2"/>
              <a:buChar char="-"/>
            </a:pPr>
            <a:r>
              <a:rPr lang="de-DE" dirty="0"/>
              <a:t>bessere Ausnutzung des Verkehrsraum</a:t>
            </a:r>
            <a:endParaRPr lang="de-AT" dirty="0"/>
          </a:p>
          <a:p>
            <a:pPr marL="0" indent="0">
              <a:buNone/>
            </a:pPr>
            <a:endParaRPr lang="de-AT" dirty="0">
              <a:latin typeface="Corbel" panose="020B0503020204020204" pitchFamily="34" charset="0"/>
            </a:endParaRPr>
          </a:p>
        </p:txBody>
      </p:sp>
      <p:sp>
        <p:nvSpPr>
          <p:cNvPr id="4" name="Datumsplatzhalter 3"/>
          <p:cNvSpPr>
            <a:spLocks noGrp="1"/>
          </p:cNvSpPr>
          <p:nvPr>
            <p:ph type="dt" sz="half" idx="10"/>
          </p:nvPr>
        </p:nvSpPr>
        <p:spPr/>
        <p:txBody>
          <a:bodyPr/>
          <a:lstStyle/>
          <a:p>
            <a:fld id="{D3E61E40-B63F-46D5-8043-32BA19620943}" type="datetime6">
              <a:rPr lang="de-AT" smtClean="0">
                <a:solidFill>
                  <a:prstClr val="white"/>
                </a:solidFill>
              </a:rPr>
              <a:t>September 22</a:t>
            </a:fld>
            <a:endParaRPr lang="de-AT" dirty="0">
              <a:solidFill>
                <a:prstClr val="white"/>
              </a:solidFill>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30</a:t>
            </a:fld>
            <a:endParaRPr lang="de-AT" dirty="0">
              <a:solidFill>
                <a:prstClr val="white"/>
              </a:solidFill>
            </a:endParaRPr>
          </a:p>
        </p:txBody>
      </p:sp>
    </p:spTree>
    <p:extLst>
      <p:ext uri="{BB962C8B-B14F-4D97-AF65-F5344CB8AC3E}">
        <p14:creationId xmlns:p14="http://schemas.microsoft.com/office/powerpoint/2010/main" val="29632045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457200" y="1916832"/>
            <a:ext cx="8579296" cy="4464496"/>
          </a:xfrm>
        </p:spPr>
        <p:txBody>
          <a:bodyPr>
            <a:normAutofit/>
          </a:bodyPr>
          <a:lstStyle/>
          <a:p>
            <a:pPr marL="0" indent="0">
              <a:buNone/>
            </a:pPr>
            <a:r>
              <a:rPr lang="de-DE" b="1" u="sng" dirty="0" err="1">
                <a:solidFill>
                  <a:schemeClr val="accent1"/>
                </a:solidFill>
                <a:latin typeface="Corbel" panose="020B0503020204020204" pitchFamily="34" charset="0"/>
              </a:rPr>
              <a:t>Ship</a:t>
            </a:r>
            <a:r>
              <a:rPr lang="de-DE" b="1" u="sng" dirty="0">
                <a:solidFill>
                  <a:schemeClr val="accent1"/>
                </a:solidFill>
                <a:latin typeface="Corbel" panose="020B0503020204020204" pitchFamily="34" charset="0"/>
              </a:rPr>
              <a:t> </a:t>
            </a:r>
            <a:r>
              <a:rPr lang="de-DE" b="1" u="sng" dirty="0" err="1">
                <a:solidFill>
                  <a:schemeClr val="accent1"/>
                </a:solidFill>
                <a:latin typeface="Corbel" panose="020B0503020204020204" pitchFamily="34" charset="0"/>
              </a:rPr>
              <a:t>Platooning</a:t>
            </a:r>
            <a:r>
              <a:rPr lang="de-DE" b="1" u="sng" dirty="0">
                <a:solidFill>
                  <a:schemeClr val="accent1"/>
                </a:solidFill>
                <a:latin typeface="Corbel" panose="020B0503020204020204" pitchFamily="34" charset="0"/>
              </a:rPr>
              <a:t>:</a:t>
            </a:r>
          </a:p>
          <a:p>
            <a:pPr marL="0" indent="0">
              <a:buNone/>
            </a:pPr>
            <a:endParaRPr lang="de-DE" sz="900" b="1" u="sng" dirty="0">
              <a:solidFill>
                <a:schemeClr val="accent1"/>
              </a:solidFill>
              <a:latin typeface="Corbel" panose="020B0503020204020204" pitchFamily="34" charset="0"/>
            </a:endParaRPr>
          </a:p>
          <a:p>
            <a:r>
              <a:rPr lang="de-AT" sz="2200" dirty="0">
                <a:solidFill>
                  <a:schemeClr val="accent1"/>
                </a:solidFill>
                <a:latin typeface="Corbel" panose="020B0503020204020204" pitchFamily="34" charset="0"/>
              </a:rPr>
              <a:t>Nicht nur bei Lkws forscht man nach autonomen Steuerungsmöglichkeiten </a:t>
            </a:r>
            <a:r>
              <a:rPr lang="de-AT" sz="2200" dirty="0">
                <a:solidFill>
                  <a:schemeClr val="accent1"/>
                </a:solidFill>
                <a:latin typeface="Corbel" panose="020B0503020204020204" pitchFamily="34" charset="0"/>
                <a:sym typeface="Wingdings" panose="05000000000000000000" pitchFamily="2" charset="2"/>
              </a:rPr>
              <a:t></a:t>
            </a:r>
            <a:r>
              <a:rPr lang="de-AT" sz="2200" dirty="0">
                <a:solidFill>
                  <a:schemeClr val="accent1"/>
                </a:solidFill>
                <a:latin typeface="Corbel" panose="020B0503020204020204" pitchFamily="34" charset="0"/>
              </a:rPr>
              <a:t>auch in der Schifffahrt werden fahrerlose Boote immer wahrscheinlicher</a:t>
            </a:r>
          </a:p>
          <a:p>
            <a:r>
              <a:rPr lang="de-AT" sz="2200" dirty="0">
                <a:solidFill>
                  <a:schemeClr val="accent1"/>
                </a:solidFill>
                <a:latin typeface="Corbel" panose="020B0503020204020204" pitchFamily="34" charset="0"/>
              </a:rPr>
              <a:t>Herausforderungen wie:</a:t>
            </a:r>
          </a:p>
          <a:p>
            <a:pPr lvl="1">
              <a:buFont typeface="Symbol" panose="05050102010706020507" pitchFamily="18" charset="2"/>
              <a:buChar char="-"/>
            </a:pPr>
            <a:r>
              <a:rPr lang="de-AT" sz="1800" dirty="0">
                <a:solidFill>
                  <a:schemeClr val="accent1"/>
                </a:solidFill>
                <a:latin typeface="Corbel" panose="020B0503020204020204" pitchFamily="34" charset="0"/>
              </a:rPr>
              <a:t>Wettbewerbsfähigkeit,</a:t>
            </a:r>
          </a:p>
          <a:p>
            <a:pPr lvl="1">
              <a:buFont typeface="Symbol" panose="05050102010706020507" pitchFamily="18" charset="2"/>
              <a:buChar char="-"/>
            </a:pPr>
            <a:r>
              <a:rPr lang="de-AT" sz="1800" dirty="0">
                <a:solidFill>
                  <a:schemeClr val="accent1"/>
                </a:solidFill>
                <a:latin typeface="Corbel" panose="020B0503020204020204" pitchFamily="34" charset="0"/>
              </a:rPr>
              <a:t>Sicherheit und </a:t>
            </a:r>
          </a:p>
          <a:p>
            <a:pPr lvl="1">
              <a:buFont typeface="Symbol" panose="05050102010706020507" pitchFamily="18" charset="2"/>
              <a:buChar char="-"/>
            </a:pPr>
            <a:r>
              <a:rPr lang="de-AT" sz="1800" dirty="0">
                <a:solidFill>
                  <a:schemeClr val="accent1"/>
                </a:solidFill>
                <a:latin typeface="Corbel" panose="020B0503020204020204" pitchFamily="34" charset="0"/>
              </a:rPr>
              <a:t>Nachhaltigkeit zu bewältigen</a:t>
            </a:r>
          </a:p>
          <a:p>
            <a:r>
              <a:rPr lang="de-AT" sz="2200" dirty="0">
                <a:solidFill>
                  <a:schemeClr val="accent1"/>
                </a:solidFill>
                <a:latin typeface="Corbel" panose="020B0503020204020204" pitchFamily="34" charset="0"/>
              </a:rPr>
              <a:t>Fortschrittliche Systeme zur </a:t>
            </a:r>
            <a:br>
              <a:rPr lang="de-AT" sz="2200" dirty="0">
                <a:solidFill>
                  <a:schemeClr val="accent1"/>
                </a:solidFill>
                <a:latin typeface="Corbel" panose="020B0503020204020204" pitchFamily="34" charset="0"/>
              </a:rPr>
            </a:br>
            <a:r>
              <a:rPr lang="de-AT" sz="2200" dirty="0">
                <a:solidFill>
                  <a:schemeClr val="accent1"/>
                </a:solidFill>
                <a:latin typeface="Corbel" panose="020B0503020204020204" pitchFamily="34" charset="0"/>
              </a:rPr>
              <a:t>Entscheidungsunterstützung</a:t>
            </a:r>
          </a:p>
          <a:p>
            <a:pPr lvl="1">
              <a:buFont typeface="Symbol" panose="05050102010706020507" pitchFamily="18" charset="2"/>
              <a:buChar char="-"/>
            </a:pPr>
            <a:r>
              <a:rPr lang="de-AT" sz="1800" dirty="0">
                <a:solidFill>
                  <a:schemeClr val="accent1"/>
                </a:solidFill>
                <a:latin typeface="Corbel" panose="020B0503020204020204" pitchFamily="34" charset="0"/>
              </a:rPr>
              <a:t>Ferngesteuertes Manövrieren</a:t>
            </a:r>
          </a:p>
          <a:p>
            <a:endParaRPr lang="de-AT" dirty="0">
              <a:solidFill>
                <a:schemeClr val="accent1"/>
              </a:solidFill>
              <a:latin typeface="Corbel" panose="020B0503020204020204" pitchFamily="34" charset="0"/>
            </a:endParaRPr>
          </a:p>
          <a:p>
            <a:pPr marL="0" indent="0">
              <a:buNone/>
            </a:pPr>
            <a:endParaRPr lang="de-AT" dirty="0">
              <a:solidFill>
                <a:schemeClr val="accent1"/>
              </a:solidFill>
              <a:latin typeface="Corbel" panose="020B0503020204020204" pitchFamily="34" charset="0"/>
            </a:endParaRPr>
          </a:p>
          <a:p>
            <a:pPr marL="0" indent="0">
              <a:buNone/>
            </a:pPr>
            <a:endParaRPr lang="de-AT" dirty="0">
              <a:solidFill>
                <a:schemeClr val="accent1"/>
              </a:solidFill>
              <a:latin typeface="Corbel" panose="020B0503020204020204" pitchFamily="34" charset="0"/>
            </a:endParaRPr>
          </a:p>
        </p:txBody>
      </p:sp>
      <p:sp>
        <p:nvSpPr>
          <p:cNvPr id="4" name="Datumsplatzhalter 3"/>
          <p:cNvSpPr>
            <a:spLocks noGrp="1"/>
          </p:cNvSpPr>
          <p:nvPr>
            <p:ph type="dt" sz="half" idx="10"/>
          </p:nvPr>
        </p:nvSpPr>
        <p:spPr/>
        <p:txBody>
          <a:bodyPr/>
          <a:lstStyle/>
          <a:p>
            <a:fld id="{D3E61E40-B63F-46D5-8043-32BA19620943}" type="datetime6">
              <a:rPr lang="de-AT" smtClean="0">
                <a:solidFill>
                  <a:prstClr val="white"/>
                </a:solidFill>
              </a:rPr>
              <a:t>September 22</a:t>
            </a:fld>
            <a:endParaRPr lang="de-AT" dirty="0">
              <a:solidFill>
                <a:prstClr val="white"/>
              </a:solidFill>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31</a:t>
            </a:fld>
            <a:endParaRPr lang="de-AT" dirty="0">
              <a:solidFill>
                <a:prstClr val="white"/>
              </a:solidFill>
            </a:endParaRPr>
          </a:p>
        </p:txBody>
      </p:sp>
      <p:sp>
        <p:nvSpPr>
          <p:cNvPr id="9" name="Titel 1"/>
          <p:cNvSpPr>
            <a:spLocks noGrp="1"/>
          </p:cNvSpPr>
          <p:nvPr>
            <p:ph type="title"/>
          </p:nvPr>
        </p:nvSpPr>
        <p:spPr>
          <a:xfrm>
            <a:off x="457200" y="404664"/>
            <a:ext cx="8363272" cy="990600"/>
          </a:xfrm>
        </p:spPr>
        <p:txBody>
          <a:bodyPr>
            <a:normAutofit/>
          </a:bodyPr>
          <a:lstStyle/>
          <a:p>
            <a:r>
              <a:rPr lang="de-AT" dirty="0">
                <a:solidFill>
                  <a:schemeClr val="accent1"/>
                </a:solidFill>
                <a:latin typeface="Corbel" panose="020B0503020204020204" pitchFamily="34" charset="0"/>
              </a:rPr>
              <a:t>Automatisiertes Fahren</a:t>
            </a:r>
            <a:br>
              <a:rPr lang="de-AT" b="0" dirty="0">
                <a:solidFill>
                  <a:schemeClr val="accent1"/>
                </a:solidFill>
                <a:latin typeface="Corbel" panose="020B0503020204020204" pitchFamily="34" charset="0"/>
              </a:rPr>
            </a:br>
            <a:r>
              <a:rPr lang="de-AT" sz="2400" b="0" dirty="0">
                <a:solidFill>
                  <a:schemeClr val="accent1"/>
                </a:solidFill>
                <a:latin typeface="Corbel" panose="020B0503020204020204" pitchFamily="34" charset="0"/>
              </a:rPr>
              <a:t>Digitalisierung/Vernetzung der Logistik</a:t>
            </a:r>
          </a:p>
        </p:txBody>
      </p:sp>
    </p:spTree>
    <p:extLst>
      <p:ext uri="{BB962C8B-B14F-4D97-AF65-F5344CB8AC3E}">
        <p14:creationId xmlns:p14="http://schemas.microsoft.com/office/powerpoint/2010/main" val="35959722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4664"/>
            <a:ext cx="6779096" cy="990600"/>
          </a:xfrm>
        </p:spPr>
        <p:txBody>
          <a:bodyPr>
            <a:noAutofit/>
          </a:bodyPr>
          <a:lstStyle/>
          <a:p>
            <a:r>
              <a:rPr lang="en-US" dirty="0" err="1">
                <a:solidFill>
                  <a:schemeClr val="accent1"/>
                </a:solidFill>
                <a:latin typeface="Corbel" panose="020B0503020204020204" pitchFamily="34" charset="0"/>
              </a:rPr>
              <a:t>Exkurs</a:t>
            </a:r>
            <a:r>
              <a:rPr lang="en-US" dirty="0">
                <a:solidFill>
                  <a:schemeClr val="accent1"/>
                </a:solidFill>
                <a:latin typeface="Corbel" panose="020B0503020204020204" pitchFamily="34" charset="0"/>
              </a:rPr>
              <a:t>: Pioneer: „</a:t>
            </a:r>
            <a:r>
              <a:rPr lang="en-US" dirty="0" err="1">
                <a:solidFill>
                  <a:schemeClr val="accent1"/>
                </a:solidFill>
                <a:latin typeface="Corbel" panose="020B0503020204020204" pitchFamily="34" charset="0"/>
              </a:rPr>
              <a:t>smartPORT</a:t>
            </a:r>
            <a:r>
              <a:rPr lang="en-US" dirty="0">
                <a:solidFill>
                  <a:schemeClr val="accent1"/>
                </a:solidFill>
                <a:latin typeface="Corbel" panose="020B0503020204020204" pitchFamily="34" charset="0"/>
              </a:rPr>
              <a:t> “  - Hamburg </a:t>
            </a:r>
          </a:p>
        </p:txBody>
      </p:sp>
      <p:sp>
        <p:nvSpPr>
          <p:cNvPr id="3" name="Content Placeholder 2"/>
          <p:cNvSpPr>
            <a:spLocks noGrp="1"/>
          </p:cNvSpPr>
          <p:nvPr>
            <p:ph idx="1"/>
          </p:nvPr>
        </p:nvSpPr>
        <p:spPr>
          <a:xfrm>
            <a:off x="457200" y="1916832"/>
            <a:ext cx="8229600" cy="4680520"/>
          </a:xfrm>
        </p:spPr>
        <p:txBody>
          <a:bodyPr>
            <a:noAutofit/>
          </a:bodyPr>
          <a:lstStyle/>
          <a:p>
            <a:pPr lvl="0"/>
            <a:r>
              <a:rPr lang="de-DE" sz="1800" b="1" dirty="0">
                <a:solidFill>
                  <a:srgbClr val="3C628F"/>
                </a:solidFill>
                <a:latin typeface="Corbel" panose="020B0503020204020204" pitchFamily="34" charset="0"/>
              </a:rPr>
              <a:t>Ziel</a:t>
            </a:r>
            <a:r>
              <a:rPr lang="de-DE" sz="1800" dirty="0">
                <a:solidFill>
                  <a:srgbClr val="3C628F"/>
                </a:solidFill>
                <a:latin typeface="Corbel" panose="020B0503020204020204" pitchFamily="34" charset="0"/>
              </a:rPr>
              <a:t>: Optimierung des Landverkehrs aufgrund begrenzter Kapazitäten auf Straßen (Vermeidung von Stauungen und Wartezeiten), Vernetzung von Ver­kehrs­strö­men </a:t>
            </a:r>
            <a:r>
              <a:rPr lang="de-DE" sz="1800" dirty="0">
                <a:solidFill>
                  <a:srgbClr val="3C628F"/>
                </a:solidFill>
                <a:latin typeface="Corbel" panose="020B0503020204020204" pitchFamily="34" charset="0"/>
                <a:sym typeface="Wingdings" panose="05000000000000000000" pitchFamily="2" charset="2"/>
              </a:rPr>
              <a:t></a:t>
            </a:r>
            <a:r>
              <a:rPr lang="de-DE" sz="1800" dirty="0">
                <a:solidFill>
                  <a:srgbClr val="3C628F"/>
                </a:solidFill>
                <a:latin typeface="Corbel" panose="020B0503020204020204" pitchFamily="34" charset="0"/>
              </a:rPr>
              <a:t> wissen wann ein Container bewegt werden muss</a:t>
            </a:r>
          </a:p>
          <a:p>
            <a:pPr marL="0" lvl="0" indent="0">
              <a:buNone/>
            </a:pPr>
            <a:endParaRPr lang="de-AT" sz="500" dirty="0">
              <a:solidFill>
                <a:srgbClr val="3C628F"/>
              </a:solidFill>
              <a:latin typeface="Corbel" panose="020B0503020204020204" pitchFamily="34" charset="0"/>
            </a:endParaRPr>
          </a:p>
          <a:p>
            <a:pPr lvl="0"/>
            <a:r>
              <a:rPr lang="de-DE" sz="1800" dirty="0">
                <a:solidFill>
                  <a:srgbClr val="3C628F"/>
                </a:solidFill>
                <a:latin typeface="Corbel" panose="020B0503020204020204" pitchFamily="34" charset="0"/>
              </a:rPr>
              <a:t>Cloud-basierte </a:t>
            </a:r>
            <a:r>
              <a:rPr lang="de-DE" sz="1800" b="1" dirty="0">
                <a:solidFill>
                  <a:srgbClr val="3C628F"/>
                </a:solidFill>
                <a:latin typeface="Corbel" panose="020B0503020204020204" pitchFamily="34" charset="0"/>
              </a:rPr>
              <a:t>IT-Plattform</a:t>
            </a:r>
            <a:r>
              <a:rPr lang="de-DE" sz="1800" dirty="0">
                <a:solidFill>
                  <a:srgbClr val="3C628F"/>
                </a:solidFill>
                <a:latin typeface="Corbel" panose="020B0503020204020204" pitchFamily="34" charset="0"/>
              </a:rPr>
              <a:t> (SAP), die von Transport- und Logistikpartnern genutzt wird</a:t>
            </a:r>
          </a:p>
          <a:p>
            <a:pPr marL="0" lvl="0" indent="0">
              <a:buNone/>
            </a:pPr>
            <a:endParaRPr lang="de-AT" sz="500" dirty="0">
              <a:solidFill>
                <a:srgbClr val="3C628F"/>
              </a:solidFill>
              <a:latin typeface="Corbel" panose="020B0503020204020204" pitchFamily="34" charset="0"/>
            </a:endParaRPr>
          </a:p>
          <a:p>
            <a:pPr lvl="0"/>
            <a:r>
              <a:rPr lang="de-DE" sz="1800" b="1" dirty="0">
                <a:solidFill>
                  <a:srgbClr val="3C628F"/>
                </a:solidFill>
                <a:latin typeface="Corbel" panose="020B0503020204020204" pitchFamily="34" charset="0"/>
              </a:rPr>
              <a:t>Kontrollinstrument</a:t>
            </a:r>
            <a:r>
              <a:rPr lang="de-DE" sz="1800" dirty="0">
                <a:solidFill>
                  <a:srgbClr val="3C628F"/>
                </a:solidFill>
                <a:latin typeface="Corbel" panose="020B0503020204020204" pitchFamily="34" charset="0"/>
              </a:rPr>
              <a:t> - Navigation innerhalb und außerhalb des Hafengebietes unter Berücksichtigung aller aktuellen Verkehrsbewegungen</a:t>
            </a:r>
          </a:p>
          <a:p>
            <a:pPr marL="0" lvl="0" indent="0">
              <a:buNone/>
            </a:pPr>
            <a:endParaRPr lang="de-AT" sz="500" dirty="0">
              <a:solidFill>
                <a:srgbClr val="3C628F"/>
              </a:solidFill>
              <a:latin typeface="Corbel" panose="020B0503020204020204" pitchFamily="34" charset="0"/>
            </a:endParaRPr>
          </a:p>
          <a:p>
            <a:pPr>
              <a:lnSpc>
                <a:spcPct val="150000"/>
              </a:lnSpc>
            </a:pPr>
            <a:r>
              <a:rPr lang="de-DE" sz="1800" dirty="0">
                <a:latin typeface="Corbel" panose="020B0503020204020204" pitchFamily="34" charset="0"/>
              </a:rPr>
              <a:t>Apps für Lkw-Fahrer*innen – sorgen für die Umgehung von Staus, Stress und Wartezeiten, auch Frachtdokumente können mittels der App übertragen werden</a:t>
            </a:r>
            <a:endParaRPr lang="de-AT" sz="1800" dirty="0">
              <a:latin typeface="Corbel" panose="020B0503020204020204" pitchFamily="34" charset="0"/>
            </a:endParaRPr>
          </a:p>
          <a:p>
            <a:pPr>
              <a:lnSpc>
                <a:spcPct val="150000"/>
              </a:lnSpc>
            </a:pPr>
            <a:r>
              <a:rPr lang="de-DE" sz="1800" dirty="0">
                <a:latin typeface="Corbel" panose="020B0503020204020204" pitchFamily="34" charset="0"/>
              </a:rPr>
              <a:t>Überwachung der Lkws </a:t>
            </a:r>
            <a:r>
              <a:rPr lang="de-DE" sz="1800" b="1" dirty="0">
                <a:latin typeface="Corbel" panose="020B0503020204020204" pitchFamily="34" charset="0"/>
              </a:rPr>
              <a:t>mittels GPS</a:t>
            </a:r>
          </a:p>
          <a:p>
            <a:pPr>
              <a:lnSpc>
                <a:spcPct val="150000"/>
              </a:lnSpc>
            </a:pPr>
            <a:r>
              <a:rPr lang="de-DE" sz="1800" b="1" dirty="0">
                <a:latin typeface="Corbel" panose="020B0503020204020204" pitchFamily="34" charset="0"/>
              </a:rPr>
              <a:t>Intelligente Weichen </a:t>
            </a:r>
            <a:r>
              <a:rPr lang="de-DE" sz="1800" dirty="0">
                <a:latin typeface="Corbel" panose="020B0503020204020204" pitchFamily="34" charset="0"/>
              </a:rPr>
              <a:t>geben  in Echtzeit Aufschluss über ihren Zustand</a:t>
            </a:r>
          </a:p>
          <a:p>
            <a:endParaRPr lang="de-DE" sz="1800" dirty="0">
              <a:latin typeface="Corbel" panose="020B0503020204020204" pitchFamily="34" charset="0"/>
            </a:endParaRPr>
          </a:p>
          <a:p>
            <a:pPr marL="0" indent="0">
              <a:buFont typeface="Arial" pitchFamily="34" charset="0"/>
              <a:buNone/>
            </a:pPr>
            <a:endParaRPr lang="de-AT" sz="1800" dirty="0">
              <a:latin typeface="Corbel" panose="020B0503020204020204" pitchFamily="34" charset="0"/>
            </a:endParaRPr>
          </a:p>
          <a:p>
            <a:pPr marL="0" lvl="0" indent="0">
              <a:buNone/>
            </a:pPr>
            <a:endParaRPr lang="de-AT" sz="500" dirty="0">
              <a:solidFill>
                <a:srgbClr val="3C628F"/>
              </a:solidFill>
              <a:latin typeface="Corbel" panose="020B0503020204020204" pitchFamily="34" charset="0"/>
            </a:endParaRPr>
          </a:p>
        </p:txBody>
      </p:sp>
      <p:sp>
        <p:nvSpPr>
          <p:cNvPr id="4" name="Date Placeholder 3"/>
          <p:cNvSpPr>
            <a:spLocks noGrp="1"/>
          </p:cNvSpPr>
          <p:nvPr>
            <p:ph type="dt" sz="half" idx="10"/>
          </p:nvPr>
        </p:nvSpPr>
        <p:spPr/>
        <p:txBody>
          <a:bodyPr/>
          <a:lstStyle/>
          <a:p>
            <a:fld id="{F549B26E-5783-4087-B144-42A4337656A2}" type="datetime6">
              <a:rPr lang="de-AT" smtClean="0">
                <a:solidFill>
                  <a:prstClr val="white"/>
                </a:solidFill>
              </a:rPr>
              <a:t>September 22</a:t>
            </a:fld>
            <a:endParaRPr lang="de-AT" dirty="0">
              <a:solidFill>
                <a:prstClr val="white"/>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32</a:t>
            </a:fld>
            <a:endParaRPr lang="de-AT" dirty="0">
              <a:solidFill>
                <a:prstClr val="white"/>
              </a:solidFill>
            </a:endParaRPr>
          </a:p>
        </p:txBody>
      </p:sp>
    </p:spTree>
    <p:extLst>
      <p:ext uri="{BB962C8B-B14F-4D97-AF65-F5344CB8AC3E}">
        <p14:creationId xmlns:p14="http://schemas.microsoft.com/office/powerpoint/2010/main" val="16333659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0" name="Rectangle 2"/>
          <p:cNvSpPr>
            <a:spLocks noGrp="1" noChangeArrowheads="1"/>
          </p:cNvSpPr>
          <p:nvPr>
            <p:ph type="title" idx="4294967295"/>
          </p:nvPr>
        </p:nvSpPr>
        <p:spPr>
          <a:xfrm>
            <a:off x="452650" y="693068"/>
            <a:ext cx="7916008" cy="647700"/>
          </a:xfrm>
          <a:prstGeom prst="rect">
            <a:avLst/>
          </a:prstGeom>
        </p:spPr>
        <p:txBody>
          <a:bodyPr>
            <a:normAutofit/>
          </a:bodyPr>
          <a:lstStyle/>
          <a:p>
            <a:r>
              <a:rPr lang="en-US" dirty="0" err="1">
                <a:solidFill>
                  <a:schemeClr val="accent1"/>
                </a:solidFill>
                <a:latin typeface="Corbel" panose="020B0503020204020204" pitchFamily="34" charset="0"/>
              </a:rPr>
              <a:t>Exkurs</a:t>
            </a:r>
            <a:r>
              <a:rPr lang="en-US" dirty="0">
                <a:solidFill>
                  <a:schemeClr val="accent1"/>
                </a:solidFill>
                <a:latin typeface="Corbel" panose="020B0503020204020204" pitchFamily="34" charset="0"/>
              </a:rPr>
              <a:t>: </a:t>
            </a:r>
            <a:r>
              <a:rPr lang="de-AT" dirty="0">
                <a:solidFill>
                  <a:schemeClr val="accent1"/>
                </a:solidFill>
                <a:latin typeface="Corbel" panose="020B0503020204020204" pitchFamily="34" charset="0"/>
              </a:rPr>
              <a:t>River Information Services (RIS) </a:t>
            </a:r>
            <a:endParaRPr lang="de-DE" dirty="0">
              <a:latin typeface="Corbel" panose="020B0503020204020204" pitchFamily="34" charset="0"/>
            </a:endParaRPr>
          </a:p>
        </p:txBody>
      </p:sp>
      <p:sp>
        <p:nvSpPr>
          <p:cNvPr id="19461" name="Rectangle 3"/>
          <p:cNvSpPr>
            <a:spLocks noGrp="1" noChangeArrowheads="1"/>
          </p:cNvSpPr>
          <p:nvPr>
            <p:ph type="body" idx="4294967295"/>
          </p:nvPr>
        </p:nvSpPr>
        <p:spPr>
          <a:xfrm>
            <a:off x="600808" y="1846337"/>
            <a:ext cx="7916008" cy="5399087"/>
          </a:xfrm>
        </p:spPr>
        <p:txBody>
          <a:bodyPr>
            <a:normAutofit/>
          </a:bodyPr>
          <a:lstStyle/>
          <a:p>
            <a:r>
              <a:rPr lang="de-AT" sz="2200" spc="60" dirty="0">
                <a:solidFill>
                  <a:schemeClr val="accent1"/>
                </a:solidFill>
                <a:latin typeface="Corbel" panose="020B0503020204020204" pitchFamily="34" charset="0"/>
              </a:rPr>
              <a:t>Unterstützung von Gütertransporten, Personenschifffahrt und verkehrs- und transportbezogenen Aufgabenstellungen</a:t>
            </a:r>
          </a:p>
          <a:p>
            <a:pPr marL="0" indent="0">
              <a:buNone/>
            </a:pPr>
            <a:endParaRPr lang="de-AT" sz="2000" spc="60" dirty="0">
              <a:solidFill>
                <a:schemeClr val="accent1"/>
              </a:solidFill>
              <a:latin typeface="Corbel" panose="020B0503020204020204" pitchFamily="34" charset="0"/>
            </a:endParaRPr>
          </a:p>
          <a:p>
            <a:r>
              <a:rPr lang="de-AT" sz="2200" spc="60" dirty="0">
                <a:solidFill>
                  <a:schemeClr val="accent1"/>
                </a:solidFill>
                <a:latin typeface="Corbel" panose="020B0503020204020204" pitchFamily="34" charset="0"/>
              </a:rPr>
              <a:t>Verbesserung der:</a:t>
            </a:r>
          </a:p>
          <a:p>
            <a:pPr lvl="1">
              <a:buFont typeface="Symbol" panose="05050102010706020507" pitchFamily="18" charset="2"/>
              <a:buChar char="-"/>
            </a:pPr>
            <a:r>
              <a:rPr lang="de-AT" sz="1800" spc="60" dirty="0">
                <a:solidFill>
                  <a:schemeClr val="accent1"/>
                </a:solidFill>
                <a:latin typeface="Corbel" panose="020B0503020204020204" pitchFamily="34" charset="0"/>
              </a:rPr>
              <a:t>Sicherheit,</a:t>
            </a:r>
          </a:p>
          <a:p>
            <a:pPr lvl="1">
              <a:buFont typeface="Symbol" panose="05050102010706020507" pitchFamily="18" charset="2"/>
              <a:buChar char="-"/>
            </a:pPr>
            <a:r>
              <a:rPr lang="de-AT" sz="1800" spc="60" dirty="0">
                <a:solidFill>
                  <a:schemeClr val="accent1"/>
                </a:solidFill>
                <a:latin typeface="Corbel" panose="020B0503020204020204" pitchFamily="34" charset="0"/>
              </a:rPr>
              <a:t>Wirtschaftlichkeit,</a:t>
            </a:r>
          </a:p>
          <a:p>
            <a:pPr lvl="1">
              <a:buFont typeface="Symbol" panose="05050102010706020507" pitchFamily="18" charset="2"/>
              <a:buChar char="-"/>
            </a:pPr>
            <a:r>
              <a:rPr lang="de-AT" sz="1800" spc="60" dirty="0">
                <a:solidFill>
                  <a:schemeClr val="accent1"/>
                </a:solidFill>
                <a:latin typeface="Corbel" panose="020B0503020204020204" pitchFamily="34" charset="0"/>
              </a:rPr>
              <a:t>Zuverlässigkeit und</a:t>
            </a:r>
          </a:p>
          <a:p>
            <a:pPr lvl="1">
              <a:buFont typeface="Symbol" panose="05050102010706020507" pitchFamily="18" charset="2"/>
              <a:buChar char="-"/>
            </a:pPr>
            <a:r>
              <a:rPr lang="de-AT" sz="1800" spc="60" dirty="0">
                <a:solidFill>
                  <a:schemeClr val="accent1"/>
                </a:solidFill>
                <a:latin typeface="Corbel" panose="020B0503020204020204" pitchFamily="34" charset="0"/>
              </a:rPr>
              <a:t>Planbarkeit </a:t>
            </a:r>
          </a:p>
          <a:p>
            <a:pPr marL="274320" lvl="1" indent="0">
              <a:buNone/>
            </a:pPr>
            <a:r>
              <a:rPr lang="de-AT" sz="2200" spc="60" dirty="0">
                <a:solidFill>
                  <a:schemeClr val="accent1"/>
                </a:solidFill>
                <a:latin typeface="Corbel" panose="020B0503020204020204" pitchFamily="34" charset="0"/>
              </a:rPr>
              <a:t>der Transporte</a:t>
            </a:r>
          </a:p>
          <a:p>
            <a:pPr marL="274320" lvl="1" indent="0">
              <a:buNone/>
            </a:pPr>
            <a:endParaRPr lang="de-AT" sz="1800" spc="60" dirty="0">
              <a:solidFill>
                <a:schemeClr val="accent1"/>
              </a:solidFill>
              <a:latin typeface="Corbel" panose="020B0503020204020204" pitchFamily="34" charset="0"/>
            </a:endParaRPr>
          </a:p>
          <a:p>
            <a:r>
              <a:rPr lang="de-AT" sz="2200" spc="60" dirty="0">
                <a:solidFill>
                  <a:schemeClr val="accent1"/>
                </a:solidFill>
                <a:latin typeface="Corbel" panose="020B0503020204020204" pitchFamily="34" charset="0"/>
              </a:rPr>
              <a:t>Nutzung von Fortschritten der Logistik auf den Wasserwegen</a:t>
            </a:r>
          </a:p>
          <a:p>
            <a:endParaRPr lang="de-AT" sz="2000" spc="60" dirty="0">
              <a:solidFill>
                <a:schemeClr val="accent1"/>
              </a:solidFill>
              <a:latin typeface="Corbel" panose="020B0503020204020204" pitchFamily="34" charset="0"/>
            </a:endParaRPr>
          </a:p>
          <a:p>
            <a:r>
              <a:rPr lang="de-DE" sz="2200" dirty="0">
                <a:solidFill>
                  <a:schemeClr val="accent1"/>
                </a:solidFill>
                <a:latin typeface="Corbel" panose="020B0503020204020204" pitchFamily="34" charset="0"/>
              </a:rPr>
              <a:t>in Österreich DoRIS: </a:t>
            </a:r>
            <a:r>
              <a:rPr lang="de-AT" sz="2200" spc="60" dirty="0">
                <a:solidFill>
                  <a:schemeClr val="accent1"/>
                </a:solidFill>
                <a:latin typeface="Corbel" panose="020B0503020204020204" pitchFamily="34" charset="0"/>
                <a:hlinkClick r:id="rId3"/>
              </a:rPr>
              <a:t>www.doris.bmvit.gv.at</a:t>
            </a:r>
            <a:endParaRPr lang="de-AT" sz="2200" spc="60" dirty="0">
              <a:solidFill>
                <a:schemeClr val="accent1"/>
              </a:solidFill>
              <a:latin typeface="Corbel" panose="020B0503020204020204" pitchFamily="34" charset="0"/>
            </a:endParaRPr>
          </a:p>
        </p:txBody>
      </p:sp>
      <p:sp>
        <p:nvSpPr>
          <p:cNvPr id="12" name="Foliennummernplatzhalter 4"/>
          <p:cNvSpPr>
            <a:spLocks noGrp="1"/>
          </p:cNvSpPr>
          <p:nvPr>
            <p:ph type="sldNum" sz="quarter" idx="12"/>
          </p:nvPr>
        </p:nvSpPr>
        <p:spPr>
          <a:xfrm>
            <a:off x="7596336" y="6597352"/>
            <a:ext cx="1066800" cy="329184"/>
          </a:xfrm>
        </p:spPr>
        <p:txBody>
          <a:bodyPr/>
          <a:lstStyle/>
          <a:p>
            <a:fld id="{7D34D7BA-8E13-46FE-8871-8877FE7E3568}" type="slidenum">
              <a:rPr lang="de-AT" smtClean="0">
                <a:solidFill>
                  <a:prstClr val="white"/>
                </a:solidFill>
              </a:rPr>
              <a:pPr/>
              <a:t>33</a:t>
            </a:fld>
            <a:endParaRPr lang="de-AT" dirty="0">
              <a:solidFill>
                <a:prstClr val="white"/>
              </a:solidFill>
            </a:endParaRPr>
          </a:p>
        </p:txBody>
      </p:sp>
      <p:pic>
        <p:nvPicPr>
          <p:cNvPr id="13" name="Picture 8" descr="T:\03-Projekte\Handbücher\G_HB_Donauschifffahrt_3\3_Grafik_Layout\06_River Information Services\02_Bearbeitete Bilder\4-Binnenschiffe-Navigationsunterstuetzung.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540563" y="2705012"/>
            <a:ext cx="3582536" cy="2436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feld 1"/>
          <p:cNvSpPr txBox="1"/>
          <p:nvPr/>
        </p:nvSpPr>
        <p:spPr>
          <a:xfrm>
            <a:off x="5513104" y="2705012"/>
            <a:ext cx="1548448" cy="215444"/>
          </a:xfrm>
          <a:prstGeom prst="rect">
            <a:avLst/>
          </a:prstGeom>
          <a:noFill/>
        </p:spPr>
        <p:txBody>
          <a:bodyPr wrap="square" rtlCol="0">
            <a:spAutoFit/>
          </a:bodyPr>
          <a:lstStyle/>
          <a:p>
            <a:r>
              <a:rPr lang="de-AT" sz="800" dirty="0">
                <a:solidFill>
                  <a:schemeClr val="bg1"/>
                </a:solidFill>
                <a:latin typeface="Corbel" panose="020B0503020204020204" pitchFamily="34" charset="0"/>
              </a:rPr>
              <a:t>Quelle: viadonau</a:t>
            </a:r>
            <a:endParaRPr lang="de-DE" sz="800" dirty="0">
              <a:solidFill>
                <a:schemeClr val="bg1"/>
              </a:solidFill>
              <a:latin typeface="Corbel" panose="020B0503020204020204" pitchFamily="34" charset="0"/>
            </a:endParaRPr>
          </a:p>
        </p:txBody>
      </p:sp>
      <p:sp>
        <p:nvSpPr>
          <p:cNvPr id="2" name="Date Placeholder 1"/>
          <p:cNvSpPr>
            <a:spLocks noGrp="1"/>
          </p:cNvSpPr>
          <p:nvPr>
            <p:ph type="dt" sz="half" idx="10"/>
          </p:nvPr>
        </p:nvSpPr>
        <p:spPr/>
        <p:txBody>
          <a:bodyPr/>
          <a:lstStyle/>
          <a:p>
            <a:r>
              <a:rPr lang="de-AT" dirty="0">
                <a:solidFill>
                  <a:prstClr val="white"/>
                </a:solidFill>
              </a:rPr>
              <a:t>12.08.2014</a:t>
            </a:r>
          </a:p>
        </p:txBody>
      </p:sp>
    </p:spTree>
    <p:extLst>
      <p:ext uri="{BB962C8B-B14F-4D97-AF65-F5344CB8AC3E}">
        <p14:creationId xmlns:p14="http://schemas.microsoft.com/office/powerpoint/2010/main" val="21907718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404664"/>
            <a:ext cx="8363272" cy="990600"/>
          </a:xfrm>
        </p:spPr>
        <p:txBody>
          <a:bodyPr>
            <a:normAutofit/>
          </a:bodyPr>
          <a:lstStyle/>
          <a:p>
            <a:r>
              <a:rPr lang="de-AT" dirty="0">
                <a:latin typeface="Corbel" panose="020B0503020204020204" pitchFamily="34" charset="0"/>
              </a:rPr>
              <a:t>Treiber 3:</a:t>
            </a:r>
            <a:br>
              <a:rPr lang="de-AT" sz="2400" b="0" dirty="0">
                <a:latin typeface="Corbel" panose="020B0503020204020204" pitchFamily="34" charset="0"/>
              </a:rPr>
            </a:br>
            <a:r>
              <a:rPr lang="de-AT" sz="2400" dirty="0">
                <a:latin typeface="Corbel" panose="020B0503020204020204" pitchFamily="34" charset="0"/>
              </a:rPr>
              <a:t>Individualisierung und steigende Komplexität der Logistik</a:t>
            </a:r>
          </a:p>
        </p:txBody>
      </p:sp>
      <p:sp>
        <p:nvSpPr>
          <p:cNvPr id="3" name="Inhaltsplatzhalter 2"/>
          <p:cNvSpPr>
            <a:spLocks noGrp="1"/>
          </p:cNvSpPr>
          <p:nvPr>
            <p:ph idx="1"/>
          </p:nvPr>
        </p:nvSpPr>
        <p:spPr>
          <a:xfrm>
            <a:off x="457200" y="1821160"/>
            <a:ext cx="8229600" cy="4776192"/>
          </a:xfrm>
        </p:spPr>
        <p:txBody>
          <a:bodyPr>
            <a:normAutofit fontScale="92500" lnSpcReduction="20000"/>
          </a:bodyPr>
          <a:lstStyle/>
          <a:p>
            <a:r>
              <a:rPr lang="de-DE" dirty="0">
                <a:latin typeface="Corbel" panose="020B0503020204020204" pitchFamily="34" charset="0"/>
              </a:rPr>
              <a:t>Kundenwunsch nach kürzerer Lieferzeit </a:t>
            </a:r>
            <a:r>
              <a:rPr lang="de-DE" dirty="0">
                <a:latin typeface="Corbel" panose="020B0503020204020204" pitchFamily="34" charset="0"/>
                <a:sym typeface="Wingdings" panose="05000000000000000000" pitchFamily="2" charset="2"/>
              </a:rPr>
              <a:t></a:t>
            </a:r>
            <a:r>
              <a:rPr lang="de-DE" dirty="0">
                <a:latin typeface="Corbel" panose="020B0503020204020204" pitchFamily="34" charset="0"/>
              </a:rPr>
              <a:t> führt schlussendlich zu einer steigenden Komplexität der Logistikketten</a:t>
            </a:r>
          </a:p>
          <a:p>
            <a:pPr marL="0" indent="0">
              <a:buNone/>
            </a:pPr>
            <a:endParaRPr lang="de-AT" dirty="0">
              <a:latin typeface="Corbel" panose="020B0503020204020204" pitchFamily="34" charset="0"/>
            </a:endParaRPr>
          </a:p>
          <a:p>
            <a:r>
              <a:rPr lang="de-DE" dirty="0">
                <a:latin typeface="Corbel" panose="020B0503020204020204" pitchFamily="34" charset="0"/>
              </a:rPr>
              <a:t>Veranlasst durch steigende Bedeutung des Onlinehandels</a:t>
            </a:r>
            <a:br>
              <a:rPr lang="de-DE" dirty="0">
                <a:latin typeface="Corbel" panose="020B0503020204020204" pitchFamily="34" charset="0"/>
              </a:rPr>
            </a:br>
            <a:r>
              <a:rPr lang="de-DE" dirty="0">
                <a:latin typeface="Corbel" panose="020B0503020204020204" pitchFamily="34" charset="0"/>
                <a:sym typeface="Wingdings" panose="05000000000000000000" pitchFamily="2" charset="2"/>
              </a:rPr>
              <a:t></a:t>
            </a:r>
            <a:r>
              <a:rPr lang="de-DE" dirty="0">
                <a:latin typeface="Corbel" panose="020B0503020204020204" pitchFamily="34" charset="0"/>
              </a:rPr>
              <a:t> vor allem im Bereich B2C</a:t>
            </a:r>
          </a:p>
          <a:p>
            <a:pPr marL="0" indent="0">
              <a:buNone/>
            </a:pPr>
            <a:endParaRPr lang="de-AT" dirty="0">
              <a:latin typeface="Corbel" panose="020B0503020204020204" pitchFamily="34" charset="0"/>
            </a:endParaRPr>
          </a:p>
          <a:p>
            <a:r>
              <a:rPr lang="de-DE" dirty="0">
                <a:latin typeface="Corbel" panose="020B0503020204020204" pitchFamily="34" charset="0"/>
              </a:rPr>
              <a:t>Zunehmende Anzahl an Online Shops</a:t>
            </a:r>
          </a:p>
          <a:p>
            <a:pPr marL="0" indent="0">
              <a:buNone/>
            </a:pPr>
            <a:endParaRPr lang="de-AT" dirty="0">
              <a:latin typeface="Corbel" panose="020B0503020204020204" pitchFamily="34" charset="0"/>
            </a:endParaRPr>
          </a:p>
          <a:p>
            <a:r>
              <a:rPr lang="de-DE" dirty="0">
                <a:latin typeface="Corbel" panose="020B0503020204020204" pitchFamily="34" charset="0"/>
              </a:rPr>
              <a:t>Steigende Nachfrage an individualisierten Gütern </a:t>
            </a:r>
            <a:r>
              <a:rPr lang="de-DE" dirty="0">
                <a:latin typeface="Corbel" panose="020B0503020204020204" pitchFamily="34" charset="0"/>
                <a:sym typeface="Wingdings" panose="05000000000000000000" pitchFamily="2" charset="2"/>
              </a:rPr>
              <a:t></a:t>
            </a:r>
            <a:r>
              <a:rPr lang="de-DE" dirty="0">
                <a:latin typeface="Corbel" panose="020B0503020204020204" pitchFamily="34" charset="0"/>
              </a:rPr>
              <a:t> neue Anforderungen an Schnelligkeit, Termintreue, Flexibilität und Qualität</a:t>
            </a:r>
          </a:p>
          <a:p>
            <a:pPr marL="0" indent="0">
              <a:buNone/>
            </a:pPr>
            <a:r>
              <a:rPr lang="de-DE" dirty="0">
                <a:latin typeface="Corbel" panose="020B0503020204020204" pitchFamily="34" charset="0"/>
              </a:rPr>
              <a:t> </a:t>
            </a:r>
            <a:endParaRPr lang="de-AT" dirty="0">
              <a:latin typeface="Corbel" panose="020B0503020204020204" pitchFamily="34" charset="0"/>
            </a:endParaRPr>
          </a:p>
          <a:p>
            <a:r>
              <a:rPr lang="de-DE" dirty="0">
                <a:latin typeface="Corbel" panose="020B0503020204020204" pitchFamily="34" charset="0"/>
              </a:rPr>
              <a:t>Steigende Komplexität der Transportprozesse </a:t>
            </a:r>
            <a:r>
              <a:rPr lang="de-DE" dirty="0">
                <a:latin typeface="Corbel" panose="020B0503020204020204" pitchFamily="34" charset="0"/>
                <a:sym typeface="Wingdings" panose="05000000000000000000" pitchFamily="2" charset="2"/>
              </a:rPr>
              <a:t></a:t>
            </a:r>
            <a:r>
              <a:rPr lang="de-DE" dirty="0">
                <a:latin typeface="Corbel" panose="020B0503020204020204" pitchFamily="34" charset="0"/>
              </a:rPr>
              <a:t> </a:t>
            </a:r>
            <a:r>
              <a:rPr lang="de-AT" dirty="0">
                <a:latin typeface="Corbel" panose="020B0503020204020204" pitchFamily="34" charset="0"/>
              </a:rPr>
              <a:t>zunehmend individuelle Transportleistungen mindern die Möglichkeiten von Transportbündelungen</a:t>
            </a:r>
          </a:p>
        </p:txBody>
      </p:sp>
      <p:sp>
        <p:nvSpPr>
          <p:cNvPr id="4" name="Datumsplatzhalter 3"/>
          <p:cNvSpPr>
            <a:spLocks noGrp="1"/>
          </p:cNvSpPr>
          <p:nvPr>
            <p:ph type="dt" sz="half" idx="10"/>
          </p:nvPr>
        </p:nvSpPr>
        <p:spPr/>
        <p:txBody>
          <a:bodyPr/>
          <a:lstStyle/>
          <a:p>
            <a:fld id="{D3E61E40-B63F-46D5-8043-32BA19620943}" type="datetime6">
              <a:rPr lang="de-AT" smtClean="0">
                <a:solidFill>
                  <a:prstClr val="white"/>
                </a:solidFill>
              </a:rPr>
              <a:t>September 22</a:t>
            </a:fld>
            <a:endParaRPr lang="de-AT" dirty="0">
              <a:solidFill>
                <a:prstClr val="white"/>
              </a:solidFill>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34</a:t>
            </a:fld>
            <a:endParaRPr lang="de-AT" dirty="0">
              <a:solidFill>
                <a:prstClr val="white"/>
              </a:solidFill>
            </a:endParaRPr>
          </a:p>
        </p:txBody>
      </p:sp>
    </p:spTree>
    <p:extLst>
      <p:ext uri="{BB962C8B-B14F-4D97-AF65-F5344CB8AC3E}">
        <p14:creationId xmlns:p14="http://schemas.microsoft.com/office/powerpoint/2010/main" val="33856085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404664"/>
            <a:ext cx="8363272" cy="990600"/>
          </a:xfrm>
        </p:spPr>
        <p:txBody>
          <a:bodyPr>
            <a:normAutofit/>
          </a:bodyPr>
          <a:lstStyle/>
          <a:p>
            <a:r>
              <a:rPr lang="de-DE" dirty="0">
                <a:latin typeface="Corbel" panose="020B0503020204020204" pitchFamily="34" charset="0"/>
              </a:rPr>
              <a:t>Treiber 4:</a:t>
            </a:r>
            <a:br>
              <a:rPr lang="de-DE" sz="2400" b="0" dirty="0">
                <a:latin typeface="Corbel" panose="020B0503020204020204" pitchFamily="34" charset="0"/>
              </a:rPr>
            </a:br>
            <a:r>
              <a:rPr lang="de-AT" sz="2400" dirty="0">
                <a:latin typeface="Corbel" panose="020B0503020204020204" pitchFamily="34" charset="0"/>
              </a:rPr>
              <a:t>Kooperationen im Logistikbereich</a:t>
            </a:r>
          </a:p>
        </p:txBody>
      </p:sp>
      <p:sp>
        <p:nvSpPr>
          <p:cNvPr id="3" name="Inhaltsplatzhalter 2"/>
          <p:cNvSpPr>
            <a:spLocks noGrp="1"/>
          </p:cNvSpPr>
          <p:nvPr>
            <p:ph idx="1"/>
          </p:nvPr>
        </p:nvSpPr>
        <p:spPr/>
        <p:txBody>
          <a:bodyPr>
            <a:normAutofit lnSpcReduction="10000"/>
          </a:bodyPr>
          <a:lstStyle/>
          <a:p>
            <a:pPr marL="0" indent="0">
              <a:buNone/>
            </a:pPr>
            <a:r>
              <a:rPr lang="de-AT" b="1" dirty="0">
                <a:latin typeface="Corbel" panose="020B0503020204020204" pitchFamily="34" charset="0"/>
              </a:rPr>
              <a:t>Die zunehmende Globalisierung und damit auch die steigende Arbeitsteilung der Wirtschaft sorgt für:</a:t>
            </a:r>
            <a:endParaRPr lang="de-DE" b="1" dirty="0">
              <a:latin typeface="Corbel" panose="020B0503020204020204" pitchFamily="34" charset="0"/>
            </a:endParaRPr>
          </a:p>
          <a:p>
            <a:r>
              <a:rPr lang="de-DE" sz="2200" dirty="0">
                <a:latin typeface="Corbel" panose="020B0503020204020204" pitchFamily="34" charset="0"/>
              </a:rPr>
              <a:t>Fokussierung auf Kernkompetenzen </a:t>
            </a:r>
            <a:r>
              <a:rPr lang="de-DE" sz="2200" dirty="0">
                <a:latin typeface="Corbel" panose="020B0503020204020204" pitchFamily="34" charset="0"/>
                <a:sym typeface="Wingdings" panose="05000000000000000000" pitchFamily="2" charset="2"/>
              </a:rPr>
              <a:t></a:t>
            </a:r>
            <a:r>
              <a:rPr lang="de-DE" sz="2200" dirty="0">
                <a:latin typeface="Corbel" panose="020B0503020204020204" pitchFamily="34" charset="0"/>
              </a:rPr>
              <a:t> vermehrte </a:t>
            </a:r>
            <a:r>
              <a:rPr lang="de-DE" sz="2200" dirty="0" err="1">
                <a:latin typeface="Corbel" panose="020B0503020204020204" pitchFamily="34" charset="0"/>
              </a:rPr>
              <a:t>Make-or-Buy</a:t>
            </a:r>
            <a:r>
              <a:rPr lang="de-DE" sz="2200" dirty="0">
                <a:latin typeface="Corbel" panose="020B0503020204020204" pitchFamily="34" charset="0"/>
              </a:rPr>
              <a:t> Entscheidungen, globale Zusammenarbeit</a:t>
            </a:r>
            <a:endParaRPr lang="de-AT" sz="2200" dirty="0">
              <a:latin typeface="Corbel" panose="020B0503020204020204" pitchFamily="34" charset="0"/>
            </a:endParaRPr>
          </a:p>
          <a:p>
            <a:r>
              <a:rPr lang="de-DE" sz="2200" dirty="0">
                <a:latin typeface="Corbel" panose="020B0503020204020204" pitchFamily="34" charset="0"/>
              </a:rPr>
              <a:t>Zunahme komplexer Unternehmens- bzw. Zuliefernetzwerke </a:t>
            </a:r>
            <a:r>
              <a:rPr lang="de-DE" sz="2200" dirty="0">
                <a:latin typeface="Corbel" panose="020B0503020204020204" pitchFamily="34" charset="0"/>
                <a:sym typeface="Wingdings" panose="05000000000000000000" pitchFamily="2" charset="2"/>
              </a:rPr>
              <a:t></a:t>
            </a:r>
            <a:r>
              <a:rPr lang="de-DE" sz="2200" dirty="0">
                <a:latin typeface="Corbel" panose="020B0503020204020204" pitchFamily="34" charset="0"/>
              </a:rPr>
              <a:t> vermehrte internationale Waren- und Güterströme </a:t>
            </a:r>
            <a:r>
              <a:rPr lang="de-DE" sz="2200" dirty="0">
                <a:latin typeface="Corbel" panose="020B0503020204020204" pitchFamily="34" charset="0"/>
                <a:sym typeface="Wingdings" panose="05000000000000000000" pitchFamily="2" charset="2"/>
              </a:rPr>
              <a:t></a:t>
            </a:r>
            <a:r>
              <a:rPr lang="de-DE" sz="2200" dirty="0">
                <a:latin typeface="Corbel" panose="020B0503020204020204" pitchFamily="34" charset="0"/>
              </a:rPr>
              <a:t> steigender Güterverkehr</a:t>
            </a:r>
          </a:p>
          <a:p>
            <a:endParaRPr lang="de-AT" dirty="0">
              <a:latin typeface="Corbel" panose="020B0503020204020204" pitchFamily="34" charset="0"/>
            </a:endParaRPr>
          </a:p>
          <a:p>
            <a:pPr marL="0" indent="0">
              <a:buNone/>
            </a:pPr>
            <a:r>
              <a:rPr lang="de-DE" b="1" dirty="0">
                <a:latin typeface="Corbel" panose="020B0503020204020204" pitchFamily="34" charset="0"/>
              </a:rPr>
              <a:t>Unterscheidung in horizontale oder vertikale Kooperation</a:t>
            </a:r>
          </a:p>
          <a:p>
            <a:pPr>
              <a:tabLst>
                <a:tab pos="3136900" algn="l"/>
              </a:tabLst>
            </a:pPr>
            <a:r>
              <a:rPr lang="de-DE" sz="2200" dirty="0">
                <a:latin typeface="Corbel" panose="020B0503020204020204" pitchFamily="34" charset="0"/>
              </a:rPr>
              <a:t>Horizontale Kooperation: </a:t>
            </a:r>
            <a:endParaRPr lang="de-DE" dirty="0">
              <a:latin typeface="Corbel" panose="020B0503020204020204" pitchFamily="34" charset="0"/>
            </a:endParaRPr>
          </a:p>
          <a:p>
            <a:pPr lvl="1">
              <a:buFont typeface="Symbol" panose="05050102010706020507" pitchFamily="18" charset="2"/>
              <a:buChar char="-"/>
              <a:tabLst>
                <a:tab pos="3136900" algn="l"/>
              </a:tabLst>
            </a:pPr>
            <a:r>
              <a:rPr lang="de-AT" sz="1800" dirty="0">
                <a:latin typeface="Corbel" panose="020B0503020204020204" pitchFamily="34" charset="0"/>
              </a:rPr>
              <a:t>Idente Branche und gleiche Wertschöpfungsebene</a:t>
            </a:r>
            <a:endParaRPr lang="de-DE" sz="1800" dirty="0">
              <a:latin typeface="Corbel" panose="020B0503020204020204" pitchFamily="34" charset="0"/>
            </a:endParaRPr>
          </a:p>
          <a:p>
            <a:pPr>
              <a:tabLst>
                <a:tab pos="3136900" algn="l"/>
              </a:tabLst>
            </a:pPr>
            <a:r>
              <a:rPr lang="de-DE" sz="2200" dirty="0">
                <a:latin typeface="Corbel" panose="020B0503020204020204" pitchFamily="34" charset="0"/>
              </a:rPr>
              <a:t>Vertikale Kooperation: </a:t>
            </a:r>
            <a:endParaRPr lang="de-DE" dirty="0">
              <a:latin typeface="Corbel" panose="020B0503020204020204" pitchFamily="34" charset="0"/>
            </a:endParaRPr>
          </a:p>
          <a:p>
            <a:pPr lvl="1">
              <a:buFont typeface="Symbol" panose="05050102010706020507" pitchFamily="18" charset="2"/>
              <a:buChar char="-"/>
              <a:tabLst>
                <a:tab pos="3136900" algn="l"/>
              </a:tabLst>
            </a:pPr>
            <a:r>
              <a:rPr lang="de-AT" sz="1800" dirty="0">
                <a:latin typeface="Corbel" panose="020B0503020204020204" pitchFamily="34" charset="0"/>
              </a:rPr>
              <a:t>Idente Branche, auf unterschiedlicher Wertschöpfungsebene</a:t>
            </a:r>
          </a:p>
        </p:txBody>
      </p:sp>
      <p:sp>
        <p:nvSpPr>
          <p:cNvPr id="4" name="Datumsplatzhalter 3"/>
          <p:cNvSpPr>
            <a:spLocks noGrp="1"/>
          </p:cNvSpPr>
          <p:nvPr>
            <p:ph type="dt" sz="half" idx="10"/>
          </p:nvPr>
        </p:nvSpPr>
        <p:spPr/>
        <p:txBody>
          <a:bodyPr/>
          <a:lstStyle/>
          <a:p>
            <a:fld id="{D3E61E40-B63F-46D5-8043-32BA19620943}" type="datetime6">
              <a:rPr lang="de-AT" smtClean="0">
                <a:solidFill>
                  <a:prstClr val="white"/>
                </a:solidFill>
              </a:rPr>
              <a:t>September 22</a:t>
            </a:fld>
            <a:endParaRPr lang="de-AT" dirty="0">
              <a:solidFill>
                <a:prstClr val="white"/>
              </a:solidFill>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35</a:t>
            </a:fld>
            <a:endParaRPr lang="de-AT" dirty="0">
              <a:solidFill>
                <a:prstClr val="white"/>
              </a:solidFill>
            </a:endParaRPr>
          </a:p>
        </p:txBody>
      </p:sp>
    </p:spTree>
    <p:extLst>
      <p:ext uri="{BB962C8B-B14F-4D97-AF65-F5344CB8AC3E}">
        <p14:creationId xmlns:p14="http://schemas.microsoft.com/office/powerpoint/2010/main" val="28488503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404664"/>
            <a:ext cx="8363272" cy="990600"/>
          </a:xfrm>
        </p:spPr>
        <p:txBody>
          <a:bodyPr>
            <a:normAutofit/>
          </a:bodyPr>
          <a:lstStyle/>
          <a:p>
            <a:r>
              <a:rPr lang="de-DE" dirty="0">
                <a:latin typeface="Corbel" panose="020B0503020204020204" pitchFamily="34" charset="0"/>
              </a:rPr>
              <a:t>Horizontal vs. Vertikal</a:t>
            </a:r>
            <a:br>
              <a:rPr lang="de-AT" b="0" dirty="0">
                <a:latin typeface="Corbel" panose="020B0503020204020204" pitchFamily="34" charset="0"/>
              </a:rPr>
            </a:br>
            <a:r>
              <a:rPr lang="de-AT" sz="2400" b="0" dirty="0">
                <a:latin typeface="Corbel" panose="020B0503020204020204" pitchFamily="34" charset="0"/>
              </a:rPr>
              <a:t>Kooperationen im Logistikbereich</a:t>
            </a:r>
            <a:endParaRPr lang="de-AT" b="0" dirty="0">
              <a:latin typeface="Corbel" panose="020B0503020204020204" pitchFamily="34" charset="0"/>
            </a:endParaRPr>
          </a:p>
        </p:txBody>
      </p:sp>
      <p:sp>
        <p:nvSpPr>
          <p:cNvPr id="3" name="Inhaltsplatzhalter 2"/>
          <p:cNvSpPr>
            <a:spLocks noGrp="1"/>
          </p:cNvSpPr>
          <p:nvPr>
            <p:ph idx="1"/>
          </p:nvPr>
        </p:nvSpPr>
        <p:spPr>
          <a:xfrm>
            <a:off x="457200" y="1821160"/>
            <a:ext cx="8229600" cy="4776192"/>
          </a:xfrm>
        </p:spPr>
        <p:txBody>
          <a:bodyPr>
            <a:normAutofit fontScale="92500"/>
          </a:bodyPr>
          <a:lstStyle/>
          <a:p>
            <a:pPr marL="0" indent="0">
              <a:buNone/>
            </a:pPr>
            <a:r>
              <a:rPr lang="de-DE" sz="2600" b="1" dirty="0">
                <a:latin typeface="Corbel" panose="020B0503020204020204" pitchFamily="34" charset="0"/>
              </a:rPr>
              <a:t>Horizontal:</a:t>
            </a:r>
            <a:endParaRPr lang="de-AT" sz="2600" dirty="0">
              <a:latin typeface="Corbel" panose="020B0503020204020204" pitchFamily="34" charset="0"/>
            </a:endParaRPr>
          </a:p>
          <a:p>
            <a:r>
              <a:rPr lang="de-DE" dirty="0">
                <a:latin typeface="Corbel" panose="020B0503020204020204" pitchFamily="34" charset="0"/>
              </a:rPr>
              <a:t>Erschließung neuer geografischer Märkte </a:t>
            </a:r>
            <a:r>
              <a:rPr lang="de-DE" dirty="0">
                <a:latin typeface="Corbel" panose="020B0503020204020204" pitchFamily="34" charset="0"/>
                <a:sym typeface="Wingdings" panose="05000000000000000000" pitchFamily="2" charset="2"/>
              </a:rPr>
              <a:t></a:t>
            </a:r>
            <a:r>
              <a:rPr lang="de-DE" dirty="0">
                <a:latin typeface="Corbel" panose="020B0503020204020204" pitchFamily="34" charset="0"/>
              </a:rPr>
              <a:t> Angebot von internationalen Transportleistungen </a:t>
            </a:r>
          </a:p>
          <a:p>
            <a:r>
              <a:rPr lang="de-DE" dirty="0">
                <a:latin typeface="Corbel" panose="020B0503020204020204" pitchFamily="34" charset="0"/>
              </a:rPr>
              <a:t>Nutzung von Skaleneffekten </a:t>
            </a:r>
            <a:r>
              <a:rPr lang="de-DE" dirty="0">
                <a:latin typeface="Corbel" panose="020B0503020204020204" pitchFamily="34" charset="0"/>
                <a:sym typeface="Wingdings" panose="05000000000000000000" pitchFamily="2" charset="2"/>
              </a:rPr>
              <a:t></a:t>
            </a:r>
            <a:r>
              <a:rPr lang="de-DE" dirty="0">
                <a:latin typeface="Corbel" panose="020B0503020204020204" pitchFamily="34" charset="0"/>
              </a:rPr>
              <a:t> effiziente Auslastung von Transportmitteln </a:t>
            </a:r>
            <a:r>
              <a:rPr lang="de-DE" dirty="0">
                <a:latin typeface="Corbel" panose="020B0503020204020204" pitchFamily="34" charset="0"/>
                <a:sym typeface="Wingdings" panose="05000000000000000000" pitchFamily="2" charset="2"/>
              </a:rPr>
              <a:t></a:t>
            </a:r>
            <a:r>
              <a:rPr lang="de-DE" dirty="0">
                <a:latin typeface="Corbel" panose="020B0503020204020204" pitchFamily="34" charset="0"/>
              </a:rPr>
              <a:t> Realisierung von Kostenersparnissen</a:t>
            </a:r>
            <a:endParaRPr lang="de-AT" dirty="0">
              <a:latin typeface="Corbel" panose="020B0503020204020204" pitchFamily="34" charset="0"/>
            </a:endParaRPr>
          </a:p>
          <a:p>
            <a:r>
              <a:rPr lang="de-DE" dirty="0">
                <a:latin typeface="Corbel" panose="020B0503020204020204" pitchFamily="34" charset="0"/>
              </a:rPr>
              <a:t>Angebot von unterschiedlichen Logistikdienstleistungen</a:t>
            </a:r>
          </a:p>
          <a:p>
            <a:pPr marL="0" indent="0">
              <a:buNone/>
            </a:pPr>
            <a:endParaRPr lang="de-DE" dirty="0">
              <a:latin typeface="Corbel" panose="020B0503020204020204" pitchFamily="34" charset="0"/>
            </a:endParaRPr>
          </a:p>
          <a:p>
            <a:pPr marL="0" indent="0">
              <a:buNone/>
            </a:pPr>
            <a:r>
              <a:rPr lang="de-DE" sz="2600" b="1" dirty="0">
                <a:latin typeface="Corbel" panose="020B0503020204020204" pitchFamily="34" charset="0"/>
              </a:rPr>
              <a:t>Vertikal:</a:t>
            </a:r>
            <a:endParaRPr lang="de-AT" sz="2600" dirty="0">
              <a:latin typeface="Corbel" panose="020B0503020204020204" pitchFamily="34" charset="0"/>
            </a:endParaRPr>
          </a:p>
          <a:p>
            <a:r>
              <a:rPr lang="de-DE" dirty="0">
                <a:latin typeface="Corbel" panose="020B0503020204020204" pitchFamily="34" charset="0"/>
              </a:rPr>
              <a:t>Angebot von spezifischen Dienstleistungen </a:t>
            </a:r>
            <a:r>
              <a:rPr lang="de-DE" dirty="0">
                <a:latin typeface="Corbel" panose="020B0503020204020204" pitchFamily="34" charset="0"/>
                <a:sym typeface="Wingdings" panose="05000000000000000000" pitchFamily="2" charset="2"/>
              </a:rPr>
              <a:t></a:t>
            </a:r>
            <a:r>
              <a:rPr lang="de-DE" dirty="0">
                <a:latin typeface="Corbel" panose="020B0503020204020204" pitchFamily="34" charset="0"/>
              </a:rPr>
              <a:t> Wettbewerbsvorteile</a:t>
            </a:r>
            <a:endParaRPr lang="de-AT" dirty="0">
              <a:latin typeface="Corbel" panose="020B0503020204020204" pitchFamily="34" charset="0"/>
            </a:endParaRPr>
          </a:p>
          <a:p>
            <a:r>
              <a:rPr lang="de-DE" dirty="0">
                <a:latin typeface="Corbel" panose="020B0503020204020204" pitchFamily="34" charset="0"/>
              </a:rPr>
              <a:t>Ermöglichung von Rationalisierungsgewinnen </a:t>
            </a:r>
          </a:p>
          <a:p>
            <a:r>
              <a:rPr lang="de-DE" dirty="0">
                <a:latin typeface="Corbel" panose="020B0503020204020204" pitchFamily="34" charset="0"/>
              </a:rPr>
              <a:t>Realisierung durch vermehrte Ansiedlung von Betreiben in Hafennähe</a:t>
            </a:r>
            <a:endParaRPr lang="de-AT" dirty="0">
              <a:latin typeface="Corbel" panose="020B0503020204020204" pitchFamily="34" charset="0"/>
            </a:endParaRPr>
          </a:p>
        </p:txBody>
      </p:sp>
      <p:sp>
        <p:nvSpPr>
          <p:cNvPr id="4" name="Datumsplatzhalter 3"/>
          <p:cNvSpPr>
            <a:spLocks noGrp="1"/>
          </p:cNvSpPr>
          <p:nvPr>
            <p:ph type="dt" sz="half" idx="10"/>
          </p:nvPr>
        </p:nvSpPr>
        <p:spPr/>
        <p:txBody>
          <a:bodyPr/>
          <a:lstStyle/>
          <a:p>
            <a:fld id="{D3E61E40-B63F-46D5-8043-32BA19620943}" type="datetime6">
              <a:rPr lang="de-AT" smtClean="0">
                <a:solidFill>
                  <a:prstClr val="white"/>
                </a:solidFill>
              </a:rPr>
              <a:t>September 22</a:t>
            </a:fld>
            <a:endParaRPr lang="de-AT" dirty="0">
              <a:solidFill>
                <a:prstClr val="white"/>
              </a:solidFill>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36</a:t>
            </a:fld>
            <a:endParaRPr lang="de-AT" dirty="0">
              <a:solidFill>
                <a:prstClr val="white"/>
              </a:solidFill>
            </a:endParaRPr>
          </a:p>
        </p:txBody>
      </p:sp>
    </p:spTree>
    <p:extLst>
      <p:ext uri="{BB962C8B-B14F-4D97-AF65-F5344CB8AC3E}">
        <p14:creationId xmlns:p14="http://schemas.microsoft.com/office/powerpoint/2010/main" val="1221091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err="1">
                <a:latin typeface="Corbel" panose="020B0503020204020204" pitchFamily="34" charset="0"/>
              </a:rPr>
              <a:t>Potentiale</a:t>
            </a:r>
            <a:r>
              <a:rPr lang="en-US" dirty="0">
                <a:latin typeface="Corbel" panose="020B0503020204020204" pitchFamily="34" charset="0"/>
              </a:rPr>
              <a:t> </a:t>
            </a:r>
            <a:r>
              <a:rPr lang="en-US" dirty="0" err="1">
                <a:latin typeface="Corbel" panose="020B0503020204020204" pitchFamily="34" charset="0"/>
              </a:rPr>
              <a:t>für</a:t>
            </a:r>
            <a:r>
              <a:rPr lang="en-US" dirty="0">
                <a:latin typeface="Corbel" panose="020B0503020204020204" pitchFamily="34" charset="0"/>
              </a:rPr>
              <a:t> </a:t>
            </a:r>
            <a:r>
              <a:rPr lang="en-US" dirty="0" err="1">
                <a:latin typeface="Corbel" panose="020B0503020204020204" pitchFamily="34" charset="0"/>
              </a:rPr>
              <a:t>Binnenschifffahrt</a:t>
            </a:r>
            <a:br>
              <a:rPr lang="en-US" dirty="0">
                <a:solidFill>
                  <a:schemeClr val="accent5">
                    <a:lumMod val="50000"/>
                  </a:schemeClr>
                </a:solidFill>
                <a:latin typeface="Corbel" panose="020B0503020204020204" pitchFamily="34" charset="0"/>
              </a:rPr>
            </a:br>
            <a:r>
              <a:rPr lang="de-AT" sz="2400" b="0" dirty="0">
                <a:latin typeface="Corbel" panose="020B0503020204020204" pitchFamily="34" charset="0"/>
              </a:rPr>
              <a:t>Kooperationen im Logistikbereich</a:t>
            </a:r>
            <a:endParaRPr lang="de-AT" dirty="0">
              <a:latin typeface="Corbel" panose="020B0503020204020204" pitchFamily="34" charset="0"/>
            </a:endParaRPr>
          </a:p>
        </p:txBody>
      </p:sp>
      <p:sp>
        <p:nvSpPr>
          <p:cNvPr id="3" name="Inhaltsplatzhalter 2"/>
          <p:cNvSpPr>
            <a:spLocks noGrp="1"/>
          </p:cNvSpPr>
          <p:nvPr>
            <p:ph idx="1"/>
          </p:nvPr>
        </p:nvSpPr>
        <p:spPr/>
        <p:txBody>
          <a:bodyPr>
            <a:normAutofit/>
          </a:bodyPr>
          <a:lstStyle/>
          <a:p>
            <a:r>
              <a:rPr lang="de-DE" sz="2200" dirty="0">
                <a:latin typeface="Corbel" panose="020B0503020204020204" pitchFamily="34" charset="0"/>
              </a:rPr>
              <a:t>Horizontale oder vertikale Kooperationen (auch im internationalen Kontext) können:</a:t>
            </a:r>
            <a:endParaRPr lang="de-AT" sz="2200" dirty="0">
              <a:latin typeface="Corbel" panose="020B0503020204020204" pitchFamily="34" charset="0"/>
            </a:endParaRPr>
          </a:p>
          <a:p>
            <a:pPr lvl="1">
              <a:buFont typeface="Symbol" panose="05050102010706020507" pitchFamily="18" charset="2"/>
              <a:buChar char="-"/>
            </a:pPr>
            <a:r>
              <a:rPr lang="de-DE" sz="1800" dirty="0">
                <a:latin typeface="Corbel" panose="020B0503020204020204" pitchFamily="34" charset="0"/>
              </a:rPr>
              <a:t>die Konkurrenzfähigkeit der Binnenschifffahrt erhöhen, </a:t>
            </a:r>
            <a:endParaRPr lang="de-AT" sz="1800" dirty="0">
              <a:latin typeface="Corbel" panose="020B0503020204020204" pitchFamily="34" charset="0"/>
            </a:endParaRPr>
          </a:p>
          <a:p>
            <a:pPr lvl="1">
              <a:buFont typeface="Symbol" panose="05050102010706020507" pitchFamily="18" charset="2"/>
              <a:buChar char="-"/>
            </a:pPr>
            <a:r>
              <a:rPr lang="de-DE" sz="1800" dirty="0">
                <a:latin typeface="Corbel" panose="020B0503020204020204" pitchFamily="34" charset="0"/>
              </a:rPr>
              <a:t>Skaleneffekte ermöglichen und dadurch eine effiziente Auslastung des Binnenschiffes generieren,</a:t>
            </a:r>
            <a:endParaRPr lang="de-AT" sz="1800" dirty="0">
              <a:latin typeface="Corbel" panose="020B0503020204020204" pitchFamily="34" charset="0"/>
            </a:endParaRPr>
          </a:p>
          <a:p>
            <a:pPr lvl="1">
              <a:buFont typeface="Symbol" panose="05050102010706020507" pitchFamily="18" charset="2"/>
              <a:buChar char="-"/>
            </a:pPr>
            <a:r>
              <a:rPr lang="de-DE" sz="1800" dirty="0">
                <a:latin typeface="Corbel" panose="020B0503020204020204" pitchFamily="34" charset="0"/>
              </a:rPr>
              <a:t>und für die vereinfachte Erschließung von neuen Märkten sorgen.</a:t>
            </a:r>
            <a:endParaRPr lang="de-AT" sz="1800" dirty="0">
              <a:latin typeface="Corbel" panose="020B0503020204020204" pitchFamily="34" charset="0"/>
            </a:endParaRPr>
          </a:p>
          <a:p>
            <a:pPr lvl="1"/>
            <a:endParaRPr lang="de-AT" sz="400" dirty="0">
              <a:latin typeface="Corbel" panose="020B0503020204020204" pitchFamily="34" charset="0"/>
            </a:endParaRPr>
          </a:p>
          <a:p>
            <a:r>
              <a:rPr lang="de-DE" sz="2200" dirty="0">
                <a:latin typeface="Corbel" panose="020B0503020204020204" pitchFamily="34" charset="0"/>
              </a:rPr>
              <a:t>Durch eine vermehrte Ansiedlung von Betrieben in Hafennähe können Kooperationen auf vertikaler </a:t>
            </a:r>
            <a:br>
              <a:rPr lang="de-DE" sz="2200" dirty="0">
                <a:latin typeface="Corbel" panose="020B0503020204020204" pitchFamily="34" charset="0"/>
              </a:rPr>
            </a:br>
            <a:r>
              <a:rPr lang="de-DE" sz="2200" dirty="0">
                <a:latin typeface="Corbel" panose="020B0503020204020204" pitchFamily="34" charset="0"/>
              </a:rPr>
              <a:t>Ebene vereinfacht werden. Dies könnte </a:t>
            </a:r>
            <a:br>
              <a:rPr lang="de-DE" sz="2200" dirty="0">
                <a:latin typeface="Corbel" panose="020B0503020204020204" pitchFamily="34" charset="0"/>
              </a:rPr>
            </a:br>
            <a:r>
              <a:rPr lang="de-DE" sz="2200" dirty="0">
                <a:latin typeface="Corbel" panose="020B0503020204020204" pitchFamily="34" charset="0"/>
              </a:rPr>
              <a:t>eine vermehrte Integration des </a:t>
            </a:r>
            <a:br>
              <a:rPr lang="de-DE" sz="2200" dirty="0">
                <a:latin typeface="Corbel" panose="020B0503020204020204" pitchFamily="34" charset="0"/>
              </a:rPr>
            </a:br>
            <a:r>
              <a:rPr lang="de-DE" sz="2200" dirty="0">
                <a:latin typeface="Corbel" panose="020B0503020204020204" pitchFamily="34" charset="0"/>
              </a:rPr>
              <a:t>Binnenschiffs in die Transportkette </a:t>
            </a:r>
            <a:br>
              <a:rPr lang="de-DE" sz="2200" dirty="0">
                <a:latin typeface="Corbel" panose="020B0503020204020204" pitchFamily="34" charset="0"/>
              </a:rPr>
            </a:br>
            <a:r>
              <a:rPr lang="de-DE" sz="2200" dirty="0">
                <a:latin typeface="Corbel" panose="020B0503020204020204" pitchFamily="34" charset="0"/>
              </a:rPr>
              <a:t>begünstigen. </a:t>
            </a:r>
            <a:endParaRPr lang="de-AT" sz="2200" dirty="0">
              <a:latin typeface="Corbel" panose="020B0503020204020204" pitchFamily="34" charset="0"/>
            </a:endParaRPr>
          </a:p>
          <a:p>
            <a:endParaRPr lang="de-AT" dirty="0">
              <a:latin typeface="Corbel" panose="020B0503020204020204" pitchFamily="34" charset="0"/>
            </a:endParaRPr>
          </a:p>
        </p:txBody>
      </p:sp>
      <p:sp>
        <p:nvSpPr>
          <p:cNvPr id="4" name="Datumsplatzhalter 3"/>
          <p:cNvSpPr>
            <a:spLocks noGrp="1"/>
          </p:cNvSpPr>
          <p:nvPr>
            <p:ph type="dt" sz="half" idx="10"/>
          </p:nvPr>
        </p:nvSpPr>
        <p:spPr/>
        <p:txBody>
          <a:bodyPr/>
          <a:lstStyle/>
          <a:p>
            <a:fld id="{D3E61E40-B63F-46D5-8043-32BA19620943}" type="datetime6">
              <a:rPr lang="de-AT" smtClean="0">
                <a:solidFill>
                  <a:prstClr val="white"/>
                </a:solidFill>
              </a:rPr>
              <a:t>September 22</a:t>
            </a:fld>
            <a:endParaRPr lang="de-AT" dirty="0">
              <a:solidFill>
                <a:prstClr val="white"/>
              </a:solidFill>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37</a:t>
            </a:fld>
            <a:endParaRPr lang="de-AT" dirty="0">
              <a:solidFill>
                <a:prstClr val="white"/>
              </a:solidFill>
            </a:endParaRPr>
          </a:p>
        </p:txBody>
      </p:sp>
      <p:pic>
        <p:nvPicPr>
          <p:cNvPr id="7" name="Grafik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65116" y="4365104"/>
            <a:ext cx="3347864" cy="2155187"/>
          </a:xfrm>
          <a:prstGeom prst="rect">
            <a:avLst/>
          </a:prstGeom>
        </p:spPr>
      </p:pic>
      <p:sp>
        <p:nvSpPr>
          <p:cNvPr id="8" name="Rechteck 7"/>
          <p:cNvSpPr/>
          <p:nvPr/>
        </p:nvSpPr>
        <p:spPr>
          <a:xfrm>
            <a:off x="5843736" y="4398441"/>
            <a:ext cx="4572000" cy="215444"/>
          </a:xfrm>
          <a:prstGeom prst="rect">
            <a:avLst/>
          </a:prstGeom>
        </p:spPr>
        <p:txBody>
          <a:bodyPr>
            <a:spAutoFit/>
          </a:bodyPr>
          <a:lstStyle/>
          <a:p>
            <a:r>
              <a:rPr lang="de-AT" sz="800" dirty="0">
                <a:solidFill>
                  <a:schemeClr val="bg1"/>
                </a:solidFill>
                <a:latin typeface="Corbel" panose="020B0503020204020204" pitchFamily="34" charset="0"/>
              </a:rPr>
              <a:t>Quelle: </a:t>
            </a:r>
            <a:r>
              <a:rPr lang="de-AT" sz="800" dirty="0" err="1">
                <a:solidFill>
                  <a:schemeClr val="bg1"/>
                </a:solidFill>
                <a:latin typeface="Corbel" panose="020B0503020204020204" pitchFamily="34" charset="0"/>
              </a:rPr>
              <a:t>pixabay</a:t>
            </a:r>
            <a:endParaRPr lang="de-AT" sz="800" dirty="0">
              <a:solidFill>
                <a:schemeClr val="bg1"/>
              </a:solidFill>
              <a:latin typeface="Corbel" panose="020B0503020204020204" pitchFamily="34" charset="0"/>
            </a:endParaRPr>
          </a:p>
        </p:txBody>
      </p:sp>
    </p:spTree>
    <p:extLst>
      <p:ext uri="{BB962C8B-B14F-4D97-AF65-F5344CB8AC3E}">
        <p14:creationId xmlns:p14="http://schemas.microsoft.com/office/powerpoint/2010/main" val="6913428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88224" y="2708920"/>
            <a:ext cx="2016224" cy="2016224"/>
          </a:xfrm>
          <a:prstGeom prst="rect">
            <a:avLst/>
          </a:prstGeom>
        </p:spPr>
      </p:pic>
      <p:sp>
        <p:nvSpPr>
          <p:cNvPr id="2" name="Title 1"/>
          <p:cNvSpPr>
            <a:spLocks noGrp="1"/>
          </p:cNvSpPr>
          <p:nvPr>
            <p:ph type="title"/>
          </p:nvPr>
        </p:nvSpPr>
        <p:spPr/>
        <p:txBody>
          <a:bodyPr/>
          <a:lstStyle/>
          <a:p>
            <a:r>
              <a:rPr lang="de-DE" dirty="0">
                <a:latin typeface="Corbel" panose="020B0503020204020204" pitchFamily="34" charset="0"/>
              </a:rPr>
              <a:t>Zusammenfassung</a:t>
            </a:r>
            <a:endParaRPr lang="de-AT" dirty="0">
              <a:latin typeface="Corbel" panose="020B0503020204020204" pitchFamily="34" charset="0"/>
            </a:endParaRPr>
          </a:p>
        </p:txBody>
      </p:sp>
      <p:sp>
        <p:nvSpPr>
          <p:cNvPr id="3" name="Content Placeholder 2"/>
          <p:cNvSpPr>
            <a:spLocks noGrp="1"/>
          </p:cNvSpPr>
          <p:nvPr>
            <p:ph idx="1"/>
          </p:nvPr>
        </p:nvSpPr>
        <p:spPr>
          <a:xfrm>
            <a:off x="441517" y="2348879"/>
            <a:ext cx="8594979" cy="4241187"/>
          </a:xfrm>
        </p:spPr>
        <p:txBody>
          <a:bodyPr>
            <a:normAutofit/>
          </a:bodyPr>
          <a:lstStyle/>
          <a:p>
            <a:r>
              <a:rPr lang="de-AT" sz="2200" dirty="0">
                <a:latin typeface="Corbel" panose="020B0503020204020204" pitchFamily="34" charset="0"/>
              </a:rPr>
              <a:t>Die aktuellen Entwicklungstrends sind in den folgenden Bereichen entstandenen:</a:t>
            </a:r>
          </a:p>
          <a:p>
            <a:pPr lvl="1">
              <a:buFont typeface="Symbol" panose="05050102010706020507" pitchFamily="18" charset="2"/>
              <a:buChar char="-"/>
            </a:pPr>
            <a:r>
              <a:rPr lang="de-AT" sz="1800" dirty="0">
                <a:latin typeface="Corbel" panose="020B0503020204020204" pitchFamily="34" charset="0"/>
              </a:rPr>
              <a:t>Nachhaltigkeit</a:t>
            </a:r>
          </a:p>
          <a:p>
            <a:pPr lvl="1">
              <a:buFont typeface="Symbol" panose="05050102010706020507" pitchFamily="18" charset="2"/>
              <a:buChar char="-"/>
            </a:pPr>
            <a:r>
              <a:rPr lang="de-AT" sz="1800" dirty="0">
                <a:latin typeface="Corbel" panose="020B0503020204020204" pitchFamily="34" charset="0"/>
              </a:rPr>
              <a:t>Digitalisierung/Vernetzung</a:t>
            </a:r>
          </a:p>
          <a:p>
            <a:pPr lvl="1">
              <a:buFont typeface="Symbol" panose="05050102010706020507" pitchFamily="18" charset="2"/>
              <a:buChar char="-"/>
            </a:pPr>
            <a:r>
              <a:rPr lang="de-AT" sz="1800" dirty="0">
                <a:latin typeface="Corbel" panose="020B0503020204020204" pitchFamily="34" charset="0"/>
              </a:rPr>
              <a:t>Individualisierung und steigende Komplexität </a:t>
            </a:r>
          </a:p>
          <a:p>
            <a:pPr lvl="1">
              <a:buFont typeface="Symbol" panose="05050102010706020507" pitchFamily="18" charset="2"/>
              <a:buChar char="-"/>
            </a:pPr>
            <a:r>
              <a:rPr lang="de-AT" sz="1800" dirty="0">
                <a:latin typeface="Corbel" panose="020B0503020204020204" pitchFamily="34" charset="0"/>
              </a:rPr>
              <a:t>Kooperation</a:t>
            </a:r>
          </a:p>
          <a:p>
            <a:pPr marL="274320" lvl="1" indent="0">
              <a:buNone/>
            </a:pPr>
            <a:endParaRPr lang="de-AT" sz="1800" dirty="0">
              <a:latin typeface="Corbel" panose="020B0503020204020204" pitchFamily="34" charset="0"/>
            </a:endParaRPr>
          </a:p>
          <a:p>
            <a:r>
              <a:rPr lang="de-AT" sz="2200" dirty="0">
                <a:latin typeface="Corbel" panose="020B0503020204020204" pitchFamily="34" charset="0"/>
              </a:rPr>
              <a:t>Neue Entwicklungstrends können eine vermehrte Integration des Binnenschiffs in multimodale Verkehrssysteme begünstigen.</a:t>
            </a:r>
          </a:p>
          <a:p>
            <a:pPr marL="0" indent="0">
              <a:buNone/>
            </a:pPr>
            <a:endParaRPr lang="de-DE" dirty="0">
              <a:latin typeface="Corbel" panose="020B0503020204020204" pitchFamily="34" charset="0"/>
            </a:endParaRPr>
          </a:p>
          <a:p>
            <a:pPr marL="0" indent="0">
              <a:buNone/>
            </a:pPr>
            <a:endParaRPr lang="de-DE" dirty="0">
              <a:latin typeface="Corbel" panose="020B0503020204020204" pitchFamily="34" charset="0"/>
            </a:endParaRPr>
          </a:p>
        </p:txBody>
      </p:sp>
      <p:sp>
        <p:nvSpPr>
          <p:cNvPr id="4" name="Date Placeholder 3"/>
          <p:cNvSpPr>
            <a:spLocks noGrp="1"/>
          </p:cNvSpPr>
          <p:nvPr>
            <p:ph type="dt" sz="half" idx="10"/>
          </p:nvPr>
        </p:nvSpPr>
        <p:spPr/>
        <p:txBody>
          <a:bodyPr/>
          <a:lstStyle/>
          <a:p>
            <a:fld id="{D3E61E40-B63F-46D5-8043-32BA19620943}" type="datetime6">
              <a:rPr lang="de-AT" smtClean="0">
                <a:solidFill>
                  <a:prstClr val="white"/>
                </a:solidFill>
              </a:rPr>
              <a:t>September 22</a:t>
            </a:fld>
            <a:endParaRPr lang="de-AT" dirty="0">
              <a:solidFill>
                <a:prstClr val="white"/>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38</a:t>
            </a:fld>
            <a:endParaRPr lang="de-AT" dirty="0">
              <a:solidFill>
                <a:prstClr val="white"/>
              </a:solidFill>
            </a:endParaRPr>
          </a:p>
        </p:txBody>
      </p:sp>
      <p:sp>
        <p:nvSpPr>
          <p:cNvPr id="7" name="Rechteck 6"/>
          <p:cNvSpPr/>
          <p:nvPr/>
        </p:nvSpPr>
        <p:spPr>
          <a:xfrm>
            <a:off x="6516216" y="4350022"/>
            <a:ext cx="4572000" cy="215444"/>
          </a:xfrm>
          <a:prstGeom prst="rect">
            <a:avLst/>
          </a:prstGeom>
        </p:spPr>
        <p:txBody>
          <a:bodyPr>
            <a:spAutoFit/>
          </a:bodyPr>
          <a:lstStyle/>
          <a:p>
            <a:r>
              <a:rPr lang="de-AT" sz="800" dirty="0">
                <a:latin typeface="Corbel" panose="020B0503020204020204" pitchFamily="34" charset="0"/>
              </a:rPr>
              <a:t>Quelle: </a:t>
            </a:r>
            <a:r>
              <a:rPr lang="de-AT" sz="800" dirty="0" err="1">
                <a:latin typeface="Corbel" panose="020B0503020204020204" pitchFamily="34" charset="0"/>
              </a:rPr>
              <a:t>pixabay</a:t>
            </a:r>
            <a:endParaRPr lang="de-AT" sz="800" dirty="0">
              <a:latin typeface="Corbel" panose="020B0503020204020204" pitchFamily="34" charset="0"/>
            </a:endParaRPr>
          </a:p>
        </p:txBody>
      </p:sp>
    </p:spTree>
    <p:extLst>
      <p:ext uri="{BB962C8B-B14F-4D97-AF65-F5344CB8AC3E}">
        <p14:creationId xmlns:p14="http://schemas.microsoft.com/office/powerpoint/2010/main" val="13460478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404664"/>
            <a:ext cx="7139136" cy="990600"/>
          </a:xfrm>
        </p:spPr>
        <p:txBody>
          <a:bodyPr>
            <a:normAutofit fontScale="90000"/>
          </a:bodyPr>
          <a:lstStyle/>
          <a:p>
            <a:r>
              <a:rPr lang="de-AT" dirty="0"/>
              <a:t>Quiz</a:t>
            </a:r>
            <a:br>
              <a:rPr lang="de-AT" dirty="0"/>
            </a:br>
            <a:r>
              <a:rPr lang="de-AT" b="0" dirty="0"/>
              <a:t>4 Treiber für die Entwicklung innovativer Geschäftsideen </a:t>
            </a:r>
            <a:endParaRPr lang="en-US" b="0" dirty="0"/>
          </a:p>
        </p:txBody>
      </p:sp>
      <p:sp>
        <p:nvSpPr>
          <p:cNvPr id="3" name="Inhaltsplatzhalter 2"/>
          <p:cNvSpPr>
            <a:spLocks noGrp="1"/>
          </p:cNvSpPr>
          <p:nvPr>
            <p:ph idx="1"/>
          </p:nvPr>
        </p:nvSpPr>
        <p:spPr/>
        <p:txBody>
          <a:bodyPr/>
          <a:lstStyle/>
          <a:p>
            <a:pPr marL="0" indent="0" algn="ctr">
              <a:buNone/>
            </a:pPr>
            <a:r>
              <a:rPr lang="de-AT" dirty="0"/>
              <a:t>Welches ist KEIN </a:t>
            </a:r>
            <a:r>
              <a:rPr lang="de-AT" dirty="0">
                <a:latin typeface="Corbel" panose="020B0503020204020204" pitchFamily="34" charset="0"/>
              </a:rPr>
              <a:t>einschränkender Faktor für eine Verkehrsverlagerung zu Gunsten der Binnenschifffahrt?</a:t>
            </a:r>
          </a:p>
          <a:p>
            <a:pPr marL="0" indent="0">
              <a:buNone/>
            </a:pPr>
            <a:endParaRPr lang="de-AT" dirty="0">
              <a:latin typeface="Corbel" panose="020B0503020204020204" pitchFamily="34" charset="0"/>
            </a:endParaRPr>
          </a:p>
          <a:p>
            <a:pPr marL="0" indent="0">
              <a:buNone/>
            </a:pPr>
            <a:r>
              <a:rPr lang="de-AT" dirty="0">
                <a:latin typeface="Corbel" panose="020B0503020204020204" pitchFamily="34" charset="0"/>
              </a:rPr>
              <a:t> a) Transportgeschwindigkeit		b) Distanz</a:t>
            </a:r>
          </a:p>
          <a:p>
            <a:pPr marL="0" indent="0">
              <a:buNone/>
            </a:pPr>
            <a:r>
              <a:rPr lang="de-AT" dirty="0">
                <a:latin typeface="Corbel" panose="020B0503020204020204" pitchFamily="34" charset="0"/>
              </a:rPr>
              <a:t>c) Zugänglichkeit			d) Administrationsaufwand</a:t>
            </a:r>
            <a:br>
              <a:rPr lang="de-AT" dirty="0">
                <a:latin typeface="Corbel" panose="020B0503020204020204" pitchFamily="34" charset="0"/>
              </a:rPr>
            </a:br>
            <a:endParaRPr lang="en-US" dirty="0"/>
          </a:p>
        </p:txBody>
      </p:sp>
      <p:sp>
        <p:nvSpPr>
          <p:cNvPr id="4" name="Datumsplatzhalter 3"/>
          <p:cNvSpPr>
            <a:spLocks noGrp="1"/>
          </p:cNvSpPr>
          <p:nvPr>
            <p:ph type="dt" sz="half" idx="10"/>
          </p:nvPr>
        </p:nvSpPr>
        <p:spPr/>
        <p:txBody>
          <a:bodyPr/>
          <a:lstStyle/>
          <a:p>
            <a:fld id="{D3E61E40-B63F-46D5-8043-32BA19620943}" type="datetime6">
              <a:rPr lang="de-AT" smtClean="0">
                <a:solidFill>
                  <a:prstClr val="white"/>
                </a:solidFill>
              </a:rPr>
              <a:t>September 22</a:t>
            </a:fld>
            <a:endParaRPr lang="de-AT" dirty="0">
              <a:solidFill>
                <a:prstClr val="white"/>
              </a:solidFill>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39</a:t>
            </a:fld>
            <a:endParaRPr lang="de-AT" dirty="0">
              <a:solidFill>
                <a:prstClr val="white"/>
              </a:solidFill>
            </a:endParaRPr>
          </a:p>
        </p:txBody>
      </p:sp>
      <p:sp>
        <p:nvSpPr>
          <p:cNvPr id="6" name="Ellipse 5"/>
          <p:cNvSpPr/>
          <p:nvPr/>
        </p:nvSpPr>
        <p:spPr>
          <a:xfrm>
            <a:off x="4950468" y="3284984"/>
            <a:ext cx="3870003" cy="648072"/>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pic>
        <p:nvPicPr>
          <p:cNvPr id="7" name="Grafik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32285"/>
            <a:ext cx="9144000" cy="2494212"/>
          </a:xfrm>
          <a:prstGeom prst="rect">
            <a:avLst/>
          </a:prstGeom>
        </p:spPr>
      </p:pic>
    </p:spTree>
    <p:extLst>
      <p:ext uri="{BB962C8B-B14F-4D97-AF65-F5344CB8AC3E}">
        <p14:creationId xmlns:p14="http://schemas.microsoft.com/office/powerpoint/2010/main" val="2068457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Lightbulb, Bulb, Light, Idea, Energy, Power, Innovation"/>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187625" y="3679776"/>
            <a:ext cx="1503974" cy="263912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404664"/>
            <a:ext cx="6394524" cy="990600"/>
          </a:xfrm>
        </p:spPr>
        <p:txBody>
          <a:bodyPr>
            <a:normAutofit fontScale="90000"/>
          </a:bodyPr>
          <a:lstStyle/>
          <a:p>
            <a:r>
              <a:rPr lang="en-GB" dirty="0">
                <a:solidFill>
                  <a:srgbClr val="3C628F"/>
                </a:solidFill>
              </a:rPr>
              <a:t>Warm-Up-</a:t>
            </a:r>
            <a:r>
              <a:rPr lang="en-GB" dirty="0" err="1">
                <a:solidFill>
                  <a:srgbClr val="3C628F"/>
                </a:solidFill>
              </a:rPr>
              <a:t>Diskussion</a:t>
            </a:r>
            <a:br>
              <a:rPr lang="en-GB" dirty="0">
                <a:solidFill>
                  <a:srgbClr val="3C628F"/>
                </a:solidFill>
              </a:rPr>
            </a:br>
            <a:r>
              <a:rPr lang="de-AT" sz="2400" b="0" dirty="0">
                <a:latin typeface="Corbel" panose="020B0503020204020204" pitchFamily="34" charset="0"/>
              </a:rPr>
              <a:t>Entwicklungstrends und Innovationen  in der Logistik – Fokus Binnenschifffahrt</a:t>
            </a:r>
            <a:endParaRPr lang="en-GB" sz="2000" b="0" dirty="0">
              <a:solidFill>
                <a:srgbClr val="3C628F"/>
              </a:solidFill>
            </a:endParaRPr>
          </a:p>
        </p:txBody>
      </p:sp>
      <p:sp>
        <p:nvSpPr>
          <p:cNvPr id="4" name="Date Placeholder 3"/>
          <p:cNvSpPr>
            <a:spLocks noGrp="1"/>
          </p:cNvSpPr>
          <p:nvPr>
            <p:ph type="dt" sz="half" idx="10"/>
          </p:nvPr>
        </p:nvSpPr>
        <p:spPr/>
        <p:txBody>
          <a:bodyPr/>
          <a:lstStyle/>
          <a:p>
            <a:fld id="{1C2B4779-7827-46FD-AAA8-3A0E828B30B9}" type="datetime6">
              <a:rPr lang="de-AT" smtClean="0">
                <a:solidFill>
                  <a:prstClr val="white"/>
                </a:solidFill>
              </a:rPr>
              <a:t>September 22</a:t>
            </a:fld>
            <a:endParaRPr lang="de-AT" dirty="0">
              <a:solidFill>
                <a:prstClr val="white"/>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4</a:t>
            </a:fld>
            <a:endParaRPr lang="de-AT" dirty="0">
              <a:solidFill>
                <a:prstClr val="white"/>
              </a:solidFill>
            </a:endParaRPr>
          </a:p>
        </p:txBody>
      </p:sp>
      <p:sp>
        <p:nvSpPr>
          <p:cNvPr id="7" name="Textfeld 6"/>
          <p:cNvSpPr txBox="1"/>
          <p:nvPr/>
        </p:nvSpPr>
        <p:spPr>
          <a:xfrm>
            <a:off x="3851920" y="4566912"/>
            <a:ext cx="3312368" cy="1200329"/>
          </a:xfrm>
          <a:prstGeom prst="rect">
            <a:avLst/>
          </a:prstGeom>
          <a:noFill/>
        </p:spPr>
        <p:txBody>
          <a:bodyPr wrap="square" rtlCol="0">
            <a:spAutoFit/>
          </a:bodyPr>
          <a:lstStyle/>
          <a:p>
            <a:r>
              <a:rPr lang="de-AT" sz="2400" b="1" spc="-100" dirty="0">
                <a:solidFill>
                  <a:srgbClr val="3C628F"/>
                </a:solidFill>
                <a:latin typeface="Corbel" panose="020B0503020204020204" pitchFamily="34" charset="0"/>
                <a:ea typeface="+mj-ea"/>
                <a:cs typeface="+mj-cs"/>
              </a:rPr>
              <a:t>Welche aktuellen Trends sind für Sie im Logistiksektor  relevant?</a:t>
            </a:r>
          </a:p>
        </p:txBody>
      </p:sp>
      <p:sp>
        <p:nvSpPr>
          <p:cNvPr id="8" name="Textfeld 7"/>
          <p:cNvSpPr txBox="1"/>
          <p:nvPr/>
        </p:nvSpPr>
        <p:spPr>
          <a:xfrm>
            <a:off x="323528" y="1840205"/>
            <a:ext cx="4320480" cy="1569660"/>
          </a:xfrm>
          <a:prstGeom prst="rect">
            <a:avLst/>
          </a:prstGeom>
          <a:noFill/>
        </p:spPr>
        <p:txBody>
          <a:bodyPr wrap="square" rtlCol="0">
            <a:spAutoFit/>
          </a:bodyPr>
          <a:lstStyle/>
          <a:p>
            <a:r>
              <a:rPr lang="de-AT" sz="2400" b="1" spc="-100" dirty="0">
                <a:solidFill>
                  <a:srgbClr val="3C628F"/>
                </a:solidFill>
                <a:latin typeface="Corbel" panose="020B0503020204020204" pitchFamily="34" charset="0"/>
                <a:ea typeface="+mj-ea"/>
                <a:cs typeface="+mj-cs"/>
              </a:rPr>
              <a:t>Weshalb ist Innovation aus Ihrer Sicht in der Binnenschifffahrt bzw. in der Logistikbranche von großer Bedeutung? </a:t>
            </a:r>
          </a:p>
        </p:txBody>
      </p:sp>
      <p:sp>
        <p:nvSpPr>
          <p:cNvPr id="11" name="TextBox 10"/>
          <p:cNvSpPr txBox="1"/>
          <p:nvPr/>
        </p:nvSpPr>
        <p:spPr>
          <a:xfrm>
            <a:off x="755576" y="5885821"/>
            <a:ext cx="3324150" cy="215444"/>
          </a:xfrm>
          <a:prstGeom prst="rect">
            <a:avLst/>
          </a:prstGeom>
          <a:noFill/>
        </p:spPr>
        <p:txBody>
          <a:bodyPr wrap="square" rtlCol="0">
            <a:spAutoFit/>
          </a:bodyPr>
          <a:lstStyle/>
          <a:p>
            <a:r>
              <a:rPr lang="de-DE" sz="800" dirty="0">
                <a:latin typeface="Corbel" panose="020B0503020204020204" pitchFamily="34" charset="0"/>
              </a:rPr>
              <a:t>Quelle: </a:t>
            </a:r>
            <a:r>
              <a:rPr lang="de-DE" sz="800" dirty="0" err="1">
                <a:latin typeface="Corbel" panose="020B0503020204020204" pitchFamily="34" charset="0"/>
              </a:rPr>
              <a:t>pixabay</a:t>
            </a:r>
            <a:endParaRPr lang="de-DE" sz="800" dirty="0">
              <a:latin typeface="Corbel" panose="020B0503020204020204" pitchFamily="34" charset="0"/>
            </a:endParaRPr>
          </a:p>
        </p:txBody>
      </p:sp>
      <p:sp>
        <p:nvSpPr>
          <p:cNvPr id="9" name="Textfeld 8"/>
          <p:cNvSpPr txBox="1"/>
          <p:nvPr/>
        </p:nvSpPr>
        <p:spPr>
          <a:xfrm>
            <a:off x="5350768" y="2634246"/>
            <a:ext cx="3312368" cy="1569660"/>
          </a:xfrm>
          <a:prstGeom prst="rect">
            <a:avLst/>
          </a:prstGeom>
          <a:noFill/>
        </p:spPr>
        <p:txBody>
          <a:bodyPr wrap="square" rtlCol="0">
            <a:spAutoFit/>
          </a:bodyPr>
          <a:lstStyle/>
          <a:p>
            <a:r>
              <a:rPr lang="de-AT" sz="2400" b="1" spc="-100" dirty="0">
                <a:solidFill>
                  <a:srgbClr val="3C628F"/>
                </a:solidFill>
                <a:latin typeface="Corbel" panose="020B0503020204020204" pitchFamily="34" charset="0"/>
                <a:ea typeface="+mj-ea"/>
                <a:cs typeface="+mj-cs"/>
              </a:rPr>
              <a:t>Welche Treiber für die Entwicklung innovativer Geschäftsmodelle gibt es?</a:t>
            </a:r>
          </a:p>
          <a:p>
            <a:endParaRPr lang="de-AT" sz="2400" b="1" spc="-100" dirty="0">
              <a:solidFill>
                <a:srgbClr val="3C628F"/>
              </a:solidFill>
              <a:latin typeface="+mj-lt"/>
              <a:ea typeface="+mj-ea"/>
              <a:cs typeface="+mj-cs"/>
            </a:endParaRPr>
          </a:p>
        </p:txBody>
      </p:sp>
    </p:spTree>
    <p:extLst>
      <p:ext uri="{BB962C8B-B14F-4D97-AF65-F5344CB8AC3E}">
        <p14:creationId xmlns:p14="http://schemas.microsoft.com/office/powerpoint/2010/main" val="1963320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b="1" dirty="0">
                <a:solidFill>
                  <a:schemeClr val="accent1"/>
                </a:solidFill>
                <a:latin typeface="Corbel" panose="020B0503020204020204" pitchFamily="34" charset="0"/>
              </a:rPr>
              <a:t>Agenda</a:t>
            </a:r>
            <a:br>
              <a:rPr lang="en-US" b="1" dirty="0">
                <a:solidFill>
                  <a:schemeClr val="accent1"/>
                </a:solidFill>
                <a:latin typeface="Corbel" panose="020B0503020204020204" pitchFamily="34" charset="0"/>
              </a:rPr>
            </a:br>
            <a:r>
              <a:rPr lang="de-AT" sz="2400" b="0" dirty="0">
                <a:solidFill>
                  <a:schemeClr val="accent1"/>
                </a:solidFill>
                <a:latin typeface="Corbel" panose="020B0503020204020204" pitchFamily="34" charset="0"/>
              </a:rPr>
              <a:t>aktuelle Entwicklungstrends</a:t>
            </a:r>
            <a:endParaRPr lang="en-US" sz="2400" dirty="0">
              <a:solidFill>
                <a:schemeClr val="accent1"/>
              </a:solidFill>
              <a:latin typeface="Corbel" panose="020B0503020204020204" pitchFamily="34" charset="0"/>
            </a:endParaRPr>
          </a:p>
        </p:txBody>
      </p:sp>
      <p:sp>
        <p:nvSpPr>
          <p:cNvPr id="2" name="Date Placeholder 1"/>
          <p:cNvSpPr>
            <a:spLocks noGrp="1"/>
          </p:cNvSpPr>
          <p:nvPr>
            <p:ph type="dt" sz="half" idx="10"/>
          </p:nvPr>
        </p:nvSpPr>
        <p:spPr/>
        <p:txBody>
          <a:bodyPr/>
          <a:lstStyle/>
          <a:p>
            <a:fld id="{04553200-0277-4887-910E-9F38DBADFC79}" type="datetime6">
              <a:rPr lang="de-AT" smtClean="0">
                <a:solidFill>
                  <a:prstClr val="white"/>
                </a:solidFill>
              </a:rPr>
              <a:t>September 22</a:t>
            </a:fld>
            <a:endParaRPr lang="de-AT" dirty="0">
              <a:solidFill>
                <a:prstClr val="white"/>
              </a:solidFill>
            </a:endParaRPr>
          </a:p>
        </p:txBody>
      </p:sp>
      <p:sp>
        <p:nvSpPr>
          <p:cNvPr id="3" name="Slide Number Placeholder 2"/>
          <p:cNvSpPr>
            <a:spLocks noGrp="1"/>
          </p:cNvSpPr>
          <p:nvPr>
            <p:ph type="sldNum" sz="quarter" idx="12"/>
          </p:nvPr>
        </p:nvSpPr>
        <p:spPr/>
        <p:txBody>
          <a:bodyPr/>
          <a:lstStyle/>
          <a:p>
            <a:fld id="{7D34D7BA-8E13-46FE-8871-8877FE7E3568}" type="slidenum">
              <a:rPr lang="de-AT" smtClean="0">
                <a:solidFill>
                  <a:prstClr val="white"/>
                </a:solidFill>
              </a:rPr>
              <a:pPr/>
              <a:t>40</a:t>
            </a:fld>
            <a:endParaRPr lang="de-AT" dirty="0">
              <a:solidFill>
                <a:prstClr val="white"/>
              </a:solidFill>
            </a:endParaRPr>
          </a:p>
        </p:txBody>
      </p:sp>
      <p:graphicFrame>
        <p:nvGraphicFramePr>
          <p:cNvPr id="9" name="Diagramm 8"/>
          <p:cNvGraphicFramePr/>
          <p:nvPr>
            <p:extLst>
              <p:ext uri="{D42A27DB-BD31-4B8C-83A1-F6EECF244321}">
                <p14:modId xmlns:p14="http://schemas.microsoft.com/office/powerpoint/2010/main" val="3326286676"/>
              </p:ext>
            </p:extLst>
          </p:nvPr>
        </p:nvGraphicFramePr>
        <p:xfrm>
          <a:off x="899592" y="1628800"/>
          <a:ext cx="7344816" cy="51125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746914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4664"/>
            <a:ext cx="7859216" cy="990600"/>
          </a:xfrm>
        </p:spPr>
        <p:txBody>
          <a:bodyPr>
            <a:normAutofit fontScale="90000"/>
          </a:bodyPr>
          <a:lstStyle/>
          <a:p>
            <a:r>
              <a:rPr lang="de-AT" dirty="0">
                <a:latin typeface="Corbel" panose="020B0503020204020204" pitchFamily="34" charset="0"/>
              </a:rPr>
              <a:t>Von Multimodalität zu </a:t>
            </a:r>
            <a:r>
              <a:rPr lang="de-AT" dirty="0" err="1">
                <a:latin typeface="Corbel" panose="020B0503020204020204" pitchFamily="34" charset="0"/>
              </a:rPr>
              <a:t>Syncromodalität</a:t>
            </a:r>
            <a:r>
              <a:rPr lang="de-AT" dirty="0">
                <a:latin typeface="Corbel" panose="020B0503020204020204" pitchFamily="34" charset="0"/>
              </a:rPr>
              <a:t> und </a:t>
            </a:r>
            <a:r>
              <a:rPr lang="de-AT" dirty="0" err="1">
                <a:latin typeface="Corbel" panose="020B0503020204020204" pitchFamily="34" charset="0"/>
              </a:rPr>
              <a:t>Physical</a:t>
            </a:r>
            <a:r>
              <a:rPr lang="de-AT" dirty="0">
                <a:latin typeface="Corbel" panose="020B0503020204020204" pitchFamily="34" charset="0"/>
              </a:rPr>
              <a:t> Internet</a:t>
            </a:r>
            <a:br>
              <a:rPr lang="de-AT" sz="2400" b="0" dirty="0">
                <a:latin typeface="Corbel" panose="020B0503020204020204" pitchFamily="34" charset="0"/>
              </a:rPr>
            </a:br>
            <a:r>
              <a:rPr lang="de-AT" sz="2400" b="0" dirty="0">
                <a:latin typeface="Corbel" panose="020B0503020204020204" pitchFamily="34" charset="0"/>
              </a:rPr>
              <a:t>Innovative Transportkonzepte</a:t>
            </a:r>
            <a:endParaRPr lang="en-US" b="0" dirty="0">
              <a:solidFill>
                <a:schemeClr val="accent1"/>
              </a:solidFill>
              <a:latin typeface="Corbel" panose="020B0503020204020204" pitchFamily="34" charset="0"/>
            </a:endParaRPr>
          </a:p>
        </p:txBody>
      </p:sp>
      <p:sp>
        <p:nvSpPr>
          <p:cNvPr id="4" name="Date Placeholder 3"/>
          <p:cNvSpPr>
            <a:spLocks noGrp="1"/>
          </p:cNvSpPr>
          <p:nvPr>
            <p:ph type="dt" sz="half" idx="10"/>
          </p:nvPr>
        </p:nvSpPr>
        <p:spPr/>
        <p:txBody>
          <a:bodyPr/>
          <a:lstStyle/>
          <a:p>
            <a:fld id="{40842F99-3927-4D4D-B5BD-08A05AB6810C}" type="datetime6">
              <a:rPr lang="de-AT" smtClean="0">
                <a:solidFill>
                  <a:prstClr val="white"/>
                </a:solidFill>
              </a:rPr>
              <a:t>September 22</a:t>
            </a:fld>
            <a:endParaRPr lang="de-AT" dirty="0">
              <a:solidFill>
                <a:prstClr val="white"/>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41</a:t>
            </a:fld>
            <a:endParaRPr lang="de-AT" dirty="0">
              <a:solidFill>
                <a:prstClr val="white"/>
              </a:solidFill>
            </a:endParaRPr>
          </a:p>
        </p:txBody>
      </p:sp>
      <p:cxnSp>
        <p:nvCxnSpPr>
          <p:cNvPr id="10" name="Straight Arrow Connector 9"/>
          <p:cNvCxnSpPr/>
          <p:nvPr/>
        </p:nvCxnSpPr>
        <p:spPr>
          <a:xfrm>
            <a:off x="4860032" y="4018361"/>
            <a:ext cx="28803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4738489" y="4725144"/>
            <a:ext cx="337567" cy="21602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V="1">
            <a:off x="4572000" y="3140968"/>
            <a:ext cx="432048" cy="7200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32" name="Group 31"/>
          <p:cNvGrpSpPr/>
          <p:nvPr/>
        </p:nvGrpSpPr>
        <p:grpSpPr>
          <a:xfrm>
            <a:off x="5085687" y="2894744"/>
            <a:ext cx="744262" cy="492447"/>
            <a:chOff x="5236413" y="3645024"/>
            <a:chExt cx="744262" cy="492447"/>
          </a:xfrm>
        </p:grpSpPr>
        <p:pic>
          <p:nvPicPr>
            <p:cNvPr id="1029"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236413" y="3699321"/>
              <a:ext cx="628650" cy="438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9" name="Straight Connector 8"/>
            <p:cNvCxnSpPr/>
            <p:nvPr/>
          </p:nvCxnSpPr>
          <p:spPr>
            <a:xfrm flipV="1">
              <a:off x="5236413" y="3645024"/>
              <a:ext cx="127675" cy="889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364088" y="3645024"/>
              <a:ext cx="60808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5972170" y="3645024"/>
              <a:ext cx="8505" cy="40349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5844494" y="3645024"/>
              <a:ext cx="127675" cy="889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5853000" y="4048521"/>
              <a:ext cx="127675" cy="889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5848747" y="3857807"/>
              <a:ext cx="127675" cy="889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36" name="Straight Arrow Connector 35"/>
          <p:cNvCxnSpPr/>
          <p:nvPr/>
        </p:nvCxnSpPr>
        <p:spPr>
          <a:xfrm>
            <a:off x="4536505" y="2235802"/>
            <a:ext cx="370767"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34" name="Group 33"/>
          <p:cNvGrpSpPr/>
          <p:nvPr/>
        </p:nvGrpSpPr>
        <p:grpSpPr>
          <a:xfrm>
            <a:off x="5057902" y="1953538"/>
            <a:ext cx="3085411" cy="379457"/>
            <a:chOff x="5057902" y="1953538"/>
            <a:chExt cx="3085411" cy="379457"/>
          </a:xfrm>
        </p:grpSpPr>
        <p:pic>
          <p:nvPicPr>
            <p:cNvPr id="3" name="Picture 2"/>
            <p:cNvPicPr>
              <a:picLocks noChangeAspect="1" noChangeArrowheads="1"/>
            </p:cNvPicPr>
            <p:nvPr/>
          </p:nvPicPr>
          <p:blipFill>
            <a:blip r:embed="rId4">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rcRect/>
            <a:stretch>
              <a:fillRect/>
            </a:stretch>
          </p:blipFill>
          <p:spPr bwMode="auto">
            <a:xfrm>
              <a:off x="5057902" y="2060848"/>
              <a:ext cx="740301" cy="2446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p:cNvPicPr>
              <a:picLocks noChangeAspect="1" noChangeArrowheads="1"/>
            </p:cNvPicPr>
            <p:nvPr/>
          </p:nvPicPr>
          <p:blipFill>
            <a:blip r:embed="rId5">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rcRect/>
            <a:stretch>
              <a:fillRect/>
            </a:stretch>
          </p:blipFill>
          <p:spPr bwMode="auto">
            <a:xfrm>
              <a:off x="5911783" y="2060848"/>
              <a:ext cx="1061502" cy="2721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6">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rcRect/>
            <a:stretch>
              <a:fillRect/>
            </a:stretch>
          </p:blipFill>
          <p:spPr bwMode="auto">
            <a:xfrm>
              <a:off x="7121112" y="1953538"/>
              <a:ext cx="1022201" cy="3688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3" name="Textfeld 19"/>
            <p:cNvSpPr txBox="1"/>
            <p:nvPr/>
          </p:nvSpPr>
          <p:spPr>
            <a:xfrm>
              <a:off x="5752511" y="2044686"/>
              <a:ext cx="350373" cy="276999"/>
            </a:xfrm>
            <a:prstGeom prst="rect">
              <a:avLst/>
            </a:prstGeom>
            <a:noFill/>
          </p:spPr>
          <p:txBody>
            <a:bodyPr wrap="square" rtlCol="0">
              <a:spAutoFit/>
            </a:bodyPr>
            <a:lstStyle/>
            <a:p>
              <a:pPr algn="l"/>
              <a:r>
                <a:rPr lang="de-AT" sz="1200" b="1" dirty="0"/>
                <a:t>+</a:t>
              </a:r>
            </a:p>
          </p:txBody>
        </p:sp>
        <p:sp>
          <p:nvSpPr>
            <p:cNvPr id="44" name="Textfeld 19"/>
            <p:cNvSpPr txBox="1"/>
            <p:nvPr/>
          </p:nvSpPr>
          <p:spPr>
            <a:xfrm>
              <a:off x="6906931" y="2055996"/>
              <a:ext cx="350373" cy="276999"/>
            </a:xfrm>
            <a:prstGeom prst="rect">
              <a:avLst/>
            </a:prstGeom>
            <a:noFill/>
          </p:spPr>
          <p:txBody>
            <a:bodyPr wrap="square" rtlCol="0">
              <a:spAutoFit/>
            </a:bodyPr>
            <a:lstStyle/>
            <a:p>
              <a:pPr algn="l"/>
              <a:r>
                <a:rPr lang="de-AT" sz="1200" b="1" dirty="0"/>
                <a:t>+</a:t>
              </a:r>
            </a:p>
          </p:txBody>
        </p:sp>
      </p:grpSp>
      <p:grpSp>
        <p:nvGrpSpPr>
          <p:cNvPr id="33" name="Group 32"/>
          <p:cNvGrpSpPr/>
          <p:nvPr/>
        </p:nvGrpSpPr>
        <p:grpSpPr>
          <a:xfrm>
            <a:off x="5213362" y="3812067"/>
            <a:ext cx="3441052" cy="368844"/>
            <a:chOff x="5213362" y="3812067"/>
            <a:chExt cx="3441052" cy="368844"/>
          </a:xfrm>
        </p:grpSpPr>
        <p:pic>
          <p:nvPicPr>
            <p:cNvPr id="39" name="Picture 38"/>
            <p:cNvPicPr>
              <a:picLocks noChangeAspect="1" noChangeArrowheads="1"/>
            </p:cNvPicPr>
            <p:nvPr/>
          </p:nvPicPr>
          <p:blipFill>
            <a:blip r:embed="rId4">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rcRect/>
            <a:stretch>
              <a:fillRect/>
            </a:stretch>
          </p:blipFill>
          <p:spPr bwMode="auto">
            <a:xfrm>
              <a:off x="5213362" y="3896023"/>
              <a:ext cx="740301" cy="2446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0" name="Textfeld 19"/>
            <p:cNvSpPr txBox="1"/>
            <p:nvPr/>
          </p:nvSpPr>
          <p:spPr>
            <a:xfrm>
              <a:off x="5950931" y="3899246"/>
              <a:ext cx="514734" cy="276999"/>
            </a:xfrm>
            <a:prstGeom prst="rect">
              <a:avLst/>
            </a:prstGeom>
            <a:noFill/>
          </p:spPr>
          <p:txBody>
            <a:bodyPr wrap="square" rtlCol="0">
              <a:spAutoFit/>
            </a:bodyPr>
            <a:lstStyle/>
            <a:p>
              <a:pPr algn="l"/>
              <a:r>
                <a:rPr lang="de-AT" sz="1200" b="1" dirty="0"/>
                <a:t>+/-</a:t>
              </a:r>
            </a:p>
          </p:txBody>
        </p:sp>
        <p:sp>
          <p:nvSpPr>
            <p:cNvPr id="41" name="Textfeld 19"/>
            <p:cNvSpPr txBox="1"/>
            <p:nvPr/>
          </p:nvSpPr>
          <p:spPr>
            <a:xfrm>
              <a:off x="7306643" y="3899246"/>
              <a:ext cx="514734" cy="276999"/>
            </a:xfrm>
            <a:prstGeom prst="rect">
              <a:avLst/>
            </a:prstGeom>
            <a:noFill/>
          </p:spPr>
          <p:txBody>
            <a:bodyPr wrap="square" rtlCol="0">
              <a:spAutoFit/>
            </a:bodyPr>
            <a:lstStyle/>
            <a:p>
              <a:pPr algn="l"/>
              <a:r>
                <a:rPr lang="de-AT" sz="1200" b="1" dirty="0"/>
                <a:t>+/-</a:t>
              </a:r>
            </a:p>
          </p:txBody>
        </p:sp>
        <p:pic>
          <p:nvPicPr>
            <p:cNvPr id="45" name="Picture 3"/>
            <p:cNvPicPr>
              <a:picLocks noChangeAspect="1" noChangeArrowheads="1"/>
            </p:cNvPicPr>
            <p:nvPr/>
          </p:nvPicPr>
          <p:blipFill>
            <a:blip r:embed="rId5">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rcRect/>
            <a:stretch>
              <a:fillRect/>
            </a:stretch>
          </p:blipFill>
          <p:spPr bwMode="auto">
            <a:xfrm>
              <a:off x="6269493" y="3896023"/>
              <a:ext cx="1061502" cy="2721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6" name="Picture 4"/>
            <p:cNvPicPr>
              <a:picLocks noChangeAspect="1" noChangeArrowheads="1"/>
            </p:cNvPicPr>
            <p:nvPr/>
          </p:nvPicPr>
          <p:blipFill>
            <a:blip r:embed="rId6">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rcRect/>
            <a:stretch>
              <a:fillRect/>
            </a:stretch>
          </p:blipFill>
          <p:spPr bwMode="auto">
            <a:xfrm>
              <a:off x="7632213" y="3812067"/>
              <a:ext cx="1022201" cy="3688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49" name="Group 48"/>
          <p:cNvGrpSpPr/>
          <p:nvPr/>
        </p:nvGrpSpPr>
        <p:grpSpPr>
          <a:xfrm>
            <a:off x="5569003" y="4725144"/>
            <a:ext cx="3085411" cy="379457"/>
            <a:chOff x="5057902" y="1953538"/>
            <a:chExt cx="3085411" cy="379457"/>
          </a:xfrm>
        </p:grpSpPr>
        <p:pic>
          <p:nvPicPr>
            <p:cNvPr id="50" name="Picture 49"/>
            <p:cNvPicPr>
              <a:picLocks noChangeAspect="1" noChangeArrowheads="1"/>
            </p:cNvPicPr>
            <p:nvPr/>
          </p:nvPicPr>
          <p:blipFill>
            <a:blip r:embed="rId4">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rcRect/>
            <a:stretch>
              <a:fillRect/>
            </a:stretch>
          </p:blipFill>
          <p:spPr bwMode="auto">
            <a:xfrm>
              <a:off x="5057902" y="2060848"/>
              <a:ext cx="740301" cy="2446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 name="Picture 3"/>
            <p:cNvPicPr>
              <a:picLocks noChangeAspect="1" noChangeArrowheads="1"/>
            </p:cNvPicPr>
            <p:nvPr/>
          </p:nvPicPr>
          <p:blipFill>
            <a:blip r:embed="rId5">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rcRect/>
            <a:stretch>
              <a:fillRect/>
            </a:stretch>
          </p:blipFill>
          <p:spPr bwMode="auto">
            <a:xfrm>
              <a:off x="5911783" y="2060848"/>
              <a:ext cx="1061502" cy="2721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2" name="Picture 4"/>
            <p:cNvPicPr>
              <a:picLocks noChangeAspect="1" noChangeArrowheads="1"/>
            </p:cNvPicPr>
            <p:nvPr/>
          </p:nvPicPr>
          <p:blipFill>
            <a:blip r:embed="rId6">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rcRect/>
            <a:stretch>
              <a:fillRect/>
            </a:stretch>
          </p:blipFill>
          <p:spPr bwMode="auto">
            <a:xfrm>
              <a:off x="7121112" y="1953538"/>
              <a:ext cx="1022201" cy="3688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3" name="Textfeld 19"/>
            <p:cNvSpPr txBox="1"/>
            <p:nvPr/>
          </p:nvSpPr>
          <p:spPr>
            <a:xfrm>
              <a:off x="5752511" y="2044686"/>
              <a:ext cx="350373" cy="276999"/>
            </a:xfrm>
            <a:prstGeom prst="rect">
              <a:avLst/>
            </a:prstGeom>
            <a:noFill/>
          </p:spPr>
          <p:txBody>
            <a:bodyPr wrap="square" rtlCol="0">
              <a:spAutoFit/>
            </a:bodyPr>
            <a:lstStyle/>
            <a:p>
              <a:pPr algn="l"/>
              <a:r>
                <a:rPr lang="de-AT" sz="1200" b="1" dirty="0"/>
                <a:t>+</a:t>
              </a:r>
            </a:p>
          </p:txBody>
        </p:sp>
        <p:sp>
          <p:nvSpPr>
            <p:cNvPr id="54" name="Textfeld 19"/>
            <p:cNvSpPr txBox="1"/>
            <p:nvPr/>
          </p:nvSpPr>
          <p:spPr>
            <a:xfrm>
              <a:off x="6906931" y="2055996"/>
              <a:ext cx="350373" cy="276999"/>
            </a:xfrm>
            <a:prstGeom prst="rect">
              <a:avLst/>
            </a:prstGeom>
            <a:noFill/>
          </p:spPr>
          <p:txBody>
            <a:bodyPr wrap="square" rtlCol="0">
              <a:spAutoFit/>
            </a:bodyPr>
            <a:lstStyle/>
            <a:p>
              <a:pPr algn="l"/>
              <a:r>
                <a:rPr lang="de-AT" sz="1200" b="1" dirty="0"/>
                <a:t>+</a:t>
              </a:r>
            </a:p>
          </p:txBody>
        </p:sp>
      </p:grpSp>
      <p:grpSp>
        <p:nvGrpSpPr>
          <p:cNvPr id="55" name="Group 54"/>
          <p:cNvGrpSpPr/>
          <p:nvPr/>
        </p:nvGrpSpPr>
        <p:grpSpPr>
          <a:xfrm>
            <a:off x="5918511" y="3114673"/>
            <a:ext cx="3085411" cy="379457"/>
            <a:chOff x="5057902" y="1953538"/>
            <a:chExt cx="3085411" cy="379457"/>
          </a:xfrm>
        </p:grpSpPr>
        <p:pic>
          <p:nvPicPr>
            <p:cNvPr id="56" name="Picture 55"/>
            <p:cNvPicPr>
              <a:picLocks noChangeAspect="1" noChangeArrowheads="1"/>
            </p:cNvPicPr>
            <p:nvPr/>
          </p:nvPicPr>
          <p:blipFill>
            <a:blip r:embed="rId4">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rcRect/>
            <a:stretch>
              <a:fillRect/>
            </a:stretch>
          </p:blipFill>
          <p:spPr bwMode="auto">
            <a:xfrm>
              <a:off x="5057902" y="2060848"/>
              <a:ext cx="740301" cy="2446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7" name="Picture 3"/>
            <p:cNvPicPr>
              <a:picLocks noChangeAspect="1" noChangeArrowheads="1"/>
            </p:cNvPicPr>
            <p:nvPr/>
          </p:nvPicPr>
          <p:blipFill>
            <a:blip r:embed="rId5">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rcRect/>
            <a:stretch>
              <a:fillRect/>
            </a:stretch>
          </p:blipFill>
          <p:spPr bwMode="auto">
            <a:xfrm>
              <a:off x="5911783" y="2060848"/>
              <a:ext cx="1061502" cy="2721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8" name="Picture 4"/>
            <p:cNvPicPr>
              <a:picLocks noChangeAspect="1" noChangeArrowheads="1"/>
            </p:cNvPicPr>
            <p:nvPr/>
          </p:nvPicPr>
          <p:blipFill>
            <a:blip r:embed="rId6">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rcRect/>
            <a:stretch>
              <a:fillRect/>
            </a:stretch>
          </p:blipFill>
          <p:spPr bwMode="auto">
            <a:xfrm>
              <a:off x="7121112" y="1953538"/>
              <a:ext cx="1022201" cy="3688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9" name="Textfeld 19"/>
            <p:cNvSpPr txBox="1"/>
            <p:nvPr/>
          </p:nvSpPr>
          <p:spPr>
            <a:xfrm>
              <a:off x="5752511" y="2044686"/>
              <a:ext cx="350373" cy="276999"/>
            </a:xfrm>
            <a:prstGeom prst="rect">
              <a:avLst/>
            </a:prstGeom>
            <a:noFill/>
          </p:spPr>
          <p:txBody>
            <a:bodyPr wrap="square" rtlCol="0">
              <a:spAutoFit/>
            </a:bodyPr>
            <a:lstStyle/>
            <a:p>
              <a:pPr algn="l"/>
              <a:r>
                <a:rPr lang="de-AT" sz="1200" b="1" dirty="0"/>
                <a:t>+</a:t>
              </a:r>
            </a:p>
          </p:txBody>
        </p:sp>
        <p:sp>
          <p:nvSpPr>
            <p:cNvPr id="60" name="Textfeld 19"/>
            <p:cNvSpPr txBox="1"/>
            <p:nvPr/>
          </p:nvSpPr>
          <p:spPr>
            <a:xfrm>
              <a:off x="6906931" y="2055996"/>
              <a:ext cx="350373" cy="276999"/>
            </a:xfrm>
            <a:prstGeom prst="rect">
              <a:avLst/>
            </a:prstGeom>
            <a:noFill/>
          </p:spPr>
          <p:txBody>
            <a:bodyPr wrap="square" rtlCol="0">
              <a:spAutoFit/>
            </a:bodyPr>
            <a:lstStyle/>
            <a:p>
              <a:pPr algn="l"/>
              <a:r>
                <a:rPr lang="de-AT" sz="1200" b="1" dirty="0"/>
                <a:t>+</a:t>
              </a:r>
            </a:p>
          </p:txBody>
        </p:sp>
      </p:grpSp>
      <p:pic>
        <p:nvPicPr>
          <p:cNvPr id="1030" name="Picture 6" descr="C:\Program Files (x86)\Microsoft Office\MEDIA\CAGCAT10\j0234131.wmf"/>
          <p:cNvPicPr>
            <a:picLocks noChangeAspect="1" noChangeArrowheads="1"/>
          </p:cNvPicPr>
          <p:nvPr/>
        </p:nvPicPr>
        <p:blipFill>
          <a:blip r:embed="rId7" cstate="screen">
            <a:duotone>
              <a:prstClr val="black"/>
              <a:schemeClr val="accent1">
                <a:tint val="45000"/>
                <a:satMod val="400000"/>
              </a:schemeClr>
            </a:duotone>
            <a:extLst>
              <a:ext uri="{28A0092B-C50C-407E-A947-70E740481C1C}">
                <a14:useLocalDpi xmlns:a14="http://schemas.microsoft.com/office/drawing/2010/main"/>
              </a:ext>
            </a:extLst>
          </a:blip>
          <a:srcRect/>
          <a:stretch>
            <a:fillRect/>
          </a:stretch>
        </p:blipFill>
        <p:spPr bwMode="auto">
          <a:xfrm>
            <a:off x="4990670" y="4909566"/>
            <a:ext cx="668252" cy="710598"/>
          </a:xfrm>
          <a:prstGeom prst="rect">
            <a:avLst/>
          </a:prstGeom>
          <a:noFill/>
          <a:extLst>
            <a:ext uri="{909E8E84-426E-40DD-AFC4-6F175D3DCCD1}">
              <a14:hiddenFill xmlns:a14="http://schemas.microsoft.com/office/drawing/2010/main">
                <a:solidFill>
                  <a:srgbClr val="FFFFFF"/>
                </a:solidFill>
              </a14:hiddenFill>
            </a:ext>
          </a:extLst>
        </p:spPr>
      </p:pic>
      <p:grpSp>
        <p:nvGrpSpPr>
          <p:cNvPr id="37" name="Group 7"/>
          <p:cNvGrpSpPr>
            <a:grpSpLocks/>
          </p:cNvGrpSpPr>
          <p:nvPr/>
        </p:nvGrpSpPr>
        <p:grpSpPr bwMode="auto">
          <a:xfrm>
            <a:off x="5665897" y="5158887"/>
            <a:ext cx="886553" cy="645538"/>
            <a:chOff x="1824" y="633"/>
            <a:chExt cx="2834" cy="2849"/>
          </a:xfrm>
          <a:solidFill>
            <a:schemeClr val="accent1"/>
          </a:solidFill>
        </p:grpSpPr>
        <p:sp>
          <p:nvSpPr>
            <p:cNvPr id="38" name="Puzzle3"/>
            <p:cNvSpPr>
              <a:spLocks noEditPoints="1" noChangeArrowheads="1"/>
            </p:cNvSpPr>
            <p:nvPr/>
          </p:nvSpPr>
          <p:spPr bwMode="auto">
            <a:xfrm>
              <a:off x="3204" y="633"/>
              <a:ext cx="1114" cy="1514"/>
            </a:xfrm>
            <a:custGeom>
              <a:avLst/>
              <a:gdLst>
                <a:gd name="T0" fmla="*/ 10391 w 21600"/>
                <a:gd name="T1" fmla="*/ 15806 h 21600"/>
                <a:gd name="T2" fmla="*/ 20551 w 21600"/>
                <a:gd name="T3" fmla="*/ 21088 h 21600"/>
                <a:gd name="T4" fmla="*/ 13180 w 21600"/>
                <a:gd name="T5" fmla="*/ 13801 h 21600"/>
                <a:gd name="T6" fmla="*/ 20551 w 21600"/>
                <a:gd name="T7" fmla="*/ 7025 h 21600"/>
                <a:gd name="T8" fmla="*/ 10500 w 21600"/>
                <a:gd name="T9" fmla="*/ 52 h 21600"/>
                <a:gd name="T10" fmla="*/ 692 w 21600"/>
                <a:gd name="T11" fmla="*/ 6802 h 21600"/>
                <a:gd name="T12" fmla="*/ 8064 w 21600"/>
                <a:gd name="T13" fmla="*/ 13526 h 21600"/>
                <a:gd name="T14" fmla="*/ 692 w 21600"/>
                <a:gd name="T15" fmla="*/ 21088 h 21600"/>
                <a:gd name="T16" fmla="*/ 2273 w 21600"/>
                <a:gd name="T17" fmla="*/ 7719 h 21600"/>
                <a:gd name="T18" fmla="*/ 19149 w 21600"/>
                <a:gd name="T19" fmla="*/ 202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6625" y="20892"/>
                  </a:moveTo>
                  <a:lnTo>
                    <a:pt x="7105" y="21023"/>
                  </a:lnTo>
                  <a:lnTo>
                    <a:pt x="7513" y="21088"/>
                  </a:lnTo>
                  <a:lnTo>
                    <a:pt x="7922" y="21115"/>
                  </a:lnTo>
                  <a:lnTo>
                    <a:pt x="8242" y="21115"/>
                  </a:lnTo>
                  <a:lnTo>
                    <a:pt x="8544" y="21062"/>
                  </a:lnTo>
                  <a:lnTo>
                    <a:pt x="8810" y="20997"/>
                  </a:lnTo>
                  <a:lnTo>
                    <a:pt x="9023" y="20892"/>
                  </a:lnTo>
                  <a:lnTo>
                    <a:pt x="9148" y="20761"/>
                  </a:lnTo>
                  <a:lnTo>
                    <a:pt x="9290" y="20616"/>
                  </a:lnTo>
                  <a:lnTo>
                    <a:pt x="9361" y="20459"/>
                  </a:lnTo>
                  <a:lnTo>
                    <a:pt x="9396" y="20289"/>
                  </a:lnTo>
                  <a:lnTo>
                    <a:pt x="9396" y="20092"/>
                  </a:lnTo>
                  <a:lnTo>
                    <a:pt x="9325" y="19909"/>
                  </a:lnTo>
                  <a:lnTo>
                    <a:pt x="9219" y="19738"/>
                  </a:lnTo>
                  <a:lnTo>
                    <a:pt x="9094" y="19555"/>
                  </a:lnTo>
                  <a:lnTo>
                    <a:pt x="8917" y="19384"/>
                  </a:lnTo>
                  <a:lnTo>
                    <a:pt x="8650" y="19162"/>
                  </a:lnTo>
                  <a:lnTo>
                    <a:pt x="8437" y="18900"/>
                  </a:lnTo>
                  <a:lnTo>
                    <a:pt x="8277" y="18624"/>
                  </a:lnTo>
                  <a:lnTo>
                    <a:pt x="8135" y="18349"/>
                  </a:lnTo>
                  <a:lnTo>
                    <a:pt x="8028" y="18048"/>
                  </a:lnTo>
                  <a:lnTo>
                    <a:pt x="7993" y="17746"/>
                  </a:lnTo>
                  <a:lnTo>
                    <a:pt x="7993" y="17471"/>
                  </a:lnTo>
                  <a:lnTo>
                    <a:pt x="8028" y="17169"/>
                  </a:lnTo>
                  <a:lnTo>
                    <a:pt x="8135" y="16920"/>
                  </a:lnTo>
                  <a:lnTo>
                    <a:pt x="8277" y="16671"/>
                  </a:lnTo>
                  <a:lnTo>
                    <a:pt x="8366" y="16540"/>
                  </a:lnTo>
                  <a:lnTo>
                    <a:pt x="8473" y="16409"/>
                  </a:lnTo>
                  <a:lnTo>
                    <a:pt x="8615" y="16317"/>
                  </a:lnTo>
                  <a:lnTo>
                    <a:pt x="8739" y="16213"/>
                  </a:lnTo>
                  <a:lnTo>
                    <a:pt x="8881" y="16134"/>
                  </a:lnTo>
                  <a:lnTo>
                    <a:pt x="9059" y="16055"/>
                  </a:lnTo>
                  <a:lnTo>
                    <a:pt x="9254" y="15990"/>
                  </a:lnTo>
                  <a:lnTo>
                    <a:pt x="9432" y="15911"/>
                  </a:lnTo>
                  <a:lnTo>
                    <a:pt x="9663" y="15885"/>
                  </a:lnTo>
                  <a:lnTo>
                    <a:pt x="9876" y="15833"/>
                  </a:lnTo>
                  <a:lnTo>
                    <a:pt x="10142" y="15806"/>
                  </a:lnTo>
                  <a:lnTo>
                    <a:pt x="10391" y="15806"/>
                  </a:lnTo>
                  <a:lnTo>
                    <a:pt x="10728" y="15806"/>
                  </a:lnTo>
                  <a:lnTo>
                    <a:pt x="10995" y="15806"/>
                  </a:lnTo>
                  <a:lnTo>
                    <a:pt x="11279" y="15833"/>
                  </a:lnTo>
                  <a:lnTo>
                    <a:pt x="11546" y="15885"/>
                  </a:lnTo>
                  <a:lnTo>
                    <a:pt x="11776" y="15937"/>
                  </a:lnTo>
                  <a:lnTo>
                    <a:pt x="12025" y="15990"/>
                  </a:lnTo>
                  <a:lnTo>
                    <a:pt x="12221" y="16055"/>
                  </a:lnTo>
                  <a:lnTo>
                    <a:pt x="12434" y="16134"/>
                  </a:lnTo>
                  <a:lnTo>
                    <a:pt x="12611" y="16213"/>
                  </a:lnTo>
                  <a:lnTo>
                    <a:pt x="12771" y="16317"/>
                  </a:lnTo>
                  <a:lnTo>
                    <a:pt x="12913" y="16409"/>
                  </a:lnTo>
                  <a:lnTo>
                    <a:pt x="13038" y="16514"/>
                  </a:lnTo>
                  <a:lnTo>
                    <a:pt x="13251" y="16737"/>
                  </a:lnTo>
                  <a:lnTo>
                    <a:pt x="13428" y="16986"/>
                  </a:lnTo>
                  <a:lnTo>
                    <a:pt x="13517" y="17248"/>
                  </a:lnTo>
                  <a:lnTo>
                    <a:pt x="13588" y="17523"/>
                  </a:lnTo>
                  <a:lnTo>
                    <a:pt x="13588" y="17799"/>
                  </a:lnTo>
                  <a:lnTo>
                    <a:pt x="13517" y="18074"/>
                  </a:lnTo>
                  <a:lnTo>
                    <a:pt x="13428" y="18323"/>
                  </a:lnTo>
                  <a:lnTo>
                    <a:pt x="13286" y="18572"/>
                  </a:lnTo>
                  <a:lnTo>
                    <a:pt x="13109" y="18808"/>
                  </a:lnTo>
                  <a:lnTo>
                    <a:pt x="12878" y="19031"/>
                  </a:lnTo>
                  <a:lnTo>
                    <a:pt x="12434" y="19411"/>
                  </a:lnTo>
                  <a:lnTo>
                    <a:pt x="12132" y="19738"/>
                  </a:lnTo>
                  <a:lnTo>
                    <a:pt x="12025" y="19856"/>
                  </a:lnTo>
                  <a:lnTo>
                    <a:pt x="11919" y="20014"/>
                  </a:lnTo>
                  <a:lnTo>
                    <a:pt x="11883" y="20132"/>
                  </a:lnTo>
                  <a:lnTo>
                    <a:pt x="11883" y="20263"/>
                  </a:lnTo>
                  <a:lnTo>
                    <a:pt x="11883" y="20394"/>
                  </a:lnTo>
                  <a:lnTo>
                    <a:pt x="11954" y="20485"/>
                  </a:lnTo>
                  <a:lnTo>
                    <a:pt x="12061" y="20590"/>
                  </a:lnTo>
                  <a:lnTo>
                    <a:pt x="12185" y="20695"/>
                  </a:lnTo>
                  <a:lnTo>
                    <a:pt x="12327" y="20787"/>
                  </a:lnTo>
                  <a:lnTo>
                    <a:pt x="12540" y="20892"/>
                  </a:lnTo>
                  <a:lnTo>
                    <a:pt x="12771" y="20997"/>
                  </a:lnTo>
                  <a:lnTo>
                    <a:pt x="13073" y="21088"/>
                  </a:lnTo>
                  <a:lnTo>
                    <a:pt x="13428" y="21193"/>
                  </a:lnTo>
                  <a:lnTo>
                    <a:pt x="13873" y="21298"/>
                  </a:lnTo>
                  <a:lnTo>
                    <a:pt x="14317" y="21390"/>
                  </a:lnTo>
                  <a:lnTo>
                    <a:pt x="14778" y="21468"/>
                  </a:lnTo>
                  <a:lnTo>
                    <a:pt x="15294" y="21547"/>
                  </a:lnTo>
                  <a:lnTo>
                    <a:pt x="15809" y="21600"/>
                  </a:lnTo>
                  <a:lnTo>
                    <a:pt x="16359" y="21652"/>
                  </a:lnTo>
                  <a:lnTo>
                    <a:pt x="16875" y="21678"/>
                  </a:lnTo>
                  <a:lnTo>
                    <a:pt x="17407" y="21678"/>
                  </a:lnTo>
                  <a:lnTo>
                    <a:pt x="17958" y="21678"/>
                  </a:lnTo>
                  <a:lnTo>
                    <a:pt x="18473" y="21652"/>
                  </a:lnTo>
                  <a:lnTo>
                    <a:pt x="18953" y="21573"/>
                  </a:lnTo>
                  <a:lnTo>
                    <a:pt x="19397" y="21495"/>
                  </a:lnTo>
                  <a:lnTo>
                    <a:pt x="19841" y="21390"/>
                  </a:lnTo>
                  <a:lnTo>
                    <a:pt x="20214" y="21272"/>
                  </a:lnTo>
                  <a:lnTo>
                    <a:pt x="20551" y="21088"/>
                  </a:lnTo>
                  <a:lnTo>
                    <a:pt x="20480" y="20787"/>
                  </a:lnTo>
                  <a:lnTo>
                    <a:pt x="20409" y="20485"/>
                  </a:lnTo>
                  <a:lnTo>
                    <a:pt x="20356" y="20158"/>
                  </a:lnTo>
                  <a:lnTo>
                    <a:pt x="20356" y="19804"/>
                  </a:lnTo>
                  <a:lnTo>
                    <a:pt x="20321" y="19083"/>
                  </a:lnTo>
                  <a:lnTo>
                    <a:pt x="20356" y="18349"/>
                  </a:lnTo>
                  <a:lnTo>
                    <a:pt x="20409" y="17641"/>
                  </a:lnTo>
                  <a:lnTo>
                    <a:pt x="20480" y="17012"/>
                  </a:lnTo>
                  <a:lnTo>
                    <a:pt x="20551" y="16488"/>
                  </a:lnTo>
                  <a:lnTo>
                    <a:pt x="20551" y="16055"/>
                  </a:lnTo>
                  <a:lnTo>
                    <a:pt x="20551" y="15911"/>
                  </a:lnTo>
                  <a:lnTo>
                    <a:pt x="20445" y="15754"/>
                  </a:lnTo>
                  <a:lnTo>
                    <a:pt x="20356" y="15610"/>
                  </a:lnTo>
                  <a:lnTo>
                    <a:pt x="20178" y="15452"/>
                  </a:lnTo>
                  <a:lnTo>
                    <a:pt x="20001" y="15334"/>
                  </a:lnTo>
                  <a:lnTo>
                    <a:pt x="19770" y="15230"/>
                  </a:lnTo>
                  <a:lnTo>
                    <a:pt x="19521" y="15125"/>
                  </a:lnTo>
                  <a:lnTo>
                    <a:pt x="19290" y="15059"/>
                  </a:lnTo>
                  <a:lnTo>
                    <a:pt x="19024" y="15007"/>
                  </a:lnTo>
                  <a:lnTo>
                    <a:pt x="18740" y="14954"/>
                  </a:lnTo>
                  <a:lnTo>
                    <a:pt x="18509" y="14954"/>
                  </a:lnTo>
                  <a:lnTo>
                    <a:pt x="18225" y="14954"/>
                  </a:lnTo>
                  <a:lnTo>
                    <a:pt x="17994" y="15007"/>
                  </a:lnTo>
                  <a:lnTo>
                    <a:pt x="17763" y="15085"/>
                  </a:lnTo>
                  <a:lnTo>
                    <a:pt x="17550" y="15177"/>
                  </a:lnTo>
                  <a:lnTo>
                    <a:pt x="17372" y="15308"/>
                  </a:lnTo>
                  <a:lnTo>
                    <a:pt x="17176" y="15426"/>
                  </a:lnTo>
                  <a:lnTo>
                    <a:pt x="16928" y="15557"/>
                  </a:lnTo>
                  <a:lnTo>
                    <a:pt x="16661" y="15636"/>
                  </a:lnTo>
                  <a:lnTo>
                    <a:pt x="16359" y="15688"/>
                  </a:lnTo>
                  <a:lnTo>
                    <a:pt x="16022" y="15715"/>
                  </a:lnTo>
                  <a:lnTo>
                    <a:pt x="15667" y="15688"/>
                  </a:lnTo>
                  <a:lnTo>
                    <a:pt x="15294" y="15662"/>
                  </a:lnTo>
                  <a:lnTo>
                    <a:pt x="14956" y="15583"/>
                  </a:lnTo>
                  <a:lnTo>
                    <a:pt x="14619" y="15479"/>
                  </a:lnTo>
                  <a:lnTo>
                    <a:pt x="14281" y="15334"/>
                  </a:lnTo>
                  <a:lnTo>
                    <a:pt x="13961" y="15177"/>
                  </a:lnTo>
                  <a:lnTo>
                    <a:pt x="13695" y="14981"/>
                  </a:lnTo>
                  <a:lnTo>
                    <a:pt x="13588" y="14850"/>
                  </a:lnTo>
                  <a:lnTo>
                    <a:pt x="13482" y="14732"/>
                  </a:lnTo>
                  <a:lnTo>
                    <a:pt x="13393" y="14600"/>
                  </a:lnTo>
                  <a:lnTo>
                    <a:pt x="13322" y="14456"/>
                  </a:lnTo>
                  <a:lnTo>
                    <a:pt x="13251" y="14299"/>
                  </a:lnTo>
                  <a:lnTo>
                    <a:pt x="13215" y="14155"/>
                  </a:lnTo>
                  <a:lnTo>
                    <a:pt x="13180" y="13971"/>
                  </a:lnTo>
                  <a:lnTo>
                    <a:pt x="13180" y="13801"/>
                  </a:lnTo>
                  <a:lnTo>
                    <a:pt x="13180" y="13591"/>
                  </a:lnTo>
                  <a:lnTo>
                    <a:pt x="13215" y="13395"/>
                  </a:lnTo>
                  <a:lnTo>
                    <a:pt x="13251" y="13198"/>
                  </a:lnTo>
                  <a:lnTo>
                    <a:pt x="13322" y="13015"/>
                  </a:lnTo>
                  <a:lnTo>
                    <a:pt x="13393" y="12870"/>
                  </a:lnTo>
                  <a:lnTo>
                    <a:pt x="13482" y="12713"/>
                  </a:lnTo>
                  <a:lnTo>
                    <a:pt x="13588" y="12569"/>
                  </a:lnTo>
                  <a:lnTo>
                    <a:pt x="13730" y="12438"/>
                  </a:lnTo>
                  <a:lnTo>
                    <a:pt x="13997" y="12215"/>
                  </a:lnTo>
                  <a:lnTo>
                    <a:pt x="14334" y="12005"/>
                  </a:lnTo>
                  <a:lnTo>
                    <a:pt x="14690" y="11861"/>
                  </a:lnTo>
                  <a:lnTo>
                    <a:pt x="15063" y="11756"/>
                  </a:lnTo>
                  <a:lnTo>
                    <a:pt x="15436" y="11678"/>
                  </a:lnTo>
                  <a:lnTo>
                    <a:pt x="15809" y="11638"/>
                  </a:lnTo>
                  <a:lnTo>
                    <a:pt x="16182" y="11638"/>
                  </a:lnTo>
                  <a:lnTo>
                    <a:pt x="16555" y="11678"/>
                  </a:lnTo>
                  <a:lnTo>
                    <a:pt x="16910" y="11730"/>
                  </a:lnTo>
                  <a:lnTo>
                    <a:pt x="17248" y="11835"/>
                  </a:lnTo>
                  <a:lnTo>
                    <a:pt x="17514" y="11966"/>
                  </a:lnTo>
                  <a:lnTo>
                    <a:pt x="17763" y="12110"/>
                  </a:lnTo>
                  <a:lnTo>
                    <a:pt x="17887" y="12215"/>
                  </a:lnTo>
                  <a:lnTo>
                    <a:pt x="18065" y="12307"/>
                  </a:lnTo>
                  <a:lnTo>
                    <a:pt x="18260" y="12412"/>
                  </a:lnTo>
                  <a:lnTo>
                    <a:pt x="18438" y="12464"/>
                  </a:lnTo>
                  <a:lnTo>
                    <a:pt x="18669" y="12543"/>
                  </a:lnTo>
                  <a:lnTo>
                    <a:pt x="18882" y="12569"/>
                  </a:lnTo>
                  <a:lnTo>
                    <a:pt x="19113" y="12595"/>
                  </a:lnTo>
                  <a:lnTo>
                    <a:pt x="19361" y="12608"/>
                  </a:lnTo>
                  <a:lnTo>
                    <a:pt x="19592" y="12608"/>
                  </a:lnTo>
                  <a:lnTo>
                    <a:pt x="19841" y="12595"/>
                  </a:lnTo>
                  <a:lnTo>
                    <a:pt x="20072" y="12543"/>
                  </a:lnTo>
                  <a:lnTo>
                    <a:pt x="20321" y="12490"/>
                  </a:lnTo>
                  <a:lnTo>
                    <a:pt x="20551" y="12438"/>
                  </a:lnTo>
                  <a:lnTo>
                    <a:pt x="20800" y="12333"/>
                  </a:lnTo>
                  <a:lnTo>
                    <a:pt x="20996" y="12241"/>
                  </a:lnTo>
                  <a:lnTo>
                    <a:pt x="21244" y="12110"/>
                  </a:lnTo>
                  <a:lnTo>
                    <a:pt x="21298" y="12032"/>
                  </a:lnTo>
                  <a:lnTo>
                    <a:pt x="21404" y="11966"/>
                  </a:lnTo>
                  <a:lnTo>
                    <a:pt x="21475" y="11861"/>
                  </a:lnTo>
                  <a:lnTo>
                    <a:pt x="21511" y="11730"/>
                  </a:lnTo>
                  <a:lnTo>
                    <a:pt x="21617" y="11481"/>
                  </a:lnTo>
                  <a:lnTo>
                    <a:pt x="21653" y="11180"/>
                  </a:lnTo>
                  <a:lnTo>
                    <a:pt x="21653" y="10826"/>
                  </a:lnTo>
                  <a:lnTo>
                    <a:pt x="21653" y="10472"/>
                  </a:lnTo>
                  <a:lnTo>
                    <a:pt x="21582" y="10092"/>
                  </a:lnTo>
                  <a:lnTo>
                    <a:pt x="21511" y="9725"/>
                  </a:lnTo>
                  <a:lnTo>
                    <a:pt x="21298" y="8912"/>
                  </a:lnTo>
                  <a:lnTo>
                    <a:pt x="21067" y="8191"/>
                  </a:lnTo>
                  <a:lnTo>
                    <a:pt x="20800" y="7536"/>
                  </a:lnTo>
                  <a:lnTo>
                    <a:pt x="20551" y="7025"/>
                  </a:lnTo>
                  <a:lnTo>
                    <a:pt x="20001" y="7103"/>
                  </a:lnTo>
                  <a:lnTo>
                    <a:pt x="19432" y="7156"/>
                  </a:lnTo>
                  <a:lnTo>
                    <a:pt x="18846" y="7208"/>
                  </a:lnTo>
                  <a:lnTo>
                    <a:pt x="18225" y="7208"/>
                  </a:lnTo>
                  <a:lnTo>
                    <a:pt x="17656" y="7208"/>
                  </a:lnTo>
                  <a:lnTo>
                    <a:pt x="17070" y="7182"/>
                  </a:lnTo>
                  <a:lnTo>
                    <a:pt x="16484" y="7156"/>
                  </a:lnTo>
                  <a:lnTo>
                    <a:pt x="15986" y="7103"/>
                  </a:lnTo>
                  <a:lnTo>
                    <a:pt x="14992" y="6999"/>
                  </a:lnTo>
                  <a:lnTo>
                    <a:pt x="14210" y="6907"/>
                  </a:lnTo>
                  <a:lnTo>
                    <a:pt x="13695" y="6828"/>
                  </a:lnTo>
                  <a:lnTo>
                    <a:pt x="13517" y="6802"/>
                  </a:lnTo>
                  <a:lnTo>
                    <a:pt x="13073" y="6645"/>
                  </a:lnTo>
                  <a:lnTo>
                    <a:pt x="12700" y="6474"/>
                  </a:lnTo>
                  <a:lnTo>
                    <a:pt x="12363" y="6304"/>
                  </a:lnTo>
                  <a:lnTo>
                    <a:pt x="12132" y="6094"/>
                  </a:lnTo>
                  <a:lnTo>
                    <a:pt x="11919" y="5871"/>
                  </a:lnTo>
                  <a:lnTo>
                    <a:pt x="11776" y="5649"/>
                  </a:lnTo>
                  <a:lnTo>
                    <a:pt x="11688" y="5413"/>
                  </a:lnTo>
                  <a:lnTo>
                    <a:pt x="11617" y="5190"/>
                  </a:lnTo>
                  <a:lnTo>
                    <a:pt x="11617" y="4941"/>
                  </a:lnTo>
                  <a:lnTo>
                    <a:pt x="11652" y="4718"/>
                  </a:lnTo>
                  <a:lnTo>
                    <a:pt x="11723" y="4482"/>
                  </a:lnTo>
                  <a:lnTo>
                    <a:pt x="11812" y="4285"/>
                  </a:lnTo>
                  <a:lnTo>
                    <a:pt x="11919" y="4089"/>
                  </a:lnTo>
                  <a:lnTo>
                    <a:pt x="12096" y="3905"/>
                  </a:lnTo>
                  <a:lnTo>
                    <a:pt x="12292" y="3735"/>
                  </a:lnTo>
                  <a:lnTo>
                    <a:pt x="12505" y="3604"/>
                  </a:lnTo>
                  <a:lnTo>
                    <a:pt x="12700" y="3460"/>
                  </a:lnTo>
                  <a:lnTo>
                    <a:pt x="12878" y="3250"/>
                  </a:lnTo>
                  <a:lnTo>
                    <a:pt x="13038" y="3027"/>
                  </a:lnTo>
                  <a:lnTo>
                    <a:pt x="13180" y="2752"/>
                  </a:lnTo>
                  <a:lnTo>
                    <a:pt x="13286" y="2477"/>
                  </a:lnTo>
                  <a:lnTo>
                    <a:pt x="13322" y="2175"/>
                  </a:lnTo>
                  <a:lnTo>
                    <a:pt x="13357" y="1874"/>
                  </a:lnTo>
                  <a:lnTo>
                    <a:pt x="13286" y="1572"/>
                  </a:lnTo>
                  <a:lnTo>
                    <a:pt x="13180" y="1271"/>
                  </a:lnTo>
                  <a:lnTo>
                    <a:pt x="13038" y="983"/>
                  </a:lnTo>
                  <a:lnTo>
                    <a:pt x="12949" y="865"/>
                  </a:lnTo>
                  <a:lnTo>
                    <a:pt x="12807" y="733"/>
                  </a:lnTo>
                  <a:lnTo>
                    <a:pt x="12665" y="616"/>
                  </a:lnTo>
                  <a:lnTo>
                    <a:pt x="12505" y="511"/>
                  </a:lnTo>
                  <a:lnTo>
                    <a:pt x="12327" y="406"/>
                  </a:lnTo>
                  <a:lnTo>
                    <a:pt x="12132" y="314"/>
                  </a:lnTo>
                  <a:lnTo>
                    <a:pt x="11883" y="235"/>
                  </a:lnTo>
                  <a:lnTo>
                    <a:pt x="11652" y="183"/>
                  </a:lnTo>
                  <a:lnTo>
                    <a:pt x="11368" y="104"/>
                  </a:lnTo>
                  <a:lnTo>
                    <a:pt x="11101" y="78"/>
                  </a:lnTo>
                  <a:lnTo>
                    <a:pt x="10800" y="52"/>
                  </a:lnTo>
                  <a:lnTo>
                    <a:pt x="10444" y="52"/>
                  </a:lnTo>
                  <a:lnTo>
                    <a:pt x="10142" y="52"/>
                  </a:lnTo>
                  <a:lnTo>
                    <a:pt x="9840" y="78"/>
                  </a:lnTo>
                  <a:lnTo>
                    <a:pt x="9574" y="104"/>
                  </a:lnTo>
                  <a:lnTo>
                    <a:pt x="9325" y="157"/>
                  </a:lnTo>
                  <a:lnTo>
                    <a:pt x="9094" y="209"/>
                  </a:lnTo>
                  <a:lnTo>
                    <a:pt x="8846" y="262"/>
                  </a:lnTo>
                  <a:lnTo>
                    <a:pt x="8650" y="340"/>
                  </a:lnTo>
                  <a:lnTo>
                    <a:pt x="8437" y="432"/>
                  </a:lnTo>
                  <a:lnTo>
                    <a:pt x="8277" y="511"/>
                  </a:lnTo>
                  <a:lnTo>
                    <a:pt x="8100" y="616"/>
                  </a:lnTo>
                  <a:lnTo>
                    <a:pt x="7957" y="707"/>
                  </a:lnTo>
                  <a:lnTo>
                    <a:pt x="7833" y="838"/>
                  </a:lnTo>
                  <a:lnTo>
                    <a:pt x="7620" y="1061"/>
                  </a:lnTo>
                  <a:lnTo>
                    <a:pt x="7442" y="1336"/>
                  </a:lnTo>
                  <a:lnTo>
                    <a:pt x="7353" y="1599"/>
                  </a:lnTo>
                  <a:lnTo>
                    <a:pt x="7318" y="1900"/>
                  </a:lnTo>
                  <a:lnTo>
                    <a:pt x="7318" y="2175"/>
                  </a:lnTo>
                  <a:lnTo>
                    <a:pt x="7353" y="2450"/>
                  </a:lnTo>
                  <a:lnTo>
                    <a:pt x="7442" y="2726"/>
                  </a:lnTo>
                  <a:lnTo>
                    <a:pt x="7620" y="2975"/>
                  </a:lnTo>
                  <a:lnTo>
                    <a:pt x="7833" y="3198"/>
                  </a:lnTo>
                  <a:lnTo>
                    <a:pt x="8064" y="3433"/>
                  </a:lnTo>
                  <a:lnTo>
                    <a:pt x="8295" y="3630"/>
                  </a:lnTo>
                  <a:lnTo>
                    <a:pt x="8508" y="3853"/>
                  </a:lnTo>
                  <a:lnTo>
                    <a:pt x="8686" y="4089"/>
                  </a:lnTo>
                  <a:lnTo>
                    <a:pt x="8775" y="4312"/>
                  </a:lnTo>
                  <a:lnTo>
                    <a:pt x="8846" y="4561"/>
                  </a:lnTo>
                  <a:lnTo>
                    <a:pt x="8846" y="4810"/>
                  </a:lnTo>
                  <a:lnTo>
                    <a:pt x="8810" y="5059"/>
                  </a:lnTo>
                  <a:lnTo>
                    <a:pt x="8721" y="5295"/>
                  </a:lnTo>
                  <a:lnTo>
                    <a:pt x="8579" y="5544"/>
                  </a:lnTo>
                  <a:lnTo>
                    <a:pt x="8366" y="5766"/>
                  </a:lnTo>
                  <a:lnTo>
                    <a:pt x="8135" y="5976"/>
                  </a:lnTo>
                  <a:lnTo>
                    <a:pt x="7833" y="6199"/>
                  </a:lnTo>
                  <a:lnTo>
                    <a:pt x="7478" y="6369"/>
                  </a:lnTo>
                  <a:lnTo>
                    <a:pt x="7069" y="6527"/>
                  </a:lnTo>
                  <a:lnTo>
                    <a:pt x="6590" y="6671"/>
                  </a:lnTo>
                  <a:lnTo>
                    <a:pt x="6092" y="6802"/>
                  </a:lnTo>
                  <a:lnTo>
                    <a:pt x="5684" y="6802"/>
                  </a:lnTo>
                  <a:lnTo>
                    <a:pt x="5133" y="6802"/>
                  </a:lnTo>
                  <a:lnTo>
                    <a:pt x="4547" y="6802"/>
                  </a:lnTo>
                  <a:lnTo>
                    <a:pt x="3872" y="6802"/>
                  </a:lnTo>
                  <a:lnTo>
                    <a:pt x="3144" y="6802"/>
                  </a:lnTo>
                  <a:lnTo>
                    <a:pt x="2362" y="6802"/>
                  </a:lnTo>
                  <a:lnTo>
                    <a:pt x="1545" y="6802"/>
                  </a:lnTo>
                  <a:lnTo>
                    <a:pt x="692" y="6802"/>
                  </a:lnTo>
                  <a:lnTo>
                    <a:pt x="586" y="7234"/>
                  </a:lnTo>
                  <a:lnTo>
                    <a:pt x="461" y="7837"/>
                  </a:lnTo>
                  <a:lnTo>
                    <a:pt x="355" y="8493"/>
                  </a:lnTo>
                  <a:lnTo>
                    <a:pt x="248" y="9187"/>
                  </a:lnTo>
                  <a:lnTo>
                    <a:pt x="142" y="9869"/>
                  </a:lnTo>
                  <a:lnTo>
                    <a:pt x="106" y="10498"/>
                  </a:lnTo>
                  <a:lnTo>
                    <a:pt x="106" y="10983"/>
                  </a:lnTo>
                  <a:lnTo>
                    <a:pt x="106" y="11311"/>
                  </a:lnTo>
                  <a:lnTo>
                    <a:pt x="213" y="11481"/>
                  </a:lnTo>
                  <a:lnTo>
                    <a:pt x="319" y="11651"/>
                  </a:lnTo>
                  <a:lnTo>
                    <a:pt x="497" y="11783"/>
                  </a:lnTo>
                  <a:lnTo>
                    <a:pt x="692" y="11914"/>
                  </a:lnTo>
                  <a:lnTo>
                    <a:pt x="941" y="12032"/>
                  </a:lnTo>
                  <a:lnTo>
                    <a:pt x="1207" y="12110"/>
                  </a:lnTo>
                  <a:lnTo>
                    <a:pt x="1509" y="12189"/>
                  </a:lnTo>
                  <a:lnTo>
                    <a:pt x="1794" y="12241"/>
                  </a:lnTo>
                  <a:lnTo>
                    <a:pt x="2131" y="12267"/>
                  </a:lnTo>
                  <a:lnTo>
                    <a:pt x="2433" y="12281"/>
                  </a:lnTo>
                  <a:lnTo>
                    <a:pt x="2735" y="12267"/>
                  </a:lnTo>
                  <a:lnTo>
                    <a:pt x="3055" y="12241"/>
                  </a:lnTo>
                  <a:lnTo>
                    <a:pt x="3357" y="12189"/>
                  </a:lnTo>
                  <a:lnTo>
                    <a:pt x="3623" y="12084"/>
                  </a:lnTo>
                  <a:lnTo>
                    <a:pt x="3872" y="11979"/>
                  </a:lnTo>
                  <a:lnTo>
                    <a:pt x="4103" y="11861"/>
                  </a:lnTo>
                  <a:lnTo>
                    <a:pt x="4316" y="11704"/>
                  </a:lnTo>
                  <a:lnTo>
                    <a:pt x="4582" y="11612"/>
                  </a:lnTo>
                  <a:lnTo>
                    <a:pt x="4849" y="11533"/>
                  </a:lnTo>
                  <a:lnTo>
                    <a:pt x="5169" y="11507"/>
                  </a:lnTo>
                  <a:lnTo>
                    <a:pt x="5506" y="11481"/>
                  </a:lnTo>
                  <a:lnTo>
                    <a:pt x="5808" y="11507"/>
                  </a:lnTo>
                  <a:lnTo>
                    <a:pt x="6146" y="11560"/>
                  </a:lnTo>
                  <a:lnTo>
                    <a:pt x="6501" y="11651"/>
                  </a:lnTo>
                  <a:lnTo>
                    <a:pt x="6803" y="11783"/>
                  </a:lnTo>
                  <a:lnTo>
                    <a:pt x="7105" y="11940"/>
                  </a:lnTo>
                  <a:lnTo>
                    <a:pt x="7353" y="12110"/>
                  </a:lnTo>
                  <a:lnTo>
                    <a:pt x="7584" y="12333"/>
                  </a:lnTo>
                  <a:lnTo>
                    <a:pt x="7798" y="12595"/>
                  </a:lnTo>
                  <a:lnTo>
                    <a:pt x="7922" y="12870"/>
                  </a:lnTo>
                  <a:lnTo>
                    <a:pt x="8028" y="13198"/>
                  </a:lnTo>
                  <a:lnTo>
                    <a:pt x="8064" y="13526"/>
                  </a:lnTo>
                  <a:lnTo>
                    <a:pt x="8028" y="13775"/>
                  </a:lnTo>
                  <a:lnTo>
                    <a:pt x="7922" y="13998"/>
                  </a:lnTo>
                  <a:lnTo>
                    <a:pt x="7798" y="14220"/>
                  </a:lnTo>
                  <a:lnTo>
                    <a:pt x="7584" y="14404"/>
                  </a:lnTo>
                  <a:lnTo>
                    <a:pt x="7353" y="14574"/>
                  </a:lnTo>
                  <a:lnTo>
                    <a:pt x="7105" y="14732"/>
                  </a:lnTo>
                  <a:lnTo>
                    <a:pt x="6803" y="14850"/>
                  </a:lnTo>
                  <a:lnTo>
                    <a:pt x="6501" y="14954"/>
                  </a:lnTo>
                  <a:lnTo>
                    <a:pt x="6146" y="15033"/>
                  </a:lnTo>
                  <a:lnTo>
                    <a:pt x="5808" y="15085"/>
                  </a:lnTo>
                  <a:lnTo>
                    <a:pt x="5506" y="15085"/>
                  </a:lnTo>
                  <a:lnTo>
                    <a:pt x="5169" y="15059"/>
                  </a:lnTo>
                  <a:lnTo>
                    <a:pt x="4849" y="15007"/>
                  </a:lnTo>
                  <a:lnTo>
                    <a:pt x="4582" y="14902"/>
                  </a:lnTo>
                  <a:lnTo>
                    <a:pt x="4316" y="14784"/>
                  </a:lnTo>
                  <a:lnTo>
                    <a:pt x="4103" y="14600"/>
                  </a:lnTo>
                  <a:lnTo>
                    <a:pt x="3907" y="14430"/>
                  </a:lnTo>
                  <a:lnTo>
                    <a:pt x="3659" y="14299"/>
                  </a:lnTo>
                  <a:lnTo>
                    <a:pt x="3428" y="14194"/>
                  </a:lnTo>
                  <a:lnTo>
                    <a:pt x="3179" y="14129"/>
                  </a:lnTo>
                  <a:lnTo>
                    <a:pt x="2913" y="14102"/>
                  </a:lnTo>
                  <a:lnTo>
                    <a:pt x="2646" y="14102"/>
                  </a:lnTo>
                  <a:lnTo>
                    <a:pt x="2362" y="14129"/>
                  </a:lnTo>
                  <a:lnTo>
                    <a:pt x="2096" y="14168"/>
                  </a:lnTo>
                  <a:lnTo>
                    <a:pt x="1811" y="14273"/>
                  </a:lnTo>
                  <a:lnTo>
                    <a:pt x="1545" y="14378"/>
                  </a:lnTo>
                  <a:lnTo>
                    <a:pt x="1314" y="14496"/>
                  </a:lnTo>
                  <a:lnTo>
                    <a:pt x="1065" y="14653"/>
                  </a:lnTo>
                  <a:lnTo>
                    <a:pt x="870" y="14797"/>
                  </a:lnTo>
                  <a:lnTo>
                    <a:pt x="657" y="14981"/>
                  </a:lnTo>
                  <a:lnTo>
                    <a:pt x="497" y="15177"/>
                  </a:lnTo>
                  <a:lnTo>
                    <a:pt x="390" y="15413"/>
                  </a:lnTo>
                  <a:lnTo>
                    <a:pt x="284" y="15636"/>
                  </a:lnTo>
                  <a:lnTo>
                    <a:pt x="248" y="15911"/>
                  </a:lnTo>
                  <a:lnTo>
                    <a:pt x="284" y="16239"/>
                  </a:lnTo>
                  <a:lnTo>
                    <a:pt x="319" y="16566"/>
                  </a:lnTo>
                  <a:lnTo>
                    <a:pt x="497" y="17340"/>
                  </a:lnTo>
                  <a:lnTo>
                    <a:pt x="692" y="18152"/>
                  </a:lnTo>
                  <a:lnTo>
                    <a:pt x="799" y="18559"/>
                  </a:lnTo>
                  <a:lnTo>
                    <a:pt x="905" y="18978"/>
                  </a:lnTo>
                  <a:lnTo>
                    <a:pt x="959" y="19384"/>
                  </a:lnTo>
                  <a:lnTo>
                    <a:pt x="994" y="19791"/>
                  </a:lnTo>
                  <a:lnTo>
                    <a:pt x="994" y="20132"/>
                  </a:lnTo>
                  <a:lnTo>
                    <a:pt x="959" y="20485"/>
                  </a:lnTo>
                  <a:lnTo>
                    <a:pt x="941" y="20669"/>
                  </a:lnTo>
                  <a:lnTo>
                    <a:pt x="870" y="20813"/>
                  </a:lnTo>
                  <a:lnTo>
                    <a:pt x="799" y="20970"/>
                  </a:lnTo>
                  <a:lnTo>
                    <a:pt x="692" y="21088"/>
                  </a:lnTo>
                  <a:lnTo>
                    <a:pt x="1474" y="20997"/>
                  </a:lnTo>
                  <a:lnTo>
                    <a:pt x="2291" y="20866"/>
                  </a:lnTo>
                  <a:lnTo>
                    <a:pt x="3108" y="20787"/>
                  </a:lnTo>
                  <a:lnTo>
                    <a:pt x="3907" y="20721"/>
                  </a:lnTo>
                  <a:lnTo>
                    <a:pt x="4653" y="20695"/>
                  </a:lnTo>
                  <a:lnTo>
                    <a:pt x="5364" y="20695"/>
                  </a:lnTo>
                  <a:lnTo>
                    <a:pt x="5701" y="20721"/>
                  </a:lnTo>
                  <a:lnTo>
                    <a:pt x="6057" y="20761"/>
                  </a:lnTo>
                  <a:lnTo>
                    <a:pt x="6323" y="20813"/>
                  </a:lnTo>
                  <a:lnTo>
                    <a:pt x="6625" y="20892"/>
                  </a:lnTo>
                  <a:close/>
                </a:path>
              </a:pathLst>
            </a:custGeom>
            <a:grpFill/>
            <a:ln w="2857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47" name="Puzzle2"/>
            <p:cNvSpPr>
              <a:spLocks noEditPoints="1" noChangeArrowheads="1"/>
            </p:cNvSpPr>
            <p:nvPr/>
          </p:nvSpPr>
          <p:spPr bwMode="auto">
            <a:xfrm>
              <a:off x="2880" y="1736"/>
              <a:ext cx="1778" cy="1379"/>
            </a:xfrm>
            <a:custGeom>
              <a:avLst/>
              <a:gdLst>
                <a:gd name="T0" fmla="*/ 11 w 21600"/>
                <a:gd name="T1" fmla="*/ 13386 h 21600"/>
                <a:gd name="T2" fmla="*/ 4202 w 21600"/>
                <a:gd name="T3" fmla="*/ 21161 h 21600"/>
                <a:gd name="T4" fmla="*/ 10400 w 21600"/>
                <a:gd name="T5" fmla="*/ 13909 h 21600"/>
                <a:gd name="T6" fmla="*/ 16821 w 21600"/>
                <a:gd name="T7" fmla="*/ 21190 h 21600"/>
                <a:gd name="T8" fmla="*/ 21600 w 21600"/>
                <a:gd name="T9" fmla="*/ 15083 h 21600"/>
                <a:gd name="T10" fmla="*/ 16889 w 21600"/>
                <a:gd name="T11" fmla="*/ 5739 h 21600"/>
                <a:gd name="T12" fmla="*/ 10800 w 21600"/>
                <a:gd name="T13" fmla="*/ 28 h 21600"/>
                <a:gd name="T14" fmla="*/ 4202 w 21600"/>
                <a:gd name="T15" fmla="*/ 5894 h 21600"/>
                <a:gd name="T16" fmla="*/ 5388 w 21600"/>
                <a:gd name="T17" fmla="*/ 6742 h 21600"/>
                <a:gd name="T18" fmla="*/ 16177 w 21600"/>
                <a:gd name="T19" fmla="*/ 20441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4247" y="12354"/>
                  </a:moveTo>
                  <a:lnTo>
                    <a:pt x="4134" y="12468"/>
                  </a:lnTo>
                  <a:lnTo>
                    <a:pt x="4010" y="12581"/>
                  </a:lnTo>
                  <a:lnTo>
                    <a:pt x="3897" y="12637"/>
                  </a:lnTo>
                  <a:lnTo>
                    <a:pt x="3773" y="12694"/>
                  </a:lnTo>
                  <a:lnTo>
                    <a:pt x="3637" y="12694"/>
                  </a:lnTo>
                  <a:lnTo>
                    <a:pt x="3524" y="12694"/>
                  </a:lnTo>
                  <a:lnTo>
                    <a:pt x="3400" y="12665"/>
                  </a:lnTo>
                  <a:lnTo>
                    <a:pt x="3287" y="12609"/>
                  </a:lnTo>
                  <a:lnTo>
                    <a:pt x="3027" y="12496"/>
                  </a:lnTo>
                  <a:lnTo>
                    <a:pt x="2790" y="12340"/>
                  </a:lnTo>
                  <a:lnTo>
                    <a:pt x="2530" y="12142"/>
                  </a:lnTo>
                  <a:lnTo>
                    <a:pt x="2293" y="11987"/>
                  </a:lnTo>
                  <a:lnTo>
                    <a:pt x="2033" y="11817"/>
                  </a:lnTo>
                  <a:lnTo>
                    <a:pt x="1773" y="11676"/>
                  </a:lnTo>
                  <a:lnTo>
                    <a:pt x="1638" y="11662"/>
                  </a:lnTo>
                  <a:lnTo>
                    <a:pt x="1513" y="11634"/>
                  </a:lnTo>
                  <a:lnTo>
                    <a:pt x="1378" y="11634"/>
                  </a:lnTo>
                  <a:lnTo>
                    <a:pt x="1253" y="11634"/>
                  </a:lnTo>
                  <a:lnTo>
                    <a:pt x="1118" y="11662"/>
                  </a:lnTo>
                  <a:lnTo>
                    <a:pt x="971" y="11732"/>
                  </a:lnTo>
                  <a:lnTo>
                    <a:pt x="835" y="11817"/>
                  </a:lnTo>
                  <a:lnTo>
                    <a:pt x="711" y="11959"/>
                  </a:lnTo>
                  <a:lnTo>
                    <a:pt x="553" y="12086"/>
                  </a:lnTo>
                  <a:lnTo>
                    <a:pt x="429" y="12284"/>
                  </a:lnTo>
                  <a:lnTo>
                    <a:pt x="271" y="12524"/>
                  </a:lnTo>
                  <a:lnTo>
                    <a:pt x="146" y="12793"/>
                  </a:lnTo>
                  <a:lnTo>
                    <a:pt x="79" y="12962"/>
                  </a:lnTo>
                  <a:lnTo>
                    <a:pt x="33" y="13146"/>
                  </a:lnTo>
                  <a:lnTo>
                    <a:pt x="11" y="13386"/>
                  </a:lnTo>
                  <a:lnTo>
                    <a:pt x="11" y="13641"/>
                  </a:lnTo>
                  <a:lnTo>
                    <a:pt x="33" y="13881"/>
                  </a:lnTo>
                  <a:lnTo>
                    <a:pt x="101" y="14150"/>
                  </a:lnTo>
                  <a:lnTo>
                    <a:pt x="192" y="14404"/>
                  </a:lnTo>
                  <a:lnTo>
                    <a:pt x="293" y="14645"/>
                  </a:lnTo>
                  <a:lnTo>
                    <a:pt x="451" y="14857"/>
                  </a:lnTo>
                  <a:lnTo>
                    <a:pt x="621" y="15054"/>
                  </a:lnTo>
                  <a:lnTo>
                    <a:pt x="734" y="15125"/>
                  </a:lnTo>
                  <a:lnTo>
                    <a:pt x="835" y="15210"/>
                  </a:lnTo>
                  <a:lnTo>
                    <a:pt x="948" y="15267"/>
                  </a:lnTo>
                  <a:lnTo>
                    <a:pt x="1084" y="15323"/>
                  </a:lnTo>
                  <a:lnTo>
                    <a:pt x="1208" y="15351"/>
                  </a:lnTo>
                  <a:lnTo>
                    <a:pt x="1355" y="15380"/>
                  </a:lnTo>
                  <a:lnTo>
                    <a:pt x="1513" y="15380"/>
                  </a:lnTo>
                  <a:lnTo>
                    <a:pt x="1683" y="15380"/>
                  </a:lnTo>
                  <a:lnTo>
                    <a:pt x="1864" y="15351"/>
                  </a:lnTo>
                  <a:lnTo>
                    <a:pt x="2033" y="15323"/>
                  </a:lnTo>
                  <a:lnTo>
                    <a:pt x="2225" y="15238"/>
                  </a:lnTo>
                  <a:lnTo>
                    <a:pt x="2428" y="15153"/>
                  </a:lnTo>
                  <a:lnTo>
                    <a:pt x="2745" y="15026"/>
                  </a:lnTo>
                  <a:lnTo>
                    <a:pt x="3005" y="14913"/>
                  </a:lnTo>
                  <a:lnTo>
                    <a:pt x="3264" y="14828"/>
                  </a:lnTo>
                  <a:lnTo>
                    <a:pt x="3513" y="14800"/>
                  </a:lnTo>
                  <a:lnTo>
                    <a:pt x="3615" y="14828"/>
                  </a:lnTo>
                  <a:lnTo>
                    <a:pt x="3728" y="14857"/>
                  </a:lnTo>
                  <a:lnTo>
                    <a:pt x="3807" y="14913"/>
                  </a:lnTo>
                  <a:lnTo>
                    <a:pt x="3920" y="14998"/>
                  </a:lnTo>
                  <a:lnTo>
                    <a:pt x="4010" y="15097"/>
                  </a:lnTo>
                  <a:lnTo>
                    <a:pt x="4089" y="15238"/>
                  </a:lnTo>
                  <a:lnTo>
                    <a:pt x="4179" y="15408"/>
                  </a:lnTo>
                  <a:lnTo>
                    <a:pt x="4247" y="15620"/>
                  </a:lnTo>
                  <a:lnTo>
                    <a:pt x="4326" y="15860"/>
                  </a:lnTo>
                  <a:lnTo>
                    <a:pt x="4394" y="16129"/>
                  </a:lnTo>
                  <a:lnTo>
                    <a:pt x="4439" y="16440"/>
                  </a:lnTo>
                  <a:lnTo>
                    <a:pt x="4507" y="16737"/>
                  </a:lnTo>
                  <a:lnTo>
                    <a:pt x="4552" y="17090"/>
                  </a:lnTo>
                  <a:lnTo>
                    <a:pt x="4575" y="17443"/>
                  </a:lnTo>
                  <a:lnTo>
                    <a:pt x="4586" y="17825"/>
                  </a:lnTo>
                  <a:lnTo>
                    <a:pt x="4586" y="18193"/>
                  </a:lnTo>
                  <a:lnTo>
                    <a:pt x="4586" y="18574"/>
                  </a:lnTo>
                  <a:lnTo>
                    <a:pt x="4586" y="18984"/>
                  </a:lnTo>
                  <a:lnTo>
                    <a:pt x="4552" y="19366"/>
                  </a:lnTo>
                  <a:lnTo>
                    <a:pt x="4507" y="19748"/>
                  </a:lnTo>
                  <a:lnTo>
                    <a:pt x="4462" y="20129"/>
                  </a:lnTo>
                  <a:lnTo>
                    <a:pt x="4371" y="20483"/>
                  </a:lnTo>
                  <a:lnTo>
                    <a:pt x="4292" y="20836"/>
                  </a:lnTo>
                  <a:lnTo>
                    <a:pt x="4202" y="21161"/>
                  </a:lnTo>
                  <a:lnTo>
                    <a:pt x="4744" y="21161"/>
                  </a:lnTo>
                  <a:lnTo>
                    <a:pt x="5264" y="21161"/>
                  </a:lnTo>
                  <a:lnTo>
                    <a:pt x="5784" y="21161"/>
                  </a:lnTo>
                  <a:lnTo>
                    <a:pt x="6235" y="21161"/>
                  </a:lnTo>
                  <a:lnTo>
                    <a:pt x="6676" y="21161"/>
                  </a:lnTo>
                  <a:lnTo>
                    <a:pt x="7060" y="21161"/>
                  </a:lnTo>
                  <a:lnTo>
                    <a:pt x="7410" y="21161"/>
                  </a:lnTo>
                  <a:lnTo>
                    <a:pt x="7670" y="21161"/>
                  </a:lnTo>
                  <a:lnTo>
                    <a:pt x="8020" y="21020"/>
                  </a:lnTo>
                  <a:lnTo>
                    <a:pt x="8303" y="20893"/>
                  </a:lnTo>
                  <a:lnTo>
                    <a:pt x="8563" y="20695"/>
                  </a:lnTo>
                  <a:lnTo>
                    <a:pt x="8800" y="20511"/>
                  </a:lnTo>
                  <a:lnTo>
                    <a:pt x="8969" y="20285"/>
                  </a:lnTo>
                  <a:lnTo>
                    <a:pt x="9150" y="20045"/>
                  </a:lnTo>
                  <a:lnTo>
                    <a:pt x="9252" y="19804"/>
                  </a:lnTo>
                  <a:lnTo>
                    <a:pt x="9342" y="19550"/>
                  </a:lnTo>
                  <a:lnTo>
                    <a:pt x="9410" y="19281"/>
                  </a:lnTo>
                  <a:lnTo>
                    <a:pt x="9433" y="19013"/>
                  </a:lnTo>
                  <a:lnTo>
                    <a:pt x="9433" y="18744"/>
                  </a:lnTo>
                  <a:lnTo>
                    <a:pt x="9387" y="18504"/>
                  </a:lnTo>
                  <a:lnTo>
                    <a:pt x="9320" y="18221"/>
                  </a:lnTo>
                  <a:lnTo>
                    <a:pt x="9207" y="17981"/>
                  </a:lnTo>
                  <a:lnTo>
                    <a:pt x="9105" y="17740"/>
                  </a:lnTo>
                  <a:lnTo>
                    <a:pt x="8924" y="17514"/>
                  </a:lnTo>
                  <a:lnTo>
                    <a:pt x="8777" y="17274"/>
                  </a:lnTo>
                  <a:lnTo>
                    <a:pt x="8642" y="17034"/>
                  </a:lnTo>
                  <a:lnTo>
                    <a:pt x="8563" y="16765"/>
                  </a:lnTo>
                  <a:lnTo>
                    <a:pt x="8472" y="16468"/>
                  </a:lnTo>
                  <a:lnTo>
                    <a:pt x="8450" y="16157"/>
                  </a:lnTo>
                  <a:lnTo>
                    <a:pt x="8450" y="15860"/>
                  </a:lnTo>
                  <a:lnTo>
                    <a:pt x="8472" y="15563"/>
                  </a:lnTo>
                  <a:lnTo>
                    <a:pt x="8540" y="15267"/>
                  </a:lnTo>
                  <a:lnTo>
                    <a:pt x="8642" y="14998"/>
                  </a:lnTo>
                  <a:lnTo>
                    <a:pt x="8777" y="14729"/>
                  </a:lnTo>
                  <a:lnTo>
                    <a:pt x="8868" y="14616"/>
                  </a:lnTo>
                  <a:lnTo>
                    <a:pt x="8969" y="14475"/>
                  </a:lnTo>
                  <a:lnTo>
                    <a:pt x="9060" y="14376"/>
                  </a:lnTo>
                  <a:lnTo>
                    <a:pt x="9184" y="14291"/>
                  </a:lnTo>
                  <a:lnTo>
                    <a:pt x="9297" y="14206"/>
                  </a:lnTo>
                  <a:lnTo>
                    <a:pt x="9433" y="14121"/>
                  </a:lnTo>
                  <a:lnTo>
                    <a:pt x="9579" y="14051"/>
                  </a:lnTo>
                  <a:lnTo>
                    <a:pt x="9726" y="13994"/>
                  </a:lnTo>
                  <a:lnTo>
                    <a:pt x="9884" y="13938"/>
                  </a:lnTo>
                  <a:lnTo>
                    <a:pt x="10054" y="13909"/>
                  </a:lnTo>
                  <a:lnTo>
                    <a:pt x="10257" y="13881"/>
                  </a:lnTo>
                  <a:lnTo>
                    <a:pt x="10449" y="13881"/>
                  </a:lnTo>
                  <a:lnTo>
                    <a:pt x="10664" y="13881"/>
                  </a:lnTo>
                  <a:lnTo>
                    <a:pt x="10856" y="13909"/>
                  </a:lnTo>
                  <a:lnTo>
                    <a:pt x="11037" y="13966"/>
                  </a:lnTo>
                  <a:lnTo>
                    <a:pt x="11206" y="14023"/>
                  </a:lnTo>
                  <a:lnTo>
                    <a:pt x="11353" y="14093"/>
                  </a:lnTo>
                  <a:lnTo>
                    <a:pt x="11511" y="14178"/>
                  </a:lnTo>
                  <a:lnTo>
                    <a:pt x="11635" y="14263"/>
                  </a:lnTo>
                  <a:lnTo>
                    <a:pt x="11748" y="14376"/>
                  </a:lnTo>
                  <a:lnTo>
                    <a:pt x="11861" y="14475"/>
                  </a:lnTo>
                  <a:lnTo>
                    <a:pt x="11941" y="14616"/>
                  </a:lnTo>
                  <a:lnTo>
                    <a:pt x="12031" y="14758"/>
                  </a:lnTo>
                  <a:lnTo>
                    <a:pt x="12099" y="14885"/>
                  </a:lnTo>
                  <a:lnTo>
                    <a:pt x="12200" y="15210"/>
                  </a:lnTo>
                  <a:lnTo>
                    <a:pt x="12268" y="15507"/>
                  </a:lnTo>
                  <a:lnTo>
                    <a:pt x="12291" y="15832"/>
                  </a:lnTo>
                  <a:lnTo>
                    <a:pt x="12291" y="16157"/>
                  </a:lnTo>
                  <a:lnTo>
                    <a:pt x="12246" y="16482"/>
                  </a:lnTo>
                  <a:lnTo>
                    <a:pt x="12178" y="16807"/>
                  </a:lnTo>
                  <a:lnTo>
                    <a:pt x="12099" y="17090"/>
                  </a:lnTo>
                  <a:lnTo>
                    <a:pt x="12008" y="17330"/>
                  </a:lnTo>
                  <a:lnTo>
                    <a:pt x="11884" y="17542"/>
                  </a:lnTo>
                  <a:lnTo>
                    <a:pt x="11748" y="17712"/>
                  </a:lnTo>
                  <a:lnTo>
                    <a:pt x="11613" y="17839"/>
                  </a:lnTo>
                  <a:lnTo>
                    <a:pt x="11489" y="18037"/>
                  </a:lnTo>
                  <a:lnTo>
                    <a:pt x="11398" y="18221"/>
                  </a:lnTo>
                  <a:lnTo>
                    <a:pt x="11319" y="18447"/>
                  </a:lnTo>
                  <a:lnTo>
                    <a:pt x="11251" y="18659"/>
                  </a:lnTo>
                  <a:lnTo>
                    <a:pt x="11206" y="18900"/>
                  </a:lnTo>
                  <a:lnTo>
                    <a:pt x="11184" y="19154"/>
                  </a:lnTo>
                  <a:lnTo>
                    <a:pt x="11184" y="19423"/>
                  </a:lnTo>
                  <a:lnTo>
                    <a:pt x="11229" y="19663"/>
                  </a:lnTo>
                  <a:lnTo>
                    <a:pt x="11297" y="19903"/>
                  </a:lnTo>
                  <a:lnTo>
                    <a:pt x="11376" y="20158"/>
                  </a:lnTo>
                  <a:lnTo>
                    <a:pt x="11511" y="20398"/>
                  </a:lnTo>
                  <a:lnTo>
                    <a:pt x="11681" y="20610"/>
                  </a:lnTo>
                  <a:lnTo>
                    <a:pt x="11884" y="20808"/>
                  </a:lnTo>
                  <a:lnTo>
                    <a:pt x="12121" y="20992"/>
                  </a:lnTo>
                  <a:lnTo>
                    <a:pt x="12404" y="21161"/>
                  </a:lnTo>
                  <a:lnTo>
                    <a:pt x="12528" y="21190"/>
                  </a:lnTo>
                  <a:lnTo>
                    <a:pt x="12856" y="21274"/>
                  </a:lnTo>
                  <a:lnTo>
                    <a:pt x="13330" y="21373"/>
                  </a:lnTo>
                  <a:lnTo>
                    <a:pt x="13963" y="21486"/>
                  </a:lnTo>
                  <a:lnTo>
                    <a:pt x="14313" y="21543"/>
                  </a:lnTo>
                  <a:lnTo>
                    <a:pt x="14652" y="21571"/>
                  </a:lnTo>
                  <a:lnTo>
                    <a:pt x="15025" y="21600"/>
                  </a:lnTo>
                  <a:lnTo>
                    <a:pt x="15409" y="21600"/>
                  </a:lnTo>
                  <a:lnTo>
                    <a:pt x="15782" y="21600"/>
                  </a:lnTo>
                  <a:lnTo>
                    <a:pt x="16177" y="21571"/>
                  </a:lnTo>
                  <a:lnTo>
                    <a:pt x="16516" y="21486"/>
                  </a:lnTo>
                  <a:lnTo>
                    <a:pt x="16889" y="21402"/>
                  </a:lnTo>
                  <a:lnTo>
                    <a:pt x="16821" y="21190"/>
                  </a:lnTo>
                  <a:lnTo>
                    <a:pt x="16776" y="20935"/>
                  </a:lnTo>
                  <a:lnTo>
                    <a:pt x="16742" y="20667"/>
                  </a:lnTo>
                  <a:lnTo>
                    <a:pt x="16719" y="20370"/>
                  </a:lnTo>
                  <a:lnTo>
                    <a:pt x="16697" y="19719"/>
                  </a:lnTo>
                  <a:lnTo>
                    <a:pt x="16697" y="19013"/>
                  </a:lnTo>
                  <a:lnTo>
                    <a:pt x="16719" y="18306"/>
                  </a:lnTo>
                  <a:lnTo>
                    <a:pt x="16753" y="17599"/>
                  </a:lnTo>
                  <a:lnTo>
                    <a:pt x="16821" y="16949"/>
                  </a:lnTo>
                  <a:lnTo>
                    <a:pt x="16889" y="16383"/>
                  </a:lnTo>
                  <a:lnTo>
                    <a:pt x="16934" y="16129"/>
                  </a:lnTo>
                  <a:lnTo>
                    <a:pt x="17002" y="15945"/>
                  </a:lnTo>
                  <a:lnTo>
                    <a:pt x="17081" y="15790"/>
                  </a:lnTo>
                  <a:lnTo>
                    <a:pt x="17194" y="15648"/>
                  </a:lnTo>
                  <a:lnTo>
                    <a:pt x="17318" y="15563"/>
                  </a:lnTo>
                  <a:lnTo>
                    <a:pt x="17453" y="15507"/>
                  </a:lnTo>
                  <a:lnTo>
                    <a:pt x="17600" y="15450"/>
                  </a:lnTo>
                  <a:lnTo>
                    <a:pt x="17758" y="15450"/>
                  </a:lnTo>
                  <a:lnTo>
                    <a:pt x="17905" y="15479"/>
                  </a:lnTo>
                  <a:lnTo>
                    <a:pt x="18064" y="15535"/>
                  </a:lnTo>
                  <a:lnTo>
                    <a:pt x="18233" y="15620"/>
                  </a:lnTo>
                  <a:lnTo>
                    <a:pt x="18380" y="15733"/>
                  </a:lnTo>
                  <a:lnTo>
                    <a:pt x="18561" y="15832"/>
                  </a:lnTo>
                  <a:lnTo>
                    <a:pt x="18707" y="15973"/>
                  </a:lnTo>
                  <a:lnTo>
                    <a:pt x="18866" y="16129"/>
                  </a:lnTo>
                  <a:lnTo>
                    <a:pt x="18990" y="16327"/>
                  </a:lnTo>
                  <a:lnTo>
                    <a:pt x="19125" y="16482"/>
                  </a:lnTo>
                  <a:lnTo>
                    <a:pt x="19295" y="16624"/>
                  </a:lnTo>
                  <a:lnTo>
                    <a:pt x="19464" y="16737"/>
                  </a:lnTo>
                  <a:lnTo>
                    <a:pt x="19668" y="16807"/>
                  </a:lnTo>
                  <a:lnTo>
                    <a:pt x="19860" y="16836"/>
                  </a:lnTo>
                  <a:lnTo>
                    <a:pt x="20052" y="16864"/>
                  </a:lnTo>
                  <a:lnTo>
                    <a:pt x="20266" y="16836"/>
                  </a:lnTo>
                  <a:lnTo>
                    <a:pt x="20470" y="16793"/>
                  </a:lnTo>
                  <a:lnTo>
                    <a:pt x="20662" y="16708"/>
                  </a:lnTo>
                  <a:lnTo>
                    <a:pt x="20854" y="16567"/>
                  </a:lnTo>
                  <a:lnTo>
                    <a:pt x="21035" y="16412"/>
                  </a:lnTo>
                  <a:lnTo>
                    <a:pt x="21182" y="16214"/>
                  </a:lnTo>
                  <a:lnTo>
                    <a:pt x="21340" y="16002"/>
                  </a:lnTo>
                  <a:lnTo>
                    <a:pt x="21441" y="15733"/>
                  </a:lnTo>
                  <a:lnTo>
                    <a:pt x="21532" y="15436"/>
                  </a:lnTo>
                  <a:lnTo>
                    <a:pt x="21600" y="15083"/>
                  </a:lnTo>
                  <a:lnTo>
                    <a:pt x="21600" y="14885"/>
                  </a:lnTo>
                  <a:lnTo>
                    <a:pt x="21600" y="14729"/>
                  </a:lnTo>
                  <a:lnTo>
                    <a:pt x="21600" y="14531"/>
                  </a:lnTo>
                  <a:lnTo>
                    <a:pt x="21577" y="14376"/>
                  </a:lnTo>
                  <a:lnTo>
                    <a:pt x="21532" y="14206"/>
                  </a:lnTo>
                  <a:lnTo>
                    <a:pt x="21487" y="14051"/>
                  </a:lnTo>
                  <a:lnTo>
                    <a:pt x="21419" y="13909"/>
                  </a:lnTo>
                  <a:lnTo>
                    <a:pt x="21351" y="13768"/>
                  </a:lnTo>
                  <a:lnTo>
                    <a:pt x="21204" y="13500"/>
                  </a:lnTo>
                  <a:lnTo>
                    <a:pt x="21035" y="13287"/>
                  </a:lnTo>
                  <a:lnTo>
                    <a:pt x="20809" y="13090"/>
                  </a:lnTo>
                  <a:lnTo>
                    <a:pt x="20594" y="12962"/>
                  </a:lnTo>
                  <a:lnTo>
                    <a:pt x="20357" y="12821"/>
                  </a:lnTo>
                  <a:lnTo>
                    <a:pt x="20120" y="12764"/>
                  </a:lnTo>
                  <a:lnTo>
                    <a:pt x="19882" y="12708"/>
                  </a:lnTo>
                  <a:lnTo>
                    <a:pt x="19645" y="12736"/>
                  </a:lnTo>
                  <a:lnTo>
                    <a:pt x="19430" y="12793"/>
                  </a:lnTo>
                  <a:lnTo>
                    <a:pt x="19227" y="12906"/>
                  </a:lnTo>
                  <a:lnTo>
                    <a:pt x="19148" y="12962"/>
                  </a:lnTo>
                  <a:lnTo>
                    <a:pt x="19058" y="13047"/>
                  </a:lnTo>
                  <a:lnTo>
                    <a:pt x="18990" y="13146"/>
                  </a:lnTo>
                  <a:lnTo>
                    <a:pt x="18911" y="13259"/>
                  </a:lnTo>
                  <a:lnTo>
                    <a:pt x="18775" y="13471"/>
                  </a:lnTo>
                  <a:lnTo>
                    <a:pt x="18628" y="13641"/>
                  </a:lnTo>
                  <a:lnTo>
                    <a:pt x="18470" y="13740"/>
                  </a:lnTo>
                  <a:lnTo>
                    <a:pt x="18301" y="13825"/>
                  </a:lnTo>
                  <a:lnTo>
                    <a:pt x="18143" y="13853"/>
                  </a:lnTo>
                  <a:lnTo>
                    <a:pt x="17973" y="13881"/>
                  </a:lnTo>
                  <a:lnTo>
                    <a:pt x="17804" y="13853"/>
                  </a:lnTo>
                  <a:lnTo>
                    <a:pt x="17646" y="13796"/>
                  </a:lnTo>
                  <a:lnTo>
                    <a:pt x="17499" y="13726"/>
                  </a:lnTo>
                  <a:lnTo>
                    <a:pt x="17341" y="13641"/>
                  </a:lnTo>
                  <a:lnTo>
                    <a:pt x="17216" y="13528"/>
                  </a:lnTo>
                  <a:lnTo>
                    <a:pt x="17103" y="13386"/>
                  </a:lnTo>
                  <a:lnTo>
                    <a:pt x="17024" y="13259"/>
                  </a:lnTo>
                  <a:lnTo>
                    <a:pt x="16934" y="13118"/>
                  </a:lnTo>
                  <a:lnTo>
                    <a:pt x="16889" y="12991"/>
                  </a:lnTo>
                  <a:lnTo>
                    <a:pt x="16889" y="12849"/>
                  </a:lnTo>
                  <a:lnTo>
                    <a:pt x="16889" y="12383"/>
                  </a:lnTo>
                  <a:lnTo>
                    <a:pt x="16889" y="11662"/>
                  </a:lnTo>
                  <a:lnTo>
                    <a:pt x="16889" y="10701"/>
                  </a:lnTo>
                  <a:lnTo>
                    <a:pt x="16889" y="9640"/>
                  </a:lnTo>
                  <a:lnTo>
                    <a:pt x="16889" y="8566"/>
                  </a:lnTo>
                  <a:lnTo>
                    <a:pt x="16889" y="7478"/>
                  </a:lnTo>
                  <a:lnTo>
                    <a:pt x="16889" y="6502"/>
                  </a:lnTo>
                  <a:lnTo>
                    <a:pt x="16889" y="5739"/>
                  </a:lnTo>
                  <a:lnTo>
                    <a:pt x="16674" y="5894"/>
                  </a:lnTo>
                  <a:lnTo>
                    <a:pt x="16414" y="6036"/>
                  </a:lnTo>
                  <a:lnTo>
                    <a:pt x="16154" y="6177"/>
                  </a:lnTo>
                  <a:lnTo>
                    <a:pt x="15849" y="6248"/>
                  </a:lnTo>
                  <a:lnTo>
                    <a:pt x="15544" y="6304"/>
                  </a:lnTo>
                  <a:lnTo>
                    <a:pt x="15217" y="6332"/>
                  </a:lnTo>
                  <a:lnTo>
                    <a:pt x="14866" y="6361"/>
                  </a:lnTo>
                  <a:lnTo>
                    <a:pt x="14550" y="6361"/>
                  </a:lnTo>
                  <a:lnTo>
                    <a:pt x="14200" y="6332"/>
                  </a:lnTo>
                  <a:lnTo>
                    <a:pt x="13850" y="6276"/>
                  </a:lnTo>
                  <a:lnTo>
                    <a:pt x="13522" y="6219"/>
                  </a:lnTo>
                  <a:lnTo>
                    <a:pt x="13206" y="6149"/>
                  </a:lnTo>
                  <a:lnTo>
                    <a:pt x="12901" y="6064"/>
                  </a:lnTo>
                  <a:lnTo>
                    <a:pt x="12618" y="5951"/>
                  </a:lnTo>
                  <a:lnTo>
                    <a:pt x="12358" y="5838"/>
                  </a:lnTo>
                  <a:lnTo>
                    <a:pt x="12121" y="5739"/>
                  </a:lnTo>
                  <a:lnTo>
                    <a:pt x="11941" y="5626"/>
                  </a:lnTo>
                  <a:lnTo>
                    <a:pt x="11794" y="5513"/>
                  </a:lnTo>
                  <a:lnTo>
                    <a:pt x="11658" y="5414"/>
                  </a:lnTo>
                  <a:lnTo>
                    <a:pt x="11556" y="5301"/>
                  </a:lnTo>
                  <a:lnTo>
                    <a:pt x="11466" y="5187"/>
                  </a:lnTo>
                  <a:lnTo>
                    <a:pt x="11398" y="5089"/>
                  </a:lnTo>
                  <a:lnTo>
                    <a:pt x="11376" y="4947"/>
                  </a:lnTo>
                  <a:lnTo>
                    <a:pt x="11353" y="4834"/>
                  </a:lnTo>
                  <a:lnTo>
                    <a:pt x="11353" y="4707"/>
                  </a:lnTo>
                  <a:lnTo>
                    <a:pt x="11376" y="4565"/>
                  </a:lnTo>
                  <a:lnTo>
                    <a:pt x="11443" y="4410"/>
                  </a:lnTo>
                  <a:lnTo>
                    <a:pt x="11511" y="4240"/>
                  </a:lnTo>
                  <a:lnTo>
                    <a:pt x="11703" y="3887"/>
                  </a:lnTo>
                  <a:lnTo>
                    <a:pt x="11986" y="3505"/>
                  </a:lnTo>
                  <a:lnTo>
                    <a:pt x="12144" y="3265"/>
                  </a:lnTo>
                  <a:lnTo>
                    <a:pt x="12246" y="3025"/>
                  </a:lnTo>
                  <a:lnTo>
                    <a:pt x="12336" y="2756"/>
                  </a:lnTo>
                  <a:lnTo>
                    <a:pt x="12404" y="2445"/>
                  </a:lnTo>
                  <a:lnTo>
                    <a:pt x="12438" y="2176"/>
                  </a:lnTo>
                  <a:lnTo>
                    <a:pt x="12438" y="1880"/>
                  </a:lnTo>
                  <a:lnTo>
                    <a:pt x="12404" y="1583"/>
                  </a:lnTo>
                  <a:lnTo>
                    <a:pt x="12336" y="1314"/>
                  </a:lnTo>
                  <a:lnTo>
                    <a:pt x="12246" y="1046"/>
                  </a:lnTo>
                  <a:lnTo>
                    <a:pt x="12099" y="791"/>
                  </a:lnTo>
                  <a:lnTo>
                    <a:pt x="12008" y="692"/>
                  </a:lnTo>
                  <a:lnTo>
                    <a:pt x="11918" y="579"/>
                  </a:lnTo>
                  <a:lnTo>
                    <a:pt x="11816" y="466"/>
                  </a:lnTo>
                  <a:lnTo>
                    <a:pt x="11703" y="381"/>
                  </a:lnTo>
                  <a:lnTo>
                    <a:pt x="11579" y="310"/>
                  </a:lnTo>
                  <a:lnTo>
                    <a:pt x="11443" y="226"/>
                  </a:lnTo>
                  <a:lnTo>
                    <a:pt x="11297" y="169"/>
                  </a:lnTo>
                  <a:lnTo>
                    <a:pt x="11138" y="113"/>
                  </a:lnTo>
                  <a:lnTo>
                    <a:pt x="10969" y="56"/>
                  </a:lnTo>
                  <a:lnTo>
                    <a:pt x="10800" y="28"/>
                  </a:lnTo>
                  <a:lnTo>
                    <a:pt x="10619" y="28"/>
                  </a:lnTo>
                  <a:lnTo>
                    <a:pt x="10404" y="28"/>
                  </a:lnTo>
                  <a:lnTo>
                    <a:pt x="10257" y="28"/>
                  </a:lnTo>
                  <a:lnTo>
                    <a:pt x="10076" y="56"/>
                  </a:lnTo>
                  <a:lnTo>
                    <a:pt x="9952" y="84"/>
                  </a:lnTo>
                  <a:lnTo>
                    <a:pt x="9794" y="141"/>
                  </a:lnTo>
                  <a:lnTo>
                    <a:pt x="9692" y="226"/>
                  </a:lnTo>
                  <a:lnTo>
                    <a:pt x="9557" y="282"/>
                  </a:lnTo>
                  <a:lnTo>
                    <a:pt x="9455" y="381"/>
                  </a:lnTo>
                  <a:lnTo>
                    <a:pt x="9365" y="466"/>
                  </a:lnTo>
                  <a:lnTo>
                    <a:pt x="9274" y="579"/>
                  </a:lnTo>
                  <a:lnTo>
                    <a:pt x="9184" y="692"/>
                  </a:lnTo>
                  <a:lnTo>
                    <a:pt x="9128" y="791"/>
                  </a:lnTo>
                  <a:lnTo>
                    <a:pt x="9060" y="932"/>
                  </a:lnTo>
                  <a:lnTo>
                    <a:pt x="8969" y="1201"/>
                  </a:lnTo>
                  <a:lnTo>
                    <a:pt x="8913" y="1498"/>
                  </a:lnTo>
                  <a:lnTo>
                    <a:pt x="8890" y="1795"/>
                  </a:lnTo>
                  <a:lnTo>
                    <a:pt x="8890" y="2120"/>
                  </a:lnTo>
                  <a:lnTo>
                    <a:pt x="8913" y="2445"/>
                  </a:lnTo>
                  <a:lnTo>
                    <a:pt x="8969" y="2756"/>
                  </a:lnTo>
                  <a:lnTo>
                    <a:pt x="9060" y="3081"/>
                  </a:lnTo>
                  <a:lnTo>
                    <a:pt x="9173" y="3378"/>
                  </a:lnTo>
                  <a:lnTo>
                    <a:pt x="9297" y="3647"/>
                  </a:lnTo>
                  <a:lnTo>
                    <a:pt x="9466" y="3887"/>
                  </a:lnTo>
                  <a:lnTo>
                    <a:pt x="9579" y="4085"/>
                  </a:lnTo>
                  <a:lnTo>
                    <a:pt x="9670" y="4269"/>
                  </a:lnTo>
                  <a:lnTo>
                    <a:pt x="9726" y="4467"/>
                  </a:lnTo>
                  <a:lnTo>
                    <a:pt x="9771" y="4650"/>
                  </a:lnTo>
                  <a:lnTo>
                    <a:pt x="9771" y="4834"/>
                  </a:lnTo>
                  <a:lnTo>
                    <a:pt x="9749" y="5032"/>
                  </a:lnTo>
                  <a:lnTo>
                    <a:pt x="9715" y="5216"/>
                  </a:lnTo>
                  <a:lnTo>
                    <a:pt x="9625" y="5385"/>
                  </a:lnTo>
                  <a:lnTo>
                    <a:pt x="9534" y="5513"/>
                  </a:lnTo>
                  <a:lnTo>
                    <a:pt x="9410" y="5626"/>
                  </a:lnTo>
                  <a:lnTo>
                    <a:pt x="9229" y="5710"/>
                  </a:lnTo>
                  <a:lnTo>
                    <a:pt x="9060" y="5767"/>
                  </a:lnTo>
                  <a:lnTo>
                    <a:pt x="8845" y="5767"/>
                  </a:lnTo>
                  <a:lnTo>
                    <a:pt x="8585" y="5739"/>
                  </a:lnTo>
                  <a:lnTo>
                    <a:pt x="8325" y="5654"/>
                  </a:lnTo>
                  <a:lnTo>
                    <a:pt x="8020" y="5513"/>
                  </a:lnTo>
                  <a:lnTo>
                    <a:pt x="7840" y="5442"/>
                  </a:lnTo>
                  <a:lnTo>
                    <a:pt x="7648" y="5385"/>
                  </a:lnTo>
                  <a:lnTo>
                    <a:pt x="7433" y="5329"/>
                  </a:lnTo>
                  <a:lnTo>
                    <a:pt x="7241" y="5301"/>
                  </a:lnTo>
                  <a:lnTo>
                    <a:pt x="6755" y="5301"/>
                  </a:lnTo>
                  <a:lnTo>
                    <a:pt x="6281" y="5329"/>
                  </a:lnTo>
                  <a:lnTo>
                    <a:pt x="5784" y="5385"/>
                  </a:lnTo>
                  <a:lnTo>
                    <a:pt x="5264" y="5498"/>
                  </a:lnTo>
                  <a:lnTo>
                    <a:pt x="4744" y="5597"/>
                  </a:lnTo>
                  <a:lnTo>
                    <a:pt x="4247" y="5739"/>
                  </a:lnTo>
                  <a:lnTo>
                    <a:pt x="4202" y="5894"/>
                  </a:lnTo>
                  <a:lnTo>
                    <a:pt x="4202" y="6191"/>
                  </a:lnTo>
                  <a:lnTo>
                    <a:pt x="4202" y="6545"/>
                  </a:lnTo>
                  <a:lnTo>
                    <a:pt x="4225" y="6954"/>
                  </a:lnTo>
                  <a:lnTo>
                    <a:pt x="4315" y="7930"/>
                  </a:lnTo>
                  <a:lnTo>
                    <a:pt x="4394" y="9018"/>
                  </a:lnTo>
                  <a:lnTo>
                    <a:pt x="4439" y="9570"/>
                  </a:lnTo>
                  <a:lnTo>
                    <a:pt x="4462" y="10107"/>
                  </a:lnTo>
                  <a:lnTo>
                    <a:pt x="4484" y="10630"/>
                  </a:lnTo>
                  <a:lnTo>
                    <a:pt x="4507" y="11082"/>
                  </a:lnTo>
                  <a:lnTo>
                    <a:pt x="4484" y="11520"/>
                  </a:lnTo>
                  <a:lnTo>
                    <a:pt x="4439" y="11874"/>
                  </a:lnTo>
                  <a:lnTo>
                    <a:pt x="4394" y="12029"/>
                  </a:lnTo>
                  <a:lnTo>
                    <a:pt x="4349" y="12171"/>
                  </a:lnTo>
                  <a:lnTo>
                    <a:pt x="4315" y="12284"/>
                  </a:lnTo>
                  <a:lnTo>
                    <a:pt x="4247" y="12354"/>
                  </a:lnTo>
                  <a:close/>
                </a:path>
              </a:pathLst>
            </a:custGeom>
            <a:grpFill/>
            <a:ln w="2857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48" name="Puzzle4"/>
            <p:cNvSpPr>
              <a:spLocks noEditPoints="1" noChangeArrowheads="1"/>
            </p:cNvSpPr>
            <p:nvPr/>
          </p:nvSpPr>
          <p:spPr bwMode="auto">
            <a:xfrm>
              <a:off x="2192" y="1719"/>
              <a:ext cx="1072" cy="1763"/>
            </a:xfrm>
            <a:custGeom>
              <a:avLst/>
              <a:gdLst>
                <a:gd name="T0" fmla="*/ 8307 w 21600"/>
                <a:gd name="T1" fmla="*/ 11593 h 21600"/>
                <a:gd name="T2" fmla="*/ 453 w 21600"/>
                <a:gd name="T3" fmla="*/ 16938 h 21600"/>
                <a:gd name="T4" fmla="*/ 11500 w 21600"/>
                <a:gd name="T5" fmla="*/ 21600 h 21600"/>
                <a:gd name="T6" fmla="*/ 20920 w 21600"/>
                <a:gd name="T7" fmla="*/ 16751 h 21600"/>
                <a:gd name="T8" fmla="*/ 13972 w 21600"/>
                <a:gd name="T9" fmla="*/ 10888 h 21600"/>
                <a:gd name="T10" fmla="*/ 21033 w 21600"/>
                <a:gd name="T11" fmla="*/ 4716 h 21600"/>
                <a:gd name="T12" fmla="*/ 11102 w 21600"/>
                <a:gd name="T13" fmla="*/ 11 h 21600"/>
                <a:gd name="T14" fmla="*/ 453 w 21600"/>
                <a:gd name="T15" fmla="*/ 4716 h 21600"/>
                <a:gd name="T16" fmla="*/ 2076 w 21600"/>
                <a:gd name="T17" fmla="*/ 5664 h 21600"/>
                <a:gd name="T18" fmla="*/ 20203 w 21600"/>
                <a:gd name="T19" fmla="*/ 15980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3813" y="10590"/>
                  </a:moveTo>
                  <a:lnTo>
                    <a:pt x="3927" y="10513"/>
                  </a:lnTo>
                  <a:lnTo>
                    <a:pt x="4078" y="10425"/>
                  </a:lnTo>
                  <a:lnTo>
                    <a:pt x="4210" y="10359"/>
                  </a:lnTo>
                  <a:lnTo>
                    <a:pt x="4361" y="10315"/>
                  </a:lnTo>
                  <a:lnTo>
                    <a:pt x="4682" y="10237"/>
                  </a:lnTo>
                  <a:lnTo>
                    <a:pt x="5041" y="10193"/>
                  </a:lnTo>
                  <a:lnTo>
                    <a:pt x="5456" y="10171"/>
                  </a:lnTo>
                  <a:lnTo>
                    <a:pt x="5853" y="10193"/>
                  </a:lnTo>
                  <a:lnTo>
                    <a:pt x="6249" y="10260"/>
                  </a:lnTo>
                  <a:lnTo>
                    <a:pt x="6646" y="10337"/>
                  </a:lnTo>
                  <a:lnTo>
                    <a:pt x="7004" y="10469"/>
                  </a:lnTo>
                  <a:lnTo>
                    <a:pt x="7363" y="10612"/>
                  </a:lnTo>
                  <a:lnTo>
                    <a:pt x="7665" y="10788"/>
                  </a:lnTo>
                  <a:lnTo>
                    <a:pt x="7911" y="10998"/>
                  </a:lnTo>
                  <a:lnTo>
                    <a:pt x="8024" y="11097"/>
                  </a:lnTo>
                  <a:lnTo>
                    <a:pt x="8137" y="11207"/>
                  </a:lnTo>
                  <a:lnTo>
                    <a:pt x="8194" y="11340"/>
                  </a:lnTo>
                  <a:lnTo>
                    <a:pt x="8269" y="11461"/>
                  </a:lnTo>
                  <a:lnTo>
                    <a:pt x="8307" y="11593"/>
                  </a:lnTo>
                  <a:lnTo>
                    <a:pt x="8307" y="11714"/>
                  </a:lnTo>
                  <a:lnTo>
                    <a:pt x="8307" y="11868"/>
                  </a:lnTo>
                  <a:lnTo>
                    <a:pt x="8307" y="12012"/>
                  </a:lnTo>
                  <a:lnTo>
                    <a:pt x="8194" y="12265"/>
                  </a:lnTo>
                  <a:lnTo>
                    <a:pt x="8062" y="12519"/>
                  </a:lnTo>
                  <a:lnTo>
                    <a:pt x="7873" y="12706"/>
                  </a:lnTo>
                  <a:lnTo>
                    <a:pt x="7627" y="12904"/>
                  </a:lnTo>
                  <a:lnTo>
                    <a:pt x="7363" y="13048"/>
                  </a:lnTo>
                  <a:lnTo>
                    <a:pt x="7080" y="13180"/>
                  </a:lnTo>
                  <a:lnTo>
                    <a:pt x="6759" y="13257"/>
                  </a:lnTo>
                  <a:lnTo>
                    <a:pt x="6419" y="13345"/>
                  </a:lnTo>
                  <a:lnTo>
                    <a:pt x="6098" y="13389"/>
                  </a:lnTo>
                  <a:lnTo>
                    <a:pt x="5739" y="13389"/>
                  </a:lnTo>
                  <a:lnTo>
                    <a:pt x="5418" y="13389"/>
                  </a:lnTo>
                  <a:lnTo>
                    <a:pt x="5079" y="13345"/>
                  </a:lnTo>
                  <a:lnTo>
                    <a:pt x="4758" y="13301"/>
                  </a:lnTo>
                  <a:lnTo>
                    <a:pt x="4474" y="13213"/>
                  </a:lnTo>
                  <a:lnTo>
                    <a:pt x="4172" y="13114"/>
                  </a:lnTo>
                  <a:lnTo>
                    <a:pt x="3965" y="12982"/>
                  </a:lnTo>
                  <a:lnTo>
                    <a:pt x="3738" y="12838"/>
                  </a:lnTo>
                  <a:lnTo>
                    <a:pt x="3493" y="12706"/>
                  </a:lnTo>
                  <a:lnTo>
                    <a:pt x="3228" y="12607"/>
                  </a:lnTo>
                  <a:lnTo>
                    <a:pt x="2945" y="12519"/>
                  </a:lnTo>
                  <a:lnTo>
                    <a:pt x="2700" y="12431"/>
                  </a:lnTo>
                  <a:lnTo>
                    <a:pt x="2397" y="12375"/>
                  </a:lnTo>
                  <a:lnTo>
                    <a:pt x="2152" y="12331"/>
                  </a:lnTo>
                  <a:lnTo>
                    <a:pt x="1888" y="12309"/>
                  </a:lnTo>
                  <a:lnTo>
                    <a:pt x="1642" y="12309"/>
                  </a:lnTo>
                  <a:lnTo>
                    <a:pt x="1397" y="12331"/>
                  </a:lnTo>
                  <a:lnTo>
                    <a:pt x="1170" y="12397"/>
                  </a:lnTo>
                  <a:lnTo>
                    <a:pt x="962" y="12453"/>
                  </a:lnTo>
                  <a:lnTo>
                    <a:pt x="774" y="12563"/>
                  </a:lnTo>
                  <a:lnTo>
                    <a:pt x="623" y="12684"/>
                  </a:lnTo>
                  <a:lnTo>
                    <a:pt x="528" y="12838"/>
                  </a:lnTo>
                  <a:lnTo>
                    <a:pt x="453" y="13026"/>
                  </a:lnTo>
                  <a:lnTo>
                    <a:pt x="339" y="13477"/>
                  </a:lnTo>
                  <a:lnTo>
                    <a:pt x="226" y="13984"/>
                  </a:lnTo>
                  <a:lnTo>
                    <a:pt x="151" y="14535"/>
                  </a:lnTo>
                  <a:lnTo>
                    <a:pt x="113" y="15075"/>
                  </a:lnTo>
                  <a:lnTo>
                    <a:pt x="113" y="15626"/>
                  </a:lnTo>
                  <a:lnTo>
                    <a:pt x="151" y="16133"/>
                  </a:lnTo>
                  <a:lnTo>
                    <a:pt x="188" y="16376"/>
                  </a:lnTo>
                  <a:lnTo>
                    <a:pt x="264" y="16585"/>
                  </a:lnTo>
                  <a:lnTo>
                    <a:pt x="339" y="16773"/>
                  </a:lnTo>
                  <a:lnTo>
                    <a:pt x="453" y="16938"/>
                  </a:lnTo>
                  <a:lnTo>
                    <a:pt x="1095" y="16883"/>
                  </a:lnTo>
                  <a:lnTo>
                    <a:pt x="1963" y="16795"/>
                  </a:lnTo>
                  <a:lnTo>
                    <a:pt x="2945" y="16751"/>
                  </a:lnTo>
                  <a:lnTo>
                    <a:pt x="3965" y="16706"/>
                  </a:lnTo>
                  <a:lnTo>
                    <a:pt x="5022" y="16684"/>
                  </a:lnTo>
                  <a:lnTo>
                    <a:pt x="5947" y="16684"/>
                  </a:lnTo>
                  <a:lnTo>
                    <a:pt x="6759" y="16706"/>
                  </a:lnTo>
                  <a:lnTo>
                    <a:pt x="7363" y="16751"/>
                  </a:lnTo>
                  <a:lnTo>
                    <a:pt x="7948" y="16839"/>
                  </a:lnTo>
                  <a:lnTo>
                    <a:pt x="8458" y="16916"/>
                  </a:lnTo>
                  <a:lnTo>
                    <a:pt x="8893" y="17026"/>
                  </a:lnTo>
                  <a:lnTo>
                    <a:pt x="9289" y="17158"/>
                  </a:lnTo>
                  <a:lnTo>
                    <a:pt x="9572" y="17280"/>
                  </a:lnTo>
                  <a:lnTo>
                    <a:pt x="9799" y="17412"/>
                  </a:lnTo>
                  <a:lnTo>
                    <a:pt x="9969" y="17555"/>
                  </a:lnTo>
                  <a:lnTo>
                    <a:pt x="10120" y="17687"/>
                  </a:lnTo>
                  <a:lnTo>
                    <a:pt x="10158" y="17831"/>
                  </a:lnTo>
                  <a:lnTo>
                    <a:pt x="10195" y="17974"/>
                  </a:lnTo>
                  <a:lnTo>
                    <a:pt x="10158" y="18128"/>
                  </a:lnTo>
                  <a:lnTo>
                    <a:pt x="10082" y="18271"/>
                  </a:lnTo>
                  <a:lnTo>
                    <a:pt x="9969" y="18426"/>
                  </a:lnTo>
                  <a:lnTo>
                    <a:pt x="9837" y="18569"/>
                  </a:lnTo>
                  <a:lnTo>
                    <a:pt x="9648" y="18701"/>
                  </a:lnTo>
                  <a:lnTo>
                    <a:pt x="9440" y="18822"/>
                  </a:lnTo>
                  <a:lnTo>
                    <a:pt x="9213" y="18999"/>
                  </a:lnTo>
                  <a:lnTo>
                    <a:pt x="9044" y="19186"/>
                  </a:lnTo>
                  <a:lnTo>
                    <a:pt x="8893" y="19395"/>
                  </a:lnTo>
                  <a:lnTo>
                    <a:pt x="8817" y="19627"/>
                  </a:lnTo>
                  <a:lnTo>
                    <a:pt x="8779" y="19858"/>
                  </a:lnTo>
                  <a:lnTo>
                    <a:pt x="8779" y="20112"/>
                  </a:lnTo>
                  <a:lnTo>
                    <a:pt x="8855" y="20354"/>
                  </a:lnTo>
                  <a:lnTo>
                    <a:pt x="8968" y="20586"/>
                  </a:lnTo>
                  <a:lnTo>
                    <a:pt x="9138" y="20817"/>
                  </a:lnTo>
                  <a:lnTo>
                    <a:pt x="9365" y="21026"/>
                  </a:lnTo>
                  <a:lnTo>
                    <a:pt x="9610" y="21192"/>
                  </a:lnTo>
                  <a:lnTo>
                    <a:pt x="9950" y="21368"/>
                  </a:lnTo>
                  <a:lnTo>
                    <a:pt x="10120" y="21445"/>
                  </a:lnTo>
                  <a:lnTo>
                    <a:pt x="10346" y="21511"/>
                  </a:lnTo>
                  <a:lnTo>
                    <a:pt x="10516" y="21555"/>
                  </a:lnTo>
                  <a:lnTo>
                    <a:pt x="10743" y="21600"/>
                  </a:lnTo>
                  <a:lnTo>
                    <a:pt x="10988" y="21644"/>
                  </a:lnTo>
                  <a:lnTo>
                    <a:pt x="11215" y="21666"/>
                  </a:lnTo>
                  <a:lnTo>
                    <a:pt x="11498" y="21666"/>
                  </a:lnTo>
                  <a:lnTo>
                    <a:pt x="11762" y="21666"/>
                  </a:lnTo>
                  <a:lnTo>
                    <a:pt x="12253" y="21644"/>
                  </a:lnTo>
                  <a:lnTo>
                    <a:pt x="12763" y="21577"/>
                  </a:lnTo>
                  <a:lnTo>
                    <a:pt x="13197" y="21467"/>
                  </a:lnTo>
                  <a:lnTo>
                    <a:pt x="13556" y="21346"/>
                  </a:lnTo>
                  <a:lnTo>
                    <a:pt x="13896" y="21192"/>
                  </a:lnTo>
                  <a:lnTo>
                    <a:pt x="14179" y="21026"/>
                  </a:lnTo>
                  <a:lnTo>
                    <a:pt x="14444" y="20839"/>
                  </a:lnTo>
                  <a:lnTo>
                    <a:pt x="14576" y="20641"/>
                  </a:lnTo>
                  <a:lnTo>
                    <a:pt x="14727" y="20431"/>
                  </a:lnTo>
                  <a:lnTo>
                    <a:pt x="14765" y="20200"/>
                  </a:lnTo>
                  <a:lnTo>
                    <a:pt x="14802" y="19991"/>
                  </a:lnTo>
                  <a:lnTo>
                    <a:pt x="14727" y="19759"/>
                  </a:lnTo>
                  <a:lnTo>
                    <a:pt x="14613" y="19550"/>
                  </a:lnTo>
                  <a:lnTo>
                    <a:pt x="14444" y="19307"/>
                  </a:lnTo>
                  <a:lnTo>
                    <a:pt x="14217" y="19098"/>
                  </a:lnTo>
                  <a:lnTo>
                    <a:pt x="13934" y="18911"/>
                  </a:lnTo>
                  <a:lnTo>
                    <a:pt x="13669" y="18745"/>
                  </a:lnTo>
                  <a:lnTo>
                    <a:pt x="13462" y="18547"/>
                  </a:lnTo>
                  <a:lnTo>
                    <a:pt x="13311" y="18337"/>
                  </a:lnTo>
                  <a:lnTo>
                    <a:pt x="13197" y="18150"/>
                  </a:lnTo>
                  <a:lnTo>
                    <a:pt x="13122" y="17941"/>
                  </a:lnTo>
                  <a:lnTo>
                    <a:pt x="13122" y="17720"/>
                  </a:lnTo>
                  <a:lnTo>
                    <a:pt x="13122" y="17533"/>
                  </a:lnTo>
                  <a:lnTo>
                    <a:pt x="13197" y="17346"/>
                  </a:lnTo>
                  <a:lnTo>
                    <a:pt x="13273" y="17158"/>
                  </a:lnTo>
                  <a:lnTo>
                    <a:pt x="13386" y="16982"/>
                  </a:lnTo>
                  <a:lnTo>
                    <a:pt x="13537" y="16839"/>
                  </a:lnTo>
                  <a:lnTo>
                    <a:pt x="13707" y="16706"/>
                  </a:lnTo>
                  <a:lnTo>
                    <a:pt x="13896" y="16607"/>
                  </a:lnTo>
                  <a:lnTo>
                    <a:pt x="14104" y="16519"/>
                  </a:lnTo>
                  <a:lnTo>
                    <a:pt x="14330" y="16453"/>
                  </a:lnTo>
                  <a:lnTo>
                    <a:pt x="14538" y="16431"/>
                  </a:lnTo>
                  <a:lnTo>
                    <a:pt x="14897" y="16453"/>
                  </a:lnTo>
                  <a:lnTo>
                    <a:pt x="15406" y="16497"/>
                  </a:lnTo>
                  <a:lnTo>
                    <a:pt x="16105" y="16541"/>
                  </a:lnTo>
                  <a:lnTo>
                    <a:pt x="16898" y="16607"/>
                  </a:lnTo>
                  <a:lnTo>
                    <a:pt x="17804" y="16651"/>
                  </a:lnTo>
                  <a:lnTo>
                    <a:pt x="18786" y="16684"/>
                  </a:lnTo>
                  <a:lnTo>
                    <a:pt x="19844" y="16728"/>
                  </a:lnTo>
                  <a:lnTo>
                    <a:pt x="20920" y="16751"/>
                  </a:lnTo>
                  <a:lnTo>
                    <a:pt x="21109" y="16497"/>
                  </a:lnTo>
                  <a:lnTo>
                    <a:pt x="21241" y="16222"/>
                  </a:lnTo>
                  <a:lnTo>
                    <a:pt x="21392" y="15946"/>
                  </a:lnTo>
                  <a:lnTo>
                    <a:pt x="21467" y="15648"/>
                  </a:lnTo>
                  <a:lnTo>
                    <a:pt x="21543" y="15351"/>
                  </a:lnTo>
                  <a:lnTo>
                    <a:pt x="21618" y="15042"/>
                  </a:lnTo>
                  <a:lnTo>
                    <a:pt x="21618" y="14745"/>
                  </a:lnTo>
                  <a:lnTo>
                    <a:pt x="21618" y="14447"/>
                  </a:lnTo>
                  <a:lnTo>
                    <a:pt x="21618" y="14150"/>
                  </a:lnTo>
                  <a:lnTo>
                    <a:pt x="21581" y="13852"/>
                  </a:lnTo>
                  <a:lnTo>
                    <a:pt x="21505" y="13577"/>
                  </a:lnTo>
                  <a:lnTo>
                    <a:pt x="21430" y="13301"/>
                  </a:lnTo>
                  <a:lnTo>
                    <a:pt x="21354" y="13048"/>
                  </a:lnTo>
                  <a:lnTo>
                    <a:pt x="21241" y="12816"/>
                  </a:lnTo>
                  <a:lnTo>
                    <a:pt x="21146" y="12607"/>
                  </a:lnTo>
                  <a:lnTo>
                    <a:pt x="21033" y="12431"/>
                  </a:lnTo>
                  <a:lnTo>
                    <a:pt x="20920" y="12265"/>
                  </a:lnTo>
                  <a:lnTo>
                    <a:pt x="20769" y="12144"/>
                  </a:lnTo>
                  <a:lnTo>
                    <a:pt x="20637" y="12034"/>
                  </a:lnTo>
                  <a:lnTo>
                    <a:pt x="20486" y="11946"/>
                  </a:lnTo>
                  <a:lnTo>
                    <a:pt x="20297" y="11891"/>
                  </a:lnTo>
                  <a:lnTo>
                    <a:pt x="20165" y="11846"/>
                  </a:lnTo>
                  <a:lnTo>
                    <a:pt x="19976" y="11824"/>
                  </a:lnTo>
                  <a:lnTo>
                    <a:pt x="19806" y="11802"/>
                  </a:lnTo>
                  <a:lnTo>
                    <a:pt x="19390" y="11824"/>
                  </a:lnTo>
                  <a:lnTo>
                    <a:pt x="18956" y="11891"/>
                  </a:lnTo>
                  <a:lnTo>
                    <a:pt x="18503" y="11968"/>
                  </a:lnTo>
                  <a:lnTo>
                    <a:pt x="17993" y="12078"/>
                  </a:lnTo>
                  <a:lnTo>
                    <a:pt x="17653" y="12144"/>
                  </a:lnTo>
                  <a:lnTo>
                    <a:pt x="17332" y="12199"/>
                  </a:lnTo>
                  <a:lnTo>
                    <a:pt x="17049" y="12221"/>
                  </a:lnTo>
                  <a:lnTo>
                    <a:pt x="16747" y="12243"/>
                  </a:lnTo>
                  <a:lnTo>
                    <a:pt x="16464" y="12243"/>
                  </a:lnTo>
                  <a:lnTo>
                    <a:pt x="16218" y="12243"/>
                  </a:lnTo>
                  <a:lnTo>
                    <a:pt x="15992" y="12221"/>
                  </a:lnTo>
                  <a:lnTo>
                    <a:pt x="15746" y="12199"/>
                  </a:lnTo>
                  <a:lnTo>
                    <a:pt x="15520" y="12155"/>
                  </a:lnTo>
                  <a:lnTo>
                    <a:pt x="15350" y="12122"/>
                  </a:lnTo>
                  <a:lnTo>
                    <a:pt x="15161" y="12056"/>
                  </a:lnTo>
                  <a:lnTo>
                    <a:pt x="14972" y="11990"/>
                  </a:lnTo>
                  <a:lnTo>
                    <a:pt x="14689" y="11846"/>
                  </a:lnTo>
                  <a:lnTo>
                    <a:pt x="14444" y="11670"/>
                  </a:lnTo>
                  <a:lnTo>
                    <a:pt x="14255" y="11483"/>
                  </a:lnTo>
                  <a:lnTo>
                    <a:pt x="14104" y="11295"/>
                  </a:lnTo>
                  <a:lnTo>
                    <a:pt x="14028" y="11086"/>
                  </a:lnTo>
                  <a:lnTo>
                    <a:pt x="13972" y="10888"/>
                  </a:lnTo>
                  <a:lnTo>
                    <a:pt x="13972" y="10700"/>
                  </a:lnTo>
                  <a:lnTo>
                    <a:pt x="14009" y="10513"/>
                  </a:lnTo>
                  <a:lnTo>
                    <a:pt x="14066" y="10359"/>
                  </a:lnTo>
                  <a:lnTo>
                    <a:pt x="14179" y="10215"/>
                  </a:lnTo>
                  <a:lnTo>
                    <a:pt x="14406" y="10006"/>
                  </a:lnTo>
                  <a:lnTo>
                    <a:pt x="14651" y="9830"/>
                  </a:lnTo>
                  <a:lnTo>
                    <a:pt x="14878" y="9686"/>
                  </a:lnTo>
                  <a:lnTo>
                    <a:pt x="15123" y="9554"/>
                  </a:lnTo>
                  <a:lnTo>
                    <a:pt x="15350" y="9477"/>
                  </a:lnTo>
                  <a:lnTo>
                    <a:pt x="15558" y="9411"/>
                  </a:lnTo>
                  <a:lnTo>
                    <a:pt x="15803" y="9345"/>
                  </a:lnTo>
                  <a:lnTo>
                    <a:pt x="16030" y="9323"/>
                  </a:lnTo>
                  <a:lnTo>
                    <a:pt x="16256" y="9301"/>
                  </a:lnTo>
                  <a:lnTo>
                    <a:pt x="16464" y="9323"/>
                  </a:lnTo>
                  <a:lnTo>
                    <a:pt x="16690" y="9345"/>
                  </a:lnTo>
                  <a:lnTo>
                    <a:pt x="16898" y="9367"/>
                  </a:lnTo>
                  <a:lnTo>
                    <a:pt x="17332" y="9477"/>
                  </a:lnTo>
                  <a:lnTo>
                    <a:pt x="17767" y="9598"/>
                  </a:lnTo>
                  <a:lnTo>
                    <a:pt x="18163" y="9731"/>
                  </a:lnTo>
                  <a:lnTo>
                    <a:pt x="18597" y="9874"/>
                  </a:lnTo>
                  <a:lnTo>
                    <a:pt x="18994" y="10006"/>
                  </a:lnTo>
                  <a:lnTo>
                    <a:pt x="19428" y="10083"/>
                  </a:lnTo>
                  <a:lnTo>
                    <a:pt x="19617" y="10127"/>
                  </a:lnTo>
                  <a:lnTo>
                    <a:pt x="19844" y="10149"/>
                  </a:lnTo>
                  <a:lnTo>
                    <a:pt x="20013" y="10149"/>
                  </a:lnTo>
                  <a:lnTo>
                    <a:pt x="20240" y="10127"/>
                  </a:lnTo>
                  <a:lnTo>
                    <a:pt x="20410" y="10105"/>
                  </a:lnTo>
                  <a:lnTo>
                    <a:pt x="20637" y="10061"/>
                  </a:lnTo>
                  <a:lnTo>
                    <a:pt x="20844" y="9984"/>
                  </a:lnTo>
                  <a:lnTo>
                    <a:pt x="21033" y="9896"/>
                  </a:lnTo>
                  <a:lnTo>
                    <a:pt x="21146" y="9830"/>
                  </a:lnTo>
                  <a:lnTo>
                    <a:pt x="21203" y="9753"/>
                  </a:lnTo>
                  <a:lnTo>
                    <a:pt x="21279" y="9642"/>
                  </a:lnTo>
                  <a:lnTo>
                    <a:pt x="21354" y="9521"/>
                  </a:lnTo>
                  <a:lnTo>
                    <a:pt x="21430" y="9246"/>
                  </a:lnTo>
                  <a:lnTo>
                    <a:pt x="21430" y="8904"/>
                  </a:lnTo>
                  <a:lnTo>
                    <a:pt x="21430" y="8540"/>
                  </a:lnTo>
                  <a:lnTo>
                    <a:pt x="21392" y="8144"/>
                  </a:lnTo>
                  <a:lnTo>
                    <a:pt x="21354" y="7714"/>
                  </a:lnTo>
                  <a:lnTo>
                    <a:pt x="21279" y="7295"/>
                  </a:lnTo>
                  <a:lnTo>
                    <a:pt x="21146" y="6446"/>
                  </a:lnTo>
                  <a:lnTo>
                    <a:pt x="20995" y="5686"/>
                  </a:lnTo>
                  <a:lnTo>
                    <a:pt x="20958" y="5366"/>
                  </a:lnTo>
                  <a:lnTo>
                    <a:pt x="20958" y="5091"/>
                  </a:lnTo>
                  <a:lnTo>
                    <a:pt x="20958" y="4860"/>
                  </a:lnTo>
                  <a:lnTo>
                    <a:pt x="21033" y="4716"/>
                  </a:lnTo>
                  <a:lnTo>
                    <a:pt x="20637" y="4860"/>
                  </a:lnTo>
                  <a:lnTo>
                    <a:pt x="20127" y="4992"/>
                  </a:lnTo>
                  <a:lnTo>
                    <a:pt x="19617" y="5069"/>
                  </a:lnTo>
                  <a:lnTo>
                    <a:pt x="19032" y="5157"/>
                  </a:lnTo>
                  <a:lnTo>
                    <a:pt x="18465" y="5201"/>
                  </a:lnTo>
                  <a:lnTo>
                    <a:pt x="17842" y="5245"/>
                  </a:lnTo>
                  <a:lnTo>
                    <a:pt x="17219" y="5267"/>
                  </a:lnTo>
                  <a:lnTo>
                    <a:pt x="16615" y="5267"/>
                  </a:lnTo>
                  <a:lnTo>
                    <a:pt x="15992" y="5245"/>
                  </a:lnTo>
                  <a:lnTo>
                    <a:pt x="15369" y="5201"/>
                  </a:lnTo>
                  <a:lnTo>
                    <a:pt x="14840" y="5157"/>
                  </a:lnTo>
                  <a:lnTo>
                    <a:pt x="14293" y="5091"/>
                  </a:lnTo>
                  <a:lnTo>
                    <a:pt x="13783" y="5014"/>
                  </a:lnTo>
                  <a:lnTo>
                    <a:pt x="13386" y="4926"/>
                  </a:lnTo>
                  <a:lnTo>
                    <a:pt x="13027" y="4815"/>
                  </a:lnTo>
                  <a:lnTo>
                    <a:pt x="12725" y="4716"/>
                  </a:lnTo>
                  <a:lnTo>
                    <a:pt x="12480" y="4606"/>
                  </a:lnTo>
                  <a:lnTo>
                    <a:pt x="12291" y="4496"/>
                  </a:lnTo>
                  <a:lnTo>
                    <a:pt x="12197" y="4397"/>
                  </a:lnTo>
                  <a:lnTo>
                    <a:pt x="12083" y="4286"/>
                  </a:lnTo>
                  <a:lnTo>
                    <a:pt x="12046" y="4187"/>
                  </a:lnTo>
                  <a:lnTo>
                    <a:pt x="12008" y="4077"/>
                  </a:lnTo>
                  <a:lnTo>
                    <a:pt x="12046" y="3967"/>
                  </a:lnTo>
                  <a:lnTo>
                    <a:pt x="12121" y="3868"/>
                  </a:lnTo>
                  <a:lnTo>
                    <a:pt x="12197" y="3735"/>
                  </a:lnTo>
                  <a:lnTo>
                    <a:pt x="12291" y="3614"/>
                  </a:lnTo>
                  <a:lnTo>
                    <a:pt x="12442" y="3482"/>
                  </a:lnTo>
                  <a:lnTo>
                    <a:pt x="12631" y="3361"/>
                  </a:lnTo>
                  <a:lnTo>
                    <a:pt x="13065" y="3085"/>
                  </a:lnTo>
                  <a:lnTo>
                    <a:pt x="13537" y="2766"/>
                  </a:lnTo>
                  <a:lnTo>
                    <a:pt x="13783" y="2578"/>
                  </a:lnTo>
                  <a:lnTo>
                    <a:pt x="13934" y="2380"/>
                  </a:lnTo>
                  <a:lnTo>
                    <a:pt x="14028" y="2171"/>
                  </a:lnTo>
                  <a:lnTo>
                    <a:pt x="14104" y="1961"/>
                  </a:lnTo>
                  <a:lnTo>
                    <a:pt x="14104" y="1730"/>
                  </a:lnTo>
                  <a:lnTo>
                    <a:pt x="14066" y="1498"/>
                  </a:lnTo>
                  <a:lnTo>
                    <a:pt x="13972" y="1267"/>
                  </a:lnTo>
                  <a:lnTo>
                    <a:pt x="13820" y="1057"/>
                  </a:lnTo>
                  <a:lnTo>
                    <a:pt x="13594" y="837"/>
                  </a:lnTo>
                  <a:lnTo>
                    <a:pt x="13386" y="628"/>
                  </a:lnTo>
                  <a:lnTo>
                    <a:pt x="13103" y="462"/>
                  </a:lnTo>
                  <a:lnTo>
                    <a:pt x="12763" y="308"/>
                  </a:lnTo>
                  <a:lnTo>
                    <a:pt x="12404" y="187"/>
                  </a:lnTo>
                  <a:lnTo>
                    <a:pt x="12008" y="77"/>
                  </a:lnTo>
                  <a:lnTo>
                    <a:pt x="11574" y="33"/>
                  </a:lnTo>
                  <a:lnTo>
                    <a:pt x="11102" y="11"/>
                  </a:lnTo>
                  <a:lnTo>
                    <a:pt x="10667" y="11"/>
                  </a:lnTo>
                  <a:lnTo>
                    <a:pt x="10233" y="77"/>
                  </a:lnTo>
                  <a:lnTo>
                    <a:pt x="9837" y="187"/>
                  </a:lnTo>
                  <a:lnTo>
                    <a:pt x="9440" y="286"/>
                  </a:lnTo>
                  <a:lnTo>
                    <a:pt x="9062" y="462"/>
                  </a:lnTo>
                  <a:lnTo>
                    <a:pt x="8741" y="628"/>
                  </a:lnTo>
                  <a:lnTo>
                    <a:pt x="8458" y="815"/>
                  </a:lnTo>
                  <a:lnTo>
                    <a:pt x="8232" y="1035"/>
                  </a:lnTo>
                  <a:lnTo>
                    <a:pt x="8062" y="1245"/>
                  </a:lnTo>
                  <a:lnTo>
                    <a:pt x="7911" y="1476"/>
                  </a:lnTo>
                  <a:lnTo>
                    <a:pt x="7835" y="1708"/>
                  </a:lnTo>
                  <a:lnTo>
                    <a:pt x="7797" y="1961"/>
                  </a:lnTo>
                  <a:lnTo>
                    <a:pt x="7835" y="2193"/>
                  </a:lnTo>
                  <a:lnTo>
                    <a:pt x="7948" y="2402"/>
                  </a:lnTo>
                  <a:lnTo>
                    <a:pt x="8062" y="2534"/>
                  </a:lnTo>
                  <a:lnTo>
                    <a:pt x="8175" y="2644"/>
                  </a:lnTo>
                  <a:lnTo>
                    <a:pt x="8269" y="2744"/>
                  </a:lnTo>
                  <a:lnTo>
                    <a:pt x="8420" y="2832"/>
                  </a:lnTo>
                  <a:lnTo>
                    <a:pt x="8704" y="3019"/>
                  </a:lnTo>
                  <a:lnTo>
                    <a:pt x="8968" y="3206"/>
                  </a:lnTo>
                  <a:lnTo>
                    <a:pt x="9138" y="3405"/>
                  </a:lnTo>
                  <a:lnTo>
                    <a:pt x="9327" y="3570"/>
                  </a:lnTo>
                  <a:lnTo>
                    <a:pt x="9440" y="3735"/>
                  </a:lnTo>
                  <a:lnTo>
                    <a:pt x="9516" y="3890"/>
                  </a:lnTo>
                  <a:lnTo>
                    <a:pt x="9534" y="4033"/>
                  </a:lnTo>
                  <a:lnTo>
                    <a:pt x="9534" y="4165"/>
                  </a:lnTo>
                  <a:lnTo>
                    <a:pt x="9516" y="4286"/>
                  </a:lnTo>
                  <a:lnTo>
                    <a:pt x="9440" y="4397"/>
                  </a:lnTo>
                  <a:lnTo>
                    <a:pt x="9327" y="4496"/>
                  </a:lnTo>
                  <a:lnTo>
                    <a:pt x="9176" y="4562"/>
                  </a:lnTo>
                  <a:lnTo>
                    <a:pt x="9006" y="4628"/>
                  </a:lnTo>
                  <a:lnTo>
                    <a:pt x="8779" y="4694"/>
                  </a:lnTo>
                  <a:lnTo>
                    <a:pt x="8534" y="4716"/>
                  </a:lnTo>
                  <a:lnTo>
                    <a:pt x="8232" y="4716"/>
                  </a:lnTo>
                  <a:lnTo>
                    <a:pt x="7118" y="4738"/>
                  </a:lnTo>
                  <a:lnTo>
                    <a:pt x="5947" y="4771"/>
                  </a:lnTo>
                  <a:lnTo>
                    <a:pt x="4795" y="4815"/>
                  </a:lnTo>
                  <a:lnTo>
                    <a:pt x="3681" y="4860"/>
                  </a:lnTo>
                  <a:lnTo>
                    <a:pt x="2662" y="4882"/>
                  </a:lnTo>
                  <a:lnTo>
                    <a:pt x="1755" y="4882"/>
                  </a:lnTo>
                  <a:lnTo>
                    <a:pt x="1359" y="4860"/>
                  </a:lnTo>
                  <a:lnTo>
                    <a:pt x="981" y="4837"/>
                  </a:lnTo>
                  <a:lnTo>
                    <a:pt x="698" y="4771"/>
                  </a:lnTo>
                  <a:lnTo>
                    <a:pt x="453" y="4716"/>
                  </a:lnTo>
                  <a:lnTo>
                    <a:pt x="453" y="5322"/>
                  </a:lnTo>
                  <a:lnTo>
                    <a:pt x="453" y="6083"/>
                  </a:lnTo>
                  <a:lnTo>
                    <a:pt x="453" y="6909"/>
                  </a:lnTo>
                  <a:lnTo>
                    <a:pt x="453" y="7780"/>
                  </a:lnTo>
                  <a:lnTo>
                    <a:pt x="453" y="8606"/>
                  </a:lnTo>
                  <a:lnTo>
                    <a:pt x="453" y="9345"/>
                  </a:lnTo>
                  <a:lnTo>
                    <a:pt x="453" y="9918"/>
                  </a:lnTo>
                  <a:lnTo>
                    <a:pt x="453" y="10282"/>
                  </a:lnTo>
                  <a:lnTo>
                    <a:pt x="490" y="10381"/>
                  </a:lnTo>
                  <a:lnTo>
                    <a:pt x="547" y="10491"/>
                  </a:lnTo>
                  <a:lnTo>
                    <a:pt x="660" y="10590"/>
                  </a:lnTo>
                  <a:lnTo>
                    <a:pt x="811" y="10700"/>
                  </a:lnTo>
                  <a:lnTo>
                    <a:pt x="981" y="10811"/>
                  </a:lnTo>
                  <a:lnTo>
                    <a:pt x="1208" y="10888"/>
                  </a:lnTo>
                  <a:lnTo>
                    <a:pt x="1453" y="10954"/>
                  </a:lnTo>
                  <a:lnTo>
                    <a:pt x="1718" y="11020"/>
                  </a:lnTo>
                  <a:lnTo>
                    <a:pt x="1963" y="11064"/>
                  </a:lnTo>
                  <a:lnTo>
                    <a:pt x="2265" y="11086"/>
                  </a:lnTo>
                  <a:lnTo>
                    <a:pt x="2548" y="11064"/>
                  </a:lnTo>
                  <a:lnTo>
                    <a:pt x="2794" y="11042"/>
                  </a:lnTo>
                  <a:lnTo>
                    <a:pt x="3096" y="10976"/>
                  </a:lnTo>
                  <a:lnTo>
                    <a:pt x="3341" y="10888"/>
                  </a:lnTo>
                  <a:lnTo>
                    <a:pt x="3606" y="10766"/>
                  </a:lnTo>
                  <a:lnTo>
                    <a:pt x="3813" y="10590"/>
                  </a:lnTo>
                  <a:close/>
                </a:path>
              </a:pathLst>
            </a:custGeom>
            <a:grpFill/>
            <a:ln w="2857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61" name="Puzzle1"/>
            <p:cNvSpPr>
              <a:spLocks noEditPoints="1" noChangeArrowheads="1"/>
            </p:cNvSpPr>
            <p:nvPr/>
          </p:nvSpPr>
          <p:spPr bwMode="auto">
            <a:xfrm>
              <a:off x="1824" y="1091"/>
              <a:ext cx="1800" cy="1051"/>
            </a:xfrm>
            <a:custGeom>
              <a:avLst/>
              <a:gdLst>
                <a:gd name="T0" fmla="*/ 16740 w 21600"/>
                <a:gd name="T1" fmla="*/ 21078 h 21600"/>
                <a:gd name="T2" fmla="*/ 16976 w 21600"/>
                <a:gd name="T3" fmla="*/ 521 h 21600"/>
                <a:gd name="T4" fmla="*/ 4725 w 21600"/>
                <a:gd name="T5" fmla="*/ 856 h 21600"/>
                <a:gd name="T6" fmla="*/ 5040 w 21600"/>
                <a:gd name="T7" fmla="*/ 21004 h 21600"/>
                <a:gd name="T8" fmla="*/ 10811 w 21600"/>
                <a:gd name="T9" fmla="*/ 12885 h 21600"/>
                <a:gd name="T10" fmla="*/ 10845 w 21600"/>
                <a:gd name="T11" fmla="*/ 8714 h 21600"/>
                <a:gd name="T12" fmla="*/ 21600 w 21600"/>
                <a:gd name="T13" fmla="*/ 10000 h 21600"/>
                <a:gd name="T14" fmla="*/ 56 w 21600"/>
                <a:gd name="T15" fmla="*/ 10000 h 21600"/>
                <a:gd name="T16" fmla="*/ 6086 w 21600"/>
                <a:gd name="T17" fmla="*/ 2569 h 21600"/>
                <a:gd name="T18" fmla="*/ 16132 w 21600"/>
                <a:gd name="T19" fmla="*/ 19552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9360" y="20836"/>
                  </a:moveTo>
                  <a:lnTo>
                    <a:pt x="9528" y="20836"/>
                  </a:lnTo>
                  <a:lnTo>
                    <a:pt x="9686" y="20762"/>
                  </a:lnTo>
                  <a:lnTo>
                    <a:pt x="9810" y="20687"/>
                  </a:lnTo>
                  <a:lnTo>
                    <a:pt x="9922" y="20575"/>
                  </a:lnTo>
                  <a:lnTo>
                    <a:pt x="10012" y="20426"/>
                  </a:lnTo>
                  <a:lnTo>
                    <a:pt x="10068" y="20296"/>
                  </a:lnTo>
                  <a:lnTo>
                    <a:pt x="10113" y="20110"/>
                  </a:lnTo>
                  <a:lnTo>
                    <a:pt x="10136" y="19905"/>
                  </a:lnTo>
                  <a:lnTo>
                    <a:pt x="10136" y="19682"/>
                  </a:lnTo>
                  <a:lnTo>
                    <a:pt x="10113" y="19440"/>
                  </a:lnTo>
                  <a:lnTo>
                    <a:pt x="10068" y="19142"/>
                  </a:lnTo>
                  <a:lnTo>
                    <a:pt x="10012" y="18900"/>
                  </a:lnTo>
                  <a:lnTo>
                    <a:pt x="9900" y="18620"/>
                  </a:lnTo>
                  <a:lnTo>
                    <a:pt x="9787" y="18285"/>
                  </a:lnTo>
                  <a:lnTo>
                    <a:pt x="9641" y="17968"/>
                  </a:lnTo>
                  <a:lnTo>
                    <a:pt x="9472" y="17652"/>
                  </a:lnTo>
                  <a:lnTo>
                    <a:pt x="9382" y="17466"/>
                  </a:lnTo>
                  <a:lnTo>
                    <a:pt x="9315" y="17298"/>
                  </a:lnTo>
                  <a:lnTo>
                    <a:pt x="9258" y="17112"/>
                  </a:lnTo>
                  <a:lnTo>
                    <a:pt x="9191" y="16926"/>
                  </a:lnTo>
                  <a:lnTo>
                    <a:pt x="9123" y="16535"/>
                  </a:lnTo>
                  <a:lnTo>
                    <a:pt x="9101" y="16144"/>
                  </a:lnTo>
                  <a:lnTo>
                    <a:pt x="9101" y="15753"/>
                  </a:lnTo>
                  <a:lnTo>
                    <a:pt x="9168" y="15362"/>
                  </a:lnTo>
                  <a:lnTo>
                    <a:pt x="9236" y="14971"/>
                  </a:lnTo>
                  <a:lnTo>
                    <a:pt x="9360" y="14580"/>
                  </a:lnTo>
                  <a:lnTo>
                    <a:pt x="9495" y="14244"/>
                  </a:lnTo>
                  <a:lnTo>
                    <a:pt x="9663" y="13891"/>
                  </a:lnTo>
                  <a:lnTo>
                    <a:pt x="9855" y="13611"/>
                  </a:lnTo>
                  <a:lnTo>
                    <a:pt x="10068" y="13351"/>
                  </a:lnTo>
                  <a:lnTo>
                    <a:pt x="10293" y="13146"/>
                  </a:lnTo>
                  <a:lnTo>
                    <a:pt x="10552" y="12997"/>
                  </a:lnTo>
                  <a:lnTo>
                    <a:pt x="10811" y="12885"/>
                  </a:lnTo>
                  <a:lnTo>
                    <a:pt x="11069" y="12866"/>
                  </a:lnTo>
                  <a:lnTo>
                    <a:pt x="11351" y="12885"/>
                  </a:lnTo>
                  <a:lnTo>
                    <a:pt x="11610" y="12997"/>
                  </a:lnTo>
                  <a:lnTo>
                    <a:pt x="11846" y="13183"/>
                  </a:lnTo>
                  <a:lnTo>
                    <a:pt x="12060" y="13388"/>
                  </a:lnTo>
                  <a:lnTo>
                    <a:pt x="12251" y="13648"/>
                  </a:lnTo>
                  <a:lnTo>
                    <a:pt x="12419" y="13928"/>
                  </a:lnTo>
                  <a:lnTo>
                    <a:pt x="12555" y="14244"/>
                  </a:lnTo>
                  <a:lnTo>
                    <a:pt x="12690" y="14617"/>
                  </a:lnTo>
                  <a:lnTo>
                    <a:pt x="12768" y="15008"/>
                  </a:lnTo>
                  <a:lnTo>
                    <a:pt x="12836" y="15399"/>
                  </a:lnTo>
                  <a:lnTo>
                    <a:pt x="12858" y="15753"/>
                  </a:lnTo>
                  <a:lnTo>
                    <a:pt x="12858" y="16144"/>
                  </a:lnTo>
                  <a:lnTo>
                    <a:pt x="12813" y="16535"/>
                  </a:lnTo>
                  <a:lnTo>
                    <a:pt x="12746" y="16888"/>
                  </a:lnTo>
                  <a:lnTo>
                    <a:pt x="12667" y="17224"/>
                  </a:lnTo>
                  <a:lnTo>
                    <a:pt x="12510" y="17503"/>
                  </a:lnTo>
                  <a:lnTo>
                    <a:pt x="12228" y="18043"/>
                  </a:lnTo>
                  <a:lnTo>
                    <a:pt x="11970" y="18546"/>
                  </a:lnTo>
                  <a:lnTo>
                    <a:pt x="11868" y="18751"/>
                  </a:lnTo>
                  <a:lnTo>
                    <a:pt x="11778" y="18974"/>
                  </a:lnTo>
                  <a:lnTo>
                    <a:pt x="11711" y="19179"/>
                  </a:lnTo>
                  <a:lnTo>
                    <a:pt x="11666" y="19365"/>
                  </a:lnTo>
                  <a:lnTo>
                    <a:pt x="11632" y="19570"/>
                  </a:lnTo>
                  <a:lnTo>
                    <a:pt x="11632" y="19756"/>
                  </a:lnTo>
                  <a:lnTo>
                    <a:pt x="11632" y="19942"/>
                  </a:lnTo>
                  <a:lnTo>
                    <a:pt x="11643" y="20110"/>
                  </a:lnTo>
                  <a:lnTo>
                    <a:pt x="11711" y="20296"/>
                  </a:lnTo>
                  <a:lnTo>
                    <a:pt x="11801" y="20464"/>
                  </a:lnTo>
                  <a:lnTo>
                    <a:pt x="11891" y="20650"/>
                  </a:lnTo>
                  <a:lnTo>
                    <a:pt x="12037" y="20836"/>
                  </a:lnTo>
                  <a:lnTo>
                    <a:pt x="12206" y="21004"/>
                  </a:lnTo>
                  <a:lnTo>
                    <a:pt x="12419" y="21190"/>
                  </a:lnTo>
                  <a:lnTo>
                    <a:pt x="12667" y="21320"/>
                  </a:lnTo>
                  <a:lnTo>
                    <a:pt x="12960" y="21432"/>
                  </a:lnTo>
                  <a:lnTo>
                    <a:pt x="13286" y="21544"/>
                  </a:lnTo>
                  <a:lnTo>
                    <a:pt x="13612" y="21655"/>
                  </a:lnTo>
                  <a:lnTo>
                    <a:pt x="13983" y="21693"/>
                  </a:lnTo>
                  <a:lnTo>
                    <a:pt x="14343" y="21730"/>
                  </a:lnTo>
                  <a:lnTo>
                    <a:pt x="14715" y="21730"/>
                  </a:lnTo>
                  <a:lnTo>
                    <a:pt x="15075" y="21730"/>
                  </a:lnTo>
                  <a:lnTo>
                    <a:pt x="15446" y="21655"/>
                  </a:lnTo>
                  <a:lnTo>
                    <a:pt x="15794" y="21581"/>
                  </a:lnTo>
                  <a:lnTo>
                    <a:pt x="16132" y="21432"/>
                  </a:lnTo>
                  <a:lnTo>
                    <a:pt x="16458" y="21302"/>
                  </a:lnTo>
                  <a:lnTo>
                    <a:pt x="16740" y="21078"/>
                  </a:lnTo>
                  <a:lnTo>
                    <a:pt x="16976" y="20836"/>
                  </a:lnTo>
                  <a:lnTo>
                    <a:pt x="17043" y="20650"/>
                  </a:lnTo>
                  <a:lnTo>
                    <a:pt x="17088" y="20426"/>
                  </a:lnTo>
                  <a:lnTo>
                    <a:pt x="17133" y="20222"/>
                  </a:lnTo>
                  <a:lnTo>
                    <a:pt x="17156" y="19980"/>
                  </a:lnTo>
                  <a:lnTo>
                    <a:pt x="17167" y="19477"/>
                  </a:lnTo>
                  <a:lnTo>
                    <a:pt x="17167" y="18974"/>
                  </a:lnTo>
                  <a:lnTo>
                    <a:pt x="17156" y="18397"/>
                  </a:lnTo>
                  <a:lnTo>
                    <a:pt x="17111" y="17820"/>
                  </a:lnTo>
                  <a:lnTo>
                    <a:pt x="17066" y="17261"/>
                  </a:lnTo>
                  <a:lnTo>
                    <a:pt x="16998" y="16646"/>
                  </a:lnTo>
                  <a:lnTo>
                    <a:pt x="16852" y="15511"/>
                  </a:lnTo>
                  <a:lnTo>
                    <a:pt x="16740" y="14393"/>
                  </a:lnTo>
                  <a:lnTo>
                    <a:pt x="16717" y="13928"/>
                  </a:lnTo>
                  <a:lnTo>
                    <a:pt x="16695" y="13462"/>
                  </a:lnTo>
                  <a:lnTo>
                    <a:pt x="16717" y="13071"/>
                  </a:lnTo>
                  <a:lnTo>
                    <a:pt x="16785" y="12755"/>
                  </a:lnTo>
                  <a:lnTo>
                    <a:pt x="16852" y="12419"/>
                  </a:lnTo>
                  <a:lnTo>
                    <a:pt x="16953" y="12140"/>
                  </a:lnTo>
                  <a:lnTo>
                    <a:pt x="17088" y="11898"/>
                  </a:lnTo>
                  <a:lnTo>
                    <a:pt x="17212" y="11675"/>
                  </a:lnTo>
                  <a:lnTo>
                    <a:pt x="17370" y="11470"/>
                  </a:lnTo>
                  <a:lnTo>
                    <a:pt x="17516" y="11284"/>
                  </a:lnTo>
                  <a:lnTo>
                    <a:pt x="17696" y="11135"/>
                  </a:lnTo>
                  <a:lnTo>
                    <a:pt x="17865" y="11042"/>
                  </a:lnTo>
                  <a:lnTo>
                    <a:pt x="18033" y="10930"/>
                  </a:lnTo>
                  <a:lnTo>
                    <a:pt x="18213" y="10893"/>
                  </a:lnTo>
                  <a:lnTo>
                    <a:pt x="18382" y="10893"/>
                  </a:lnTo>
                  <a:lnTo>
                    <a:pt x="18551" y="10967"/>
                  </a:lnTo>
                  <a:lnTo>
                    <a:pt x="18708" y="11042"/>
                  </a:lnTo>
                  <a:lnTo>
                    <a:pt x="18855" y="11172"/>
                  </a:lnTo>
                  <a:lnTo>
                    <a:pt x="19012" y="11358"/>
                  </a:lnTo>
                  <a:lnTo>
                    <a:pt x="19136" y="11600"/>
                  </a:lnTo>
                  <a:lnTo>
                    <a:pt x="19271" y="11861"/>
                  </a:lnTo>
                  <a:lnTo>
                    <a:pt x="19440" y="12028"/>
                  </a:lnTo>
                  <a:lnTo>
                    <a:pt x="19608" y="12177"/>
                  </a:lnTo>
                  <a:lnTo>
                    <a:pt x="19822" y="12289"/>
                  </a:lnTo>
                  <a:lnTo>
                    <a:pt x="20025" y="12289"/>
                  </a:lnTo>
                  <a:lnTo>
                    <a:pt x="20238" y="12289"/>
                  </a:lnTo>
                  <a:lnTo>
                    <a:pt x="20452" y="12215"/>
                  </a:lnTo>
                  <a:lnTo>
                    <a:pt x="20643" y="12103"/>
                  </a:lnTo>
                  <a:lnTo>
                    <a:pt x="20846" y="11973"/>
                  </a:lnTo>
                  <a:lnTo>
                    <a:pt x="21037" y="11786"/>
                  </a:lnTo>
                  <a:lnTo>
                    <a:pt x="21206" y="11563"/>
                  </a:lnTo>
                  <a:lnTo>
                    <a:pt x="21363" y="11321"/>
                  </a:lnTo>
                  <a:lnTo>
                    <a:pt x="21465" y="11079"/>
                  </a:lnTo>
                  <a:lnTo>
                    <a:pt x="21577" y="10744"/>
                  </a:lnTo>
                  <a:lnTo>
                    <a:pt x="21622" y="10427"/>
                  </a:lnTo>
                  <a:lnTo>
                    <a:pt x="21645" y="10111"/>
                  </a:lnTo>
                  <a:lnTo>
                    <a:pt x="21622" y="9608"/>
                  </a:lnTo>
                  <a:lnTo>
                    <a:pt x="21577" y="9142"/>
                  </a:lnTo>
                  <a:lnTo>
                    <a:pt x="21465" y="8751"/>
                  </a:lnTo>
                  <a:lnTo>
                    <a:pt x="21363" y="8397"/>
                  </a:lnTo>
                  <a:lnTo>
                    <a:pt x="21206" y="8062"/>
                  </a:lnTo>
                  <a:lnTo>
                    <a:pt x="21037" y="7820"/>
                  </a:lnTo>
                  <a:lnTo>
                    <a:pt x="20846" y="7597"/>
                  </a:lnTo>
                  <a:lnTo>
                    <a:pt x="20643" y="7429"/>
                  </a:lnTo>
                  <a:lnTo>
                    <a:pt x="20452" y="7317"/>
                  </a:lnTo>
                  <a:lnTo>
                    <a:pt x="20238" y="7206"/>
                  </a:lnTo>
                  <a:lnTo>
                    <a:pt x="20025" y="7168"/>
                  </a:lnTo>
                  <a:lnTo>
                    <a:pt x="19822" y="7206"/>
                  </a:lnTo>
                  <a:lnTo>
                    <a:pt x="19608" y="7243"/>
                  </a:lnTo>
                  <a:lnTo>
                    <a:pt x="19440" y="7355"/>
                  </a:lnTo>
                  <a:lnTo>
                    <a:pt x="19271" y="7504"/>
                  </a:lnTo>
                  <a:lnTo>
                    <a:pt x="19136" y="7708"/>
                  </a:lnTo>
                  <a:lnTo>
                    <a:pt x="19012" y="7895"/>
                  </a:lnTo>
                  <a:lnTo>
                    <a:pt x="18832" y="8025"/>
                  </a:lnTo>
                  <a:lnTo>
                    <a:pt x="18663" y="8174"/>
                  </a:lnTo>
                  <a:lnTo>
                    <a:pt x="18472" y="8248"/>
                  </a:lnTo>
                  <a:lnTo>
                    <a:pt x="18270" y="8286"/>
                  </a:lnTo>
                  <a:lnTo>
                    <a:pt x="18078" y="8323"/>
                  </a:lnTo>
                  <a:lnTo>
                    <a:pt x="17887" y="8323"/>
                  </a:lnTo>
                  <a:lnTo>
                    <a:pt x="17696" y="8248"/>
                  </a:lnTo>
                  <a:lnTo>
                    <a:pt x="17493" y="8174"/>
                  </a:lnTo>
                  <a:lnTo>
                    <a:pt x="17302" y="8062"/>
                  </a:lnTo>
                  <a:lnTo>
                    <a:pt x="17133" y="7969"/>
                  </a:lnTo>
                  <a:lnTo>
                    <a:pt x="16976" y="7783"/>
                  </a:lnTo>
                  <a:lnTo>
                    <a:pt x="16852" y="7597"/>
                  </a:lnTo>
                  <a:lnTo>
                    <a:pt x="16740" y="7429"/>
                  </a:lnTo>
                  <a:lnTo>
                    <a:pt x="16672" y="7168"/>
                  </a:lnTo>
                  <a:lnTo>
                    <a:pt x="16638" y="6926"/>
                  </a:lnTo>
                  <a:lnTo>
                    <a:pt x="16616" y="6498"/>
                  </a:lnTo>
                  <a:lnTo>
                    <a:pt x="16616" y="5772"/>
                  </a:lnTo>
                  <a:lnTo>
                    <a:pt x="16650" y="4915"/>
                  </a:lnTo>
                  <a:lnTo>
                    <a:pt x="16695" y="3928"/>
                  </a:lnTo>
                  <a:lnTo>
                    <a:pt x="16762" y="2960"/>
                  </a:lnTo>
                  <a:lnTo>
                    <a:pt x="16830" y="1992"/>
                  </a:lnTo>
                  <a:lnTo>
                    <a:pt x="16908" y="1173"/>
                  </a:lnTo>
                  <a:lnTo>
                    <a:pt x="16976" y="521"/>
                  </a:lnTo>
                  <a:lnTo>
                    <a:pt x="16953" y="521"/>
                  </a:lnTo>
                  <a:lnTo>
                    <a:pt x="16931" y="521"/>
                  </a:lnTo>
                  <a:lnTo>
                    <a:pt x="16267" y="484"/>
                  </a:lnTo>
                  <a:lnTo>
                    <a:pt x="15637" y="428"/>
                  </a:lnTo>
                  <a:lnTo>
                    <a:pt x="15063" y="353"/>
                  </a:lnTo>
                  <a:lnTo>
                    <a:pt x="14523" y="279"/>
                  </a:lnTo>
                  <a:lnTo>
                    <a:pt x="14040" y="167"/>
                  </a:lnTo>
                  <a:lnTo>
                    <a:pt x="13635" y="93"/>
                  </a:lnTo>
                  <a:lnTo>
                    <a:pt x="13331" y="18"/>
                  </a:lnTo>
                  <a:lnTo>
                    <a:pt x="13117" y="18"/>
                  </a:lnTo>
                  <a:lnTo>
                    <a:pt x="12982" y="18"/>
                  </a:lnTo>
                  <a:lnTo>
                    <a:pt x="12858" y="130"/>
                  </a:lnTo>
                  <a:lnTo>
                    <a:pt x="12723" y="279"/>
                  </a:lnTo>
                  <a:lnTo>
                    <a:pt x="12622" y="446"/>
                  </a:lnTo>
                  <a:lnTo>
                    <a:pt x="12510" y="670"/>
                  </a:lnTo>
                  <a:lnTo>
                    <a:pt x="12419" y="912"/>
                  </a:lnTo>
                  <a:lnTo>
                    <a:pt x="12363" y="1210"/>
                  </a:lnTo>
                  <a:lnTo>
                    <a:pt x="12318" y="1526"/>
                  </a:lnTo>
                  <a:lnTo>
                    <a:pt x="12273" y="1843"/>
                  </a:lnTo>
                  <a:lnTo>
                    <a:pt x="12251" y="2215"/>
                  </a:lnTo>
                  <a:lnTo>
                    <a:pt x="12273" y="2532"/>
                  </a:lnTo>
                  <a:lnTo>
                    <a:pt x="12318" y="2886"/>
                  </a:lnTo>
                  <a:lnTo>
                    <a:pt x="12386" y="3240"/>
                  </a:lnTo>
                  <a:lnTo>
                    <a:pt x="12464" y="3556"/>
                  </a:lnTo>
                  <a:lnTo>
                    <a:pt x="12577" y="3891"/>
                  </a:lnTo>
                  <a:lnTo>
                    <a:pt x="12746" y="4171"/>
                  </a:lnTo>
                  <a:lnTo>
                    <a:pt x="12926" y="4487"/>
                  </a:lnTo>
                  <a:lnTo>
                    <a:pt x="13050" y="4860"/>
                  </a:lnTo>
                  <a:lnTo>
                    <a:pt x="13162" y="5251"/>
                  </a:lnTo>
                  <a:lnTo>
                    <a:pt x="13218" y="5604"/>
                  </a:lnTo>
                  <a:lnTo>
                    <a:pt x="13263" y="5995"/>
                  </a:lnTo>
                  <a:lnTo>
                    <a:pt x="13241" y="6386"/>
                  </a:lnTo>
                  <a:lnTo>
                    <a:pt x="13218" y="6740"/>
                  </a:lnTo>
                  <a:lnTo>
                    <a:pt x="13139" y="7094"/>
                  </a:lnTo>
                  <a:lnTo>
                    <a:pt x="13050" y="7429"/>
                  </a:lnTo>
                  <a:lnTo>
                    <a:pt x="12903" y="7746"/>
                  </a:lnTo>
                  <a:lnTo>
                    <a:pt x="12723" y="8025"/>
                  </a:lnTo>
                  <a:lnTo>
                    <a:pt x="12532" y="8286"/>
                  </a:lnTo>
                  <a:lnTo>
                    <a:pt x="12318" y="8491"/>
                  </a:lnTo>
                  <a:lnTo>
                    <a:pt x="12060" y="8677"/>
                  </a:lnTo>
                  <a:lnTo>
                    <a:pt x="11756" y="8788"/>
                  </a:lnTo>
                  <a:lnTo>
                    <a:pt x="11452" y="8826"/>
                  </a:lnTo>
                  <a:lnTo>
                    <a:pt x="11283" y="8826"/>
                  </a:lnTo>
                  <a:lnTo>
                    <a:pt x="11126" y="8826"/>
                  </a:lnTo>
                  <a:lnTo>
                    <a:pt x="11002" y="8788"/>
                  </a:lnTo>
                  <a:lnTo>
                    <a:pt x="10845" y="8714"/>
                  </a:lnTo>
                  <a:lnTo>
                    <a:pt x="10721" y="8640"/>
                  </a:lnTo>
                  <a:lnTo>
                    <a:pt x="10608" y="8565"/>
                  </a:lnTo>
                  <a:lnTo>
                    <a:pt x="10485" y="8453"/>
                  </a:lnTo>
                  <a:lnTo>
                    <a:pt x="10372" y="8323"/>
                  </a:lnTo>
                  <a:lnTo>
                    <a:pt x="10181" y="8062"/>
                  </a:lnTo>
                  <a:lnTo>
                    <a:pt x="10035" y="7746"/>
                  </a:lnTo>
                  <a:lnTo>
                    <a:pt x="9900" y="7392"/>
                  </a:lnTo>
                  <a:lnTo>
                    <a:pt x="9787" y="7001"/>
                  </a:lnTo>
                  <a:lnTo>
                    <a:pt x="9731" y="6610"/>
                  </a:lnTo>
                  <a:lnTo>
                    <a:pt x="9686" y="6219"/>
                  </a:lnTo>
                  <a:lnTo>
                    <a:pt x="9663" y="5772"/>
                  </a:lnTo>
                  <a:lnTo>
                    <a:pt x="9686" y="5381"/>
                  </a:lnTo>
                  <a:lnTo>
                    <a:pt x="9753" y="4990"/>
                  </a:lnTo>
                  <a:lnTo>
                    <a:pt x="9832" y="4636"/>
                  </a:lnTo>
                  <a:lnTo>
                    <a:pt x="9945" y="4320"/>
                  </a:lnTo>
                  <a:lnTo>
                    <a:pt x="10068" y="4022"/>
                  </a:lnTo>
                  <a:lnTo>
                    <a:pt x="10203" y="3817"/>
                  </a:lnTo>
                  <a:lnTo>
                    <a:pt x="10316" y="3593"/>
                  </a:lnTo>
                  <a:lnTo>
                    <a:pt x="10395" y="3351"/>
                  </a:lnTo>
                  <a:lnTo>
                    <a:pt x="10462" y="3109"/>
                  </a:lnTo>
                  <a:lnTo>
                    <a:pt x="10507" y="2848"/>
                  </a:lnTo>
                  <a:lnTo>
                    <a:pt x="10530" y="2606"/>
                  </a:lnTo>
                  <a:lnTo>
                    <a:pt x="10507" y="2346"/>
                  </a:lnTo>
                  <a:lnTo>
                    <a:pt x="10462" y="2141"/>
                  </a:lnTo>
                  <a:lnTo>
                    <a:pt x="10395" y="1880"/>
                  </a:lnTo>
                  <a:lnTo>
                    <a:pt x="10293" y="1638"/>
                  </a:lnTo>
                  <a:lnTo>
                    <a:pt x="10158" y="1415"/>
                  </a:lnTo>
                  <a:lnTo>
                    <a:pt x="9967" y="1210"/>
                  </a:lnTo>
                  <a:lnTo>
                    <a:pt x="9753" y="986"/>
                  </a:lnTo>
                  <a:lnTo>
                    <a:pt x="9495" y="819"/>
                  </a:lnTo>
                  <a:lnTo>
                    <a:pt x="9191" y="670"/>
                  </a:lnTo>
                  <a:lnTo>
                    <a:pt x="8842" y="521"/>
                  </a:lnTo>
                  <a:lnTo>
                    <a:pt x="8471" y="446"/>
                  </a:lnTo>
                  <a:lnTo>
                    <a:pt x="7998" y="428"/>
                  </a:lnTo>
                  <a:lnTo>
                    <a:pt x="7413" y="428"/>
                  </a:lnTo>
                  <a:lnTo>
                    <a:pt x="6817" y="446"/>
                  </a:lnTo>
                  <a:lnTo>
                    <a:pt x="6187" y="521"/>
                  </a:lnTo>
                  <a:lnTo>
                    <a:pt x="5602" y="633"/>
                  </a:lnTo>
                  <a:lnTo>
                    <a:pt x="5107" y="744"/>
                  </a:lnTo>
                  <a:lnTo>
                    <a:pt x="4725" y="856"/>
                  </a:lnTo>
                  <a:lnTo>
                    <a:pt x="4848" y="1564"/>
                  </a:lnTo>
                  <a:lnTo>
                    <a:pt x="5028" y="2495"/>
                  </a:lnTo>
                  <a:lnTo>
                    <a:pt x="5175" y="3556"/>
                  </a:lnTo>
                  <a:lnTo>
                    <a:pt x="5298" y="4673"/>
                  </a:lnTo>
                  <a:lnTo>
                    <a:pt x="5343" y="5213"/>
                  </a:lnTo>
                  <a:lnTo>
                    <a:pt x="5388" y="5753"/>
                  </a:lnTo>
                  <a:lnTo>
                    <a:pt x="5411" y="6275"/>
                  </a:lnTo>
                  <a:lnTo>
                    <a:pt x="5411" y="6740"/>
                  </a:lnTo>
                  <a:lnTo>
                    <a:pt x="5366" y="7168"/>
                  </a:lnTo>
                  <a:lnTo>
                    <a:pt x="5321" y="7541"/>
                  </a:lnTo>
                  <a:lnTo>
                    <a:pt x="5287" y="7708"/>
                  </a:lnTo>
                  <a:lnTo>
                    <a:pt x="5242" y="7857"/>
                  </a:lnTo>
                  <a:lnTo>
                    <a:pt x="5197" y="7969"/>
                  </a:lnTo>
                  <a:lnTo>
                    <a:pt x="5130" y="8062"/>
                  </a:lnTo>
                  <a:lnTo>
                    <a:pt x="5006" y="8248"/>
                  </a:lnTo>
                  <a:lnTo>
                    <a:pt x="4848" y="8397"/>
                  </a:lnTo>
                  <a:lnTo>
                    <a:pt x="4725" y="8528"/>
                  </a:lnTo>
                  <a:lnTo>
                    <a:pt x="4567" y="8640"/>
                  </a:lnTo>
                  <a:lnTo>
                    <a:pt x="4421" y="8714"/>
                  </a:lnTo>
                  <a:lnTo>
                    <a:pt x="4263" y="8751"/>
                  </a:lnTo>
                  <a:lnTo>
                    <a:pt x="4095" y="8788"/>
                  </a:lnTo>
                  <a:lnTo>
                    <a:pt x="3948" y="8788"/>
                  </a:lnTo>
                  <a:lnTo>
                    <a:pt x="3791" y="8751"/>
                  </a:lnTo>
                  <a:lnTo>
                    <a:pt x="3667" y="8714"/>
                  </a:lnTo>
                  <a:lnTo>
                    <a:pt x="3510" y="8677"/>
                  </a:lnTo>
                  <a:lnTo>
                    <a:pt x="3386" y="8602"/>
                  </a:lnTo>
                  <a:lnTo>
                    <a:pt x="3251" y="8491"/>
                  </a:lnTo>
                  <a:lnTo>
                    <a:pt x="3127" y="8360"/>
                  </a:lnTo>
                  <a:lnTo>
                    <a:pt x="3015" y="8248"/>
                  </a:lnTo>
                  <a:lnTo>
                    <a:pt x="2925" y="8062"/>
                  </a:lnTo>
                  <a:lnTo>
                    <a:pt x="2778" y="7857"/>
                  </a:lnTo>
                  <a:lnTo>
                    <a:pt x="2610" y="7671"/>
                  </a:lnTo>
                  <a:lnTo>
                    <a:pt x="2407" y="7541"/>
                  </a:lnTo>
                  <a:lnTo>
                    <a:pt x="2171" y="7466"/>
                  </a:lnTo>
                  <a:lnTo>
                    <a:pt x="1957" y="7429"/>
                  </a:lnTo>
                  <a:lnTo>
                    <a:pt x="1698" y="7429"/>
                  </a:lnTo>
                  <a:lnTo>
                    <a:pt x="1462" y="7466"/>
                  </a:lnTo>
                  <a:lnTo>
                    <a:pt x="1226" y="7559"/>
                  </a:lnTo>
                  <a:lnTo>
                    <a:pt x="989" y="7708"/>
                  </a:lnTo>
                  <a:lnTo>
                    <a:pt x="776" y="7932"/>
                  </a:lnTo>
                  <a:lnTo>
                    <a:pt x="551" y="8211"/>
                  </a:lnTo>
                  <a:lnTo>
                    <a:pt x="382" y="8528"/>
                  </a:lnTo>
                  <a:lnTo>
                    <a:pt x="315" y="8714"/>
                  </a:lnTo>
                  <a:lnTo>
                    <a:pt x="236" y="8919"/>
                  </a:lnTo>
                  <a:lnTo>
                    <a:pt x="191" y="9142"/>
                  </a:lnTo>
                  <a:lnTo>
                    <a:pt x="123" y="9347"/>
                  </a:lnTo>
                  <a:lnTo>
                    <a:pt x="78" y="9608"/>
                  </a:lnTo>
                  <a:lnTo>
                    <a:pt x="56" y="9887"/>
                  </a:lnTo>
                  <a:lnTo>
                    <a:pt x="33" y="10185"/>
                  </a:lnTo>
                  <a:lnTo>
                    <a:pt x="33" y="10464"/>
                  </a:lnTo>
                  <a:lnTo>
                    <a:pt x="33" y="10706"/>
                  </a:lnTo>
                  <a:lnTo>
                    <a:pt x="56" y="10967"/>
                  </a:lnTo>
                  <a:lnTo>
                    <a:pt x="78" y="11172"/>
                  </a:lnTo>
                  <a:lnTo>
                    <a:pt x="123" y="11395"/>
                  </a:lnTo>
                  <a:lnTo>
                    <a:pt x="168" y="11600"/>
                  </a:lnTo>
                  <a:lnTo>
                    <a:pt x="236" y="11786"/>
                  </a:lnTo>
                  <a:lnTo>
                    <a:pt x="292" y="11973"/>
                  </a:lnTo>
                  <a:lnTo>
                    <a:pt x="382" y="12140"/>
                  </a:lnTo>
                  <a:lnTo>
                    <a:pt x="540" y="12419"/>
                  </a:lnTo>
                  <a:lnTo>
                    <a:pt x="731" y="12680"/>
                  </a:lnTo>
                  <a:lnTo>
                    <a:pt x="944" y="12866"/>
                  </a:lnTo>
                  <a:lnTo>
                    <a:pt x="1158" y="12997"/>
                  </a:lnTo>
                  <a:lnTo>
                    <a:pt x="1395" y="13108"/>
                  </a:lnTo>
                  <a:lnTo>
                    <a:pt x="1608" y="13183"/>
                  </a:lnTo>
                  <a:lnTo>
                    <a:pt x="1856" y="13183"/>
                  </a:lnTo>
                  <a:lnTo>
                    <a:pt x="2070" y="13146"/>
                  </a:lnTo>
                  <a:lnTo>
                    <a:pt x="2261" y="13071"/>
                  </a:lnTo>
                  <a:lnTo>
                    <a:pt x="2430" y="12960"/>
                  </a:lnTo>
                  <a:lnTo>
                    <a:pt x="2587" y="12792"/>
                  </a:lnTo>
                  <a:lnTo>
                    <a:pt x="2688" y="12606"/>
                  </a:lnTo>
                  <a:lnTo>
                    <a:pt x="2801" y="12419"/>
                  </a:lnTo>
                  <a:lnTo>
                    <a:pt x="2925" y="12289"/>
                  </a:lnTo>
                  <a:lnTo>
                    <a:pt x="3082" y="12177"/>
                  </a:lnTo>
                  <a:lnTo>
                    <a:pt x="3228" y="12103"/>
                  </a:lnTo>
                  <a:lnTo>
                    <a:pt x="3408" y="12103"/>
                  </a:lnTo>
                  <a:lnTo>
                    <a:pt x="3577" y="12103"/>
                  </a:lnTo>
                  <a:lnTo>
                    <a:pt x="3723" y="12177"/>
                  </a:lnTo>
                  <a:lnTo>
                    <a:pt x="3903" y="12252"/>
                  </a:lnTo>
                  <a:lnTo>
                    <a:pt x="4072" y="12364"/>
                  </a:lnTo>
                  <a:lnTo>
                    <a:pt x="4230" y="12494"/>
                  </a:lnTo>
                  <a:lnTo>
                    <a:pt x="4353" y="12643"/>
                  </a:lnTo>
                  <a:lnTo>
                    <a:pt x="4488" y="12829"/>
                  </a:lnTo>
                  <a:lnTo>
                    <a:pt x="4567" y="13034"/>
                  </a:lnTo>
                  <a:lnTo>
                    <a:pt x="4657" y="13257"/>
                  </a:lnTo>
                  <a:lnTo>
                    <a:pt x="4702" y="13462"/>
                  </a:lnTo>
                  <a:lnTo>
                    <a:pt x="4725" y="13686"/>
                  </a:lnTo>
                  <a:lnTo>
                    <a:pt x="4702" y="14282"/>
                  </a:lnTo>
                  <a:lnTo>
                    <a:pt x="4657" y="15045"/>
                  </a:lnTo>
                  <a:lnTo>
                    <a:pt x="4612" y="15976"/>
                  </a:lnTo>
                  <a:lnTo>
                    <a:pt x="4590" y="16926"/>
                  </a:lnTo>
                  <a:lnTo>
                    <a:pt x="4567" y="17968"/>
                  </a:lnTo>
                  <a:lnTo>
                    <a:pt x="4567" y="19011"/>
                  </a:lnTo>
                  <a:lnTo>
                    <a:pt x="4590" y="19514"/>
                  </a:lnTo>
                  <a:lnTo>
                    <a:pt x="4612" y="19980"/>
                  </a:lnTo>
                  <a:lnTo>
                    <a:pt x="4657" y="20426"/>
                  </a:lnTo>
                  <a:lnTo>
                    <a:pt x="4725" y="20836"/>
                  </a:lnTo>
                  <a:lnTo>
                    <a:pt x="4848" y="20929"/>
                  </a:lnTo>
                  <a:lnTo>
                    <a:pt x="5040" y="21004"/>
                  </a:lnTo>
                  <a:lnTo>
                    <a:pt x="5265" y="21078"/>
                  </a:lnTo>
                  <a:lnTo>
                    <a:pt x="5478" y="21115"/>
                  </a:lnTo>
                  <a:lnTo>
                    <a:pt x="6041" y="21115"/>
                  </a:lnTo>
                  <a:lnTo>
                    <a:pt x="6637" y="21078"/>
                  </a:lnTo>
                  <a:lnTo>
                    <a:pt x="7312" y="21004"/>
                  </a:lnTo>
                  <a:lnTo>
                    <a:pt x="7998" y="20929"/>
                  </a:lnTo>
                  <a:lnTo>
                    <a:pt x="8696" y="20855"/>
                  </a:lnTo>
                  <a:lnTo>
                    <a:pt x="9360" y="20836"/>
                  </a:lnTo>
                  <a:close/>
                </a:path>
              </a:pathLst>
            </a:custGeom>
            <a:grpFill/>
            <a:ln w="2857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dirty="0"/>
            </a:p>
          </p:txBody>
        </p:sp>
      </p:grpSp>
      <p:pic>
        <p:nvPicPr>
          <p:cNvPr id="8" name="Grafik 7"/>
          <p:cNvPicPr>
            <a:picLocks noChangeAspect="1"/>
          </p:cNvPicPr>
          <p:nvPr/>
        </p:nvPicPr>
        <p:blipFill>
          <a:blip r:embed="rId8" cstate="screen">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312087" y="1953538"/>
            <a:ext cx="4167433" cy="4707249"/>
          </a:xfrm>
          <a:prstGeom prst="rect">
            <a:avLst/>
          </a:prstGeom>
        </p:spPr>
      </p:pic>
    </p:spTree>
    <p:extLst>
      <p:ext uri="{BB962C8B-B14F-4D97-AF65-F5344CB8AC3E}">
        <p14:creationId xmlns:p14="http://schemas.microsoft.com/office/powerpoint/2010/main" val="16803080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err="1"/>
              <a:t>Synchromodalität</a:t>
            </a:r>
            <a:endParaRPr lang="en-US" dirty="0"/>
          </a:p>
        </p:txBody>
      </p:sp>
      <p:sp>
        <p:nvSpPr>
          <p:cNvPr id="4" name="Datumsplatzhalter 3"/>
          <p:cNvSpPr>
            <a:spLocks noGrp="1"/>
          </p:cNvSpPr>
          <p:nvPr>
            <p:ph type="dt" sz="half" idx="10"/>
          </p:nvPr>
        </p:nvSpPr>
        <p:spPr/>
        <p:txBody>
          <a:bodyPr/>
          <a:lstStyle/>
          <a:p>
            <a:fld id="{D3E61E40-B63F-46D5-8043-32BA19620943}" type="datetime6">
              <a:rPr lang="de-AT" smtClean="0">
                <a:solidFill>
                  <a:prstClr val="white"/>
                </a:solidFill>
              </a:rPr>
              <a:t>September 22</a:t>
            </a:fld>
            <a:endParaRPr lang="de-AT" dirty="0">
              <a:solidFill>
                <a:prstClr val="white"/>
              </a:solidFill>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42</a:t>
            </a:fld>
            <a:endParaRPr lang="de-AT" dirty="0">
              <a:solidFill>
                <a:prstClr val="white"/>
              </a:solidFill>
            </a:endParaRPr>
          </a:p>
        </p:txBody>
      </p:sp>
      <p:sp>
        <p:nvSpPr>
          <p:cNvPr id="6" name="Inhaltsplatzhalter 4"/>
          <p:cNvSpPr>
            <a:spLocks noGrp="1"/>
          </p:cNvSpPr>
          <p:nvPr>
            <p:ph idx="1"/>
          </p:nvPr>
        </p:nvSpPr>
        <p:spPr>
          <a:xfrm>
            <a:off x="433536" y="1656568"/>
            <a:ext cx="8229600" cy="4940784"/>
          </a:xfrm>
        </p:spPr>
        <p:txBody>
          <a:bodyPr>
            <a:noAutofit/>
          </a:bodyPr>
          <a:lstStyle/>
          <a:p>
            <a:pPr marL="285750" indent="-285750"/>
            <a:r>
              <a:rPr lang="de-AT" sz="1800" b="1" dirty="0"/>
              <a:t>Ziel: </a:t>
            </a:r>
            <a:r>
              <a:rPr lang="de-AT" sz="1800" dirty="0"/>
              <a:t>Flexibles und kooperatives Verkehrsnetz, in dem die verschiedenen verfügbaren Verkehrsmittel genutzt werden</a:t>
            </a:r>
          </a:p>
          <a:p>
            <a:pPr marL="0" indent="0">
              <a:buNone/>
            </a:pPr>
            <a:endParaRPr lang="de-AT" sz="1800" dirty="0"/>
          </a:p>
          <a:p>
            <a:pPr marL="285750" indent="-285750"/>
            <a:r>
              <a:rPr lang="de-AT" sz="1800" dirty="0"/>
              <a:t>Der Kunde kann Grundvoraussetzungen wie Transportkosten und Lieferzeit festlegen </a:t>
            </a:r>
          </a:p>
          <a:p>
            <a:pPr marL="0" indent="0">
              <a:buNone/>
            </a:pPr>
            <a:endParaRPr lang="de-AT" sz="1800" dirty="0"/>
          </a:p>
          <a:p>
            <a:pPr marL="285750" indent="-285750"/>
            <a:r>
              <a:rPr lang="de-AT" sz="1800" dirty="0"/>
              <a:t>Transportmittel werden vom Transportunternehmen definiert </a:t>
            </a:r>
            <a:r>
              <a:rPr lang="de-AT" sz="1800" dirty="0">
                <a:sym typeface="Wingdings" panose="05000000000000000000" pitchFamily="2" charset="2"/>
              </a:rPr>
              <a:t> </a:t>
            </a:r>
            <a:r>
              <a:rPr lang="de-AT" sz="1800" b="1" dirty="0">
                <a:sym typeface="Wingdings" panose="05000000000000000000" pitchFamily="2" charset="2"/>
              </a:rPr>
              <a:t>Bündelungseffekte</a:t>
            </a:r>
          </a:p>
          <a:p>
            <a:pPr marL="0" indent="0">
              <a:buNone/>
            </a:pPr>
            <a:endParaRPr lang="de-AT" sz="1800" b="1" dirty="0">
              <a:sym typeface="Wingdings" panose="05000000000000000000" pitchFamily="2" charset="2"/>
            </a:endParaRPr>
          </a:p>
          <a:p>
            <a:pPr marL="285750" marR="0" lvl="0" indent="-285750" fontAlgn="auto">
              <a:lnSpc>
                <a:spcPct val="100000"/>
              </a:lnSpc>
              <a:spcAft>
                <a:spcPts val="0"/>
              </a:spcAft>
              <a:buClr>
                <a:schemeClr val="accent1"/>
              </a:buClr>
              <a:tabLst/>
              <a:defRPr/>
            </a:pPr>
            <a:r>
              <a:rPr lang="de-AT" sz="1800" dirty="0"/>
              <a:t>Bündelungseffekte sorgen für </a:t>
            </a:r>
            <a:r>
              <a:rPr lang="de-AT" sz="1800" b="1" dirty="0"/>
              <a:t>effizientere Nutzung</a:t>
            </a:r>
            <a:r>
              <a:rPr lang="de-AT" sz="1800" dirty="0"/>
              <a:t> der Transportkapazitäten und eine zunehmende Nutzung von Schienen- und Binnenschifftransport</a:t>
            </a:r>
          </a:p>
          <a:p>
            <a:pPr marL="0" marR="0" lvl="0" indent="0" fontAlgn="auto">
              <a:lnSpc>
                <a:spcPct val="100000"/>
              </a:lnSpc>
              <a:spcAft>
                <a:spcPts val="0"/>
              </a:spcAft>
              <a:buClr>
                <a:schemeClr val="accent1"/>
              </a:buClr>
              <a:buNone/>
              <a:tabLst/>
              <a:defRPr/>
            </a:pPr>
            <a:endParaRPr lang="de-AT" sz="1800" dirty="0"/>
          </a:p>
          <a:p>
            <a:pPr marL="285750" marR="0" lvl="0" indent="-285750" fontAlgn="auto">
              <a:lnSpc>
                <a:spcPct val="100000"/>
              </a:lnSpc>
              <a:spcAft>
                <a:spcPts val="0"/>
              </a:spcAft>
              <a:buClr>
                <a:schemeClr val="accent1"/>
              </a:buClr>
              <a:tabLst/>
              <a:defRPr/>
            </a:pPr>
            <a:r>
              <a:rPr lang="de-AT" sz="1800" dirty="0"/>
              <a:t>Voraussetzung für Erfolg: </a:t>
            </a:r>
            <a:r>
              <a:rPr lang="de-AT" sz="1800" b="1" dirty="0"/>
              <a:t>enge Zusammen-arbeit</a:t>
            </a:r>
            <a:r>
              <a:rPr lang="de-AT" sz="1800" dirty="0"/>
              <a:t> aller Akteure entlang der Supply Chain</a:t>
            </a:r>
          </a:p>
          <a:p>
            <a:pPr marL="0" marR="0" lvl="0" indent="0" fontAlgn="auto">
              <a:lnSpc>
                <a:spcPct val="100000"/>
              </a:lnSpc>
              <a:spcAft>
                <a:spcPts val="0"/>
              </a:spcAft>
              <a:buClr>
                <a:schemeClr val="accent1"/>
              </a:buClr>
              <a:buNone/>
              <a:tabLst/>
              <a:defRPr/>
            </a:pPr>
            <a:endParaRPr lang="de-AT" sz="1800" dirty="0"/>
          </a:p>
          <a:p>
            <a:pPr marL="285750" marR="0" lvl="0" indent="-285750" fontAlgn="auto">
              <a:lnSpc>
                <a:spcPct val="100000"/>
              </a:lnSpc>
              <a:spcAft>
                <a:spcPts val="0"/>
              </a:spcAft>
              <a:buClr>
                <a:schemeClr val="accent1"/>
              </a:buClr>
              <a:tabLst/>
              <a:defRPr/>
            </a:pPr>
            <a:r>
              <a:rPr lang="de-AT" sz="1800" dirty="0"/>
              <a:t>Einbindung von visionären Verkehrsträgern unterstützt </a:t>
            </a:r>
            <a:r>
              <a:rPr lang="de-AT" sz="1800" dirty="0" err="1"/>
              <a:t>synchromodale</a:t>
            </a:r>
            <a:r>
              <a:rPr lang="de-AT" sz="1800" dirty="0"/>
              <a:t> Systeme</a:t>
            </a:r>
          </a:p>
          <a:p>
            <a:pPr marL="285750" indent="-285750"/>
            <a:endParaRPr lang="de-AT" sz="1800" b="1" dirty="0"/>
          </a:p>
        </p:txBody>
      </p:sp>
    </p:spTree>
    <p:extLst>
      <p:ext uri="{BB962C8B-B14F-4D97-AF65-F5344CB8AC3E}">
        <p14:creationId xmlns:p14="http://schemas.microsoft.com/office/powerpoint/2010/main" val="5663506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4664"/>
            <a:ext cx="7427168" cy="990600"/>
          </a:xfrm>
        </p:spPr>
        <p:txBody>
          <a:bodyPr>
            <a:normAutofit/>
          </a:bodyPr>
          <a:lstStyle/>
          <a:p>
            <a:r>
              <a:rPr lang="en-US" b="1" dirty="0" err="1">
                <a:latin typeface="Corbel" panose="020B0503020204020204" pitchFamily="34" charset="0"/>
              </a:rPr>
              <a:t>Synchromodalität</a:t>
            </a:r>
            <a:r>
              <a:rPr lang="en-US" b="1" dirty="0">
                <a:latin typeface="Corbel" panose="020B0503020204020204" pitchFamily="34" charset="0"/>
              </a:rPr>
              <a:t> - </a:t>
            </a:r>
            <a:r>
              <a:rPr lang="en-US" b="1" dirty="0" err="1">
                <a:latin typeface="Corbel" panose="020B0503020204020204" pitchFamily="34" charset="0"/>
              </a:rPr>
              <a:t>Potentiale</a:t>
            </a:r>
            <a:r>
              <a:rPr lang="en-US" b="1" dirty="0">
                <a:latin typeface="Corbel" panose="020B0503020204020204" pitchFamily="34" charset="0"/>
              </a:rPr>
              <a:t> </a:t>
            </a:r>
            <a:r>
              <a:rPr lang="en-US" b="1" dirty="0" err="1">
                <a:latin typeface="Corbel" panose="020B0503020204020204" pitchFamily="34" charset="0"/>
              </a:rPr>
              <a:t>für</a:t>
            </a:r>
            <a:r>
              <a:rPr lang="en-US" b="1" dirty="0">
                <a:latin typeface="Corbel" panose="020B0503020204020204" pitchFamily="34" charset="0"/>
              </a:rPr>
              <a:t> </a:t>
            </a:r>
            <a:r>
              <a:rPr lang="en-US" b="1" dirty="0" err="1">
                <a:latin typeface="Corbel" panose="020B0503020204020204" pitchFamily="34" charset="0"/>
              </a:rPr>
              <a:t>Binnenschifffahrt</a:t>
            </a:r>
            <a:br>
              <a:rPr lang="en-US" dirty="0">
                <a:latin typeface="Corbel" panose="020B0503020204020204" pitchFamily="34" charset="0"/>
              </a:rPr>
            </a:br>
            <a:r>
              <a:rPr lang="en-US" sz="2400" b="0" dirty="0">
                <a:latin typeface="Corbel" panose="020B0503020204020204" pitchFamily="34" charset="0"/>
              </a:rPr>
              <a:t>Innovative </a:t>
            </a:r>
            <a:r>
              <a:rPr lang="en-US" sz="2400" b="0" dirty="0" err="1">
                <a:latin typeface="Corbel" panose="020B0503020204020204" pitchFamily="34" charset="0"/>
              </a:rPr>
              <a:t>Transportkonzepte</a:t>
            </a:r>
            <a:endParaRPr lang="en-US" sz="2400" b="0" dirty="0">
              <a:latin typeface="Corbel" panose="020B0503020204020204" pitchFamily="34" charset="0"/>
            </a:endParaRPr>
          </a:p>
        </p:txBody>
      </p:sp>
      <p:sp>
        <p:nvSpPr>
          <p:cNvPr id="8" name="Content Placeholder 7"/>
          <p:cNvSpPr>
            <a:spLocks noGrp="1"/>
          </p:cNvSpPr>
          <p:nvPr>
            <p:ph idx="1"/>
          </p:nvPr>
        </p:nvSpPr>
        <p:spPr/>
        <p:txBody>
          <a:bodyPr>
            <a:normAutofit/>
          </a:bodyPr>
          <a:lstStyle/>
          <a:p>
            <a:r>
              <a:rPr lang="de-AT" sz="2200" dirty="0">
                <a:solidFill>
                  <a:schemeClr val="accent1"/>
                </a:solidFill>
                <a:latin typeface="Corbel" panose="020B0503020204020204" pitchFamily="34" charset="0"/>
              </a:rPr>
              <a:t>Ermöglichung von Bündelungseffekten </a:t>
            </a:r>
            <a:r>
              <a:rPr lang="de-AT" sz="2200" dirty="0">
                <a:solidFill>
                  <a:schemeClr val="accent1"/>
                </a:solidFill>
                <a:latin typeface="Corbel" panose="020B0503020204020204" pitchFamily="34" charset="0"/>
                <a:sym typeface="Wingdings" panose="05000000000000000000" pitchFamily="2" charset="2"/>
              </a:rPr>
              <a:t> </a:t>
            </a:r>
            <a:r>
              <a:rPr lang="de-AT" sz="2200" dirty="0">
                <a:solidFill>
                  <a:schemeClr val="accent1"/>
                </a:solidFill>
                <a:latin typeface="Corbel" panose="020B0503020204020204" pitchFamily="34" charset="0"/>
              </a:rPr>
              <a:t>Binnenschifffahrt wird attraktiver </a:t>
            </a:r>
          </a:p>
          <a:p>
            <a:r>
              <a:rPr lang="de-AT" sz="2200" dirty="0">
                <a:solidFill>
                  <a:schemeClr val="accent1"/>
                </a:solidFill>
                <a:latin typeface="Corbel" panose="020B0503020204020204" pitchFamily="34" charset="0"/>
              </a:rPr>
              <a:t>Vorurteile können überwunden werden </a:t>
            </a:r>
          </a:p>
          <a:p>
            <a:r>
              <a:rPr lang="de-AT" sz="2200" dirty="0">
                <a:solidFill>
                  <a:schemeClr val="accent1"/>
                </a:solidFill>
                <a:latin typeface="Corbel" panose="020B0503020204020204" pitchFamily="34" charset="0"/>
              </a:rPr>
              <a:t>im Einklang mit den politischen Zielen </a:t>
            </a:r>
            <a:r>
              <a:rPr lang="de-AT" sz="2200" dirty="0">
                <a:solidFill>
                  <a:schemeClr val="accent1"/>
                </a:solidFill>
                <a:latin typeface="Corbel" panose="020B0503020204020204" pitchFamily="34" charset="0"/>
                <a:sym typeface="Wingdings" panose="05000000000000000000" pitchFamily="2" charset="2"/>
              </a:rPr>
              <a:t></a:t>
            </a:r>
            <a:r>
              <a:rPr lang="de-AT" sz="2200" dirty="0">
                <a:solidFill>
                  <a:schemeClr val="accent1"/>
                </a:solidFill>
                <a:latin typeface="Corbel" panose="020B0503020204020204" pitchFamily="34" charset="0"/>
              </a:rPr>
              <a:t> Modal </a:t>
            </a:r>
            <a:r>
              <a:rPr lang="de-AT" sz="2200" dirty="0" err="1">
                <a:solidFill>
                  <a:schemeClr val="accent1"/>
                </a:solidFill>
                <a:latin typeface="Corbel" panose="020B0503020204020204" pitchFamily="34" charset="0"/>
              </a:rPr>
              <a:t>Shift</a:t>
            </a:r>
            <a:endParaRPr lang="de-AT" sz="2200" dirty="0">
              <a:solidFill>
                <a:schemeClr val="accent1"/>
              </a:solidFill>
              <a:latin typeface="Corbel" panose="020B0503020204020204" pitchFamily="34" charset="0"/>
            </a:endParaRPr>
          </a:p>
          <a:p>
            <a:r>
              <a:rPr lang="de-AT" sz="2200" dirty="0">
                <a:solidFill>
                  <a:schemeClr val="accent1"/>
                </a:solidFill>
                <a:latin typeface="Corbel" panose="020B0503020204020204" pitchFamily="34" charset="0"/>
              </a:rPr>
              <a:t>zentralisierte Auswahl über das Transportmittel </a:t>
            </a:r>
            <a:r>
              <a:rPr lang="de-AT" sz="2200" dirty="0">
                <a:solidFill>
                  <a:schemeClr val="accent1"/>
                </a:solidFill>
                <a:latin typeface="Corbel" panose="020B0503020204020204" pitchFamily="34" charset="0"/>
                <a:sym typeface="Wingdings" panose="05000000000000000000" pitchFamily="2" charset="2"/>
              </a:rPr>
              <a:t></a:t>
            </a:r>
            <a:r>
              <a:rPr lang="de-AT" sz="2200" dirty="0">
                <a:solidFill>
                  <a:schemeClr val="accent1"/>
                </a:solidFill>
                <a:latin typeface="Corbel" panose="020B0503020204020204" pitchFamily="34" charset="0"/>
              </a:rPr>
              <a:t> Vernachlässigung persönlicher Vorlieben</a:t>
            </a:r>
          </a:p>
          <a:p>
            <a:r>
              <a:rPr lang="de-AT" sz="2200" dirty="0">
                <a:solidFill>
                  <a:schemeClr val="accent1"/>
                </a:solidFill>
                <a:latin typeface="Corbel" panose="020B0503020204020204" pitchFamily="34" charset="0"/>
              </a:rPr>
              <a:t>frei Kapazitäten der Wasserstraßen</a:t>
            </a:r>
          </a:p>
          <a:p>
            <a:pPr marL="0" indent="0">
              <a:buNone/>
            </a:pPr>
            <a:endParaRPr lang="en-US" sz="2200" dirty="0">
              <a:solidFill>
                <a:schemeClr val="accent1"/>
              </a:solidFill>
              <a:latin typeface="Corbel" panose="020B0503020204020204" pitchFamily="34" charset="0"/>
            </a:endParaRPr>
          </a:p>
        </p:txBody>
      </p:sp>
      <p:sp>
        <p:nvSpPr>
          <p:cNvPr id="4" name="Date Placeholder 3"/>
          <p:cNvSpPr>
            <a:spLocks noGrp="1"/>
          </p:cNvSpPr>
          <p:nvPr>
            <p:ph type="dt" sz="half" idx="10"/>
          </p:nvPr>
        </p:nvSpPr>
        <p:spPr/>
        <p:txBody>
          <a:bodyPr/>
          <a:lstStyle/>
          <a:p>
            <a:fld id="{1F88F86F-F35A-4E20-B20B-E79F7A0DABAB}" type="datetime6">
              <a:rPr lang="de-AT" smtClean="0">
                <a:solidFill>
                  <a:schemeClr val="accent5">
                    <a:lumMod val="50000"/>
                  </a:schemeClr>
                </a:solidFill>
              </a:rPr>
              <a:t>September 22</a:t>
            </a:fld>
            <a:endParaRPr lang="de-AT" dirty="0">
              <a:solidFill>
                <a:schemeClr val="accent5">
                  <a:lumMod val="50000"/>
                </a:schemeClr>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schemeClr val="accent5">
                    <a:lumMod val="50000"/>
                  </a:schemeClr>
                </a:solidFill>
              </a:rPr>
              <a:pPr/>
              <a:t>43</a:t>
            </a:fld>
            <a:endParaRPr lang="de-AT" dirty="0">
              <a:solidFill>
                <a:schemeClr val="accent5">
                  <a:lumMod val="50000"/>
                </a:schemeClr>
              </a:solidFill>
            </a:endParaRPr>
          </a:p>
        </p:txBody>
      </p:sp>
      <p:sp>
        <p:nvSpPr>
          <p:cNvPr id="6" name="Textfeld 14"/>
          <p:cNvSpPr txBox="1"/>
          <p:nvPr/>
        </p:nvSpPr>
        <p:spPr>
          <a:xfrm>
            <a:off x="2150049" y="5540528"/>
            <a:ext cx="4408473" cy="646331"/>
          </a:xfrm>
          <a:prstGeom prst="rect">
            <a:avLst/>
          </a:prstGeom>
          <a:noFill/>
          <a:ln>
            <a:solidFill>
              <a:schemeClr val="accent5">
                <a:lumMod val="50000"/>
              </a:schemeClr>
            </a:solidFill>
          </a:ln>
        </p:spPr>
        <p:txBody>
          <a:bodyPr wrap="square" rtlCol="0" anchor="ctr">
            <a:spAutoFit/>
          </a:bodyPr>
          <a:lstStyle/>
          <a:p>
            <a:pPr marL="546100" indent="0">
              <a:buNone/>
            </a:pPr>
            <a:r>
              <a:rPr lang="en-US" spc="60" dirty="0" err="1">
                <a:solidFill>
                  <a:schemeClr val="accent5">
                    <a:lumMod val="50000"/>
                  </a:schemeClr>
                </a:solidFill>
                <a:latin typeface="Corbel" panose="020B0503020204020204" pitchFamily="34" charset="0"/>
              </a:rPr>
              <a:t>nur</a:t>
            </a:r>
            <a:r>
              <a:rPr lang="en-US" spc="60" dirty="0">
                <a:solidFill>
                  <a:schemeClr val="accent5">
                    <a:lumMod val="50000"/>
                  </a:schemeClr>
                </a:solidFill>
                <a:latin typeface="Corbel" panose="020B0503020204020204" pitchFamily="34" charset="0"/>
              </a:rPr>
              <a:t> 15 % der </a:t>
            </a:r>
            <a:r>
              <a:rPr lang="en-US" spc="60" dirty="0" err="1">
                <a:solidFill>
                  <a:schemeClr val="accent5">
                    <a:lumMod val="50000"/>
                  </a:schemeClr>
                </a:solidFill>
                <a:latin typeface="Corbel" panose="020B0503020204020204" pitchFamily="34" charset="0"/>
              </a:rPr>
              <a:t>Käpazitäten</a:t>
            </a:r>
            <a:r>
              <a:rPr lang="en-US" spc="60" dirty="0">
                <a:solidFill>
                  <a:schemeClr val="accent5">
                    <a:lumMod val="50000"/>
                  </a:schemeClr>
                </a:solidFill>
                <a:latin typeface="Corbel" panose="020B0503020204020204" pitchFamily="34" charset="0"/>
              </a:rPr>
              <a:t> der </a:t>
            </a:r>
            <a:r>
              <a:rPr lang="de-AT" spc="60" dirty="0">
                <a:solidFill>
                  <a:schemeClr val="accent5">
                    <a:lumMod val="50000"/>
                  </a:schemeClr>
                </a:solidFill>
                <a:latin typeface="Corbel" panose="020B0503020204020204" pitchFamily="34" charset="0"/>
              </a:rPr>
              <a:t>Donau werden genutzt!</a:t>
            </a:r>
            <a:endParaRPr lang="en-US" dirty="0">
              <a:solidFill>
                <a:schemeClr val="accent5">
                  <a:lumMod val="50000"/>
                </a:schemeClr>
              </a:solidFill>
              <a:latin typeface="Corbel" panose="020B0503020204020204" pitchFamily="34" charset="0"/>
            </a:endParaRPr>
          </a:p>
        </p:txBody>
      </p:sp>
      <p:pic>
        <p:nvPicPr>
          <p:cNvPr id="7" name="Picture 2"/>
          <p:cNvPicPr>
            <a:picLocks noChangeAspect="1" noChangeArrowheads="1"/>
          </p:cNvPicPr>
          <p:nvPr/>
        </p:nvPicPr>
        <p:blipFill>
          <a:blip r:embed="rId3" cstate="screen">
            <a:duotone>
              <a:schemeClr val="accent4">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2267744" y="5625240"/>
            <a:ext cx="412022" cy="476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239440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404664"/>
            <a:ext cx="7427168" cy="990600"/>
          </a:xfrm>
        </p:spPr>
        <p:txBody>
          <a:bodyPr>
            <a:normAutofit/>
          </a:bodyPr>
          <a:lstStyle/>
          <a:p>
            <a:r>
              <a:rPr lang="de-AT" dirty="0" err="1">
                <a:latin typeface="Corbel" panose="020B0503020204020204" pitchFamily="34" charset="0"/>
              </a:rPr>
              <a:t>Synromodalität</a:t>
            </a:r>
            <a:r>
              <a:rPr lang="de-AT" dirty="0">
                <a:latin typeface="Corbel" panose="020B0503020204020204" pitchFamily="34" charset="0"/>
              </a:rPr>
              <a:t> – Praxisbeispiel</a:t>
            </a:r>
            <a:br>
              <a:rPr lang="de-AT" sz="2400" b="0" dirty="0">
                <a:latin typeface="Corbel" panose="020B0503020204020204" pitchFamily="34" charset="0"/>
              </a:rPr>
            </a:br>
            <a:r>
              <a:rPr lang="de-AT" sz="2400" b="0" dirty="0">
                <a:latin typeface="Corbel" panose="020B0503020204020204" pitchFamily="34" charset="0"/>
              </a:rPr>
              <a:t>Innovative Transportkonzepte</a:t>
            </a:r>
          </a:p>
        </p:txBody>
      </p:sp>
      <p:sp>
        <p:nvSpPr>
          <p:cNvPr id="4" name="Datumsplatzhalter 3"/>
          <p:cNvSpPr>
            <a:spLocks noGrp="1"/>
          </p:cNvSpPr>
          <p:nvPr>
            <p:ph type="dt" sz="half" idx="10"/>
          </p:nvPr>
        </p:nvSpPr>
        <p:spPr/>
        <p:txBody>
          <a:bodyPr/>
          <a:lstStyle/>
          <a:p>
            <a:fld id="{D3E61E40-B63F-46D5-8043-32BA19620943}" type="datetime6">
              <a:rPr lang="de-AT" smtClean="0">
                <a:solidFill>
                  <a:prstClr val="white"/>
                </a:solidFill>
              </a:rPr>
              <a:t>September 22</a:t>
            </a:fld>
            <a:endParaRPr lang="de-AT" dirty="0">
              <a:solidFill>
                <a:prstClr val="white"/>
              </a:solidFill>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44</a:t>
            </a:fld>
            <a:endParaRPr lang="de-AT" dirty="0">
              <a:solidFill>
                <a:prstClr val="white"/>
              </a:solidFill>
            </a:endParaRPr>
          </a:p>
        </p:txBody>
      </p:sp>
      <p:sp>
        <p:nvSpPr>
          <p:cNvPr id="6" name="Inhaltsplatzhalter 5"/>
          <p:cNvSpPr>
            <a:spLocks noGrp="1"/>
          </p:cNvSpPr>
          <p:nvPr>
            <p:ph idx="1"/>
          </p:nvPr>
        </p:nvSpPr>
        <p:spPr/>
        <p:txBody>
          <a:bodyPr/>
          <a:lstStyle/>
          <a:p>
            <a:r>
              <a:rPr lang="de-DE" sz="2200" b="1" dirty="0">
                <a:latin typeface="Corbel" panose="020B0503020204020204" pitchFamily="34" charset="0"/>
              </a:rPr>
              <a:t>European Gateway Services </a:t>
            </a:r>
            <a:br>
              <a:rPr lang="de-DE" sz="2000" b="1" dirty="0">
                <a:latin typeface="Corbel" panose="020B0503020204020204" pitchFamily="34" charset="0"/>
              </a:rPr>
            </a:br>
            <a:r>
              <a:rPr lang="de-DE" sz="2200" dirty="0">
                <a:latin typeface="Corbel" panose="020B0503020204020204" pitchFamily="34" charset="0"/>
              </a:rPr>
              <a:t>Schienen – und Binnenschifffahrtsverbindungen</a:t>
            </a:r>
            <a:br>
              <a:rPr lang="de-AT" sz="2200" dirty="0">
                <a:latin typeface="Corbel" panose="020B0503020204020204" pitchFamily="34" charset="0"/>
              </a:rPr>
            </a:br>
            <a:r>
              <a:rPr lang="de-DE" sz="2200" dirty="0">
                <a:latin typeface="Corbel" panose="020B0503020204020204" pitchFamily="34" charset="0"/>
              </a:rPr>
              <a:t>Übersicht über das Transportnetz inkl. Fahrtzeiten und Leistungen der Terminals</a:t>
            </a:r>
            <a:br>
              <a:rPr lang="de-AT" sz="2200" dirty="0">
                <a:latin typeface="Corbel" panose="020B0503020204020204" pitchFamily="34" charset="0"/>
              </a:rPr>
            </a:br>
            <a:r>
              <a:rPr lang="de-DE" sz="2200" dirty="0">
                <a:latin typeface="Corbel" panose="020B0503020204020204" pitchFamily="34" charset="0"/>
              </a:rPr>
              <a:t>Weitere Services </a:t>
            </a:r>
            <a:r>
              <a:rPr lang="de-DE" sz="2200" dirty="0">
                <a:latin typeface="Corbel" panose="020B0503020204020204" pitchFamily="34" charset="0"/>
                <a:sym typeface="Wingdings" panose="05000000000000000000" pitchFamily="2" charset="2"/>
              </a:rPr>
              <a:t></a:t>
            </a:r>
            <a:r>
              <a:rPr lang="de-DE" sz="2200" dirty="0">
                <a:latin typeface="Corbel" panose="020B0503020204020204" pitchFamily="34" charset="0"/>
              </a:rPr>
              <a:t> Transportplanung</a:t>
            </a:r>
            <a:endParaRPr lang="de-DE" sz="2200" b="1" dirty="0">
              <a:latin typeface="Corbel" panose="020B0503020204020204" pitchFamily="34" charset="0"/>
            </a:endParaRPr>
          </a:p>
          <a:p>
            <a:pPr marL="0" indent="0">
              <a:buNone/>
            </a:pPr>
            <a:endParaRPr lang="de-AT" u="sng" dirty="0">
              <a:latin typeface="Corbel" panose="020B0503020204020204" pitchFamily="34" charset="0"/>
            </a:endParaRPr>
          </a:p>
          <a:p>
            <a:pPr marL="0" indent="0">
              <a:buNone/>
            </a:pPr>
            <a:endParaRPr lang="de-AT" dirty="0">
              <a:latin typeface="Corbel" panose="020B0503020204020204" pitchFamily="34" charset="0"/>
            </a:endParaRPr>
          </a:p>
          <a:p>
            <a:pPr marL="0" indent="0">
              <a:buNone/>
            </a:pPr>
            <a:endParaRPr lang="de-AT" dirty="0">
              <a:latin typeface="Corbel" panose="020B0503020204020204" pitchFamily="34" charset="0"/>
            </a:endParaRPr>
          </a:p>
        </p:txBody>
      </p:sp>
      <p:pic>
        <p:nvPicPr>
          <p:cNvPr id="7" name="Grafik 6"/>
          <p:cNvPicPr>
            <a:picLocks noChangeAspect="1"/>
          </p:cNvPicPr>
          <p:nvPr/>
        </p:nvPicPr>
        <p:blipFill>
          <a:blip r:embed="rId3"/>
          <a:stretch>
            <a:fillRect/>
          </a:stretch>
        </p:blipFill>
        <p:spPr>
          <a:xfrm>
            <a:off x="1568996" y="3645024"/>
            <a:ext cx="6006008" cy="2702703"/>
          </a:xfrm>
          <a:prstGeom prst="rect">
            <a:avLst/>
          </a:prstGeom>
        </p:spPr>
      </p:pic>
    </p:spTree>
    <p:extLst>
      <p:ext uri="{BB962C8B-B14F-4D97-AF65-F5344CB8AC3E}">
        <p14:creationId xmlns:p14="http://schemas.microsoft.com/office/powerpoint/2010/main" val="11830675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4664"/>
            <a:ext cx="5393504" cy="990600"/>
          </a:xfrm>
        </p:spPr>
        <p:txBody>
          <a:bodyPr>
            <a:normAutofit/>
          </a:bodyPr>
          <a:lstStyle/>
          <a:p>
            <a:r>
              <a:rPr lang="en-US" dirty="0">
                <a:solidFill>
                  <a:schemeClr val="accent1"/>
                </a:solidFill>
                <a:latin typeface="Corbel" panose="020B0503020204020204" pitchFamily="34" charset="0"/>
              </a:rPr>
              <a:t>Vision </a:t>
            </a:r>
            <a:r>
              <a:rPr lang="en-US" dirty="0" err="1">
                <a:solidFill>
                  <a:schemeClr val="accent1"/>
                </a:solidFill>
                <a:latin typeface="Corbel" panose="020B0503020204020204" pitchFamily="34" charset="0"/>
              </a:rPr>
              <a:t>bis</a:t>
            </a:r>
            <a:r>
              <a:rPr lang="en-US" dirty="0">
                <a:solidFill>
                  <a:schemeClr val="accent1"/>
                </a:solidFill>
                <a:latin typeface="Corbel" panose="020B0503020204020204" pitchFamily="34" charset="0"/>
              </a:rPr>
              <a:t> 2050: Das Physical Internet</a:t>
            </a:r>
            <a:br>
              <a:rPr lang="en-US" b="0" dirty="0">
                <a:solidFill>
                  <a:schemeClr val="accent1"/>
                </a:solidFill>
                <a:latin typeface="Corbel" panose="020B0503020204020204" pitchFamily="34" charset="0"/>
              </a:rPr>
            </a:br>
            <a:r>
              <a:rPr lang="de-AT" sz="2400" b="0" dirty="0">
                <a:latin typeface="Corbel" panose="020B0503020204020204" pitchFamily="34" charset="0"/>
              </a:rPr>
              <a:t>Innovative Transportkonzepte</a:t>
            </a:r>
            <a:endParaRPr lang="en-US" sz="2400" b="0" dirty="0">
              <a:solidFill>
                <a:schemeClr val="accent1"/>
              </a:solidFill>
              <a:latin typeface="Corbel" panose="020B0503020204020204" pitchFamily="34" charset="0"/>
            </a:endParaRPr>
          </a:p>
        </p:txBody>
      </p:sp>
      <p:sp>
        <p:nvSpPr>
          <p:cNvPr id="4" name="Date Placeholder 3"/>
          <p:cNvSpPr>
            <a:spLocks noGrp="1"/>
          </p:cNvSpPr>
          <p:nvPr>
            <p:ph type="dt" sz="half" idx="10"/>
          </p:nvPr>
        </p:nvSpPr>
        <p:spPr/>
        <p:txBody>
          <a:bodyPr/>
          <a:lstStyle/>
          <a:p>
            <a:fld id="{AFDB1038-1BBD-4E9E-9557-868F64CE5BA6}" type="datetime6">
              <a:rPr lang="de-AT" smtClean="0">
                <a:solidFill>
                  <a:prstClr val="white"/>
                </a:solidFill>
              </a:rPr>
              <a:t>September 22</a:t>
            </a:fld>
            <a:endParaRPr lang="de-AT" dirty="0">
              <a:solidFill>
                <a:prstClr val="white"/>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45</a:t>
            </a:fld>
            <a:endParaRPr lang="de-AT" dirty="0">
              <a:solidFill>
                <a:prstClr val="white"/>
              </a:solidFill>
            </a:endParaRPr>
          </a:p>
        </p:txBody>
      </p:sp>
      <p:sp>
        <p:nvSpPr>
          <p:cNvPr id="39" name="Inhaltsplatzhalter 2"/>
          <p:cNvSpPr>
            <a:spLocks noGrp="1"/>
          </p:cNvSpPr>
          <p:nvPr>
            <p:ph idx="1"/>
          </p:nvPr>
        </p:nvSpPr>
        <p:spPr>
          <a:xfrm>
            <a:off x="410297" y="2032336"/>
            <a:ext cx="4017688" cy="4842832"/>
          </a:xfrm>
        </p:spPr>
        <p:txBody>
          <a:bodyPr>
            <a:normAutofit/>
          </a:bodyPr>
          <a:lstStyle/>
          <a:p>
            <a:pPr>
              <a:spcBef>
                <a:spcPts val="450"/>
              </a:spcBef>
              <a:spcAft>
                <a:spcPts val="900"/>
              </a:spcAft>
              <a:buClr>
                <a:srgbClr val="189BC4"/>
              </a:buClr>
            </a:pPr>
            <a:r>
              <a:rPr lang="de-AT" sz="1600" dirty="0">
                <a:solidFill>
                  <a:schemeClr val="tx1"/>
                </a:solidFill>
              </a:rPr>
              <a:t>Versand von Produkten über das Internet – auf derselben Basis wie Informationsflüsse!</a:t>
            </a:r>
          </a:p>
          <a:p>
            <a:pPr>
              <a:spcBef>
                <a:spcPts val="450"/>
              </a:spcBef>
              <a:spcAft>
                <a:spcPts val="900"/>
              </a:spcAft>
              <a:buClr>
                <a:srgbClr val="189BC4"/>
              </a:buClr>
            </a:pPr>
            <a:r>
              <a:rPr lang="de-AT" sz="1600" dirty="0">
                <a:solidFill>
                  <a:schemeClr val="tx1"/>
                </a:solidFill>
              </a:rPr>
              <a:t>offenes, verbundenes Netzwerk</a:t>
            </a:r>
          </a:p>
          <a:p>
            <a:pPr>
              <a:spcBef>
                <a:spcPts val="450"/>
              </a:spcBef>
              <a:spcAft>
                <a:spcPts val="900"/>
              </a:spcAft>
              <a:buClr>
                <a:srgbClr val="189BC4"/>
              </a:buClr>
            </a:pPr>
            <a:r>
              <a:rPr lang="de-AT" sz="1600" dirty="0">
                <a:solidFill>
                  <a:schemeClr val="tx1"/>
                </a:solidFill>
              </a:rPr>
              <a:t>Grundlage: Netzwerk von Hubs</a:t>
            </a:r>
          </a:p>
          <a:p>
            <a:pPr>
              <a:spcBef>
                <a:spcPts val="450"/>
              </a:spcBef>
              <a:buClr>
                <a:srgbClr val="189BC4"/>
              </a:buClr>
            </a:pPr>
            <a:r>
              <a:rPr lang="de-AT" sz="1600" dirty="0">
                <a:solidFill>
                  <a:schemeClr val="tx1"/>
                </a:solidFill>
              </a:rPr>
              <a:t>basiert auf</a:t>
            </a:r>
          </a:p>
          <a:p>
            <a:pPr lvl="1">
              <a:spcBef>
                <a:spcPts val="450"/>
              </a:spcBef>
              <a:buClr>
                <a:srgbClr val="189BC4"/>
              </a:buClr>
              <a:buFont typeface="Symbol" panose="05050102010706020507" pitchFamily="18" charset="2"/>
              <a:buChar char="-"/>
            </a:pPr>
            <a:r>
              <a:rPr lang="de-AT" sz="1600" dirty="0">
                <a:solidFill>
                  <a:schemeClr val="tx1"/>
                </a:solidFill>
              </a:rPr>
              <a:t>physischer, digitaler und operativer Verbindung untereinander</a:t>
            </a:r>
          </a:p>
          <a:p>
            <a:pPr lvl="1">
              <a:spcBef>
                <a:spcPts val="450"/>
              </a:spcBef>
              <a:spcAft>
                <a:spcPts val="900"/>
              </a:spcAft>
              <a:buClr>
                <a:srgbClr val="189BC4"/>
              </a:buClr>
              <a:buFont typeface="Symbol" panose="05050102010706020507" pitchFamily="18" charset="2"/>
              <a:buChar char="-"/>
            </a:pPr>
            <a:r>
              <a:rPr lang="de-AT" sz="1600" dirty="0">
                <a:solidFill>
                  <a:schemeClr val="tx1"/>
                </a:solidFill>
              </a:rPr>
              <a:t>Grundlagen des digitalen Internets</a:t>
            </a:r>
          </a:p>
          <a:p>
            <a:pPr>
              <a:spcBef>
                <a:spcPts val="450"/>
              </a:spcBef>
              <a:buClr>
                <a:srgbClr val="189BC4"/>
              </a:buClr>
            </a:pPr>
            <a:r>
              <a:rPr lang="de-AT" sz="1600" dirty="0">
                <a:solidFill>
                  <a:schemeClr val="tx1"/>
                </a:solidFill>
              </a:rPr>
              <a:t>Beispiel: auf Basis von Daten sucht ein Container seinen Weg selbst </a:t>
            </a:r>
            <a:r>
              <a:rPr lang="de-AT" sz="1600" dirty="0">
                <a:solidFill>
                  <a:schemeClr val="tx1"/>
                </a:solidFill>
                <a:sym typeface="Wingdings" panose="05000000000000000000" pitchFamily="2" charset="2"/>
              </a:rPr>
              <a:t> Algorithmen berechnen die ideale Route</a:t>
            </a:r>
          </a:p>
          <a:p>
            <a:pPr lvl="1">
              <a:spcBef>
                <a:spcPts val="450"/>
              </a:spcBef>
              <a:spcAft>
                <a:spcPts val="450"/>
              </a:spcAft>
              <a:buClr>
                <a:srgbClr val="189BC4"/>
              </a:buClr>
              <a:buFont typeface="Symbol" panose="05050102010706020507" pitchFamily="18" charset="2"/>
              <a:buChar char="-"/>
            </a:pPr>
            <a:r>
              <a:rPr lang="de-AT" sz="1600" dirty="0">
                <a:solidFill>
                  <a:schemeClr val="tx1"/>
                </a:solidFill>
                <a:sym typeface="Wingdings" panose="05000000000000000000" pitchFamily="2" charset="2"/>
              </a:rPr>
              <a:t>Binnenschiff und Zug bevorzugt</a:t>
            </a:r>
            <a:br>
              <a:rPr lang="de-AT" sz="1600" dirty="0">
                <a:solidFill>
                  <a:schemeClr val="tx1"/>
                </a:solidFill>
                <a:sym typeface="Wingdings" panose="05000000000000000000" pitchFamily="2" charset="2"/>
              </a:rPr>
            </a:br>
            <a:r>
              <a:rPr lang="de-AT" sz="1600" dirty="0">
                <a:solidFill>
                  <a:schemeClr val="tx1"/>
                </a:solidFill>
                <a:sym typeface="Wingdings" panose="05000000000000000000" pitchFamily="2" charset="2"/>
              </a:rPr>
              <a:t> umweltfreundlich</a:t>
            </a:r>
            <a:endParaRPr lang="de-AT" sz="1600" dirty="0">
              <a:solidFill>
                <a:schemeClr val="tx1"/>
              </a:solidFill>
            </a:endParaRPr>
          </a:p>
          <a:p>
            <a:pPr>
              <a:buClr>
                <a:srgbClr val="189BC4"/>
              </a:buClr>
            </a:pPr>
            <a:endParaRPr lang="de-AT" sz="1600" dirty="0">
              <a:solidFill>
                <a:schemeClr val="tx1"/>
              </a:solidFill>
            </a:endParaRPr>
          </a:p>
          <a:p>
            <a:pPr>
              <a:buClr>
                <a:srgbClr val="189BC4"/>
              </a:buClr>
            </a:pPr>
            <a:endParaRPr lang="de-AT" sz="1600" dirty="0">
              <a:solidFill>
                <a:schemeClr val="tx1"/>
              </a:solidFill>
            </a:endParaRPr>
          </a:p>
          <a:p>
            <a:endParaRPr lang="de-AT" sz="1600" dirty="0"/>
          </a:p>
        </p:txBody>
      </p:sp>
      <p:grpSp>
        <p:nvGrpSpPr>
          <p:cNvPr id="46" name="Group 54"/>
          <p:cNvGrpSpPr>
            <a:grpSpLocks noChangeAspect="1"/>
          </p:cNvGrpSpPr>
          <p:nvPr/>
        </p:nvGrpSpPr>
        <p:grpSpPr>
          <a:xfrm>
            <a:off x="4430312" y="3861048"/>
            <a:ext cx="4713688" cy="2596948"/>
            <a:chOff x="24448" y="1897387"/>
            <a:chExt cx="8473155" cy="4668165"/>
          </a:xfrm>
        </p:grpSpPr>
        <p:grpSp>
          <p:nvGrpSpPr>
            <p:cNvPr id="50" name="Group 51"/>
            <p:cNvGrpSpPr/>
            <p:nvPr/>
          </p:nvGrpSpPr>
          <p:grpSpPr>
            <a:xfrm>
              <a:off x="2339600" y="5551760"/>
              <a:ext cx="4329256" cy="1013792"/>
              <a:chOff x="2339600" y="5442272"/>
              <a:chExt cx="4329256" cy="1013792"/>
            </a:xfrm>
          </p:grpSpPr>
          <p:sp>
            <p:nvSpPr>
              <p:cNvPr id="75" name="Rectangle 23"/>
              <p:cNvSpPr/>
              <p:nvPr/>
            </p:nvSpPr>
            <p:spPr>
              <a:xfrm>
                <a:off x="2339600" y="5527679"/>
                <a:ext cx="614052" cy="43204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700" dirty="0">
                    <a:solidFill>
                      <a:schemeClr val="tx1"/>
                    </a:solidFill>
                  </a:rPr>
                  <a:t>HUB</a:t>
                </a:r>
                <a:endParaRPr lang="en-US" sz="700" dirty="0">
                  <a:solidFill>
                    <a:schemeClr val="tx1"/>
                  </a:solidFill>
                </a:endParaRPr>
              </a:p>
            </p:txBody>
          </p:sp>
          <p:sp>
            <p:nvSpPr>
              <p:cNvPr id="76" name="Rectangle 41"/>
              <p:cNvSpPr/>
              <p:nvPr/>
            </p:nvSpPr>
            <p:spPr>
              <a:xfrm>
                <a:off x="3239459" y="6024016"/>
                <a:ext cx="614052" cy="43204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700" dirty="0">
                    <a:solidFill>
                      <a:schemeClr val="tx1"/>
                    </a:solidFill>
                  </a:rPr>
                  <a:t>HUB</a:t>
                </a:r>
                <a:endParaRPr lang="en-US" sz="700" dirty="0">
                  <a:solidFill>
                    <a:schemeClr val="tx1"/>
                  </a:solidFill>
                </a:endParaRPr>
              </a:p>
            </p:txBody>
          </p:sp>
          <p:sp>
            <p:nvSpPr>
              <p:cNvPr id="77" name="Rectangle 42"/>
              <p:cNvSpPr/>
              <p:nvPr/>
            </p:nvSpPr>
            <p:spPr>
              <a:xfrm>
                <a:off x="3811073" y="5442272"/>
                <a:ext cx="614052" cy="43204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700" dirty="0">
                    <a:solidFill>
                      <a:schemeClr val="tx1"/>
                    </a:solidFill>
                  </a:rPr>
                  <a:t>HUB</a:t>
                </a:r>
                <a:endParaRPr lang="en-US" sz="700" dirty="0">
                  <a:solidFill>
                    <a:schemeClr val="tx1"/>
                  </a:solidFill>
                </a:endParaRPr>
              </a:p>
            </p:txBody>
          </p:sp>
          <p:sp>
            <p:nvSpPr>
              <p:cNvPr id="78" name="Rectangle 43"/>
              <p:cNvSpPr/>
              <p:nvPr/>
            </p:nvSpPr>
            <p:spPr>
              <a:xfrm>
                <a:off x="4644008" y="5909592"/>
                <a:ext cx="614052" cy="43204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700" dirty="0">
                    <a:solidFill>
                      <a:schemeClr val="tx1"/>
                    </a:solidFill>
                  </a:rPr>
                  <a:t>HUB</a:t>
                </a:r>
                <a:endParaRPr lang="en-US" sz="700" dirty="0">
                  <a:solidFill>
                    <a:schemeClr val="tx1"/>
                  </a:solidFill>
                </a:endParaRPr>
              </a:p>
            </p:txBody>
          </p:sp>
          <p:cxnSp>
            <p:nvCxnSpPr>
              <p:cNvPr id="79" name="Straight Arrow Connector 39"/>
              <p:cNvCxnSpPr>
                <a:endCxn id="76" idx="1"/>
              </p:cNvCxnSpPr>
              <p:nvPr/>
            </p:nvCxnSpPr>
            <p:spPr>
              <a:xfrm>
                <a:off x="2653724" y="5954736"/>
                <a:ext cx="585735" cy="28530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0" name="Straight Arrow Connector 44"/>
              <p:cNvCxnSpPr>
                <a:stCxn id="76" idx="0"/>
                <a:endCxn id="77" idx="1"/>
              </p:cNvCxnSpPr>
              <p:nvPr/>
            </p:nvCxnSpPr>
            <p:spPr>
              <a:xfrm flipV="1">
                <a:off x="3546485" y="5658296"/>
                <a:ext cx="264588" cy="36572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1" name="Straight Arrow Connector 46"/>
              <p:cNvCxnSpPr>
                <a:stCxn id="77" idx="3"/>
                <a:endCxn id="78" idx="0"/>
              </p:cNvCxnSpPr>
              <p:nvPr/>
            </p:nvCxnSpPr>
            <p:spPr>
              <a:xfrm>
                <a:off x="4425125" y="5658296"/>
                <a:ext cx="525909" cy="25129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2" name="Rectangle 47"/>
              <p:cNvSpPr/>
              <p:nvPr/>
            </p:nvSpPr>
            <p:spPr>
              <a:xfrm>
                <a:off x="5796136" y="5919712"/>
                <a:ext cx="872720" cy="50132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600" b="1" dirty="0">
                    <a:solidFill>
                      <a:schemeClr val="tx1"/>
                    </a:solidFill>
                  </a:rPr>
                  <a:t>Customer</a:t>
                </a:r>
                <a:endParaRPr lang="en-US" sz="600" b="1" dirty="0">
                  <a:solidFill>
                    <a:schemeClr val="tx1"/>
                  </a:solidFill>
                </a:endParaRPr>
              </a:p>
            </p:txBody>
          </p:sp>
          <p:sp>
            <p:nvSpPr>
              <p:cNvPr id="83" name="Isosceles Triangle 48"/>
              <p:cNvSpPr/>
              <p:nvPr/>
            </p:nvSpPr>
            <p:spPr>
              <a:xfrm>
                <a:off x="5796136" y="5591968"/>
                <a:ext cx="872720" cy="317624"/>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4" name="Straight Arrow Connector 50"/>
              <p:cNvCxnSpPr>
                <a:stCxn id="78" idx="3"/>
                <a:endCxn id="82" idx="1"/>
              </p:cNvCxnSpPr>
              <p:nvPr/>
            </p:nvCxnSpPr>
            <p:spPr>
              <a:xfrm>
                <a:off x="5258060" y="6125616"/>
                <a:ext cx="538076" cy="4476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56" name="Group 53"/>
            <p:cNvGrpSpPr/>
            <p:nvPr/>
          </p:nvGrpSpPr>
          <p:grpSpPr>
            <a:xfrm>
              <a:off x="24448" y="1897387"/>
              <a:ext cx="8473155" cy="3340016"/>
              <a:chOff x="24448" y="1897387"/>
              <a:chExt cx="8473155" cy="3340016"/>
            </a:xfrm>
          </p:grpSpPr>
          <p:grpSp>
            <p:nvGrpSpPr>
              <p:cNvPr id="57" name="Group 22"/>
              <p:cNvGrpSpPr/>
              <p:nvPr/>
            </p:nvGrpSpPr>
            <p:grpSpPr>
              <a:xfrm>
                <a:off x="24448" y="1897387"/>
                <a:ext cx="8473155" cy="3340016"/>
                <a:chOff x="156297" y="2308167"/>
                <a:chExt cx="8473155" cy="3340016"/>
              </a:xfrm>
            </p:grpSpPr>
            <p:sp>
              <p:nvSpPr>
                <p:cNvPr id="59" name="Letter"/>
                <p:cNvSpPr>
                  <a:spLocks noEditPoints="1" noChangeArrowheads="1"/>
                </p:cNvSpPr>
                <p:nvPr/>
              </p:nvSpPr>
              <p:spPr bwMode="auto">
                <a:xfrm>
                  <a:off x="1643025" y="2674880"/>
                  <a:ext cx="833350" cy="387647"/>
                </a:xfrm>
                <a:custGeom>
                  <a:avLst/>
                  <a:gdLst>
                    <a:gd name="T0" fmla="*/ 0 w 21600"/>
                    <a:gd name="T1" fmla="*/ 0 h 21600"/>
                    <a:gd name="T2" fmla="*/ 10800 w 21600"/>
                    <a:gd name="T3" fmla="*/ 0 h 21600"/>
                    <a:gd name="T4" fmla="*/ 21600 w 21600"/>
                    <a:gd name="T5" fmla="*/ 0 h 21600"/>
                    <a:gd name="T6" fmla="*/ 21600 w 21600"/>
                    <a:gd name="T7" fmla="*/ 10800 h 21600"/>
                    <a:gd name="T8" fmla="*/ 21600 w 21600"/>
                    <a:gd name="T9" fmla="*/ 21600 h 21600"/>
                    <a:gd name="T10" fmla="*/ 10800 w 21600"/>
                    <a:gd name="T11" fmla="*/ 21600 h 21600"/>
                    <a:gd name="T12" fmla="*/ 0 w 21600"/>
                    <a:gd name="T13" fmla="*/ 21600 h 21600"/>
                    <a:gd name="T14" fmla="*/ 0 w 21600"/>
                    <a:gd name="T15" fmla="*/ 10800 h 21600"/>
                    <a:gd name="T16" fmla="*/ 5304 w 21600"/>
                    <a:gd name="T17" fmla="*/ 9216 h 21600"/>
                    <a:gd name="T18" fmla="*/ 17504 w 21600"/>
                    <a:gd name="T19" fmla="*/ 1837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extrusionOk="0">
                      <a:moveTo>
                        <a:pt x="14" y="0"/>
                      </a:moveTo>
                      <a:lnTo>
                        <a:pt x="21600" y="0"/>
                      </a:lnTo>
                      <a:lnTo>
                        <a:pt x="21600" y="21628"/>
                      </a:lnTo>
                      <a:lnTo>
                        <a:pt x="14" y="21628"/>
                      </a:lnTo>
                      <a:lnTo>
                        <a:pt x="14" y="0"/>
                      </a:lnTo>
                      <a:close/>
                    </a:path>
                    <a:path w="21600" h="21600" extrusionOk="0">
                      <a:moveTo>
                        <a:pt x="18476" y="2035"/>
                      </a:moveTo>
                      <a:lnTo>
                        <a:pt x="20539" y="2035"/>
                      </a:lnTo>
                      <a:lnTo>
                        <a:pt x="20539" y="6559"/>
                      </a:lnTo>
                      <a:lnTo>
                        <a:pt x="18476" y="6559"/>
                      </a:lnTo>
                      <a:lnTo>
                        <a:pt x="18476" y="2035"/>
                      </a:lnTo>
                      <a:close/>
                    </a:path>
                    <a:path w="21600" h="21600" extrusionOk="0">
                      <a:moveTo>
                        <a:pt x="884" y="2092"/>
                      </a:moveTo>
                      <a:lnTo>
                        <a:pt x="7425" y="2092"/>
                      </a:lnTo>
                      <a:lnTo>
                        <a:pt x="7425" y="2770"/>
                      </a:lnTo>
                      <a:lnTo>
                        <a:pt x="884" y="2770"/>
                      </a:lnTo>
                      <a:lnTo>
                        <a:pt x="884" y="2092"/>
                      </a:lnTo>
                      <a:close/>
                    </a:path>
                    <a:path w="21600" h="21600" extrusionOk="0">
                      <a:moveTo>
                        <a:pt x="884" y="3109"/>
                      </a:moveTo>
                      <a:lnTo>
                        <a:pt x="7425" y="3109"/>
                      </a:lnTo>
                      <a:lnTo>
                        <a:pt x="7425" y="3788"/>
                      </a:lnTo>
                      <a:lnTo>
                        <a:pt x="884" y="3788"/>
                      </a:lnTo>
                      <a:lnTo>
                        <a:pt x="884" y="3109"/>
                      </a:lnTo>
                      <a:close/>
                    </a:path>
                    <a:path w="21600" h="21600" extrusionOk="0">
                      <a:moveTo>
                        <a:pt x="884" y="4127"/>
                      </a:moveTo>
                      <a:lnTo>
                        <a:pt x="7425" y="4127"/>
                      </a:lnTo>
                      <a:lnTo>
                        <a:pt x="7425" y="4806"/>
                      </a:lnTo>
                      <a:lnTo>
                        <a:pt x="884" y="4806"/>
                      </a:lnTo>
                      <a:lnTo>
                        <a:pt x="884" y="4127"/>
                      </a:lnTo>
                      <a:close/>
                    </a:path>
                    <a:path w="21600" h="21600" extrusionOk="0">
                      <a:moveTo>
                        <a:pt x="5127" y="5145"/>
                      </a:moveTo>
                      <a:lnTo>
                        <a:pt x="7425" y="5145"/>
                      </a:lnTo>
                      <a:lnTo>
                        <a:pt x="7425" y="5824"/>
                      </a:lnTo>
                      <a:lnTo>
                        <a:pt x="5127" y="5824"/>
                      </a:lnTo>
                      <a:lnTo>
                        <a:pt x="5127" y="5145"/>
                      </a:lnTo>
                      <a:close/>
                    </a:path>
                  </a:pathLst>
                </a:custGeom>
                <a:solidFill>
                  <a:srgbClr val="FFFFFF"/>
                </a:solidFill>
                <a:ln w="9525">
                  <a:solidFill>
                    <a:srgbClr val="000000"/>
                  </a:solidFill>
                  <a:miter lim="800000"/>
                  <a:headEnd/>
                  <a:tailEnd/>
                </a:ln>
                <a:effectLst>
                  <a:outerShdw dist="107763" dir="2700000" algn="ctr" rotWithShape="0">
                    <a:srgbClr val="808080"/>
                  </a:outerShdw>
                </a:effectLst>
              </p:spPr>
              <p:txBody>
                <a:bodyPr vert="horz" wrap="square" lIns="91440" tIns="45720" rIns="91440" bIns="45720" numCol="1" anchor="t" anchorCtr="0" compatLnSpc="1">
                  <a:prstTxWarp prst="textNoShape">
                    <a:avLst/>
                  </a:prstTxWarp>
                </a:bodyPr>
                <a:lstStyle/>
                <a:p>
                  <a:endParaRPr lang="en-US" dirty="0"/>
                </a:p>
              </p:txBody>
            </p:sp>
            <p:pic>
              <p:nvPicPr>
                <p:cNvPr id="60" name="Picture 4" descr="C:\Program Files (x86)\Microsoft Office\MEDIA\CAGCAT10\j0292020.wmf"/>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11361" y="3348969"/>
                  <a:ext cx="1095306" cy="1039470"/>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5" descr="C:\Program Files (x86)\Microsoft Office\MEDIA\CAGCAT10\j0195384.wmf"/>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r="22350" b="32712"/>
                <a:stretch/>
              </p:blipFill>
              <p:spPr bwMode="auto">
                <a:xfrm>
                  <a:off x="7255142" y="3345157"/>
                  <a:ext cx="1149965" cy="1017307"/>
                </a:xfrm>
                <a:prstGeom prst="rect">
                  <a:avLst/>
                </a:prstGeom>
                <a:noFill/>
                <a:extLst>
                  <a:ext uri="{909E8E84-426E-40DD-AFC4-6F175D3DCCD1}">
                    <a14:hiddenFill xmlns:a14="http://schemas.microsoft.com/office/drawing/2010/main">
                      <a:solidFill>
                        <a:srgbClr val="FFFFFF"/>
                      </a:solidFill>
                    </a14:hiddenFill>
                  </a:ext>
                </a:extLst>
              </p:spPr>
            </p:pic>
            <p:sp>
              <p:nvSpPr>
                <p:cNvPr id="62" name="Rectangle 7"/>
                <p:cNvSpPr/>
                <p:nvPr/>
              </p:nvSpPr>
              <p:spPr>
                <a:xfrm>
                  <a:off x="2885098" y="2308167"/>
                  <a:ext cx="3240360" cy="8563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b="1" dirty="0"/>
                    <a:t>Internet</a:t>
                  </a:r>
                  <a:endParaRPr lang="en-US" b="1" dirty="0"/>
                </a:p>
              </p:txBody>
            </p:sp>
            <p:sp>
              <p:nvSpPr>
                <p:cNvPr id="63" name="Letter"/>
                <p:cNvSpPr>
                  <a:spLocks noEditPoints="1" noChangeArrowheads="1"/>
                </p:cNvSpPr>
                <p:nvPr/>
              </p:nvSpPr>
              <p:spPr bwMode="auto">
                <a:xfrm>
                  <a:off x="6315264" y="2674880"/>
                  <a:ext cx="833350" cy="308562"/>
                </a:xfrm>
                <a:custGeom>
                  <a:avLst/>
                  <a:gdLst>
                    <a:gd name="T0" fmla="*/ 0 w 21600"/>
                    <a:gd name="T1" fmla="*/ 0 h 21600"/>
                    <a:gd name="T2" fmla="*/ 10800 w 21600"/>
                    <a:gd name="T3" fmla="*/ 0 h 21600"/>
                    <a:gd name="T4" fmla="*/ 21600 w 21600"/>
                    <a:gd name="T5" fmla="*/ 0 h 21600"/>
                    <a:gd name="T6" fmla="*/ 21600 w 21600"/>
                    <a:gd name="T7" fmla="*/ 10800 h 21600"/>
                    <a:gd name="T8" fmla="*/ 21600 w 21600"/>
                    <a:gd name="T9" fmla="*/ 21600 h 21600"/>
                    <a:gd name="T10" fmla="*/ 10800 w 21600"/>
                    <a:gd name="T11" fmla="*/ 21600 h 21600"/>
                    <a:gd name="T12" fmla="*/ 0 w 21600"/>
                    <a:gd name="T13" fmla="*/ 21600 h 21600"/>
                    <a:gd name="T14" fmla="*/ 0 w 21600"/>
                    <a:gd name="T15" fmla="*/ 10800 h 21600"/>
                    <a:gd name="T16" fmla="*/ 5304 w 21600"/>
                    <a:gd name="T17" fmla="*/ 9216 h 21600"/>
                    <a:gd name="T18" fmla="*/ 17504 w 21600"/>
                    <a:gd name="T19" fmla="*/ 1837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extrusionOk="0">
                      <a:moveTo>
                        <a:pt x="14" y="0"/>
                      </a:moveTo>
                      <a:lnTo>
                        <a:pt x="21600" y="0"/>
                      </a:lnTo>
                      <a:lnTo>
                        <a:pt x="21600" y="21628"/>
                      </a:lnTo>
                      <a:lnTo>
                        <a:pt x="14" y="21628"/>
                      </a:lnTo>
                      <a:lnTo>
                        <a:pt x="14" y="0"/>
                      </a:lnTo>
                      <a:close/>
                    </a:path>
                    <a:path w="21600" h="21600" extrusionOk="0">
                      <a:moveTo>
                        <a:pt x="18476" y="2035"/>
                      </a:moveTo>
                      <a:lnTo>
                        <a:pt x="20539" y="2035"/>
                      </a:lnTo>
                      <a:lnTo>
                        <a:pt x="20539" y="6559"/>
                      </a:lnTo>
                      <a:lnTo>
                        <a:pt x="18476" y="6559"/>
                      </a:lnTo>
                      <a:lnTo>
                        <a:pt x="18476" y="2035"/>
                      </a:lnTo>
                      <a:close/>
                    </a:path>
                    <a:path w="21600" h="21600" extrusionOk="0">
                      <a:moveTo>
                        <a:pt x="884" y="2092"/>
                      </a:moveTo>
                      <a:lnTo>
                        <a:pt x="7425" y="2092"/>
                      </a:lnTo>
                      <a:lnTo>
                        <a:pt x="7425" y="2770"/>
                      </a:lnTo>
                      <a:lnTo>
                        <a:pt x="884" y="2770"/>
                      </a:lnTo>
                      <a:lnTo>
                        <a:pt x="884" y="2092"/>
                      </a:lnTo>
                      <a:close/>
                    </a:path>
                    <a:path w="21600" h="21600" extrusionOk="0">
                      <a:moveTo>
                        <a:pt x="884" y="3109"/>
                      </a:moveTo>
                      <a:lnTo>
                        <a:pt x="7425" y="3109"/>
                      </a:lnTo>
                      <a:lnTo>
                        <a:pt x="7425" y="3788"/>
                      </a:lnTo>
                      <a:lnTo>
                        <a:pt x="884" y="3788"/>
                      </a:lnTo>
                      <a:lnTo>
                        <a:pt x="884" y="3109"/>
                      </a:lnTo>
                      <a:close/>
                    </a:path>
                    <a:path w="21600" h="21600" extrusionOk="0">
                      <a:moveTo>
                        <a:pt x="884" y="4127"/>
                      </a:moveTo>
                      <a:lnTo>
                        <a:pt x="7425" y="4127"/>
                      </a:lnTo>
                      <a:lnTo>
                        <a:pt x="7425" y="4806"/>
                      </a:lnTo>
                      <a:lnTo>
                        <a:pt x="884" y="4806"/>
                      </a:lnTo>
                      <a:lnTo>
                        <a:pt x="884" y="4127"/>
                      </a:lnTo>
                      <a:close/>
                    </a:path>
                    <a:path w="21600" h="21600" extrusionOk="0">
                      <a:moveTo>
                        <a:pt x="5127" y="5145"/>
                      </a:moveTo>
                      <a:lnTo>
                        <a:pt x="7425" y="5145"/>
                      </a:lnTo>
                      <a:lnTo>
                        <a:pt x="7425" y="5824"/>
                      </a:lnTo>
                      <a:lnTo>
                        <a:pt x="5127" y="5824"/>
                      </a:lnTo>
                      <a:lnTo>
                        <a:pt x="5127" y="5145"/>
                      </a:lnTo>
                      <a:close/>
                    </a:path>
                  </a:pathLst>
                </a:custGeom>
                <a:solidFill>
                  <a:srgbClr val="FFFFFF"/>
                </a:solidFill>
                <a:ln w="9525">
                  <a:solidFill>
                    <a:srgbClr val="000000"/>
                  </a:solidFill>
                  <a:miter lim="800000"/>
                  <a:headEnd/>
                  <a:tailEnd/>
                </a:ln>
                <a:effectLst>
                  <a:outerShdw dist="107763" dir="2700000" algn="ctr" rotWithShape="0">
                    <a:srgbClr val="808080"/>
                  </a:outerShdw>
                </a:effectLst>
              </p:spPr>
              <p:txBody>
                <a:bodyPr vert="horz" wrap="square" lIns="91440" tIns="45720" rIns="91440" bIns="45720" numCol="1" anchor="t" anchorCtr="0" compatLnSpc="1">
                  <a:prstTxWarp prst="textNoShape">
                    <a:avLst/>
                  </a:prstTxWarp>
                </a:bodyPr>
                <a:lstStyle/>
                <a:p>
                  <a:endParaRPr lang="en-US" dirty="0"/>
                </a:p>
              </p:txBody>
            </p:sp>
            <p:sp>
              <p:nvSpPr>
                <p:cNvPr id="64" name="TextBox 10"/>
                <p:cNvSpPr txBox="1"/>
                <p:nvPr/>
              </p:nvSpPr>
              <p:spPr>
                <a:xfrm>
                  <a:off x="156297" y="4318755"/>
                  <a:ext cx="1471730" cy="460446"/>
                </a:xfrm>
                <a:prstGeom prst="rect">
                  <a:avLst/>
                </a:prstGeom>
                <a:noFill/>
              </p:spPr>
              <p:txBody>
                <a:bodyPr wrap="square" rtlCol="0">
                  <a:spAutoFit/>
                </a:bodyPr>
                <a:lstStyle/>
                <a:p>
                  <a:r>
                    <a:rPr lang="en-US" sz="1200" b="1" dirty="0" err="1"/>
                    <a:t>Versender</a:t>
                  </a:r>
                  <a:r>
                    <a:rPr lang="de-DE" sz="1200" b="1" dirty="0"/>
                    <a:t> </a:t>
                  </a:r>
                  <a:endParaRPr lang="en-US" sz="1200" b="1" dirty="0"/>
                </a:p>
              </p:txBody>
            </p:sp>
            <p:sp>
              <p:nvSpPr>
                <p:cNvPr id="65" name="TextBox 14"/>
                <p:cNvSpPr txBox="1"/>
                <p:nvPr/>
              </p:nvSpPr>
              <p:spPr>
                <a:xfrm>
                  <a:off x="7114407" y="4318755"/>
                  <a:ext cx="1515045" cy="460446"/>
                </a:xfrm>
                <a:prstGeom prst="rect">
                  <a:avLst/>
                </a:prstGeom>
                <a:noFill/>
              </p:spPr>
              <p:txBody>
                <a:bodyPr wrap="square" rtlCol="0">
                  <a:spAutoFit/>
                </a:bodyPr>
                <a:lstStyle/>
                <a:p>
                  <a:r>
                    <a:rPr lang="en-US" sz="1200" b="1" dirty="0" err="1"/>
                    <a:t>Empfänger</a:t>
                  </a:r>
                  <a:endParaRPr lang="en-US" sz="1200" b="1" dirty="0"/>
                </a:p>
              </p:txBody>
            </p:sp>
            <p:sp>
              <p:nvSpPr>
                <p:cNvPr id="66" name="Right Arrow 13"/>
                <p:cNvSpPr/>
                <p:nvPr/>
              </p:nvSpPr>
              <p:spPr>
                <a:xfrm>
                  <a:off x="2771800" y="2708878"/>
                  <a:ext cx="864096" cy="209028"/>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Right Arrow 18"/>
                <p:cNvSpPr/>
                <p:nvPr/>
              </p:nvSpPr>
              <p:spPr>
                <a:xfrm>
                  <a:off x="5238960" y="2724648"/>
                  <a:ext cx="864096" cy="209028"/>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Rectangle 28"/>
                <p:cNvSpPr/>
                <p:nvPr/>
              </p:nvSpPr>
              <p:spPr>
                <a:xfrm>
                  <a:off x="2893978" y="4791820"/>
                  <a:ext cx="3240360" cy="8563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Physical</a:t>
                  </a:r>
                  <a:r>
                    <a:rPr lang="de-DE" sz="1600" b="1" dirty="0"/>
                    <a:t> </a:t>
                  </a:r>
                  <a:br>
                    <a:rPr lang="de-DE" sz="1600" b="1" dirty="0"/>
                  </a:br>
                  <a:r>
                    <a:rPr lang="de-DE" sz="1600" b="1" dirty="0"/>
                    <a:t>Internet</a:t>
                  </a:r>
                  <a:endParaRPr lang="en-US" sz="1200" b="1" dirty="0"/>
                </a:p>
              </p:txBody>
            </p:sp>
            <p:sp>
              <p:nvSpPr>
                <p:cNvPr id="69" name="Right Arrow 29"/>
                <p:cNvSpPr/>
                <p:nvPr/>
              </p:nvSpPr>
              <p:spPr>
                <a:xfrm>
                  <a:off x="2771800" y="5151548"/>
                  <a:ext cx="864096" cy="209028"/>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Right Arrow 30"/>
                <p:cNvSpPr/>
                <p:nvPr/>
              </p:nvSpPr>
              <p:spPr>
                <a:xfrm>
                  <a:off x="5270242" y="5217374"/>
                  <a:ext cx="864096" cy="209028"/>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Right Arrow 34"/>
                <p:cNvSpPr/>
                <p:nvPr/>
              </p:nvSpPr>
              <p:spPr>
                <a:xfrm rot="19612936">
                  <a:off x="910652" y="2950828"/>
                  <a:ext cx="513623" cy="229565"/>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Right Arrow 35"/>
                <p:cNvSpPr/>
                <p:nvPr/>
              </p:nvSpPr>
              <p:spPr>
                <a:xfrm rot="2127473">
                  <a:off x="7405946" y="2852339"/>
                  <a:ext cx="513623" cy="229565"/>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Right Arrow 36"/>
                <p:cNvSpPr/>
                <p:nvPr/>
              </p:nvSpPr>
              <p:spPr>
                <a:xfrm rot="2479910">
                  <a:off x="863177" y="5049702"/>
                  <a:ext cx="513622" cy="229564"/>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Right Arrow 37"/>
                <p:cNvSpPr/>
                <p:nvPr/>
              </p:nvSpPr>
              <p:spPr>
                <a:xfrm rot="19017156">
                  <a:off x="7405945" y="4950096"/>
                  <a:ext cx="513623" cy="229565"/>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8" name="TextBox 52"/>
              <p:cNvSpPr txBox="1"/>
              <p:nvPr/>
            </p:nvSpPr>
            <p:spPr>
              <a:xfrm>
                <a:off x="2577694" y="3092368"/>
                <a:ext cx="3744417" cy="1148090"/>
              </a:xfrm>
              <a:prstGeom prst="rect">
                <a:avLst/>
              </a:prstGeom>
              <a:noFill/>
            </p:spPr>
            <p:txBody>
              <a:bodyPr wrap="square" rtlCol="0">
                <a:spAutoFit/>
              </a:bodyPr>
              <a:lstStyle/>
              <a:p>
                <a:r>
                  <a:rPr lang="de-AT" sz="1200" b="1" dirty="0">
                    <a:solidFill>
                      <a:schemeClr val="accent1"/>
                    </a:solidFill>
                  </a:rPr>
                  <a:t>Versand von Produkten über das Internet– auf derselben Basis wie Informationsflüsse!</a:t>
                </a:r>
              </a:p>
            </p:txBody>
          </p:sp>
        </p:grpSp>
      </p:grpSp>
    </p:spTree>
    <p:extLst>
      <p:ext uri="{BB962C8B-B14F-4D97-AF65-F5344CB8AC3E}">
        <p14:creationId xmlns:p14="http://schemas.microsoft.com/office/powerpoint/2010/main" val="127218205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404664"/>
            <a:ext cx="5338936" cy="990600"/>
          </a:xfrm>
        </p:spPr>
        <p:txBody>
          <a:bodyPr>
            <a:normAutofit/>
          </a:bodyPr>
          <a:lstStyle/>
          <a:p>
            <a:r>
              <a:rPr lang="de-DE" b="1" dirty="0">
                <a:solidFill>
                  <a:schemeClr val="tx1"/>
                </a:solidFill>
              </a:rPr>
              <a:t>Vision bis 2050: Das </a:t>
            </a:r>
            <a:r>
              <a:rPr lang="de-DE" b="1" dirty="0" err="1">
                <a:solidFill>
                  <a:schemeClr val="tx1"/>
                </a:solidFill>
              </a:rPr>
              <a:t>Physical</a:t>
            </a:r>
            <a:r>
              <a:rPr lang="de-DE" b="1" dirty="0">
                <a:solidFill>
                  <a:schemeClr val="tx1"/>
                </a:solidFill>
              </a:rPr>
              <a:t> Internet</a:t>
            </a:r>
            <a:endParaRPr lang="de-AT" dirty="0"/>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46</a:t>
            </a:fld>
            <a:endParaRPr lang="de-AT" dirty="0">
              <a:solidFill>
                <a:prstClr val="white"/>
              </a:solidFill>
            </a:endParaRPr>
          </a:p>
        </p:txBody>
      </p:sp>
      <p:pic>
        <p:nvPicPr>
          <p:cNvPr id="3" name="4vc7XoEYUs8"/>
          <p:cNvPicPr>
            <a:picLocks noRot="1" noChangeAspect="1"/>
          </p:cNvPicPr>
          <p:nvPr>
            <a:videoFile r:link="rId1"/>
          </p:nvPr>
        </p:nvPicPr>
        <p:blipFill>
          <a:blip r:embed="rId4"/>
          <a:stretch>
            <a:fillRect/>
          </a:stretch>
        </p:blipFill>
        <p:spPr>
          <a:xfrm>
            <a:off x="668000" y="1916832"/>
            <a:ext cx="7808000" cy="4392000"/>
          </a:xfrm>
          <a:prstGeom prst="rect">
            <a:avLst/>
          </a:prstGeom>
        </p:spPr>
      </p:pic>
    </p:spTree>
    <p:extLst>
      <p:ext uri="{BB962C8B-B14F-4D97-AF65-F5344CB8AC3E}">
        <p14:creationId xmlns:p14="http://schemas.microsoft.com/office/powerpoint/2010/main" val="158778090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t>Quiz</a:t>
            </a:r>
            <a:br>
              <a:rPr lang="de-AT" dirty="0"/>
            </a:br>
            <a:r>
              <a:rPr lang="de-AT" b="0" dirty="0"/>
              <a:t>Innovative Transportkonzepte</a:t>
            </a:r>
            <a:endParaRPr lang="en-US" b="0" dirty="0"/>
          </a:p>
        </p:txBody>
      </p:sp>
      <p:sp>
        <p:nvSpPr>
          <p:cNvPr id="3" name="Inhaltsplatzhalter 2"/>
          <p:cNvSpPr>
            <a:spLocks noGrp="1"/>
          </p:cNvSpPr>
          <p:nvPr>
            <p:ph idx="1"/>
          </p:nvPr>
        </p:nvSpPr>
        <p:spPr/>
        <p:txBody>
          <a:bodyPr/>
          <a:lstStyle/>
          <a:p>
            <a:pPr marL="0" indent="0" algn="ctr">
              <a:buNone/>
            </a:pPr>
            <a:r>
              <a:rPr lang="de-AT" dirty="0"/>
              <a:t>Bis zu welchem Jahr soll das </a:t>
            </a:r>
            <a:r>
              <a:rPr lang="de-AT" dirty="0" err="1"/>
              <a:t>Physical</a:t>
            </a:r>
            <a:r>
              <a:rPr lang="de-AT" dirty="0"/>
              <a:t> Internet umgesetzt werden?</a:t>
            </a:r>
          </a:p>
          <a:p>
            <a:pPr marL="0" indent="0" algn="ctr">
              <a:buNone/>
            </a:pPr>
            <a:endParaRPr lang="de-AT" dirty="0"/>
          </a:p>
          <a:p>
            <a:pPr marL="0" indent="0">
              <a:buNone/>
            </a:pPr>
            <a:r>
              <a:rPr lang="de-AT" dirty="0"/>
              <a:t>		a) 2040		b) 2050</a:t>
            </a:r>
          </a:p>
          <a:p>
            <a:pPr marL="0" indent="0">
              <a:buNone/>
            </a:pPr>
            <a:r>
              <a:rPr lang="de-AT" dirty="0"/>
              <a:t>		c) 2022			d) 2070</a:t>
            </a:r>
            <a:endParaRPr lang="en-US" dirty="0"/>
          </a:p>
        </p:txBody>
      </p:sp>
      <p:sp>
        <p:nvSpPr>
          <p:cNvPr id="4" name="Datumsplatzhalter 3"/>
          <p:cNvSpPr>
            <a:spLocks noGrp="1"/>
          </p:cNvSpPr>
          <p:nvPr>
            <p:ph type="dt" sz="half" idx="10"/>
          </p:nvPr>
        </p:nvSpPr>
        <p:spPr/>
        <p:txBody>
          <a:bodyPr/>
          <a:lstStyle/>
          <a:p>
            <a:fld id="{D3E61E40-B63F-46D5-8043-32BA19620943}" type="datetime6">
              <a:rPr lang="de-AT" smtClean="0">
                <a:solidFill>
                  <a:prstClr val="white"/>
                </a:solidFill>
              </a:rPr>
              <a:t>September 22</a:t>
            </a:fld>
            <a:endParaRPr lang="de-AT" dirty="0">
              <a:solidFill>
                <a:prstClr val="white"/>
              </a:solidFill>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47</a:t>
            </a:fld>
            <a:endParaRPr lang="de-AT" dirty="0">
              <a:solidFill>
                <a:prstClr val="white"/>
              </a:solidFill>
            </a:endParaRPr>
          </a:p>
        </p:txBody>
      </p:sp>
      <p:sp>
        <p:nvSpPr>
          <p:cNvPr id="6" name="Ellipse 5"/>
          <p:cNvSpPr/>
          <p:nvPr/>
        </p:nvSpPr>
        <p:spPr>
          <a:xfrm>
            <a:off x="4788024" y="2924944"/>
            <a:ext cx="1656184" cy="504056"/>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pic>
        <p:nvPicPr>
          <p:cNvPr id="7" name="Grafik 6"/>
          <p:cNvPicPr>
            <a:picLocks noChangeAspect="1"/>
          </p:cNvPicPr>
          <p:nvPr/>
        </p:nvPicPr>
        <p:blipFill>
          <a:blip r:embed="rId2"/>
          <a:stretch>
            <a:fillRect/>
          </a:stretch>
        </p:blipFill>
        <p:spPr>
          <a:xfrm>
            <a:off x="3318271" y="3996889"/>
            <a:ext cx="2311596" cy="2568440"/>
          </a:xfrm>
          <a:prstGeom prst="rect">
            <a:avLst/>
          </a:prstGeom>
        </p:spPr>
      </p:pic>
    </p:spTree>
    <p:extLst>
      <p:ext uri="{BB962C8B-B14F-4D97-AF65-F5344CB8AC3E}">
        <p14:creationId xmlns:p14="http://schemas.microsoft.com/office/powerpoint/2010/main" val="3509919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b="1" dirty="0">
                <a:solidFill>
                  <a:schemeClr val="accent1"/>
                </a:solidFill>
                <a:latin typeface="Corbel" panose="020B0503020204020204" pitchFamily="34" charset="0"/>
              </a:rPr>
              <a:t>Agenda</a:t>
            </a:r>
            <a:br>
              <a:rPr lang="en-US" b="1" dirty="0">
                <a:solidFill>
                  <a:schemeClr val="accent1"/>
                </a:solidFill>
                <a:latin typeface="Corbel" panose="020B0503020204020204" pitchFamily="34" charset="0"/>
              </a:rPr>
            </a:br>
            <a:r>
              <a:rPr lang="de-AT" sz="2400" b="0" dirty="0">
                <a:solidFill>
                  <a:schemeClr val="accent1"/>
                </a:solidFill>
                <a:latin typeface="Corbel" panose="020B0503020204020204" pitchFamily="34" charset="0"/>
              </a:rPr>
              <a:t>aktuelle Entwicklungstrends</a:t>
            </a:r>
            <a:endParaRPr lang="en-US" sz="2400" dirty="0">
              <a:solidFill>
                <a:schemeClr val="accent1"/>
              </a:solidFill>
              <a:latin typeface="Corbel" panose="020B0503020204020204" pitchFamily="34" charset="0"/>
            </a:endParaRPr>
          </a:p>
        </p:txBody>
      </p:sp>
      <p:sp>
        <p:nvSpPr>
          <p:cNvPr id="2" name="Date Placeholder 1"/>
          <p:cNvSpPr>
            <a:spLocks noGrp="1"/>
          </p:cNvSpPr>
          <p:nvPr>
            <p:ph type="dt" sz="half" idx="10"/>
          </p:nvPr>
        </p:nvSpPr>
        <p:spPr/>
        <p:txBody>
          <a:bodyPr/>
          <a:lstStyle/>
          <a:p>
            <a:fld id="{04553200-0277-4887-910E-9F38DBADFC79}" type="datetime6">
              <a:rPr lang="de-AT" smtClean="0">
                <a:solidFill>
                  <a:prstClr val="white"/>
                </a:solidFill>
              </a:rPr>
              <a:t>September 22</a:t>
            </a:fld>
            <a:endParaRPr lang="de-AT" dirty="0">
              <a:solidFill>
                <a:prstClr val="white"/>
              </a:solidFill>
            </a:endParaRPr>
          </a:p>
        </p:txBody>
      </p:sp>
      <p:sp>
        <p:nvSpPr>
          <p:cNvPr id="3" name="Slide Number Placeholder 2"/>
          <p:cNvSpPr>
            <a:spLocks noGrp="1"/>
          </p:cNvSpPr>
          <p:nvPr>
            <p:ph type="sldNum" sz="quarter" idx="12"/>
          </p:nvPr>
        </p:nvSpPr>
        <p:spPr/>
        <p:txBody>
          <a:bodyPr/>
          <a:lstStyle/>
          <a:p>
            <a:fld id="{7D34D7BA-8E13-46FE-8871-8877FE7E3568}" type="slidenum">
              <a:rPr lang="de-AT" smtClean="0">
                <a:solidFill>
                  <a:prstClr val="white"/>
                </a:solidFill>
              </a:rPr>
              <a:pPr/>
              <a:t>48</a:t>
            </a:fld>
            <a:endParaRPr lang="de-AT" dirty="0">
              <a:solidFill>
                <a:prstClr val="white"/>
              </a:solidFill>
            </a:endParaRPr>
          </a:p>
        </p:txBody>
      </p:sp>
      <p:graphicFrame>
        <p:nvGraphicFramePr>
          <p:cNvPr id="9" name="Diagramm 8"/>
          <p:cNvGraphicFramePr/>
          <p:nvPr>
            <p:extLst>
              <p:ext uri="{D42A27DB-BD31-4B8C-83A1-F6EECF244321}">
                <p14:modId xmlns:p14="http://schemas.microsoft.com/office/powerpoint/2010/main" val="3478608069"/>
              </p:ext>
            </p:extLst>
          </p:nvPr>
        </p:nvGraphicFramePr>
        <p:xfrm>
          <a:off x="899592" y="1628800"/>
          <a:ext cx="7344816" cy="51125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337513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404664"/>
            <a:ext cx="6779096" cy="990600"/>
          </a:xfrm>
        </p:spPr>
        <p:txBody>
          <a:bodyPr>
            <a:normAutofit/>
          </a:bodyPr>
          <a:lstStyle/>
          <a:p>
            <a:r>
              <a:rPr lang="de-AT" dirty="0">
                <a:latin typeface="Corbel" panose="020B0503020204020204" pitchFamily="34" charset="0"/>
              </a:rPr>
              <a:t>Innovative Geschäftsmodelle im Logistikbereich</a:t>
            </a:r>
            <a:endParaRPr lang="de-AT" sz="2400" b="0" dirty="0">
              <a:latin typeface="Corbel" panose="020B0503020204020204" pitchFamily="34" charset="0"/>
            </a:endParaRPr>
          </a:p>
        </p:txBody>
      </p:sp>
      <p:sp>
        <p:nvSpPr>
          <p:cNvPr id="3" name="Inhaltsplatzhalter 2"/>
          <p:cNvSpPr>
            <a:spLocks noGrp="1"/>
          </p:cNvSpPr>
          <p:nvPr>
            <p:ph idx="1"/>
          </p:nvPr>
        </p:nvSpPr>
        <p:spPr>
          <a:xfrm>
            <a:off x="457200" y="1985752"/>
            <a:ext cx="8229600" cy="4776192"/>
          </a:xfrm>
        </p:spPr>
        <p:txBody>
          <a:bodyPr/>
          <a:lstStyle/>
          <a:p>
            <a:pPr marL="0" indent="0">
              <a:buNone/>
            </a:pPr>
            <a:r>
              <a:rPr lang="de-AT" b="1" dirty="0">
                <a:latin typeface="Corbel" panose="020B0503020204020204" pitchFamily="34" charset="0"/>
              </a:rPr>
              <a:t>Zukünftig werden sich vor allem in den folgenden vier Bereichen neue Geschäftsmodelle entwickeln: </a:t>
            </a:r>
          </a:p>
          <a:p>
            <a:pPr marL="0" indent="0">
              <a:buNone/>
            </a:pPr>
            <a:endParaRPr lang="de-AT" b="1" dirty="0">
              <a:latin typeface="Corbel" panose="020B0503020204020204" pitchFamily="34" charset="0"/>
            </a:endParaRPr>
          </a:p>
          <a:p>
            <a:r>
              <a:rPr lang="de-AT" sz="2200" dirty="0">
                <a:latin typeface="Corbel" panose="020B0503020204020204" pitchFamily="34" charset="0"/>
              </a:rPr>
              <a:t>Buchungs- und Optimierungsplattformen</a:t>
            </a:r>
          </a:p>
          <a:p>
            <a:r>
              <a:rPr lang="de-AT" sz="2200" dirty="0">
                <a:latin typeface="Corbel" panose="020B0503020204020204" pitchFamily="34" charset="0"/>
              </a:rPr>
              <a:t>Frachtführer und Terminalbetreiber</a:t>
            </a:r>
          </a:p>
          <a:p>
            <a:r>
              <a:rPr lang="de-AT" sz="2200" dirty="0">
                <a:latin typeface="Corbel" panose="020B0503020204020204" pitchFamily="34" charset="0"/>
              </a:rPr>
              <a:t>Supply-Chain Spezialisten</a:t>
            </a:r>
          </a:p>
          <a:p>
            <a:r>
              <a:rPr lang="de-AT" sz="2200" dirty="0">
                <a:latin typeface="Corbel" panose="020B0503020204020204" pitchFamily="34" charset="0"/>
              </a:rPr>
              <a:t>Service Provider</a:t>
            </a:r>
          </a:p>
          <a:p>
            <a:pPr marL="0" indent="0">
              <a:buNone/>
            </a:pPr>
            <a:endParaRPr lang="de-AT" dirty="0">
              <a:latin typeface="Corbel" panose="020B0503020204020204" pitchFamily="34" charset="0"/>
            </a:endParaRPr>
          </a:p>
        </p:txBody>
      </p:sp>
      <p:sp>
        <p:nvSpPr>
          <p:cNvPr id="4" name="Datumsplatzhalter 3"/>
          <p:cNvSpPr>
            <a:spLocks noGrp="1"/>
          </p:cNvSpPr>
          <p:nvPr>
            <p:ph type="dt" sz="half" idx="10"/>
          </p:nvPr>
        </p:nvSpPr>
        <p:spPr/>
        <p:txBody>
          <a:bodyPr/>
          <a:lstStyle/>
          <a:p>
            <a:fld id="{D3E61E40-B63F-46D5-8043-32BA19620943}" type="datetime6">
              <a:rPr lang="de-AT" smtClean="0">
                <a:solidFill>
                  <a:prstClr val="white"/>
                </a:solidFill>
              </a:rPr>
              <a:t>September 22</a:t>
            </a:fld>
            <a:endParaRPr lang="de-AT" dirty="0">
              <a:solidFill>
                <a:prstClr val="white"/>
              </a:solidFill>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49</a:t>
            </a:fld>
            <a:endParaRPr lang="de-AT" dirty="0">
              <a:solidFill>
                <a:prstClr val="white"/>
              </a:solidFill>
            </a:endParaRPr>
          </a:p>
        </p:txBody>
      </p:sp>
    </p:spTree>
    <p:extLst>
      <p:ext uri="{BB962C8B-B14F-4D97-AF65-F5344CB8AC3E}">
        <p14:creationId xmlns:p14="http://schemas.microsoft.com/office/powerpoint/2010/main" val="41616678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b="1" dirty="0">
                <a:solidFill>
                  <a:schemeClr val="accent1"/>
                </a:solidFill>
                <a:latin typeface="Corbel" panose="020B0503020204020204" pitchFamily="34" charset="0"/>
              </a:rPr>
              <a:t>Agenda</a:t>
            </a:r>
            <a:br>
              <a:rPr lang="en-US" b="1" dirty="0">
                <a:solidFill>
                  <a:schemeClr val="accent1"/>
                </a:solidFill>
                <a:latin typeface="Corbel" panose="020B0503020204020204" pitchFamily="34" charset="0"/>
              </a:rPr>
            </a:br>
            <a:r>
              <a:rPr lang="de-AT" sz="2400" b="0" dirty="0">
                <a:solidFill>
                  <a:schemeClr val="accent1"/>
                </a:solidFill>
                <a:latin typeface="Corbel" panose="020B0503020204020204" pitchFamily="34" charset="0"/>
              </a:rPr>
              <a:t>Aktuelle Entwicklungstrends</a:t>
            </a:r>
            <a:endParaRPr lang="en-US" sz="2400" dirty="0">
              <a:solidFill>
                <a:schemeClr val="accent1"/>
              </a:solidFill>
              <a:latin typeface="Corbel" panose="020B0503020204020204" pitchFamily="34" charset="0"/>
            </a:endParaRPr>
          </a:p>
        </p:txBody>
      </p:sp>
      <p:sp>
        <p:nvSpPr>
          <p:cNvPr id="2" name="Date Placeholder 1"/>
          <p:cNvSpPr>
            <a:spLocks noGrp="1"/>
          </p:cNvSpPr>
          <p:nvPr>
            <p:ph type="dt" sz="half" idx="10"/>
          </p:nvPr>
        </p:nvSpPr>
        <p:spPr/>
        <p:txBody>
          <a:bodyPr/>
          <a:lstStyle/>
          <a:p>
            <a:fld id="{04553200-0277-4887-910E-9F38DBADFC79}" type="datetime6">
              <a:rPr lang="de-AT" smtClean="0">
                <a:solidFill>
                  <a:prstClr val="white"/>
                </a:solidFill>
              </a:rPr>
              <a:t>September 22</a:t>
            </a:fld>
            <a:endParaRPr lang="de-AT" dirty="0">
              <a:solidFill>
                <a:prstClr val="white"/>
              </a:solidFill>
            </a:endParaRPr>
          </a:p>
        </p:txBody>
      </p:sp>
      <p:sp>
        <p:nvSpPr>
          <p:cNvPr id="3" name="Slide Number Placeholder 2"/>
          <p:cNvSpPr>
            <a:spLocks noGrp="1"/>
          </p:cNvSpPr>
          <p:nvPr>
            <p:ph type="sldNum" sz="quarter" idx="12"/>
          </p:nvPr>
        </p:nvSpPr>
        <p:spPr/>
        <p:txBody>
          <a:bodyPr/>
          <a:lstStyle/>
          <a:p>
            <a:fld id="{7D34D7BA-8E13-46FE-8871-8877FE7E3568}" type="slidenum">
              <a:rPr lang="de-AT" smtClean="0">
                <a:solidFill>
                  <a:prstClr val="white"/>
                </a:solidFill>
              </a:rPr>
              <a:pPr/>
              <a:t>5</a:t>
            </a:fld>
            <a:endParaRPr lang="de-AT" dirty="0">
              <a:solidFill>
                <a:prstClr val="white"/>
              </a:solidFill>
            </a:endParaRPr>
          </a:p>
        </p:txBody>
      </p:sp>
      <p:graphicFrame>
        <p:nvGraphicFramePr>
          <p:cNvPr id="9" name="Diagramm 8"/>
          <p:cNvGraphicFramePr/>
          <p:nvPr>
            <p:extLst>
              <p:ext uri="{D42A27DB-BD31-4B8C-83A1-F6EECF244321}">
                <p14:modId xmlns:p14="http://schemas.microsoft.com/office/powerpoint/2010/main" val="3405699411"/>
              </p:ext>
            </p:extLst>
          </p:nvPr>
        </p:nvGraphicFramePr>
        <p:xfrm>
          <a:off x="899592" y="1628800"/>
          <a:ext cx="7344816" cy="51125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7920878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404664"/>
            <a:ext cx="7427168" cy="990600"/>
          </a:xfrm>
        </p:spPr>
        <p:txBody>
          <a:bodyPr>
            <a:normAutofit/>
          </a:bodyPr>
          <a:lstStyle/>
          <a:p>
            <a:r>
              <a:rPr lang="de-AT" dirty="0">
                <a:latin typeface="Corbel" panose="020B0503020204020204" pitchFamily="34" charset="0"/>
              </a:rPr>
              <a:t>Buchungs- und Optimierungsplattformen</a:t>
            </a:r>
            <a:br>
              <a:rPr lang="de-AT" sz="2400" b="0" dirty="0">
                <a:latin typeface="Corbel" panose="020B0503020204020204" pitchFamily="34" charset="0"/>
              </a:rPr>
            </a:br>
            <a:r>
              <a:rPr lang="de-AT" sz="2400" b="0" dirty="0">
                <a:latin typeface="Corbel" panose="020B0503020204020204" pitchFamily="34" charset="0"/>
              </a:rPr>
              <a:t>Innovative Geschäftsmodelle im Logistikbereich</a:t>
            </a:r>
          </a:p>
        </p:txBody>
      </p:sp>
      <p:sp>
        <p:nvSpPr>
          <p:cNvPr id="3" name="Inhaltsplatzhalter 2"/>
          <p:cNvSpPr>
            <a:spLocks noGrp="1"/>
          </p:cNvSpPr>
          <p:nvPr>
            <p:ph idx="1"/>
          </p:nvPr>
        </p:nvSpPr>
        <p:spPr>
          <a:xfrm>
            <a:off x="179512" y="1916832"/>
            <a:ext cx="8686800" cy="4489052"/>
          </a:xfrm>
        </p:spPr>
        <p:txBody>
          <a:bodyPr>
            <a:normAutofit fontScale="92500" lnSpcReduction="10000"/>
          </a:bodyPr>
          <a:lstStyle/>
          <a:p>
            <a:r>
              <a:rPr lang="de-AT" b="1" dirty="0">
                <a:latin typeface="Corbel" panose="020B0503020204020204" pitchFamily="34" charset="0"/>
              </a:rPr>
              <a:t>Kostengünstigere und effizientere </a:t>
            </a:r>
            <a:r>
              <a:rPr lang="de-AT" dirty="0">
                <a:latin typeface="Corbel" panose="020B0503020204020204" pitchFamily="34" charset="0"/>
              </a:rPr>
              <a:t>Gestaltung von Transportprozessen</a:t>
            </a:r>
          </a:p>
          <a:p>
            <a:pPr marL="0" indent="0">
              <a:buNone/>
            </a:pPr>
            <a:endParaRPr lang="de-AT" dirty="0">
              <a:latin typeface="Corbel" panose="020B0503020204020204" pitchFamily="34" charset="0"/>
            </a:endParaRPr>
          </a:p>
          <a:p>
            <a:r>
              <a:rPr lang="de-AT" b="1" dirty="0">
                <a:latin typeface="Corbel" panose="020B0503020204020204" pitchFamily="34" charset="0"/>
              </a:rPr>
              <a:t>Direkte Vernetzung </a:t>
            </a:r>
            <a:r>
              <a:rPr lang="de-AT" dirty="0">
                <a:latin typeface="Corbel" panose="020B0503020204020204" pitchFamily="34" charset="0"/>
              </a:rPr>
              <a:t>von Kunden und Logistikdienstleister wird ermöglicht</a:t>
            </a:r>
          </a:p>
          <a:p>
            <a:endParaRPr lang="de-AT" dirty="0">
              <a:latin typeface="Corbel" panose="020B0503020204020204" pitchFamily="34" charset="0"/>
            </a:endParaRPr>
          </a:p>
          <a:p>
            <a:r>
              <a:rPr lang="de-AT" dirty="0">
                <a:latin typeface="Corbel" panose="020B0503020204020204" pitchFamily="34" charset="0"/>
              </a:rPr>
              <a:t>Direkter </a:t>
            </a:r>
            <a:r>
              <a:rPr lang="de-AT" b="1" dirty="0">
                <a:latin typeface="Corbel" panose="020B0503020204020204" pitchFamily="34" charset="0"/>
              </a:rPr>
              <a:t>B2C-Zugang</a:t>
            </a:r>
          </a:p>
          <a:p>
            <a:pPr marL="0" indent="0">
              <a:buNone/>
            </a:pPr>
            <a:endParaRPr lang="de-AT" dirty="0">
              <a:latin typeface="Corbel" panose="020B0503020204020204" pitchFamily="34" charset="0"/>
            </a:endParaRPr>
          </a:p>
          <a:p>
            <a:r>
              <a:rPr lang="de-AT" b="1" dirty="0">
                <a:latin typeface="Corbel" panose="020B0503020204020204" pitchFamily="34" charset="0"/>
              </a:rPr>
              <a:t>Optimierung</a:t>
            </a:r>
            <a:r>
              <a:rPr lang="de-AT" dirty="0">
                <a:latin typeface="Corbel" panose="020B0503020204020204" pitchFamily="34" charset="0"/>
              </a:rPr>
              <a:t> von </a:t>
            </a:r>
            <a:r>
              <a:rPr lang="de-AT" b="1" dirty="0">
                <a:latin typeface="Corbel" panose="020B0503020204020204" pitchFamily="34" charset="0"/>
              </a:rPr>
              <a:t>Transportkapazität</a:t>
            </a:r>
            <a:r>
              <a:rPr lang="de-AT" dirty="0">
                <a:latin typeface="Corbel" panose="020B0503020204020204" pitchFamily="34" charset="0"/>
              </a:rPr>
              <a:t> </a:t>
            </a:r>
            <a:br>
              <a:rPr lang="de-AT" dirty="0">
                <a:latin typeface="Corbel" panose="020B0503020204020204" pitchFamily="34" charset="0"/>
              </a:rPr>
            </a:br>
            <a:r>
              <a:rPr lang="de-AT" dirty="0">
                <a:latin typeface="Corbel" panose="020B0503020204020204" pitchFamily="34" charset="0"/>
              </a:rPr>
              <a:t>	</a:t>
            </a:r>
            <a:r>
              <a:rPr lang="de-AT" dirty="0">
                <a:latin typeface="Corbel" panose="020B0503020204020204" pitchFamily="34" charset="0"/>
                <a:sym typeface="Wingdings" panose="05000000000000000000" pitchFamily="2" charset="2"/>
              </a:rPr>
              <a:t> </a:t>
            </a:r>
            <a:r>
              <a:rPr lang="de-AT" b="1" dirty="0">
                <a:latin typeface="Corbel" panose="020B0503020204020204" pitchFamily="34" charset="0"/>
                <a:sym typeface="Wingdings" panose="05000000000000000000" pitchFamily="2" charset="2"/>
              </a:rPr>
              <a:t>Senkung</a:t>
            </a:r>
            <a:r>
              <a:rPr lang="de-AT" dirty="0">
                <a:latin typeface="Corbel" panose="020B0503020204020204" pitchFamily="34" charset="0"/>
                <a:sym typeface="Wingdings" panose="05000000000000000000" pitchFamily="2" charset="2"/>
              </a:rPr>
              <a:t> der </a:t>
            </a:r>
            <a:r>
              <a:rPr lang="de-AT" b="1" dirty="0">
                <a:latin typeface="Corbel" panose="020B0503020204020204" pitchFamily="34" charset="0"/>
                <a:sym typeface="Wingdings" panose="05000000000000000000" pitchFamily="2" charset="2"/>
              </a:rPr>
              <a:t>Frachtkosten</a:t>
            </a:r>
          </a:p>
          <a:p>
            <a:pPr marL="0" indent="0">
              <a:buNone/>
            </a:pPr>
            <a:endParaRPr lang="de-AT" b="1" dirty="0">
              <a:latin typeface="Corbel" panose="020B0503020204020204" pitchFamily="34" charset="0"/>
              <a:sym typeface="Wingdings" panose="05000000000000000000" pitchFamily="2" charset="2"/>
            </a:endParaRPr>
          </a:p>
          <a:p>
            <a:r>
              <a:rPr lang="de-AT" b="1" dirty="0">
                <a:latin typeface="Corbel" panose="020B0503020204020204" pitchFamily="34" charset="0"/>
                <a:sym typeface="Wingdings" panose="05000000000000000000" pitchFamily="2" charset="2"/>
              </a:rPr>
              <a:t>Kooperationen unter Logistikunternehmer </a:t>
            </a:r>
            <a:r>
              <a:rPr lang="de-AT" dirty="0">
                <a:latin typeface="Corbel" panose="020B0503020204020204" pitchFamily="34" charset="0"/>
                <a:sym typeface="Wingdings" panose="05000000000000000000" pitchFamily="2" charset="2"/>
              </a:rPr>
              <a:t>ermöglichen es als neutraler Plattformanbieter aufzutreten.</a:t>
            </a:r>
          </a:p>
          <a:p>
            <a:endParaRPr lang="de-AT" b="1" dirty="0">
              <a:latin typeface="Corbel" panose="020B0503020204020204" pitchFamily="34" charset="0"/>
            </a:endParaRPr>
          </a:p>
          <a:p>
            <a:pPr marL="0" indent="0">
              <a:buNone/>
            </a:pPr>
            <a:endParaRPr lang="de-AT" dirty="0">
              <a:latin typeface="Corbel" panose="020B0503020204020204" pitchFamily="34" charset="0"/>
            </a:endParaRPr>
          </a:p>
          <a:p>
            <a:endParaRPr lang="de-AT" dirty="0">
              <a:latin typeface="Corbel" panose="020B0503020204020204" pitchFamily="34" charset="0"/>
            </a:endParaRPr>
          </a:p>
          <a:p>
            <a:endParaRPr lang="de-AT" dirty="0">
              <a:latin typeface="Corbel" panose="020B0503020204020204" pitchFamily="34" charset="0"/>
            </a:endParaRPr>
          </a:p>
        </p:txBody>
      </p:sp>
      <p:sp>
        <p:nvSpPr>
          <p:cNvPr id="4" name="Datumsplatzhalter 3"/>
          <p:cNvSpPr>
            <a:spLocks noGrp="1"/>
          </p:cNvSpPr>
          <p:nvPr>
            <p:ph type="dt" sz="half" idx="10"/>
          </p:nvPr>
        </p:nvSpPr>
        <p:spPr/>
        <p:txBody>
          <a:bodyPr/>
          <a:lstStyle/>
          <a:p>
            <a:fld id="{D3E61E40-B63F-46D5-8043-32BA19620943}" type="datetime6">
              <a:rPr lang="de-AT" smtClean="0">
                <a:solidFill>
                  <a:prstClr val="white"/>
                </a:solidFill>
              </a:rPr>
              <a:t>September 22</a:t>
            </a:fld>
            <a:endParaRPr lang="de-AT" dirty="0">
              <a:solidFill>
                <a:prstClr val="white"/>
              </a:solidFill>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50</a:t>
            </a:fld>
            <a:endParaRPr lang="de-AT" dirty="0">
              <a:solidFill>
                <a:prstClr val="white"/>
              </a:solidFill>
            </a:endParaRPr>
          </a:p>
        </p:txBody>
      </p:sp>
    </p:spTree>
    <p:extLst>
      <p:ext uri="{BB962C8B-B14F-4D97-AF65-F5344CB8AC3E}">
        <p14:creationId xmlns:p14="http://schemas.microsoft.com/office/powerpoint/2010/main" val="420508236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fld id="{D3E61E40-B63F-46D5-8043-32BA19620943}" type="datetime6">
              <a:rPr lang="de-AT" smtClean="0">
                <a:solidFill>
                  <a:prstClr val="white"/>
                </a:solidFill>
              </a:rPr>
              <a:t>September 22</a:t>
            </a:fld>
            <a:endParaRPr lang="de-AT" dirty="0">
              <a:solidFill>
                <a:prstClr val="white"/>
              </a:solidFill>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51</a:t>
            </a:fld>
            <a:endParaRPr lang="de-AT" dirty="0">
              <a:solidFill>
                <a:prstClr val="white"/>
              </a:solidFill>
            </a:endParaRPr>
          </a:p>
        </p:txBody>
      </p:sp>
      <p:sp>
        <p:nvSpPr>
          <p:cNvPr id="6" name="Inhaltsplatzhalter 5"/>
          <p:cNvSpPr>
            <a:spLocks noGrp="1"/>
          </p:cNvSpPr>
          <p:nvPr>
            <p:ph idx="1"/>
          </p:nvPr>
        </p:nvSpPr>
        <p:spPr>
          <a:xfrm>
            <a:off x="457200" y="1700808"/>
            <a:ext cx="4182441" cy="4968552"/>
          </a:xfrm>
        </p:spPr>
        <p:txBody>
          <a:bodyPr/>
          <a:lstStyle/>
          <a:p>
            <a:pPr marL="0" indent="0">
              <a:buNone/>
            </a:pPr>
            <a:r>
              <a:rPr lang="de-AT" u="sng" dirty="0">
                <a:latin typeface="Corbel" panose="020B0503020204020204" pitchFamily="34" charset="0"/>
              </a:rPr>
              <a:t>Praxisbeispiel:</a:t>
            </a:r>
          </a:p>
          <a:p>
            <a:r>
              <a:rPr lang="de-DE" sz="2000" b="1" dirty="0" err="1">
                <a:latin typeface="Corbel" panose="020B0503020204020204" pitchFamily="34" charset="0"/>
              </a:rPr>
              <a:t>Bargelink</a:t>
            </a:r>
            <a:br>
              <a:rPr lang="de-DE" sz="2000" b="1" dirty="0">
                <a:latin typeface="Corbel" panose="020B0503020204020204" pitchFamily="34" charset="0"/>
              </a:rPr>
            </a:br>
            <a:r>
              <a:rPr lang="de-DE" sz="1800" dirty="0">
                <a:latin typeface="Corbel" panose="020B0503020204020204" pitchFamily="34" charset="0"/>
              </a:rPr>
              <a:t>Angebot von Ladungen und freien Kapazitäten</a:t>
            </a:r>
            <a:endParaRPr lang="de-DE" b="1" dirty="0">
              <a:latin typeface="Corbel" panose="020B0503020204020204" pitchFamily="34" charset="0"/>
            </a:endParaRPr>
          </a:p>
          <a:p>
            <a:pPr marL="0" indent="0">
              <a:buNone/>
            </a:pPr>
            <a:endParaRPr lang="de-AT" u="sng" dirty="0">
              <a:latin typeface="Corbel" panose="020B0503020204020204" pitchFamily="34" charset="0"/>
            </a:endParaRPr>
          </a:p>
          <a:p>
            <a:pPr marL="0" indent="0">
              <a:buNone/>
            </a:pPr>
            <a:endParaRPr lang="de-AT" u="sng" dirty="0">
              <a:latin typeface="Corbel" panose="020B0503020204020204" pitchFamily="34" charset="0"/>
            </a:endParaRPr>
          </a:p>
          <a:p>
            <a:pPr marL="0" indent="0">
              <a:buNone/>
            </a:pPr>
            <a:endParaRPr lang="de-AT" dirty="0">
              <a:latin typeface="Corbel" panose="020B0503020204020204" pitchFamily="34" charset="0"/>
            </a:endParaRPr>
          </a:p>
          <a:p>
            <a:pPr marL="0" indent="0">
              <a:buNone/>
            </a:pPr>
            <a:endParaRPr lang="de-AT" dirty="0">
              <a:latin typeface="Corbel" panose="020B0503020204020204" pitchFamily="34" charset="0"/>
            </a:endParaRPr>
          </a:p>
        </p:txBody>
      </p:sp>
      <p:pic>
        <p:nvPicPr>
          <p:cNvPr id="3" name="Grafik 2"/>
          <p:cNvPicPr>
            <a:picLocks noChangeAspect="1"/>
          </p:cNvPicPr>
          <p:nvPr/>
        </p:nvPicPr>
        <p:blipFill>
          <a:blip r:embed="rId3"/>
          <a:stretch>
            <a:fillRect/>
          </a:stretch>
        </p:blipFill>
        <p:spPr>
          <a:xfrm>
            <a:off x="433536" y="3498173"/>
            <a:ext cx="6300466" cy="2793635"/>
          </a:xfrm>
          <a:prstGeom prst="rect">
            <a:avLst/>
          </a:prstGeom>
        </p:spPr>
      </p:pic>
      <p:sp>
        <p:nvSpPr>
          <p:cNvPr id="10" name="Titel 1"/>
          <p:cNvSpPr>
            <a:spLocks noGrp="1"/>
          </p:cNvSpPr>
          <p:nvPr>
            <p:ph type="title"/>
          </p:nvPr>
        </p:nvSpPr>
        <p:spPr>
          <a:xfrm>
            <a:off x="457200" y="404664"/>
            <a:ext cx="7427168" cy="990600"/>
          </a:xfrm>
        </p:spPr>
        <p:txBody>
          <a:bodyPr>
            <a:normAutofit/>
          </a:bodyPr>
          <a:lstStyle/>
          <a:p>
            <a:r>
              <a:rPr lang="de-AT" dirty="0">
                <a:latin typeface="Corbel" panose="020B0503020204020204" pitchFamily="34" charset="0"/>
              </a:rPr>
              <a:t>Buchungs- und Optimierungsplattformen</a:t>
            </a:r>
            <a:br>
              <a:rPr lang="de-AT" sz="2400" b="0" dirty="0">
                <a:latin typeface="Corbel" panose="020B0503020204020204" pitchFamily="34" charset="0"/>
              </a:rPr>
            </a:br>
            <a:r>
              <a:rPr lang="de-AT" sz="2400" b="0" dirty="0">
                <a:latin typeface="Corbel" panose="020B0503020204020204" pitchFamily="34" charset="0"/>
              </a:rPr>
              <a:t>Innovative Geschäftsmodelle im Logistikbereich</a:t>
            </a:r>
          </a:p>
        </p:txBody>
      </p:sp>
    </p:spTree>
    <p:extLst>
      <p:ext uri="{BB962C8B-B14F-4D97-AF65-F5344CB8AC3E}">
        <p14:creationId xmlns:p14="http://schemas.microsoft.com/office/powerpoint/2010/main" val="60437419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fld id="{D3E61E40-B63F-46D5-8043-32BA19620943}" type="datetime6">
              <a:rPr lang="de-AT" smtClean="0">
                <a:solidFill>
                  <a:prstClr val="white"/>
                </a:solidFill>
              </a:rPr>
              <a:t>September 22</a:t>
            </a:fld>
            <a:endParaRPr lang="de-AT" dirty="0">
              <a:solidFill>
                <a:prstClr val="white"/>
              </a:solidFill>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52</a:t>
            </a:fld>
            <a:endParaRPr lang="de-AT" dirty="0">
              <a:solidFill>
                <a:prstClr val="white"/>
              </a:solidFill>
            </a:endParaRPr>
          </a:p>
        </p:txBody>
      </p:sp>
      <p:sp>
        <p:nvSpPr>
          <p:cNvPr id="6" name="Inhaltsplatzhalter 5"/>
          <p:cNvSpPr>
            <a:spLocks noGrp="1"/>
          </p:cNvSpPr>
          <p:nvPr>
            <p:ph idx="1"/>
          </p:nvPr>
        </p:nvSpPr>
        <p:spPr>
          <a:xfrm>
            <a:off x="457200" y="1700808"/>
            <a:ext cx="8435280" cy="4968552"/>
          </a:xfrm>
        </p:spPr>
        <p:txBody>
          <a:bodyPr/>
          <a:lstStyle/>
          <a:p>
            <a:pPr marL="0" indent="0">
              <a:buNone/>
            </a:pPr>
            <a:r>
              <a:rPr lang="de-AT" u="sng" dirty="0">
                <a:latin typeface="Corbel" panose="020B0503020204020204" pitchFamily="34" charset="0"/>
              </a:rPr>
              <a:t>Praxisbeispiel:</a:t>
            </a:r>
          </a:p>
          <a:p>
            <a:r>
              <a:rPr lang="de-DE" sz="2000" b="1" dirty="0" err="1">
                <a:latin typeface="Corbel" panose="020B0503020204020204" pitchFamily="34" charset="0"/>
              </a:rPr>
              <a:t>Uship</a:t>
            </a:r>
            <a:br>
              <a:rPr lang="de-DE" sz="2000" b="1" dirty="0">
                <a:latin typeface="Corbel" panose="020B0503020204020204" pitchFamily="34" charset="0"/>
              </a:rPr>
            </a:br>
            <a:r>
              <a:rPr lang="de-AT" sz="1800" dirty="0">
                <a:latin typeface="Corbel" panose="020B0503020204020204" pitchFamily="34" charset="0"/>
              </a:rPr>
              <a:t>Online Markplatz um Transportleistungen anzubieten  oder nachzufragen</a:t>
            </a:r>
            <a:br>
              <a:rPr lang="de-AT" sz="1800" dirty="0">
                <a:latin typeface="Corbel" panose="020B0503020204020204" pitchFamily="34" charset="0"/>
              </a:rPr>
            </a:br>
            <a:r>
              <a:rPr lang="de-AT" sz="1800" dirty="0">
                <a:latin typeface="Corbel" panose="020B0503020204020204" pitchFamily="34" charset="0"/>
              </a:rPr>
              <a:t>Fokus </a:t>
            </a:r>
            <a:r>
              <a:rPr lang="de-AT" sz="1800" dirty="0">
                <a:latin typeface="Corbel" panose="020B0503020204020204" pitchFamily="34" charset="0"/>
                <a:sym typeface="Wingdings" panose="05000000000000000000" pitchFamily="2" charset="2"/>
              </a:rPr>
              <a:t></a:t>
            </a:r>
            <a:r>
              <a:rPr lang="de-AT" sz="1800" dirty="0">
                <a:latin typeface="Corbel" panose="020B0503020204020204" pitchFamily="34" charset="0"/>
              </a:rPr>
              <a:t> Lkw</a:t>
            </a:r>
          </a:p>
          <a:p>
            <a:r>
              <a:rPr lang="de-AT" sz="1800" dirty="0">
                <a:latin typeface="Corbel" panose="020B0503020204020204" pitchFamily="34" charset="0"/>
              </a:rPr>
              <a:t>Transport von verschiedenartigen Gütern (Schwertransporte, Haushaltwaren, Umzügen, Tieren, werden organisiert.</a:t>
            </a:r>
          </a:p>
          <a:p>
            <a:pPr marL="0" indent="0">
              <a:buNone/>
            </a:pPr>
            <a:r>
              <a:rPr lang="de-AT" sz="1800" dirty="0">
                <a:latin typeface="Corbel" panose="020B0503020204020204" pitchFamily="34" charset="0"/>
              </a:rPr>
              <a:t> </a:t>
            </a:r>
          </a:p>
          <a:p>
            <a:pPr marL="0" indent="0">
              <a:buNone/>
            </a:pPr>
            <a:endParaRPr lang="de-DE" b="1" dirty="0">
              <a:latin typeface="Corbel" panose="020B0503020204020204" pitchFamily="34" charset="0"/>
            </a:endParaRPr>
          </a:p>
          <a:p>
            <a:pPr marL="0" indent="0">
              <a:buNone/>
            </a:pPr>
            <a:endParaRPr lang="de-AT" u="sng" dirty="0">
              <a:latin typeface="Corbel" panose="020B0503020204020204" pitchFamily="34" charset="0"/>
            </a:endParaRPr>
          </a:p>
          <a:p>
            <a:pPr marL="0" indent="0">
              <a:buNone/>
            </a:pPr>
            <a:endParaRPr lang="de-AT" u="sng" dirty="0">
              <a:latin typeface="Corbel" panose="020B0503020204020204" pitchFamily="34" charset="0"/>
            </a:endParaRPr>
          </a:p>
          <a:p>
            <a:pPr marL="0" indent="0">
              <a:buNone/>
            </a:pPr>
            <a:endParaRPr lang="de-AT" dirty="0">
              <a:latin typeface="Corbel" panose="020B0503020204020204" pitchFamily="34" charset="0"/>
            </a:endParaRPr>
          </a:p>
          <a:p>
            <a:pPr marL="0" indent="0">
              <a:buNone/>
            </a:pPr>
            <a:endParaRPr lang="de-AT" dirty="0">
              <a:latin typeface="Corbel" panose="020B0503020204020204" pitchFamily="34" charset="0"/>
            </a:endParaRPr>
          </a:p>
        </p:txBody>
      </p:sp>
      <p:sp>
        <p:nvSpPr>
          <p:cNvPr id="9" name="Titel 1"/>
          <p:cNvSpPr>
            <a:spLocks noGrp="1"/>
          </p:cNvSpPr>
          <p:nvPr>
            <p:ph type="title"/>
          </p:nvPr>
        </p:nvSpPr>
        <p:spPr>
          <a:xfrm>
            <a:off x="457200" y="404664"/>
            <a:ext cx="7427168" cy="990600"/>
          </a:xfrm>
        </p:spPr>
        <p:txBody>
          <a:bodyPr>
            <a:normAutofit/>
          </a:bodyPr>
          <a:lstStyle/>
          <a:p>
            <a:r>
              <a:rPr lang="de-AT" dirty="0">
                <a:latin typeface="Corbel" panose="020B0503020204020204" pitchFamily="34" charset="0"/>
              </a:rPr>
              <a:t>Buchungs- und Optimierungsplattformen</a:t>
            </a:r>
            <a:br>
              <a:rPr lang="de-AT" sz="2400" b="0" dirty="0">
                <a:latin typeface="Corbel" panose="020B0503020204020204" pitchFamily="34" charset="0"/>
              </a:rPr>
            </a:br>
            <a:r>
              <a:rPr lang="de-AT" sz="2400" b="0" dirty="0">
                <a:latin typeface="Corbel" panose="020B0503020204020204" pitchFamily="34" charset="0"/>
              </a:rPr>
              <a:t>Innovative Geschäftsmodelle im Logistikbereich</a:t>
            </a:r>
          </a:p>
        </p:txBody>
      </p:sp>
      <p:pic>
        <p:nvPicPr>
          <p:cNvPr id="2" name="Grafik 1"/>
          <p:cNvPicPr>
            <a:picLocks noChangeAspect="1"/>
          </p:cNvPicPr>
          <p:nvPr/>
        </p:nvPicPr>
        <p:blipFill>
          <a:blip r:embed="rId3"/>
          <a:stretch>
            <a:fillRect/>
          </a:stretch>
        </p:blipFill>
        <p:spPr>
          <a:xfrm>
            <a:off x="740235" y="3696026"/>
            <a:ext cx="6856101" cy="2936608"/>
          </a:xfrm>
          <a:prstGeom prst="rect">
            <a:avLst/>
          </a:prstGeom>
        </p:spPr>
      </p:pic>
    </p:spTree>
    <p:extLst>
      <p:ext uri="{BB962C8B-B14F-4D97-AF65-F5344CB8AC3E}">
        <p14:creationId xmlns:p14="http://schemas.microsoft.com/office/powerpoint/2010/main" val="332566515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404664"/>
            <a:ext cx="6131024" cy="990600"/>
          </a:xfrm>
        </p:spPr>
        <p:txBody>
          <a:bodyPr>
            <a:normAutofit fontScale="90000"/>
          </a:bodyPr>
          <a:lstStyle/>
          <a:p>
            <a:r>
              <a:rPr lang="de-AT" dirty="0"/>
              <a:t>Frachtführer und Terminalbetreiber</a:t>
            </a:r>
            <a:br>
              <a:rPr lang="de-AT" dirty="0"/>
            </a:br>
            <a:r>
              <a:rPr lang="de-AT" b="0" dirty="0">
                <a:latin typeface="Corbel" panose="020B0503020204020204" pitchFamily="34" charset="0"/>
              </a:rPr>
              <a:t>Innovative Geschäftsmodelle im Logistikbereich</a:t>
            </a:r>
            <a:endParaRPr lang="en-US" dirty="0"/>
          </a:p>
        </p:txBody>
      </p:sp>
      <p:sp>
        <p:nvSpPr>
          <p:cNvPr id="3" name="Inhaltsplatzhalter 2"/>
          <p:cNvSpPr>
            <a:spLocks noGrp="1"/>
          </p:cNvSpPr>
          <p:nvPr>
            <p:ph idx="1"/>
          </p:nvPr>
        </p:nvSpPr>
        <p:spPr>
          <a:xfrm>
            <a:off x="539552" y="1916832"/>
            <a:ext cx="8229600" cy="4560167"/>
          </a:xfrm>
        </p:spPr>
        <p:txBody>
          <a:bodyPr>
            <a:normAutofit lnSpcReduction="10000"/>
          </a:bodyPr>
          <a:lstStyle/>
          <a:p>
            <a:r>
              <a:rPr lang="de-AT" dirty="0"/>
              <a:t>Weiterhin </a:t>
            </a:r>
            <a:r>
              <a:rPr lang="de-AT" b="1" dirty="0"/>
              <a:t>wesentlicher Teil der Wertschöpfungskette</a:t>
            </a:r>
            <a:endParaRPr lang="de-AT" dirty="0"/>
          </a:p>
          <a:p>
            <a:pPr marL="0" indent="0">
              <a:buNone/>
            </a:pPr>
            <a:endParaRPr lang="de-AT" dirty="0"/>
          </a:p>
          <a:p>
            <a:r>
              <a:rPr lang="de-AT" dirty="0"/>
              <a:t>Um die Auslastung und Kosten zu optimieren müssen </a:t>
            </a:r>
            <a:r>
              <a:rPr lang="de-AT" b="1" dirty="0"/>
              <a:t>Größenvorteile und neuste Technologien genutzt </a:t>
            </a:r>
            <a:r>
              <a:rPr lang="de-AT" dirty="0"/>
              <a:t>werden</a:t>
            </a:r>
          </a:p>
          <a:p>
            <a:pPr marL="0" indent="0">
              <a:buNone/>
            </a:pPr>
            <a:endParaRPr lang="de-AT" dirty="0"/>
          </a:p>
          <a:p>
            <a:r>
              <a:rPr lang="de-AT" b="1" dirty="0"/>
              <a:t>Spezielle Frachtpakete </a:t>
            </a:r>
            <a:r>
              <a:rPr lang="de-AT" dirty="0"/>
              <a:t>sollten konzipiert werden, um nicht nur von den Aufträgen von Buchungsplattformen abhängig zu sein </a:t>
            </a:r>
            <a:r>
              <a:rPr lang="de-AT" dirty="0">
                <a:sym typeface="Wingdings" panose="05000000000000000000" pitchFamily="2" charset="2"/>
              </a:rPr>
              <a:t> damit können sich kleine Unternehmen </a:t>
            </a:r>
            <a:r>
              <a:rPr lang="de-AT" b="1" dirty="0">
                <a:sym typeface="Wingdings" panose="05000000000000000000" pitchFamily="2" charset="2"/>
              </a:rPr>
              <a:t>Buchungsgebühren einsparen</a:t>
            </a:r>
            <a:endParaRPr lang="de-AT" dirty="0">
              <a:sym typeface="Wingdings" panose="05000000000000000000" pitchFamily="2" charset="2"/>
            </a:endParaRPr>
          </a:p>
          <a:p>
            <a:pPr marL="0" indent="0">
              <a:buNone/>
            </a:pPr>
            <a:endParaRPr lang="de-AT" dirty="0"/>
          </a:p>
          <a:p>
            <a:r>
              <a:rPr lang="de-AT" b="1" dirty="0"/>
              <a:t>Eigene Online-Plattformen</a:t>
            </a:r>
            <a:r>
              <a:rPr lang="de-AT" dirty="0"/>
              <a:t> in Kooperation mit anderen Terminalbetreibern wäre </a:t>
            </a:r>
            <a:r>
              <a:rPr lang="de-AT" b="1" dirty="0"/>
              <a:t>denkbar</a:t>
            </a:r>
          </a:p>
          <a:p>
            <a:endParaRPr lang="en-US" dirty="0"/>
          </a:p>
        </p:txBody>
      </p:sp>
      <p:sp>
        <p:nvSpPr>
          <p:cNvPr id="4" name="Datumsplatzhalter 3"/>
          <p:cNvSpPr>
            <a:spLocks noGrp="1"/>
          </p:cNvSpPr>
          <p:nvPr>
            <p:ph type="dt" sz="half" idx="10"/>
          </p:nvPr>
        </p:nvSpPr>
        <p:spPr/>
        <p:txBody>
          <a:bodyPr/>
          <a:lstStyle/>
          <a:p>
            <a:fld id="{D3E61E40-B63F-46D5-8043-32BA19620943}" type="datetime6">
              <a:rPr lang="de-AT" smtClean="0">
                <a:solidFill>
                  <a:prstClr val="white"/>
                </a:solidFill>
              </a:rPr>
              <a:t>September 22</a:t>
            </a:fld>
            <a:endParaRPr lang="de-AT" dirty="0">
              <a:solidFill>
                <a:prstClr val="white"/>
              </a:solidFill>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53</a:t>
            </a:fld>
            <a:endParaRPr lang="de-AT" dirty="0">
              <a:solidFill>
                <a:prstClr val="white"/>
              </a:solidFill>
            </a:endParaRPr>
          </a:p>
        </p:txBody>
      </p:sp>
    </p:spTree>
    <p:extLst>
      <p:ext uri="{BB962C8B-B14F-4D97-AF65-F5344CB8AC3E}">
        <p14:creationId xmlns:p14="http://schemas.microsoft.com/office/powerpoint/2010/main" val="364785023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p:cNvPicPr>
            <a:picLocks noChangeAspect="1"/>
          </p:cNvPicPr>
          <p:nvPr/>
        </p:nvPicPr>
        <p:blipFill>
          <a:blip r:embed="rId3"/>
          <a:stretch>
            <a:fillRect/>
          </a:stretch>
        </p:blipFill>
        <p:spPr>
          <a:xfrm>
            <a:off x="1763688" y="3501008"/>
            <a:ext cx="6192688" cy="2892934"/>
          </a:xfrm>
          <a:prstGeom prst="rect">
            <a:avLst/>
          </a:prstGeom>
        </p:spPr>
      </p:pic>
      <p:sp>
        <p:nvSpPr>
          <p:cNvPr id="2" name="Titel 1"/>
          <p:cNvSpPr>
            <a:spLocks noGrp="1"/>
          </p:cNvSpPr>
          <p:nvPr>
            <p:ph type="title"/>
          </p:nvPr>
        </p:nvSpPr>
        <p:spPr>
          <a:xfrm>
            <a:off x="457200" y="404664"/>
            <a:ext cx="6347048" cy="990600"/>
          </a:xfrm>
        </p:spPr>
        <p:txBody>
          <a:bodyPr>
            <a:normAutofit fontScale="90000"/>
          </a:bodyPr>
          <a:lstStyle/>
          <a:p>
            <a:r>
              <a:rPr lang="de-AT" dirty="0"/>
              <a:t>Frachtführer und Terminalbetreiber</a:t>
            </a:r>
            <a:br>
              <a:rPr lang="de-AT" dirty="0"/>
            </a:br>
            <a:r>
              <a:rPr lang="de-AT" b="0" dirty="0">
                <a:latin typeface="Corbel" panose="020B0503020204020204" pitchFamily="34" charset="0"/>
              </a:rPr>
              <a:t>Innovative Geschäftsmodelle im Logistikbereich</a:t>
            </a:r>
            <a:endParaRPr lang="en-US" dirty="0"/>
          </a:p>
        </p:txBody>
      </p:sp>
      <p:sp>
        <p:nvSpPr>
          <p:cNvPr id="3" name="Inhaltsplatzhalter 2"/>
          <p:cNvSpPr>
            <a:spLocks noGrp="1"/>
          </p:cNvSpPr>
          <p:nvPr>
            <p:ph idx="1"/>
          </p:nvPr>
        </p:nvSpPr>
        <p:spPr>
          <a:xfrm>
            <a:off x="251520" y="1916832"/>
            <a:ext cx="8229600" cy="1872208"/>
          </a:xfrm>
        </p:spPr>
        <p:txBody>
          <a:bodyPr>
            <a:normAutofit fontScale="70000" lnSpcReduction="20000"/>
          </a:bodyPr>
          <a:lstStyle/>
          <a:p>
            <a:pPr marL="0" indent="0">
              <a:buNone/>
            </a:pPr>
            <a:r>
              <a:rPr lang="de-AT" u="sng" dirty="0">
                <a:latin typeface="Corbel" panose="020B0503020204020204" pitchFamily="34" charset="0"/>
              </a:rPr>
              <a:t>Praxisbeispiel:</a:t>
            </a:r>
          </a:p>
          <a:p>
            <a:pPr marL="0" indent="0">
              <a:buNone/>
            </a:pPr>
            <a:r>
              <a:rPr lang="de-AT" sz="2800" b="1" dirty="0">
                <a:latin typeface="Corbel" panose="020B0503020204020204" pitchFamily="34" charset="0"/>
              </a:rPr>
              <a:t>Cargo Center Graz (CCG)</a:t>
            </a:r>
          </a:p>
          <a:p>
            <a:pPr marL="0" indent="0">
              <a:buNone/>
            </a:pPr>
            <a:r>
              <a:rPr lang="de-AT" dirty="0">
                <a:latin typeface="Corbel" panose="020B0503020204020204" pitchFamily="34" charset="0"/>
              </a:rPr>
              <a:t>Neutrale Buchungsplattform für den kombinierten Verkehr</a:t>
            </a:r>
          </a:p>
          <a:p>
            <a:pPr marL="0" indent="0">
              <a:buNone/>
            </a:pPr>
            <a:r>
              <a:rPr lang="de-AT" dirty="0">
                <a:latin typeface="Corbel" panose="020B0503020204020204" pitchFamily="34" charset="0"/>
              </a:rPr>
              <a:t>Bündelung von Transportbedarfen aller im kombinierten Verkehr tätigen Logistikunternehmen</a:t>
            </a:r>
          </a:p>
          <a:p>
            <a:pPr marL="0" indent="0">
              <a:buNone/>
            </a:pPr>
            <a:r>
              <a:rPr lang="de-AT" dirty="0">
                <a:latin typeface="Corbel" panose="020B0503020204020204" pitchFamily="34" charset="0"/>
              </a:rPr>
              <a:t>Organisation von Ganzzug-Verkehren zu diversen Häfen in Deutschland, Slowenien, Italien und Österreich</a:t>
            </a:r>
          </a:p>
          <a:p>
            <a:pPr marL="0" indent="0">
              <a:buNone/>
            </a:pPr>
            <a:endParaRPr lang="en-US" dirty="0"/>
          </a:p>
        </p:txBody>
      </p:sp>
      <p:sp>
        <p:nvSpPr>
          <p:cNvPr id="4" name="Datumsplatzhalter 3"/>
          <p:cNvSpPr>
            <a:spLocks noGrp="1"/>
          </p:cNvSpPr>
          <p:nvPr>
            <p:ph type="dt" sz="half" idx="10"/>
          </p:nvPr>
        </p:nvSpPr>
        <p:spPr/>
        <p:txBody>
          <a:bodyPr/>
          <a:lstStyle/>
          <a:p>
            <a:fld id="{D3E61E40-B63F-46D5-8043-32BA19620943}" type="datetime6">
              <a:rPr lang="de-AT" smtClean="0">
                <a:solidFill>
                  <a:prstClr val="white"/>
                </a:solidFill>
              </a:rPr>
              <a:t>September 22</a:t>
            </a:fld>
            <a:endParaRPr lang="de-AT" dirty="0">
              <a:solidFill>
                <a:prstClr val="white"/>
              </a:solidFill>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54</a:t>
            </a:fld>
            <a:endParaRPr lang="de-AT" dirty="0">
              <a:solidFill>
                <a:prstClr val="white"/>
              </a:solidFill>
            </a:endParaRPr>
          </a:p>
        </p:txBody>
      </p:sp>
    </p:spTree>
    <p:extLst>
      <p:ext uri="{BB962C8B-B14F-4D97-AF65-F5344CB8AC3E}">
        <p14:creationId xmlns:p14="http://schemas.microsoft.com/office/powerpoint/2010/main" val="202768306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404664"/>
            <a:ext cx="6491064" cy="990600"/>
          </a:xfrm>
        </p:spPr>
        <p:txBody>
          <a:bodyPr>
            <a:normAutofit fontScale="90000"/>
          </a:bodyPr>
          <a:lstStyle/>
          <a:p>
            <a:r>
              <a:rPr lang="de-AT" dirty="0"/>
              <a:t>Supply-Chain-Spezialisten</a:t>
            </a:r>
            <a:br>
              <a:rPr lang="de-AT" dirty="0"/>
            </a:br>
            <a:r>
              <a:rPr lang="de-AT" b="0" dirty="0">
                <a:latin typeface="Corbel" panose="020B0503020204020204" pitchFamily="34" charset="0"/>
              </a:rPr>
              <a:t>Innovative Geschäftsmodelle im Logistikbereich</a:t>
            </a:r>
            <a:endParaRPr lang="en-US" dirty="0"/>
          </a:p>
        </p:txBody>
      </p:sp>
      <p:sp>
        <p:nvSpPr>
          <p:cNvPr id="3" name="Inhaltsplatzhalter 2"/>
          <p:cNvSpPr>
            <a:spLocks noGrp="1"/>
          </p:cNvSpPr>
          <p:nvPr>
            <p:ph idx="1"/>
          </p:nvPr>
        </p:nvSpPr>
        <p:spPr>
          <a:xfrm>
            <a:off x="457200" y="1988840"/>
            <a:ext cx="8229600" cy="4488160"/>
          </a:xfrm>
        </p:spPr>
        <p:txBody>
          <a:bodyPr/>
          <a:lstStyle/>
          <a:p>
            <a:r>
              <a:rPr lang="de-AT" dirty="0"/>
              <a:t>Abwicklung von komplexen Lieferprozessen </a:t>
            </a:r>
            <a:br>
              <a:rPr lang="de-AT" dirty="0"/>
            </a:br>
            <a:r>
              <a:rPr lang="de-AT" dirty="0">
                <a:sym typeface="Wingdings" panose="05000000000000000000" pitchFamily="2" charset="2"/>
              </a:rPr>
              <a:t> erfordert industriespezifisches </a:t>
            </a:r>
            <a:r>
              <a:rPr lang="de-AT" dirty="0" err="1">
                <a:sym typeface="Wingdings" panose="05000000000000000000" pitchFamily="2" charset="2"/>
              </a:rPr>
              <a:t>Know-How</a:t>
            </a:r>
            <a:endParaRPr lang="de-AT" dirty="0">
              <a:sym typeface="Wingdings" panose="05000000000000000000" pitchFamily="2" charset="2"/>
            </a:endParaRPr>
          </a:p>
          <a:p>
            <a:pPr marL="0" indent="0">
              <a:buNone/>
            </a:pPr>
            <a:endParaRPr lang="de-AT" dirty="0"/>
          </a:p>
          <a:p>
            <a:r>
              <a:rPr lang="de-AT" dirty="0"/>
              <a:t>Zur effizienteren und transparenteren Gestaltung </a:t>
            </a:r>
            <a:br>
              <a:rPr lang="de-AT" dirty="0"/>
            </a:br>
            <a:r>
              <a:rPr lang="de-AT" dirty="0">
                <a:sym typeface="Wingdings" panose="05000000000000000000" pitchFamily="2" charset="2"/>
              </a:rPr>
              <a:t> Automatisierung von Prozessen</a:t>
            </a:r>
          </a:p>
          <a:p>
            <a:pPr marL="0" indent="0">
              <a:buNone/>
            </a:pPr>
            <a:endParaRPr lang="de-AT" dirty="0">
              <a:sym typeface="Wingdings" panose="05000000000000000000" pitchFamily="2" charset="2"/>
            </a:endParaRPr>
          </a:p>
          <a:p>
            <a:r>
              <a:rPr lang="de-AT" b="1" dirty="0">
                <a:sym typeface="Wingdings" panose="05000000000000000000" pitchFamily="2" charset="2"/>
              </a:rPr>
              <a:t>Große Herausforderung: </a:t>
            </a:r>
            <a:r>
              <a:rPr lang="de-AT" dirty="0">
                <a:sym typeface="Wingdings" panose="05000000000000000000" pitchFamily="2" charset="2"/>
              </a:rPr>
              <a:t>gleichzeitig innovativ sein, aber wettbewerbsfähig zu bleiben</a:t>
            </a:r>
          </a:p>
          <a:p>
            <a:endParaRPr lang="de-AT" dirty="0">
              <a:sym typeface="Wingdings" panose="05000000000000000000" pitchFamily="2" charset="2"/>
            </a:endParaRPr>
          </a:p>
          <a:p>
            <a:r>
              <a:rPr lang="de-AT" dirty="0">
                <a:sym typeface="Wingdings" panose="05000000000000000000" pitchFamily="2" charset="2"/>
              </a:rPr>
              <a:t>Kooperationen mit Service Providern fallweise sinnvoll</a:t>
            </a:r>
            <a:endParaRPr lang="de-AT" dirty="0"/>
          </a:p>
          <a:p>
            <a:pPr marL="0" indent="0">
              <a:buNone/>
            </a:pPr>
            <a:endParaRPr lang="de-AT" dirty="0"/>
          </a:p>
          <a:p>
            <a:pPr marL="0" indent="0">
              <a:buNone/>
            </a:pPr>
            <a:endParaRPr lang="en-US" dirty="0"/>
          </a:p>
        </p:txBody>
      </p:sp>
      <p:sp>
        <p:nvSpPr>
          <p:cNvPr id="4" name="Datumsplatzhalter 3"/>
          <p:cNvSpPr>
            <a:spLocks noGrp="1"/>
          </p:cNvSpPr>
          <p:nvPr>
            <p:ph type="dt" sz="half" idx="10"/>
          </p:nvPr>
        </p:nvSpPr>
        <p:spPr/>
        <p:txBody>
          <a:bodyPr/>
          <a:lstStyle/>
          <a:p>
            <a:fld id="{D3E61E40-B63F-46D5-8043-32BA19620943}" type="datetime6">
              <a:rPr lang="de-AT" smtClean="0">
                <a:solidFill>
                  <a:prstClr val="white"/>
                </a:solidFill>
              </a:rPr>
              <a:t>September 22</a:t>
            </a:fld>
            <a:endParaRPr lang="de-AT" dirty="0">
              <a:solidFill>
                <a:prstClr val="white"/>
              </a:solidFill>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55</a:t>
            </a:fld>
            <a:endParaRPr lang="de-AT" dirty="0">
              <a:solidFill>
                <a:prstClr val="white"/>
              </a:solidFill>
            </a:endParaRPr>
          </a:p>
        </p:txBody>
      </p:sp>
    </p:spTree>
    <p:extLst>
      <p:ext uri="{BB962C8B-B14F-4D97-AF65-F5344CB8AC3E}">
        <p14:creationId xmlns:p14="http://schemas.microsoft.com/office/powerpoint/2010/main" val="44859710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404664"/>
            <a:ext cx="6491064" cy="990600"/>
          </a:xfrm>
        </p:spPr>
        <p:txBody>
          <a:bodyPr>
            <a:normAutofit/>
          </a:bodyPr>
          <a:lstStyle/>
          <a:p>
            <a:r>
              <a:rPr lang="de-AT" dirty="0">
                <a:latin typeface="Corbel" panose="020B0503020204020204" pitchFamily="34" charset="0"/>
              </a:rPr>
              <a:t>Service Provider</a:t>
            </a:r>
            <a:br>
              <a:rPr lang="de-AT" sz="2400" b="0" dirty="0">
                <a:latin typeface="Corbel" panose="020B0503020204020204" pitchFamily="34" charset="0"/>
              </a:rPr>
            </a:br>
            <a:r>
              <a:rPr lang="de-AT" sz="2400" b="0" dirty="0">
                <a:latin typeface="Corbel" panose="020B0503020204020204" pitchFamily="34" charset="0"/>
              </a:rPr>
              <a:t>Innovative Geschäftsmodelle im Logistikbereich</a:t>
            </a:r>
          </a:p>
        </p:txBody>
      </p:sp>
      <p:sp>
        <p:nvSpPr>
          <p:cNvPr id="3" name="Inhaltsplatzhalter 2"/>
          <p:cNvSpPr>
            <a:spLocks noGrp="1"/>
          </p:cNvSpPr>
          <p:nvPr>
            <p:ph idx="1"/>
          </p:nvPr>
        </p:nvSpPr>
        <p:spPr>
          <a:xfrm>
            <a:off x="457200" y="2132856"/>
            <a:ext cx="8229600" cy="4344144"/>
          </a:xfrm>
        </p:spPr>
        <p:txBody>
          <a:bodyPr>
            <a:normAutofit/>
          </a:bodyPr>
          <a:lstStyle/>
          <a:p>
            <a:r>
              <a:rPr lang="de-AT" sz="2200" dirty="0">
                <a:latin typeface="Corbel" panose="020B0503020204020204" pitchFamily="34" charset="0"/>
              </a:rPr>
              <a:t>Service Provider stellen </a:t>
            </a:r>
            <a:r>
              <a:rPr lang="de-AT" sz="2200" b="1" dirty="0">
                <a:latin typeface="Corbel" panose="020B0503020204020204" pitchFamily="34" charset="0"/>
              </a:rPr>
              <a:t>Softwareprodukte und Lösungen </a:t>
            </a:r>
            <a:r>
              <a:rPr lang="de-AT" sz="2200" dirty="0">
                <a:latin typeface="Corbel" panose="020B0503020204020204" pitchFamily="34" charset="0"/>
              </a:rPr>
              <a:t>für die Sammlung und systematische Auswertung großer Datenmengen zur Verfügung</a:t>
            </a:r>
          </a:p>
          <a:p>
            <a:endParaRPr lang="de-AT" sz="2200" dirty="0">
              <a:latin typeface="Corbel" panose="020B0503020204020204" pitchFamily="34" charset="0"/>
            </a:endParaRPr>
          </a:p>
          <a:p>
            <a:r>
              <a:rPr lang="de-AT" sz="2200" dirty="0">
                <a:latin typeface="Corbel" panose="020B0503020204020204" pitchFamily="34" charset="0"/>
              </a:rPr>
              <a:t>Sie sind somit das </a:t>
            </a:r>
            <a:r>
              <a:rPr lang="de-AT" sz="2200" b="1" dirty="0">
                <a:latin typeface="Corbel" panose="020B0503020204020204" pitchFamily="34" charset="0"/>
              </a:rPr>
              <a:t>Kernstück der digitalen Logistik</a:t>
            </a:r>
          </a:p>
          <a:p>
            <a:endParaRPr lang="de-AT" sz="2200" dirty="0">
              <a:latin typeface="Corbel" panose="020B0503020204020204" pitchFamily="34" charset="0"/>
            </a:endParaRPr>
          </a:p>
          <a:p>
            <a:r>
              <a:rPr lang="de-AT" sz="2200" dirty="0">
                <a:latin typeface="Corbel" panose="020B0503020204020204" pitchFamily="34" charset="0"/>
              </a:rPr>
              <a:t>Angeboten werden z.B. Online-Bezahlsysteme, GPS-Tracking oder die automatisierte Zollabwicklung</a:t>
            </a:r>
          </a:p>
          <a:p>
            <a:endParaRPr lang="de-AT" sz="2200" dirty="0">
              <a:latin typeface="Corbel" panose="020B0503020204020204" pitchFamily="34" charset="0"/>
            </a:endParaRPr>
          </a:p>
          <a:p>
            <a:r>
              <a:rPr lang="de-AT" sz="2200" dirty="0">
                <a:latin typeface="Corbel" panose="020B0503020204020204" pitchFamily="34" charset="0"/>
              </a:rPr>
              <a:t>Valide Daten (in Echtzeit) und eine lückenlose Vernetzung sind Voraussetzung</a:t>
            </a:r>
            <a:endParaRPr lang="de-AT" sz="3000" dirty="0">
              <a:latin typeface="Corbel" panose="020B0503020204020204" pitchFamily="34" charset="0"/>
            </a:endParaRPr>
          </a:p>
          <a:p>
            <a:endParaRPr lang="de-AT" dirty="0">
              <a:latin typeface="Corbel" panose="020B0503020204020204" pitchFamily="34" charset="0"/>
            </a:endParaRPr>
          </a:p>
          <a:p>
            <a:pPr lvl="1"/>
            <a:endParaRPr lang="de-AT" dirty="0">
              <a:latin typeface="Corbel" panose="020B0503020204020204" pitchFamily="34" charset="0"/>
            </a:endParaRPr>
          </a:p>
          <a:p>
            <a:pPr marL="0" indent="0">
              <a:buNone/>
            </a:pPr>
            <a:endParaRPr lang="de-AT" dirty="0">
              <a:latin typeface="Corbel" panose="020B0503020204020204" pitchFamily="34" charset="0"/>
            </a:endParaRPr>
          </a:p>
        </p:txBody>
      </p:sp>
      <p:sp>
        <p:nvSpPr>
          <p:cNvPr id="4" name="Datumsplatzhalter 3"/>
          <p:cNvSpPr>
            <a:spLocks noGrp="1"/>
          </p:cNvSpPr>
          <p:nvPr>
            <p:ph type="dt" sz="half" idx="10"/>
          </p:nvPr>
        </p:nvSpPr>
        <p:spPr/>
        <p:txBody>
          <a:bodyPr/>
          <a:lstStyle/>
          <a:p>
            <a:fld id="{D3E61E40-B63F-46D5-8043-32BA19620943}" type="datetime6">
              <a:rPr lang="de-AT" smtClean="0">
                <a:solidFill>
                  <a:prstClr val="white"/>
                </a:solidFill>
              </a:rPr>
              <a:t>September 22</a:t>
            </a:fld>
            <a:endParaRPr lang="de-AT" dirty="0">
              <a:solidFill>
                <a:prstClr val="white"/>
              </a:solidFill>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56</a:t>
            </a:fld>
            <a:endParaRPr lang="de-AT" dirty="0">
              <a:solidFill>
                <a:prstClr val="white"/>
              </a:solidFill>
            </a:endParaRPr>
          </a:p>
        </p:txBody>
      </p:sp>
    </p:spTree>
    <p:extLst>
      <p:ext uri="{BB962C8B-B14F-4D97-AF65-F5344CB8AC3E}">
        <p14:creationId xmlns:p14="http://schemas.microsoft.com/office/powerpoint/2010/main" val="169871760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404664"/>
            <a:ext cx="7931224" cy="990600"/>
          </a:xfrm>
        </p:spPr>
        <p:txBody>
          <a:bodyPr/>
          <a:lstStyle/>
          <a:p>
            <a:pPr lvl="0"/>
            <a:r>
              <a:rPr lang="de-DE" dirty="0">
                <a:latin typeface="Corbel" panose="020B0503020204020204" pitchFamily="34" charset="0"/>
              </a:rPr>
              <a:t>Relevante Geschäftsmodelle für die Binnenschifffahrt</a:t>
            </a:r>
            <a:endParaRPr lang="de-DE" sz="2400" b="0" dirty="0">
              <a:latin typeface="Corbel" panose="020B0503020204020204" pitchFamily="34" charset="0"/>
            </a:endParaRPr>
          </a:p>
        </p:txBody>
      </p:sp>
      <p:sp>
        <p:nvSpPr>
          <p:cNvPr id="3" name="Inhaltsplatzhalter 2"/>
          <p:cNvSpPr>
            <a:spLocks noGrp="1"/>
          </p:cNvSpPr>
          <p:nvPr>
            <p:ph idx="1"/>
          </p:nvPr>
        </p:nvSpPr>
        <p:spPr/>
        <p:txBody>
          <a:bodyPr/>
          <a:lstStyle/>
          <a:p>
            <a:pPr marL="0" indent="0">
              <a:buNone/>
            </a:pPr>
            <a:endParaRPr lang="de-AT" b="1" dirty="0">
              <a:latin typeface="Corbel" panose="020B0503020204020204" pitchFamily="34" charset="0"/>
            </a:endParaRPr>
          </a:p>
          <a:p>
            <a:r>
              <a:rPr lang="de-AT" sz="2200" dirty="0">
                <a:latin typeface="Corbel" panose="020B0503020204020204" pitchFamily="34" charset="0"/>
              </a:rPr>
              <a:t>Innovative und datengetriebene Geschäftsmodelle sind auch für die Binnenschifffahrt interessant</a:t>
            </a:r>
          </a:p>
          <a:p>
            <a:pPr marL="0" indent="0">
              <a:buNone/>
            </a:pPr>
            <a:endParaRPr lang="de-AT" dirty="0">
              <a:latin typeface="Corbel" panose="020B0503020204020204" pitchFamily="34" charset="0"/>
            </a:endParaRPr>
          </a:p>
          <a:p>
            <a:r>
              <a:rPr lang="de-AT" sz="2200" b="1" dirty="0">
                <a:latin typeface="Corbel" panose="020B0503020204020204" pitchFamily="34" charset="0"/>
              </a:rPr>
              <a:t>Große Herausforderung</a:t>
            </a:r>
            <a:r>
              <a:rPr lang="de-AT" sz="2200" dirty="0">
                <a:latin typeface="Corbel" panose="020B0503020204020204" pitchFamily="34" charset="0"/>
              </a:rPr>
              <a:t>: Verfügbarkeit und Auswahl geeigneter Daten (das Datenvolumen steigt stetig, jedoch können nur wenige direkt verwendet werden)</a:t>
            </a:r>
          </a:p>
          <a:p>
            <a:endParaRPr lang="de-AT" sz="2200" dirty="0">
              <a:latin typeface="Corbel" panose="020B0503020204020204" pitchFamily="34" charset="0"/>
            </a:endParaRPr>
          </a:p>
          <a:p>
            <a:r>
              <a:rPr lang="de-AT" sz="2200" dirty="0">
                <a:latin typeface="Corbel" panose="020B0503020204020204" pitchFamily="34" charset="0"/>
              </a:rPr>
              <a:t>Technische und strukturelle Anpassungen sind für die Implementierung von innovativen, datengetriebenen Geschäftsmodelle essentiell</a:t>
            </a:r>
          </a:p>
          <a:p>
            <a:pPr marL="0" indent="0">
              <a:buNone/>
            </a:pPr>
            <a:endParaRPr lang="de-AT" dirty="0">
              <a:latin typeface="Corbel" panose="020B0503020204020204" pitchFamily="34" charset="0"/>
            </a:endParaRPr>
          </a:p>
          <a:p>
            <a:endParaRPr lang="de-AT" dirty="0">
              <a:latin typeface="Corbel" panose="020B0503020204020204" pitchFamily="34" charset="0"/>
            </a:endParaRPr>
          </a:p>
        </p:txBody>
      </p:sp>
      <p:sp>
        <p:nvSpPr>
          <p:cNvPr id="4" name="Datumsplatzhalter 3"/>
          <p:cNvSpPr>
            <a:spLocks noGrp="1"/>
          </p:cNvSpPr>
          <p:nvPr>
            <p:ph type="dt" sz="half" idx="10"/>
          </p:nvPr>
        </p:nvSpPr>
        <p:spPr/>
        <p:txBody>
          <a:bodyPr/>
          <a:lstStyle/>
          <a:p>
            <a:fld id="{D3E61E40-B63F-46D5-8043-32BA19620943}" type="datetime6">
              <a:rPr lang="de-AT" smtClean="0">
                <a:solidFill>
                  <a:prstClr val="white"/>
                </a:solidFill>
              </a:rPr>
              <a:t>September 22</a:t>
            </a:fld>
            <a:endParaRPr lang="de-AT" dirty="0">
              <a:solidFill>
                <a:prstClr val="white"/>
              </a:solidFill>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57</a:t>
            </a:fld>
            <a:endParaRPr lang="de-AT" dirty="0">
              <a:solidFill>
                <a:prstClr val="white"/>
              </a:solidFill>
            </a:endParaRPr>
          </a:p>
        </p:txBody>
      </p:sp>
    </p:spTree>
    <p:extLst>
      <p:ext uri="{BB962C8B-B14F-4D97-AF65-F5344CB8AC3E}">
        <p14:creationId xmlns:p14="http://schemas.microsoft.com/office/powerpoint/2010/main" val="27573271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49768" y="2501065"/>
            <a:ext cx="4294232" cy="2862821"/>
          </a:xfrm>
          <a:prstGeom prst="rect">
            <a:avLst/>
          </a:prstGeom>
        </p:spPr>
      </p:pic>
      <p:sp>
        <p:nvSpPr>
          <p:cNvPr id="3" name="Inhaltsplatzhalter 2"/>
          <p:cNvSpPr>
            <a:spLocks noGrp="1"/>
          </p:cNvSpPr>
          <p:nvPr>
            <p:ph idx="1"/>
          </p:nvPr>
        </p:nvSpPr>
        <p:spPr>
          <a:xfrm>
            <a:off x="457200" y="2420888"/>
            <a:ext cx="4258816" cy="4056112"/>
          </a:xfrm>
        </p:spPr>
        <p:txBody>
          <a:bodyPr>
            <a:normAutofit/>
          </a:bodyPr>
          <a:lstStyle/>
          <a:p>
            <a:pPr marL="0" indent="0">
              <a:buNone/>
            </a:pPr>
            <a:r>
              <a:rPr lang="de-DE" u="sng" dirty="0">
                <a:latin typeface="Corbel" panose="020B0503020204020204" pitchFamily="34" charset="0"/>
              </a:rPr>
              <a:t>Praxisbeispiele</a:t>
            </a:r>
            <a:endParaRPr lang="de-DE" sz="2000" b="1" dirty="0">
              <a:latin typeface="Corbel" panose="020B0503020204020204" pitchFamily="34" charset="0"/>
            </a:endParaRPr>
          </a:p>
          <a:p>
            <a:pPr marL="0" indent="0">
              <a:buNone/>
            </a:pPr>
            <a:r>
              <a:rPr lang="de-DE" sz="2000" b="1" dirty="0">
                <a:latin typeface="Corbel" panose="020B0503020204020204" pitchFamily="34" charset="0"/>
              </a:rPr>
              <a:t>Paris (Frankreich): </a:t>
            </a:r>
          </a:p>
          <a:p>
            <a:r>
              <a:rPr lang="de-DE" sz="2200" b="1" dirty="0" err="1">
                <a:latin typeface="Corbel" panose="020B0503020204020204" pitchFamily="34" charset="0"/>
              </a:rPr>
              <a:t>Franprix</a:t>
            </a:r>
            <a:endParaRPr lang="de-DE" sz="2200" b="1" dirty="0">
              <a:latin typeface="Corbel" panose="020B0503020204020204" pitchFamily="34" charset="0"/>
            </a:endParaRPr>
          </a:p>
          <a:p>
            <a:pPr lvl="1">
              <a:buFont typeface="Symbol" panose="05050102010706020507" pitchFamily="18" charset="2"/>
              <a:buChar char="-"/>
            </a:pPr>
            <a:r>
              <a:rPr lang="de-DE" sz="1800" dirty="0">
                <a:latin typeface="Corbel" panose="020B0503020204020204" pitchFamily="34" charset="0"/>
              </a:rPr>
              <a:t>Belieferung der Supermärkte mit dem Binnenschiff</a:t>
            </a:r>
          </a:p>
          <a:p>
            <a:pPr lvl="1">
              <a:buFont typeface="Symbol" panose="05050102010706020507" pitchFamily="18" charset="2"/>
              <a:buChar char="-"/>
            </a:pPr>
            <a:r>
              <a:rPr lang="de-DE" sz="1800" dirty="0">
                <a:latin typeface="Corbel" panose="020B0503020204020204" pitchFamily="34" charset="0"/>
              </a:rPr>
              <a:t>Bündelung der Waren in Verteilzentren </a:t>
            </a:r>
            <a:endParaRPr lang="de-AT" sz="1800" dirty="0">
              <a:latin typeface="Corbel" panose="020B0503020204020204" pitchFamily="34" charset="0"/>
            </a:endParaRPr>
          </a:p>
          <a:p>
            <a:pPr lvl="1">
              <a:buFont typeface="Symbol" panose="05050102010706020507" pitchFamily="18" charset="2"/>
              <a:buChar char="-"/>
            </a:pPr>
            <a:r>
              <a:rPr lang="de-DE" sz="1800" dirty="0">
                <a:latin typeface="Corbel" panose="020B0503020204020204" pitchFamily="34" charset="0"/>
              </a:rPr>
              <a:t>Rücktransport der leeren Boxen zum Verteilzentrum</a:t>
            </a:r>
          </a:p>
          <a:p>
            <a:pPr marL="0" indent="0">
              <a:buNone/>
            </a:pPr>
            <a:endParaRPr lang="de-DE" sz="2000" dirty="0">
              <a:latin typeface="Corbel" panose="020B0503020204020204" pitchFamily="34" charset="0"/>
            </a:endParaRPr>
          </a:p>
          <a:p>
            <a:pPr marL="0" indent="0">
              <a:buNone/>
            </a:pPr>
            <a:r>
              <a:rPr lang="de-DE" sz="1800" dirty="0">
                <a:latin typeface="Corbel" panose="020B0503020204020204" pitchFamily="34" charset="0"/>
              </a:rPr>
              <a:t>. </a:t>
            </a:r>
            <a:endParaRPr lang="de-AT" sz="1800" dirty="0">
              <a:latin typeface="Corbel" panose="020B0503020204020204" pitchFamily="34" charset="0"/>
            </a:endParaRPr>
          </a:p>
          <a:p>
            <a:pPr marL="0" indent="0">
              <a:buNone/>
            </a:pPr>
            <a:endParaRPr lang="de-DE" dirty="0">
              <a:latin typeface="Corbel" panose="020B0503020204020204" pitchFamily="34" charset="0"/>
            </a:endParaRPr>
          </a:p>
        </p:txBody>
      </p:sp>
      <p:sp>
        <p:nvSpPr>
          <p:cNvPr id="4" name="Datumsplatzhalter 3"/>
          <p:cNvSpPr>
            <a:spLocks noGrp="1"/>
          </p:cNvSpPr>
          <p:nvPr>
            <p:ph type="dt" sz="half" idx="10"/>
          </p:nvPr>
        </p:nvSpPr>
        <p:spPr/>
        <p:txBody>
          <a:bodyPr/>
          <a:lstStyle/>
          <a:p>
            <a:fld id="{D3E61E40-B63F-46D5-8043-32BA19620943}" type="datetime6">
              <a:rPr lang="de-AT" smtClean="0">
                <a:solidFill>
                  <a:prstClr val="white"/>
                </a:solidFill>
              </a:rPr>
              <a:t>September 22</a:t>
            </a:fld>
            <a:endParaRPr lang="de-AT" dirty="0">
              <a:solidFill>
                <a:prstClr val="white"/>
              </a:solidFill>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58</a:t>
            </a:fld>
            <a:endParaRPr lang="de-AT" dirty="0">
              <a:solidFill>
                <a:prstClr val="white"/>
              </a:solidFill>
            </a:endParaRPr>
          </a:p>
        </p:txBody>
      </p:sp>
      <p:sp>
        <p:nvSpPr>
          <p:cNvPr id="9" name="Textfeld 8"/>
          <p:cNvSpPr txBox="1"/>
          <p:nvPr/>
        </p:nvSpPr>
        <p:spPr>
          <a:xfrm>
            <a:off x="4834864" y="2536113"/>
            <a:ext cx="2052736" cy="215444"/>
          </a:xfrm>
          <a:prstGeom prst="rect">
            <a:avLst/>
          </a:prstGeom>
          <a:noFill/>
        </p:spPr>
        <p:txBody>
          <a:bodyPr wrap="square" rtlCol="0">
            <a:spAutoFit/>
          </a:bodyPr>
          <a:lstStyle/>
          <a:p>
            <a:r>
              <a:rPr lang="de-AT" sz="800" dirty="0">
                <a:latin typeface="Corbel" panose="020B0503020204020204" pitchFamily="34" charset="0"/>
              </a:rPr>
              <a:t>Quelle: </a:t>
            </a:r>
            <a:r>
              <a:rPr lang="de-AT" sz="800" dirty="0" err="1">
                <a:latin typeface="Corbel" panose="020B0503020204020204" pitchFamily="34" charset="0"/>
              </a:rPr>
              <a:t>pixabay</a:t>
            </a:r>
            <a:endParaRPr lang="de-AT" sz="800" dirty="0">
              <a:latin typeface="Corbel" panose="020B0503020204020204" pitchFamily="34" charset="0"/>
            </a:endParaRPr>
          </a:p>
        </p:txBody>
      </p:sp>
      <p:sp>
        <p:nvSpPr>
          <p:cNvPr id="12" name="Titel 1"/>
          <p:cNvSpPr>
            <a:spLocks noGrp="1"/>
          </p:cNvSpPr>
          <p:nvPr>
            <p:ph type="title"/>
          </p:nvPr>
        </p:nvSpPr>
        <p:spPr>
          <a:xfrm>
            <a:off x="457200" y="404664"/>
            <a:ext cx="7715200" cy="990600"/>
          </a:xfrm>
        </p:spPr>
        <p:txBody>
          <a:bodyPr>
            <a:normAutofit/>
          </a:bodyPr>
          <a:lstStyle/>
          <a:p>
            <a:r>
              <a:rPr lang="de-AT" dirty="0">
                <a:latin typeface="Corbel" panose="020B0503020204020204" pitchFamily="34" charset="0"/>
              </a:rPr>
              <a:t>Kooperation und Digitalisierung</a:t>
            </a:r>
            <a:br>
              <a:rPr lang="de-AT" b="0" dirty="0">
                <a:latin typeface="Corbel" panose="020B0503020204020204" pitchFamily="34" charset="0"/>
              </a:rPr>
            </a:br>
            <a:r>
              <a:rPr lang="de-DE" sz="2400" b="0" dirty="0">
                <a:latin typeface="Corbel" panose="020B0503020204020204" pitchFamily="34" charset="0"/>
              </a:rPr>
              <a:t>Relevante Geschäftsmodelle für die Binnenschifffahrt</a:t>
            </a:r>
            <a:endParaRPr lang="de-AT" sz="2000" b="0" dirty="0">
              <a:latin typeface="Corbel" panose="020B0503020204020204" pitchFamily="34" charset="0"/>
            </a:endParaRPr>
          </a:p>
        </p:txBody>
      </p:sp>
    </p:spTree>
    <p:extLst>
      <p:ext uri="{BB962C8B-B14F-4D97-AF65-F5344CB8AC3E}">
        <p14:creationId xmlns:p14="http://schemas.microsoft.com/office/powerpoint/2010/main" val="293042402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normAutofit fontScale="92500" lnSpcReduction="10000"/>
          </a:bodyPr>
          <a:lstStyle/>
          <a:p>
            <a:pPr marL="0" indent="0">
              <a:buNone/>
            </a:pPr>
            <a:endParaRPr lang="de-DE" sz="800" b="1" dirty="0">
              <a:latin typeface="Corbel" panose="020B0503020204020204" pitchFamily="34" charset="0"/>
            </a:endParaRPr>
          </a:p>
          <a:p>
            <a:pPr marL="0" indent="0">
              <a:buNone/>
            </a:pPr>
            <a:r>
              <a:rPr lang="de-DE" sz="2800" u="sng" dirty="0">
                <a:latin typeface="Corbel" panose="020B0503020204020204" pitchFamily="34" charset="0"/>
              </a:rPr>
              <a:t>Praxisbeispiele</a:t>
            </a:r>
          </a:p>
          <a:p>
            <a:pPr marL="0" indent="0">
              <a:buNone/>
            </a:pPr>
            <a:r>
              <a:rPr lang="de-DE" b="1" dirty="0">
                <a:latin typeface="Corbel" panose="020B0503020204020204" pitchFamily="34" charset="0"/>
              </a:rPr>
              <a:t>Amsterdam (Niederlande) </a:t>
            </a:r>
          </a:p>
          <a:p>
            <a:pPr marL="0" indent="0">
              <a:buNone/>
            </a:pPr>
            <a:endParaRPr lang="de-AT" dirty="0">
              <a:latin typeface="Corbel" panose="020B0503020204020204" pitchFamily="34" charset="0"/>
            </a:endParaRPr>
          </a:p>
          <a:p>
            <a:r>
              <a:rPr lang="de-DE" b="1" dirty="0">
                <a:latin typeface="Corbel" panose="020B0503020204020204" pitchFamily="34" charset="0"/>
              </a:rPr>
              <a:t>DHL Express</a:t>
            </a:r>
          </a:p>
          <a:p>
            <a:pPr lvl="1">
              <a:buFont typeface="Symbol" panose="05050102010706020507" pitchFamily="18" charset="2"/>
              <a:buChar char="-"/>
            </a:pPr>
            <a:r>
              <a:rPr lang="de-DE" sz="1900" dirty="0">
                <a:latin typeface="Corbel" panose="020B0503020204020204" pitchFamily="34" charset="0"/>
              </a:rPr>
              <a:t>greift auf das gut ausgebaute und wenig ausgelastete </a:t>
            </a:r>
            <a:br>
              <a:rPr lang="de-DE" sz="1900" dirty="0">
                <a:latin typeface="Corbel" panose="020B0503020204020204" pitchFamily="34" charset="0"/>
              </a:rPr>
            </a:br>
            <a:r>
              <a:rPr lang="de-DE" sz="1900" dirty="0">
                <a:latin typeface="Corbel" panose="020B0503020204020204" pitchFamily="34" charset="0"/>
              </a:rPr>
              <a:t>Kanal und Wasserstraßennetz zurück</a:t>
            </a:r>
            <a:r>
              <a:rPr lang="de-AT" sz="1900" dirty="0">
                <a:latin typeface="Corbel" panose="020B0503020204020204" pitchFamily="34" charset="0"/>
              </a:rPr>
              <a:t> </a:t>
            </a:r>
          </a:p>
          <a:p>
            <a:pPr lvl="1">
              <a:buFont typeface="Symbol" panose="05050102010706020507" pitchFamily="18" charset="2"/>
              <a:buChar char="-"/>
            </a:pPr>
            <a:r>
              <a:rPr lang="de-DE" sz="1900" dirty="0">
                <a:latin typeface="Corbel" panose="020B0503020204020204" pitchFamily="34" charset="0"/>
              </a:rPr>
              <a:t>schwimmendes Verteilzentrum im Innenstadtbereich</a:t>
            </a:r>
            <a:endParaRPr lang="de-AT" sz="1900" dirty="0">
              <a:latin typeface="Corbel" panose="020B0503020204020204" pitchFamily="34" charset="0"/>
            </a:endParaRPr>
          </a:p>
          <a:p>
            <a:pPr marL="0" indent="0">
              <a:buNone/>
            </a:pPr>
            <a:endParaRPr lang="de-DE" b="1" dirty="0">
              <a:latin typeface="Corbel" panose="020B0503020204020204" pitchFamily="34" charset="0"/>
            </a:endParaRPr>
          </a:p>
          <a:p>
            <a:r>
              <a:rPr lang="de-DE" b="1" dirty="0" err="1">
                <a:latin typeface="Corbel" panose="020B0503020204020204" pitchFamily="34" charset="0"/>
              </a:rPr>
              <a:t>Mariteam</a:t>
            </a:r>
            <a:r>
              <a:rPr lang="de-DE" b="1" dirty="0">
                <a:latin typeface="Corbel" panose="020B0503020204020204" pitchFamily="34" charset="0"/>
              </a:rPr>
              <a:t> </a:t>
            </a:r>
            <a:r>
              <a:rPr lang="de-DE" b="1" dirty="0" err="1">
                <a:latin typeface="Corbel" panose="020B0503020204020204" pitchFamily="34" charset="0"/>
              </a:rPr>
              <a:t>Mokum</a:t>
            </a:r>
            <a:endParaRPr lang="de-DE" dirty="0">
              <a:latin typeface="Corbel" panose="020B0503020204020204" pitchFamily="34" charset="0"/>
            </a:endParaRPr>
          </a:p>
          <a:p>
            <a:pPr lvl="1">
              <a:buFont typeface="Symbol" panose="05050102010706020507" pitchFamily="18" charset="2"/>
              <a:buChar char="-"/>
            </a:pPr>
            <a:r>
              <a:rPr lang="de-AT" sz="1900" dirty="0">
                <a:latin typeface="Corbel" panose="020B0503020204020204" pitchFamily="34" charset="0"/>
              </a:rPr>
              <a:t>Logistikdienstleistungen in den Kanälen von </a:t>
            </a:r>
            <a:br>
              <a:rPr lang="de-AT" sz="1900" dirty="0">
                <a:latin typeface="Corbel" panose="020B0503020204020204" pitchFamily="34" charset="0"/>
              </a:rPr>
            </a:br>
            <a:r>
              <a:rPr lang="de-AT" sz="1900" dirty="0">
                <a:latin typeface="Corbel" panose="020B0503020204020204" pitchFamily="34" charset="0"/>
              </a:rPr>
              <a:t>Amsterdam </a:t>
            </a:r>
            <a:r>
              <a:rPr lang="de-AT" sz="1900" dirty="0">
                <a:latin typeface="Corbel" panose="020B0503020204020204" pitchFamily="34" charset="0"/>
                <a:sym typeface="Wingdings" panose="05000000000000000000" pitchFamily="2" charset="2"/>
              </a:rPr>
              <a:t></a:t>
            </a:r>
            <a:r>
              <a:rPr lang="de-AT" sz="1900" dirty="0">
                <a:latin typeface="Corbel" panose="020B0503020204020204" pitchFamily="34" charset="0"/>
              </a:rPr>
              <a:t> Transport von Müllcontainern, </a:t>
            </a:r>
            <a:br>
              <a:rPr lang="de-AT" sz="1900" dirty="0">
                <a:latin typeface="Corbel" panose="020B0503020204020204" pitchFamily="34" charset="0"/>
              </a:rPr>
            </a:br>
            <a:r>
              <a:rPr lang="de-AT" sz="1900" dirty="0">
                <a:latin typeface="Corbel" panose="020B0503020204020204" pitchFamily="34" charset="0"/>
              </a:rPr>
              <a:t>Schüttgutbehältern, Gitterboxen oder Paletten</a:t>
            </a:r>
          </a:p>
          <a:p>
            <a:pPr lvl="1">
              <a:buFont typeface="Symbol" panose="05050102010706020507" pitchFamily="18" charset="2"/>
              <a:buChar char="-"/>
            </a:pPr>
            <a:r>
              <a:rPr lang="de-AT" sz="1900" dirty="0">
                <a:latin typeface="Corbel" panose="020B0503020204020204" pitchFamily="34" charset="0"/>
              </a:rPr>
              <a:t>Ausgestattet mit einem Hybridantrieb </a:t>
            </a:r>
            <a:br>
              <a:rPr lang="de-AT" sz="1900" dirty="0">
                <a:latin typeface="Corbel" panose="020B0503020204020204" pitchFamily="34" charset="0"/>
              </a:rPr>
            </a:br>
            <a:r>
              <a:rPr lang="de-AT" sz="1900" dirty="0">
                <a:latin typeface="Corbel" panose="020B0503020204020204" pitchFamily="34" charset="0"/>
                <a:sym typeface="Wingdings" panose="05000000000000000000" pitchFamily="2" charset="2"/>
              </a:rPr>
              <a:t> </a:t>
            </a:r>
            <a:r>
              <a:rPr lang="de-AT" sz="1900" dirty="0">
                <a:latin typeface="Corbel" panose="020B0503020204020204" pitchFamily="34" charset="0"/>
              </a:rPr>
              <a:t>emissionsfreier und geräuscharmer Transport</a:t>
            </a:r>
          </a:p>
          <a:p>
            <a:pPr marL="0" indent="0">
              <a:buNone/>
            </a:pPr>
            <a:endParaRPr lang="de-DE" dirty="0">
              <a:latin typeface="Corbel" panose="020B0503020204020204" pitchFamily="34" charset="0"/>
            </a:endParaRPr>
          </a:p>
          <a:p>
            <a:endParaRPr lang="de-AT" dirty="0">
              <a:latin typeface="Corbel" panose="020B0503020204020204" pitchFamily="34" charset="0"/>
            </a:endParaRPr>
          </a:p>
        </p:txBody>
      </p:sp>
      <p:sp>
        <p:nvSpPr>
          <p:cNvPr id="4" name="Datumsplatzhalter 3"/>
          <p:cNvSpPr>
            <a:spLocks noGrp="1"/>
          </p:cNvSpPr>
          <p:nvPr>
            <p:ph type="dt" sz="half" idx="10"/>
          </p:nvPr>
        </p:nvSpPr>
        <p:spPr/>
        <p:txBody>
          <a:bodyPr/>
          <a:lstStyle/>
          <a:p>
            <a:fld id="{D3E61E40-B63F-46D5-8043-32BA19620943}" type="datetime6">
              <a:rPr lang="de-AT" smtClean="0">
                <a:solidFill>
                  <a:prstClr val="white"/>
                </a:solidFill>
              </a:rPr>
              <a:t>September 22</a:t>
            </a:fld>
            <a:endParaRPr lang="de-AT" dirty="0">
              <a:solidFill>
                <a:prstClr val="white"/>
              </a:solidFill>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59</a:t>
            </a:fld>
            <a:endParaRPr lang="de-AT" dirty="0">
              <a:solidFill>
                <a:prstClr val="white"/>
              </a:solidFill>
            </a:endParaRPr>
          </a:p>
        </p:txBody>
      </p:sp>
      <p:sp>
        <p:nvSpPr>
          <p:cNvPr id="12" name="Titel 1"/>
          <p:cNvSpPr>
            <a:spLocks noGrp="1"/>
          </p:cNvSpPr>
          <p:nvPr>
            <p:ph type="title"/>
          </p:nvPr>
        </p:nvSpPr>
        <p:spPr>
          <a:xfrm>
            <a:off x="457200" y="404664"/>
            <a:ext cx="7715200" cy="990600"/>
          </a:xfrm>
        </p:spPr>
        <p:txBody>
          <a:bodyPr>
            <a:normAutofit/>
          </a:bodyPr>
          <a:lstStyle/>
          <a:p>
            <a:r>
              <a:rPr lang="de-AT" dirty="0">
                <a:latin typeface="Corbel" panose="020B0503020204020204" pitchFamily="34" charset="0"/>
              </a:rPr>
              <a:t>Kooperation und Digitalisierung</a:t>
            </a:r>
            <a:br>
              <a:rPr lang="de-AT" b="0" dirty="0">
                <a:latin typeface="Corbel" panose="020B0503020204020204" pitchFamily="34" charset="0"/>
              </a:rPr>
            </a:br>
            <a:r>
              <a:rPr lang="de-DE" sz="2400" b="0" dirty="0">
                <a:latin typeface="Corbel" panose="020B0503020204020204" pitchFamily="34" charset="0"/>
              </a:rPr>
              <a:t>Relevante Geschäftsmodelle für die Binnenschifffahrt</a:t>
            </a:r>
            <a:endParaRPr lang="de-AT" sz="2000" b="0" dirty="0">
              <a:latin typeface="Corbel" panose="020B0503020204020204" pitchFamily="34" charset="0"/>
            </a:endParaRPr>
          </a:p>
        </p:txBody>
      </p:sp>
    </p:spTree>
    <p:extLst>
      <p:ext uri="{BB962C8B-B14F-4D97-AF65-F5344CB8AC3E}">
        <p14:creationId xmlns:p14="http://schemas.microsoft.com/office/powerpoint/2010/main" val="73921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latin typeface="Corbel" panose="020B0503020204020204" pitchFamily="34" charset="0"/>
              </a:rPr>
              <a:t>Überblick</a:t>
            </a:r>
            <a:br>
              <a:rPr lang="de-DE" dirty="0">
                <a:latin typeface="Corbel" panose="020B0503020204020204" pitchFamily="34" charset="0"/>
              </a:rPr>
            </a:br>
            <a:r>
              <a:rPr lang="de-DE" b="0" dirty="0">
                <a:latin typeface="Corbel" panose="020B0503020204020204" pitchFamily="34" charset="0"/>
              </a:rPr>
              <a:t>Marktumfeld Logistik</a:t>
            </a:r>
          </a:p>
        </p:txBody>
      </p:sp>
      <p:sp>
        <p:nvSpPr>
          <p:cNvPr id="3" name="Inhaltsplatzhalter 2"/>
          <p:cNvSpPr>
            <a:spLocks noGrp="1"/>
          </p:cNvSpPr>
          <p:nvPr>
            <p:ph idx="1"/>
          </p:nvPr>
        </p:nvSpPr>
        <p:spPr>
          <a:xfrm>
            <a:off x="457200" y="1700808"/>
            <a:ext cx="4690174" cy="4776192"/>
          </a:xfrm>
        </p:spPr>
        <p:txBody>
          <a:bodyPr>
            <a:normAutofit lnSpcReduction="10000"/>
          </a:bodyPr>
          <a:lstStyle/>
          <a:p>
            <a:endParaRPr lang="de-AT" dirty="0">
              <a:latin typeface="Corbel" panose="020B0503020204020204" pitchFamily="34" charset="0"/>
            </a:endParaRPr>
          </a:p>
          <a:p>
            <a:r>
              <a:rPr lang="de-AT" dirty="0">
                <a:latin typeface="Corbel" panose="020B0503020204020204" pitchFamily="34" charset="0"/>
              </a:rPr>
              <a:t>Für den Handel und die wirtschaftliche Entwicklung ist es wichtig, dass Güter:</a:t>
            </a:r>
          </a:p>
          <a:p>
            <a:pPr lvl="1">
              <a:buFont typeface="Symbol" panose="05050102010706020507" pitchFamily="18" charset="2"/>
              <a:buChar char="-"/>
            </a:pPr>
            <a:r>
              <a:rPr lang="de-AT" sz="1900" dirty="0">
                <a:latin typeface="Corbel" panose="020B0503020204020204" pitchFamily="34" charset="0"/>
              </a:rPr>
              <a:t>sicher, </a:t>
            </a:r>
          </a:p>
          <a:p>
            <a:pPr lvl="1">
              <a:buFont typeface="Symbol" panose="05050102010706020507" pitchFamily="18" charset="2"/>
              <a:buChar char="-"/>
            </a:pPr>
            <a:r>
              <a:rPr lang="de-AT" sz="1900" dirty="0">
                <a:latin typeface="Corbel" panose="020B0503020204020204" pitchFamily="34" charset="0"/>
              </a:rPr>
              <a:t>schnell und </a:t>
            </a:r>
          </a:p>
          <a:p>
            <a:pPr lvl="1">
              <a:buFont typeface="Symbol" panose="05050102010706020507" pitchFamily="18" charset="2"/>
              <a:buChar char="-"/>
            </a:pPr>
            <a:r>
              <a:rPr lang="de-AT" sz="1900" dirty="0">
                <a:latin typeface="Corbel" panose="020B0503020204020204" pitchFamily="34" charset="0"/>
              </a:rPr>
              <a:t>kostengünstig befördert werden. </a:t>
            </a:r>
          </a:p>
          <a:p>
            <a:pPr marL="274320" lvl="1" indent="0">
              <a:buNone/>
            </a:pPr>
            <a:endParaRPr lang="de-AT" sz="1100" dirty="0">
              <a:latin typeface="Corbel" panose="020B0503020204020204" pitchFamily="34" charset="0"/>
            </a:endParaRPr>
          </a:p>
          <a:p>
            <a:r>
              <a:rPr lang="de-AT" dirty="0">
                <a:latin typeface="Corbel" panose="020B0503020204020204" pitchFamily="34" charset="0"/>
              </a:rPr>
              <a:t>Verantwortlich für das Wachstum des Güterverkehrs sind:</a:t>
            </a:r>
          </a:p>
          <a:p>
            <a:pPr lvl="1">
              <a:buFont typeface="Symbol" panose="05050102010706020507" pitchFamily="18" charset="2"/>
              <a:buChar char="-"/>
            </a:pPr>
            <a:r>
              <a:rPr lang="de-AT" sz="1900" dirty="0">
                <a:latin typeface="Corbel" panose="020B0503020204020204" pitchFamily="34" charset="0"/>
              </a:rPr>
              <a:t>die rasche Zunahme des weltweiten </a:t>
            </a:r>
            <a:br>
              <a:rPr lang="de-AT" sz="1900" dirty="0">
                <a:latin typeface="Corbel" panose="020B0503020204020204" pitchFamily="34" charset="0"/>
              </a:rPr>
            </a:br>
            <a:r>
              <a:rPr lang="de-AT" sz="1900" dirty="0">
                <a:latin typeface="Corbel" panose="020B0503020204020204" pitchFamily="34" charset="0"/>
              </a:rPr>
              <a:t>Konsums</a:t>
            </a:r>
          </a:p>
          <a:p>
            <a:pPr lvl="1">
              <a:buFont typeface="Symbol" panose="05050102010706020507" pitchFamily="18" charset="2"/>
              <a:buChar char="-"/>
            </a:pPr>
            <a:r>
              <a:rPr lang="de-AT" sz="1900" dirty="0">
                <a:latin typeface="Corbel" panose="020B0503020204020204" pitchFamily="34" charset="0"/>
              </a:rPr>
              <a:t>Boom des Onlinehandels</a:t>
            </a:r>
            <a:br>
              <a:rPr lang="de-AT" sz="1900" dirty="0">
                <a:latin typeface="Corbel" panose="020B0503020204020204" pitchFamily="34" charset="0"/>
              </a:rPr>
            </a:br>
            <a:r>
              <a:rPr lang="de-AT" sz="1900" dirty="0">
                <a:latin typeface="Corbel" panose="020B0503020204020204" pitchFamily="34" charset="0"/>
              </a:rPr>
              <a:t> </a:t>
            </a:r>
            <a:r>
              <a:rPr lang="de-AT" sz="1900" dirty="0">
                <a:latin typeface="Corbel" panose="020B0503020204020204" pitchFamily="34" charset="0"/>
                <a:sym typeface="Wingdings" panose="05000000000000000000" pitchFamily="2" charset="2"/>
              </a:rPr>
              <a:t> mehrere kleinere Sendungen</a:t>
            </a:r>
            <a:endParaRPr lang="de-AT" sz="1900" dirty="0">
              <a:latin typeface="Corbel" panose="020B0503020204020204" pitchFamily="34" charset="0"/>
            </a:endParaRPr>
          </a:p>
          <a:p>
            <a:pPr marL="274320" lvl="1" indent="0">
              <a:buNone/>
            </a:pPr>
            <a:endParaRPr lang="de-AT" sz="1100" dirty="0">
              <a:latin typeface="Corbel" panose="020B0503020204020204" pitchFamily="34" charset="0"/>
            </a:endParaRPr>
          </a:p>
        </p:txBody>
      </p:sp>
      <p:sp>
        <p:nvSpPr>
          <p:cNvPr id="4" name="Datumsplatzhalter 3"/>
          <p:cNvSpPr>
            <a:spLocks noGrp="1"/>
          </p:cNvSpPr>
          <p:nvPr>
            <p:ph type="dt" sz="half" idx="10"/>
          </p:nvPr>
        </p:nvSpPr>
        <p:spPr/>
        <p:txBody>
          <a:bodyPr/>
          <a:lstStyle/>
          <a:p>
            <a:fld id="{D3E61E40-B63F-46D5-8043-32BA19620943}" type="datetime6">
              <a:rPr lang="de-AT" smtClean="0">
                <a:solidFill>
                  <a:prstClr val="white"/>
                </a:solidFill>
              </a:rPr>
              <a:t>September 22</a:t>
            </a:fld>
            <a:endParaRPr lang="de-AT" dirty="0">
              <a:solidFill>
                <a:prstClr val="white"/>
              </a:solidFill>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6</a:t>
            </a:fld>
            <a:endParaRPr lang="de-AT" dirty="0">
              <a:solidFill>
                <a:prstClr val="white"/>
              </a:solidFill>
            </a:endParaRPr>
          </a:p>
        </p:txBody>
      </p:sp>
      <p:pic>
        <p:nvPicPr>
          <p:cNvPr id="6" name="Grafik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47375" y="2863403"/>
            <a:ext cx="3996625" cy="2664417"/>
          </a:xfrm>
          <a:prstGeom prst="rect">
            <a:avLst/>
          </a:prstGeom>
        </p:spPr>
      </p:pic>
      <p:sp>
        <p:nvSpPr>
          <p:cNvPr id="7" name="Rechteck 6"/>
          <p:cNvSpPr/>
          <p:nvPr/>
        </p:nvSpPr>
        <p:spPr>
          <a:xfrm>
            <a:off x="5147374" y="5263664"/>
            <a:ext cx="3257600" cy="215444"/>
          </a:xfrm>
          <a:prstGeom prst="rect">
            <a:avLst/>
          </a:prstGeom>
        </p:spPr>
        <p:txBody>
          <a:bodyPr wrap="square">
            <a:spAutoFit/>
          </a:bodyPr>
          <a:lstStyle/>
          <a:p>
            <a:r>
              <a:rPr lang="de-AT" sz="800" dirty="0">
                <a:latin typeface="Corbel" panose="020B0503020204020204" pitchFamily="34" charset="0"/>
              </a:rPr>
              <a:t>Quelle: </a:t>
            </a:r>
            <a:r>
              <a:rPr lang="de-AT" sz="800" dirty="0" err="1">
                <a:latin typeface="Corbel" panose="020B0503020204020204" pitchFamily="34" charset="0"/>
              </a:rPr>
              <a:t>pixabay</a:t>
            </a:r>
            <a:endParaRPr lang="de-AT" sz="800" dirty="0">
              <a:latin typeface="Corbel" panose="020B0503020204020204" pitchFamily="34" charset="0"/>
            </a:endParaRPr>
          </a:p>
        </p:txBody>
      </p:sp>
    </p:spTree>
    <p:extLst>
      <p:ext uri="{BB962C8B-B14F-4D97-AF65-F5344CB8AC3E}">
        <p14:creationId xmlns:p14="http://schemas.microsoft.com/office/powerpoint/2010/main" val="45353766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t>Quiz</a:t>
            </a:r>
            <a:br>
              <a:rPr lang="de-AT" dirty="0"/>
            </a:br>
            <a:r>
              <a:rPr lang="de-AT" dirty="0"/>
              <a:t>Innovative Geschäftsmodelle</a:t>
            </a:r>
            <a:endParaRPr lang="en-US" dirty="0"/>
          </a:p>
        </p:txBody>
      </p:sp>
      <p:sp>
        <p:nvSpPr>
          <p:cNvPr id="3" name="Inhaltsplatzhalter 2"/>
          <p:cNvSpPr>
            <a:spLocks noGrp="1"/>
          </p:cNvSpPr>
          <p:nvPr>
            <p:ph idx="1"/>
          </p:nvPr>
        </p:nvSpPr>
        <p:spPr/>
        <p:txBody>
          <a:bodyPr/>
          <a:lstStyle/>
          <a:p>
            <a:pPr marL="0" indent="0" algn="ctr">
              <a:buNone/>
            </a:pPr>
            <a:r>
              <a:rPr lang="de-AT" dirty="0">
                <a:latin typeface="Corbel" panose="020B0503020204020204" pitchFamily="34" charset="0"/>
              </a:rPr>
              <a:t>In welchen Bereichen werden sich zukünftig keine neue Geschäftsmodelle entwickelt:  </a:t>
            </a:r>
          </a:p>
          <a:p>
            <a:endParaRPr lang="de-AT" dirty="0">
              <a:latin typeface="Corbel" panose="020B0503020204020204" pitchFamily="34" charset="0"/>
            </a:endParaRPr>
          </a:p>
          <a:p>
            <a:pPr marL="0" indent="0">
              <a:buNone/>
            </a:pPr>
            <a:r>
              <a:rPr lang="de-AT" dirty="0">
                <a:latin typeface="Corbel" panose="020B0503020204020204" pitchFamily="34" charset="0"/>
              </a:rPr>
              <a:t>	a) Buchungs- und Optimierungsplattformen</a:t>
            </a:r>
          </a:p>
          <a:p>
            <a:pPr marL="0" indent="0">
              <a:buNone/>
            </a:pPr>
            <a:r>
              <a:rPr lang="de-AT" dirty="0">
                <a:latin typeface="Corbel" panose="020B0503020204020204" pitchFamily="34" charset="0"/>
              </a:rPr>
              <a:t>	b) Frachtführer und Terminalbetreiber</a:t>
            </a:r>
          </a:p>
          <a:p>
            <a:pPr marL="0" indent="0">
              <a:buNone/>
            </a:pPr>
            <a:r>
              <a:rPr lang="de-AT" dirty="0">
                <a:latin typeface="Corbel" panose="020B0503020204020204" pitchFamily="34" charset="0"/>
              </a:rPr>
              <a:t>	c) Analoge Fahrzeitaufzeichnung</a:t>
            </a:r>
          </a:p>
          <a:p>
            <a:pPr marL="0" indent="0">
              <a:buNone/>
            </a:pPr>
            <a:r>
              <a:rPr lang="de-AT" dirty="0">
                <a:latin typeface="Corbel" panose="020B0503020204020204" pitchFamily="34" charset="0"/>
              </a:rPr>
              <a:t>	d) Service Provider</a:t>
            </a:r>
          </a:p>
          <a:p>
            <a:endParaRPr lang="en-US" dirty="0"/>
          </a:p>
        </p:txBody>
      </p:sp>
      <p:sp>
        <p:nvSpPr>
          <p:cNvPr id="4" name="Datumsplatzhalter 3"/>
          <p:cNvSpPr>
            <a:spLocks noGrp="1"/>
          </p:cNvSpPr>
          <p:nvPr>
            <p:ph type="dt" sz="half" idx="10"/>
          </p:nvPr>
        </p:nvSpPr>
        <p:spPr/>
        <p:txBody>
          <a:bodyPr/>
          <a:lstStyle/>
          <a:p>
            <a:fld id="{D3E61E40-B63F-46D5-8043-32BA19620943}" type="datetime6">
              <a:rPr lang="de-AT" smtClean="0">
                <a:solidFill>
                  <a:prstClr val="white"/>
                </a:solidFill>
              </a:rPr>
              <a:t>September 22</a:t>
            </a:fld>
            <a:endParaRPr lang="de-AT" dirty="0">
              <a:solidFill>
                <a:prstClr val="white"/>
              </a:solidFill>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60</a:t>
            </a:fld>
            <a:endParaRPr lang="de-AT" dirty="0">
              <a:solidFill>
                <a:prstClr val="white"/>
              </a:solidFill>
            </a:endParaRPr>
          </a:p>
        </p:txBody>
      </p:sp>
      <p:sp>
        <p:nvSpPr>
          <p:cNvPr id="6" name="Ellipse 5"/>
          <p:cNvSpPr/>
          <p:nvPr/>
        </p:nvSpPr>
        <p:spPr>
          <a:xfrm>
            <a:off x="1187624" y="3764868"/>
            <a:ext cx="4824536" cy="648072"/>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Tree>
    <p:extLst>
      <p:ext uri="{BB962C8B-B14F-4D97-AF65-F5344CB8AC3E}">
        <p14:creationId xmlns:p14="http://schemas.microsoft.com/office/powerpoint/2010/main" val="4065592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p:cNvPicPr>
            <a:picLocks noChangeAspect="1"/>
          </p:cNvPicPr>
          <p:nvPr/>
        </p:nvPicPr>
        <p:blipFill>
          <a:blip r:embed="rId3"/>
          <a:stretch>
            <a:fillRect/>
          </a:stretch>
        </p:blipFill>
        <p:spPr>
          <a:xfrm>
            <a:off x="2627784" y="2708920"/>
            <a:ext cx="3606062" cy="2403102"/>
          </a:xfrm>
          <a:prstGeom prst="rect">
            <a:avLst/>
          </a:prstGeom>
        </p:spPr>
      </p:pic>
      <p:sp>
        <p:nvSpPr>
          <p:cNvPr id="2" name="Titel 1"/>
          <p:cNvSpPr>
            <a:spLocks noGrp="1"/>
          </p:cNvSpPr>
          <p:nvPr>
            <p:ph type="title"/>
          </p:nvPr>
        </p:nvSpPr>
        <p:spPr/>
        <p:txBody>
          <a:bodyPr/>
          <a:lstStyle/>
          <a:p>
            <a:r>
              <a:rPr lang="de-AT" dirty="0">
                <a:latin typeface="Corbel" panose="020B0503020204020204" pitchFamily="34" charset="0"/>
              </a:rPr>
              <a:t>Memory</a:t>
            </a:r>
            <a:br>
              <a:rPr lang="de-AT" dirty="0">
                <a:latin typeface="Corbel" panose="020B0503020204020204" pitchFamily="34" charset="0"/>
              </a:rPr>
            </a:br>
            <a:r>
              <a:rPr lang="de-AT" sz="2400" b="0" dirty="0">
                <a:latin typeface="Corbel" panose="020B0503020204020204" pitchFamily="34" charset="0"/>
              </a:rPr>
              <a:t>Abschlussübung 1</a:t>
            </a:r>
            <a:endParaRPr lang="de-AT" b="0" dirty="0">
              <a:latin typeface="Corbel" panose="020B0503020204020204" pitchFamily="34" charset="0"/>
            </a:endParaRPr>
          </a:p>
        </p:txBody>
      </p:sp>
      <p:sp>
        <p:nvSpPr>
          <p:cNvPr id="3" name="Inhaltsplatzhalter 2"/>
          <p:cNvSpPr>
            <a:spLocks noGrp="1"/>
          </p:cNvSpPr>
          <p:nvPr>
            <p:ph idx="1"/>
          </p:nvPr>
        </p:nvSpPr>
        <p:spPr/>
        <p:txBody>
          <a:bodyPr>
            <a:normAutofit lnSpcReduction="10000"/>
          </a:bodyPr>
          <a:lstStyle/>
          <a:p>
            <a:pPr>
              <a:buClr>
                <a:srgbClr val="189BC4"/>
              </a:buClr>
            </a:pPr>
            <a:r>
              <a:rPr lang="de-AT" sz="2000" dirty="0">
                <a:latin typeface="Corbel" panose="020B0503020204020204" pitchFamily="34" charset="0"/>
              </a:rPr>
              <a:t>Teilt euch in zuerst in Gruppen auf, jede Gruppe erstellt dann ein </a:t>
            </a:r>
            <a:r>
              <a:rPr lang="de-AT" sz="2000" b="1" dirty="0">
                <a:solidFill>
                  <a:srgbClr val="189BC4"/>
                </a:solidFill>
                <a:latin typeface="Corbel" panose="020B0503020204020204" pitchFamily="34" charset="0"/>
              </a:rPr>
              <a:t>Memory</a:t>
            </a:r>
            <a:r>
              <a:rPr lang="de-AT" sz="2000" dirty="0">
                <a:latin typeface="Corbel" panose="020B0503020204020204" pitchFamily="34" charset="0"/>
              </a:rPr>
              <a:t> zum Thema „Entwicklungstrends und Innovationen in der Logistik – Fokus Binnenschifffahrt“.</a:t>
            </a:r>
          </a:p>
          <a:p>
            <a:pPr>
              <a:buClr>
                <a:srgbClr val="189BC4"/>
              </a:buClr>
            </a:pPr>
            <a:endParaRPr lang="de-AT" sz="2000" dirty="0">
              <a:latin typeface="Corbel" panose="020B0503020204020204" pitchFamily="34" charset="0"/>
            </a:endParaRPr>
          </a:p>
          <a:p>
            <a:pPr>
              <a:buClr>
                <a:srgbClr val="189BC4"/>
              </a:buClr>
            </a:pPr>
            <a:endParaRPr lang="de-AT" sz="2000" dirty="0">
              <a:latin typeface="Corbel" panose="020B0503020204020204" pitchFamily="34" charset="0"/>
            </a:endParaRPr>
          </a:p>
          <a:p>
            <a:pPr>
              <a:buClr>
                <a:srgbClr val="189BC4"/>
              </a:buClr>
            </a:pPr>
            <a:endParaRPr lang="de-AT" sz="2000" dirty="0">
              <a:latin typeface="Corbel" panose="020B0503020204020204" pitchFamily="34" charset="0"/>
            </a:endParaRPr>
          </a:p>
          <a:p>
            <a:pPr>
              <a:buClr>
                <a:srgbClr val="189BC4"/>
              </a:buClr>
            </a:pPr>
            <a:endParaRPr lang="de-AT" sz="2000" dirty="0">
              <a:latin typeface="Corbel" panose="020B0503020204020204" pitchFamily="34" charset="0"/>
            </a:endParaRPr>
          </a:p>
          <a:p>
            <a:pPr>
              <a:buClr>
                <a:srgbClr val="189BC4"/>
              </a:buClr>
            </a:pPr>
            <a:endParaRPr lang="de-AT" sz="2000" dirty="0">
              <a:latin typeface="Corbel" panose="020B0503020204020204" pitchFamily="34" charset="0"/>
            </a:endParaRPr>
          </a:p>
          <a:p>
            <a:pPr>
              <a:buClr>
                <a:srgbClr val="189BC4"/>
              </a:buClr>
            </a:pPr>
            <a:endParaRPr lang="de-AT" sz="2000" dirty="0">
              <a:latin typeface="Corbel" panose="020B0503020204020204" pitchFamily="34" charset="0"/>
            </a:endParaRPr>
          </a:p>
          <a:p>
            <a:pPr>
              <a:buClr>
                <a:srgbClr val="189BC4"/>
              </a:buClr>
            </a:pPr>
            <a:endParaRPr lang="de-AT" sz="2000" dirty="0">
              <a:latin typeface="Corbel" panose="020B0503020204020204" pitchFamily="34" charset="0"/>
            </a:endParaRPr>
          </a:p>
          <a:p>
            <a:pPr>
              <a:buClr>
                <a:srgbClr val="189BC4"/>
              </a:buClr>
            </a:pPr>
            <a:endParaRPr lang="de-AT" sz="2000" dirty="0">
              <a:latin typeface="Corbel" panose="020B0503020204020204" pitchFamily="34" charset="0"/>
            </a:endParaRPr>
          </a:p>
          <a:p>
            <a:pPr>
              <a:buClr>
                <a:srgbClr val="189BC4"/>
              </a:buClr>
            </a:pPr>
            <a:r>
              <a:rPr lang="de-AT" sz="2000" dirty="0">
                <a:latin typeface="Corbel" panose="020B0503020204020204" pitchFamily="34" charset="0"/>
              </a:rPr>
              <a:t>Sobald alle Gruppen ihr Memory gestaltet haben, tauschen die Gruppen untereinander, sodass jede Gruppe das Memory einer anderen Gruppe durchspielt.</a:t>
            </a: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61</a:t>
            </a:fld>
            <a:endParaRPr lang="de-AT" dirty="0">
              <a:solidFill>
                <a:prstClr val="white"/>
              </a:solidFill>
            </a:endParaRPr>
          </a:p>
        </p:txBody>
      </p:sp>
      <p:sp>
        <p:nvSpPr>
          <p:cNvPr id="6" name="Textfeld 5"/>
          <p:cNvSpPr txBox="1"/>
          <p:nvPr/>
        </p:nvSpPr>
        <p:spPr>
          <a:xfrm>
            <a:off x="2627784" y="2692145"/>
            <a:ext cx="2052736" cy="215444"/>
          </a:xfrm>
          <a:prstGeom prst="rect">
            <a:avLst/>
          </a:prstGeom>
          <a:noFill/>
        </p:spPr>
        <p:txBody>
          <a:bodyPr wrap="square" rtlCol="0">
            <a:spAutoFit/>
          </a:bodyPr>
          <a:lstStyle/>
          <a:p>
            <a:r>
              <a:rPr lang="de-AT" sz="800" dirty="0">
                <a:solidFill>
                  <a:schemeClr val="bg1"/>
                </a:solidFill>
                <a:latin typeface="Corbel" panose="020B0503020204020204" pitchFamily="34" charset="0"/>
              </a:rPr>
              <a:t>Quelle: </a:t>
            </a:r>
            <a:r>
              <a:rPr lang="de-AT" sz="800" dirty="0" err="1">
                <a:solidFill>
                  <a:schemeClr val="bg1"/>
                </a:solidFill>
                <a:latin typeface="Corbel" panose="020B0503020204020204" pitchFamily="34" charset="0"/>
              </a:rPr>
              <a:t>pixabay</a:t>
            </a:r>
            <a:endParaRPr lang="de-AT" sz="800" dirty="0">
              <a:solidFill>
                <a:schemeClr val="bg1"/>
              </a:solidFill>
              <a:latin typeface="Corbel" panose="020B0503020204020204" pitchFamily="34" charset="0"/>
            </a:endParaRPr>
          </a:p>
        </p:txBody>
      </p:sp>
    </p:spTree>
    <p:extLst>
      <p:ext uri="{BB962C8B-B14F-4D97-AF65-F5344CB8AC3E}">
        <p14:creationId xmlns:p14="http://schemas.microsoft.com/office/powerpoint/2010/main" val="144117193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latin typeface="Corbel" panose="020B0503020204020204" pitchFamily="34" charset="0"/>
              </a:rPr>
              <a:t>Mindmap</a:t>
            </a:r>
            <a:br>
              <a:rPr lang="de-AT" dirty="0">
                <a:latin typeface="Corbel" panose="020B0503020204020204" pitchFamily="34" charset="0"/>
              </a:rPr>
            </a:br>
            <a:r>
              <a:rPr lang="de-AT" sz="2400" b="0" dirty="0">
                <a:latin typeface="Corbel" panose="020B0503020204020204" pitchFamily="34" charset="0"/>
              </a:rPr>
              <a:t>Abschlussübung 2</a:t>
            </a:r>
            <a:endParaRPr lang="de-AT" b="0" dirty="0">
              <a:latin typeface="Corbel" panose="020B0503020204020204" pitchFamily="34" charset="0"/>
            </a:endParaRPr>
          </a:p>
        </p:txBody>
      </p:sp>
      <p:sp>
        <p:nvSpPr>
          <p:cNvPr id="3" name="Inhaltsplatzhalter 2"/>
          <p:cNvSpPr>
            <a:spLocks noGrp="1"/>
          </p:cNvSpPr>
          <p:nvPr>
            <p:ph idx="1"/>
          </p:nvPr>
        </p:nvSpPr>
        <p:spPr/>
        <p:txBody>
          <a:bodyPr>
            <a:normAutofit/>
          </a:bodyPr>
          <a:lstStyle/>
          <a:p>
            <a:pPr>
              <a:buClr>
                <a:srgbClr val="189BC4"/>
              </a:buClr>
            </a:pPr>
            <a:r>
              <a:rPr lang="de-AT" sz="2000" dirty="0">
                <a:latin typeface="Corbel" panose="020B0503020204020204" pitchFamily="34" charset="0"/>
              </a:rPr>
              <a:t>Gestalte eine </a:t>
            </a:r>
            <a:r>
              <a:rPr lang="de-AT" sz="2000" b="1" dirty="0">
                <a:solidFill>
                  <a:srgbClr val="189BC4"/>
                </a:solidFill>
                <a:latin typeface="Corbel" panose="020B0503020204020204" pitchFamily="34" charset="0"/>
              </a:rPr>
              <a:t>Mindmap </a:t>
            </a:r>
            <a:r>
              <a:rPr lang="de-AT" sz="2000" dirty="0">
                <a:latin typeface="Corbel" panose="020B0503020204020204" pitchFamily="34" charset="0"/>
              </a:rPr>
              <a:t>zu den wichtigsten Themen der Präsentation “Entwicklungstrends und Innovationen in der Logistik – Fokus Binnenschifffahrt”. </a:t>
            </a: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62</a:t>
            </a:fld>
            <a:endParaRPr lang="de-AT" dirty="0">
              <a:solidFill>
                <a:prstClr val="white"/>
              </a:solidFill>
            </a:endParaRPr>
          </a:p>
        </p:txBody>
      </p:sp>
      <p:graphicFrame>
        <p:nvGraphicFramePr>
          <p:cNvPr id="6" name="Diagramm 5"/>
          <p:cNvGraphicFramePr/>
          <p:nvPr>
            <p:extLst>
              <p:ext uri="{D42A27DB-BD31-4B8C-83A1-F6EECF244321}">
                <p14:modId xmlns:p14="http://schemas.microsoft.com/office/powerpoint/2010/main" val="488834262"/>
              </p:ext>
            </p:extLst>
          </p:nvPr>
        </p:nvGraphicFramePr>
        <p:xfrm>
          <a:off x="1619672" y="2524975"/>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9188211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err="1"/>
              <a:t>Quellen</a:t>
            </a:r>
            <a:r>
              <a:rPr lang="en-US" dirty="0"/>
              <a:t> A-E</a:t>
            </a:r>
          </a:p>
        </p:txBody>
      </p:sp>
      <p:sp>
        <p:nvSpPr>
          <p:cNvPr id="3" name="Inhaltsplatzhalter 2"/>
          <p:cNvSpPr>
            <a:spLocks noGrp="1"/>
          </p:cNvSpPr>
          <p:nvPr>
            <p:ph idx="1"/>
          </p:nvPr>
        </p:nvSpPr>
        <p:spPr/>
        <p:txBody>
          <a:bodyPr>
            <a:noAutofit/>
          </a:bodyPr>
          <a:lstStyle/>
          <a:p>
            <a:r>
              <a:rPr lang="de-AT" sz="900" dirty="0" err="1"/>
              <a:t>Abimagazin</a:t>
            </a:r>
            <a:r>
              <a:rPr lang="de-AT" sz="900" dirty="0"/>
              <a:t>, URL: http://doku.iab.de/abi/2011/abi0311_22.pdf [14.05.2020].</a:t>
            </a:r>
          </a:p>
          <a:p>
            <a:r>
              <a:rPr lang="en-US" sz="900" dirty="0"/>
              <a:t>ACEA, URL: https://www.acea.be/uploads/publications/SAG_17.pdf S.10 [14.05.2020]</a:t>
            </a:r>
          </a:p>
          <a:p>
            <a:r>
              <a:rPr lang="en-US" sz="900" dirty="0" err="1"/>
              <a:t>Aymelek</a:t>
            </a:r>
            <a:r>
              <a:rPr lang="en-US" sz="900" dirty="0"/>
              <a:t>, URL: https://www.researchgate.net/profile/Murat_Aymelek/publication/274379729_Challenges_and_opportunities_for_LNG_as_a_ship_fuel_source_and_an_application_to_bunkering_network_optimisation/links/55e5bf9f08aecb1a7ccd4ab6.pdf S.768 [14.05.2020].</a:t>
            </a:r>
            <a:endParaRPr lang="de-AT" sz="900" dirty="0"/>
          </a:p>
          <a:p>
            <a:r>
              <a:rPr lang="de-AT" sz="900" dirty="0" err="1"/>
              <a:t>Bargelink</a:t>
            </a:r>
            <a:r>
              <a:rPr lang="de-AT" sz="900" dirty="0"/>
              <a:t> Website, URL: </a:t>
            </a:r>
            <a:r>
              <a:rPr lang="de-DE" sz="900" dirty="0">
                <a:hlinkClick r:id="rId2"/>
              </a:rPr>
              <a:t>http://direct.bargelink.com/</a:t>
            </a:r>
            <a:r>
              <a:rPr lang="de-DE" sz="900" dirty="0"/>
              <a:t> [04.05.2020]</a:t>
            </a:r>
            <a:r>
              <a:rPr lang="de-AT" sz="900" dirty="0" err="1"/>
              <a:t>Bearingpoint</a:t>
            </a:r>
            <a:r>
              <a:rPr lang="de-AT" sz="900" dirty="0"/>
              <a:t>, URL: </a:t>
            </a:r>
            <a:r>
              <a:rPr lang="de-DE" sz="900" dirty="0">
                <a:hlinkClick r:id="rId3"/>
              </a:rPr>
              <a:t>https://www.bearingpoint.com/de-de/ueber-uns/pressemitteilungen-und-medienberichte/pressemitteilungen/digitale-plattformkonzepte-pr/</a:t>
            </a:r>
            <a:r>
              <a:rPr lang="de-DE" sz="900" dirty="0"/>
              <a:t> [14.05.2020].</a:t>
            </a:r>
          </a:p>
          <a:p>
            <a:r>
              <a:rPr lang="de-AT" sz="900" dirty="0"/>
              <a:t>Best Practice Factory </a:t>
            </a:r>
            <a:r>
              <a:rPr lang="de-AT" sz="900" dirty="0" err="1"/>
              <a:t>for</a:t>
            </a:r>
            <a:r>
              <a:rPr lang="de-AT" sz="900" dirty="0"/>
              <a:t> </a:t>
            </a:r>
            <a:r>
              <a:rPr lang="de-AT" sz="900" dirty="0" err="1"/>
              <a:t>Freight</a:t>
            </a:r>
            <a:r>
              <a:rPr lang="de-AT" sz="900" dirty="0"/>
              <a:t> Transport, URL: http://www.bestfact.net/mokum-mariteam/ [18.05.2020].</a:t>
            </a:r>
          </a:p>
          <a:p>
            <a:r>
              <a:rPr lang="de-AT" sz="900" dirty="0"/>
              <a:t>Bundesvereinigung Logistik (BVL) e. V., Digitalisierung in der Logistik S. 20, URL: https://www.bvl.de/positionspapier-digitalisierung [14.05.2020].</a:t>
            </a:r>
          </a:p>
          <a:p>
            <a:r>
              <a:rPr lang="de-AT" sz="900" dirty="0"/>
              <a:t>BVL, 2019, URL: https://www.bvl.de/files/1951/1988/2128/Begleitende_Publikation_zur_Session_Maennerdomaene.pdf [14.05.2020].</a:t>
            </a:r>
          </a:p>
          <a:p>
            <a:r>
              <a:rPr lang="de-AT" sz="900" dirty="0"/>
              <a:t>Cargo Center Graz Website, URL: http://www.cargo-center-graz.at/dienstleistungen/logistik-plattform/ [18.05.2020]</a:t>
            </a:r>
          </a:p>
          <a:p>
            <a:r>
              <a:rPr lang="de-AT" sz="900" dirty="0"/>
              <a:t>Deutsches Zentrum für innovative Binnenschifffahrt, Studie- Digitalisierung in der Binnenschifffahrt, URL: https://d-zib.eu/wp-content/uploads/sites/2/2019/02/190212-Handout-EIBIP.pdf [18.05.2020]</a:t>
            </a:r>
          </a:p>
          <a:p>
            <a:r>
              <a:rPr lang="de-AT" sz="900" dirty="0"/>
              <a:t>Die Macher, URL: http://n.diemacher.at/1083/logistik-4 [14.05.2020] .</a:t>
            </a:r>
          </a:p>
          <a:p>
            <a:r>
              <a:rPr lang="de-AT" sz="900" dirty="0"/>
              <a:t>Der Wirtschaftsingenieur, URL: https://www.der-wirtschaftsingenieur.de/index.php/die-7-dimensionen-der-logistik/ [14.05.2020].</a:t>
            </a:r>
          </a:p>
          <a:p>
            <a:r>
              <a:rPr lang="de-AT" sz="900" dirty="0"/>
              <a:t>Die Welt, URL: </a:t>
            </a:r>
            <a:r>
              <a:rPr lang="en-GB" sz="900" dirty="0"/>
              <a:t>URL: </a:t>
            </a:r>
            <a:r>
              <a:rPr lang="en-GB" sz="900" dirty="0">
                <a:hlinkClick r:id="rId4"/>
              </a:rPr>
              <a:t>https://www.welt.de/motor/news/article155884171/Nutzfahrzeug-Studie.html</a:t>
            </a:r>
            <a:r>
              <a:rPr lang="en-GB" sz="900" dirty="0"/>
              <a:t> [05.05.2020].</a:t>
            </a:r>
          </a:p>
          <a:p>
            <a:r>
              <a:rPr lang="de-AT" sz="900" dirty="0"/>
              <a:t>Erste Bank und Sparkasse, URL: https://newsroom.sparkasse.at/2016/11/03/logistik-4-0-vier-geschaeftsmodelle-digitalen-zukunft/34626 [18.05.2020].</a:t>
            </a:r>
          </a:p>
          <a:p>
            <a:r>
              <a:rPr lang="de-AT" sz="900" dirty="0"/>
              <a:t>Europäische Kommission: Der europäische Grüne Deal, 2019.</a:t>
            </a:r>
          </a:p>
          <a:p>
            <a:r>
              <a:rPr lang="en-US" sz="900" dirty="0" err="1"/>
              <a:t>Europäische</a:t>
            </a:r>
            <a:r>
              <a:rPr lang="en-US" sz="900" dirty="0"/>
              <a:t> </a:t>
            </a:r>
            <a:r>
              <a:rPr lang="en-US" sz="900" dirty="0" err="1"/>
              <a:t>Komission</a:t>
            </a:r>
            <a:r>
              <a:rPr lang="en-US" sz="900" dirty="0"/>
              <a:t>, “</a:t>
            </a:r>
            <a:r>
              <a:rPr lang="en-US" sz="900" dirty="0" err="1"/>
              <a:t>Weissbuch</a:t>
            </a:r>
            <a:r>
              <a:rPr lang="en-US" sz="900" dirty="0"/>
              <a:t> - </a:t>
            </a:r>
            <a:r>
              <a:rPr lang="de-DE" sz="900" dirty="0"/>
              <a:t>Fahrplan zu einem einheitlichen europäischen Verkehrsraum – Hin zu einem wettbewerbsorientierten und ressourcenschonenden Verkehrssystem</a:t>
            </a:r>
            <a:r>
              <a:rPr lang="en-US" sz="900" dirty="0"/>
              <a:t>” (2011).</a:t>
            </a:r>
          </a:p>
          <a:p>
            <a:r>
              <a:rPr lang="de-DE" sz="900" dirty="0">
                <a:hlinkClick r:id="rId5"/>
              </a:rPr>
              <a:t>European Gateway Services Website, URL: http://www.europeangatewayservices.com/de</a:t>
            </a:r>
            <a:r>
              <a:rPr lang="de-DE" sz="900" dirty="0"/>
              <a:t> [18.05.2020]</a:t>
            </a:r>
            <a:endParaRPr lang="de-AT" sz="900" dirty="0"/>
          </a:p>
          <a:p>
            <a:r>
              <a:rPr lang="en-GB" sz="900" dirty="0"/>
              <a:t>Eurostat, “Freight transport statistics – modal split”, (2020), URL: https://ec.europa.eu/eurostat/statistics-explained/index.php?title=Freight_transport_statistics_-_modal_split [28.04.2020].</a:t>
            </a:r>
          </a:p>
          <a:p>
            <a:endParaRPr lang="en-GB" sz="975" dirty="0"/>
          </a:p>
        </p:txBody>
      </p:sp>
      <p:sp>
        <p:nvSpPr>
          <p:cNvPr id="4" name="Datumsplatzhalter 3"/>
          <p:cNvSpPr>
            <a:spLocks noGrp="1"/>
          </p:cNvSpPr>
          <p:nvPr>
            <p:ph type="dt" sz="half" idx="10"/>
          </p:nvPr>
        </p:nvSpPr>
        <p:spPr/>
        <p:txBody>
          <a:bodyPr/>
          <a:lstStyle/>
          <a:p>
            <a:fld id="{D3E61E40-B63F-46D5-8043-32BA19620943}" type="datetime6">
              <a:rPr lang="de-AT">
                <a:solidFill>
                  <a:prstClr val="white"/>
                </a:solidFill>
                <a:latin typeface="Calibri"/>
              </a:rPr>
              <a:pPr/>
              <a:t>September 22</a:t>
            </a:fld>
            <a:endParaRPr lang="de-AT" dirty="0">
              <a:solidFill>
                <a:prstClr val="white"/>
              </a:solidFill>
              <a:latin typeface="Calibri"/>
            </a:endParaRPr>
          </a:p>
        </p:txBody>
      </p:sp>
      <p:sp>
        <p:nvSpPr>
          <p:cNvPr id="5" name="Foliennummernplatzhalter 4"/>
          <p:cNvSpPr>
            <a:spLocks noGrp="1"/>
          </p:cNvSpPr>
          <p:nvPr>
            <p:ph type="sldNum" sz="quarter" idx="12"/>
          </p:nvPr>
        </p:nvSpPr>
        <p:spPr/>
        <p:txBody>
          <a:bodyPr/>
          <a:lstStyle/>
          <a:p>
            <a:fld id="{7D34D7BA-8E13-46FE-8871-8877FE7E3568}" type="slidenum">
              <a:rPr lang="de-AT">
                <a:solidFill>
                  <a:prstClr val="white"/>
                </a:solidFill>
                <a:latin typeface="Calibri"/>
              </a:rPr>
              <a:pPr/>
              <a:t>63</a:t>
            </a:fld>
            <a:endParaRPr lang="de-AT" dirty="0">
              <a:solidFill>
                <a:prstClr val="white"/>
              </a:solidFill>
              <a:latin typeface="Calibri"/>
            </a:endParaRPr>
          </a:p>
        </p:txBody>
      </p:sp>
    </p:spTree>
    <p:extLst>
      <p:ext uri="{BB962C8B-B14F-4D97-AF65-F5344CB8AC3E}">
        <p14:creationId xmlns:p14="http://schemas.microsoft.com/office/powerpoint/2010/main" val="300794212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err="1"/>
              <a:t>Quellen</a:t>
            </a:r>
            <a:r>
              <a:rPr lang="en-US" dirty="0"/>
              <a:t> F-V</a:t>
            </a:r>
          </a:p>
        </p:txBody>
      </p:sp>
      <p:sp>
        <p:nvSpPr>
          <p:cNvPr id="3" name="Inhaltsplatzhalter 2"/>
          <p:cNvSpPr>
            <a:spLocks noGrp="1"/>
          </p:cNvSpPr>
          <p:nvPr>
            <p:ph idx="1"/>
          </p:nvPr>
        </p:nvSpPr>
        <p:spPr/>
        <p:txBody>
          <a:bodyPr>
            <a:normAutofit fontScale="25000" lnSpcReduction="20000"/>
          </a:bodyPr>
          <a:lstStyle/>
          <a:p>
            <a:r>
              <a:rPr lang="en-US" sz="3600" dirty="0" err="1"/>
              <a:t>Fraunhofer</a:t>
            </a:r>
            <a:r>
              <a:rPr lang="en-US" sz="3600" dirty="0"/>
              <a:t>, http://www.scs.fraunhofer.de/content/dam/scs/de/dokumente/studien/Wirtschaftliche_Rahmenbedingungen_des_Gueterverkehrs.pdf p.14 [14.05.2020].</a:t>
            </a:r>
          </a:p>
          <a:p>
            <a:r>
              <a:rPr lang="de-AT" sz="3600" dirty="0"/>
              <a:t>Fraunhofer FIT (2016), </a:t>
            </a:r>
            <a:r>
              <a:rPr lang="de-AT" sz="3600" dirty="0" err="1"/>
              <a:t>Blockchain</a:t>
            </a:r>
            <a:r>
              <a:rPr lang="de-AT" sz="3600" dirty="0"/>
              <a:t>: </a:t>
            </a:r>
            <a:r>
              <a:rPr lang="de-AT" sz="3600" dirty="0" err="1"/>
              <a:t>Gundlagen</a:t>
            </a:r>
            <a:r>
              <a:rPr lang="de-AT" sz="3600" dirty="0"/>
              <a:t>, Anwendungen und Potenziale – White Paper, URL: https://www.fit.fraunhofer.de/content/dam/fit/de/documents/Blockchain_WhitePaper_Grundlagen-Anwendungen-Potentiale.pdf [14.05.2020].</a:t>
            </a:r>
            <a:endParaRPr lang="en-GB" sz="3600" dirty="0"/>
          </a:p>
          <a:p>
            <a:r>
              <a:rPr lang="de-DE" sz="3600" dirty="0"/>
              <a:t>Fraunhofer, URL: https://www.iml.fraunhofer.de/de/abteilungen/b3/verkehrslogistik/dienstleistungen/synchromodalitaet.html [18.05.2020].</a:t>
            </a:r>
            <a:endParaRPr lang="en-US" sz="3600" dirty="0"/>
          </a:p>
          <a:p>
            <a:r>
              <a:rPr lang="en-US" sz="3600" dirty="0" err="1"/>
              <a:t>Hafen</a:t>
            </a:r>
            <a:r>
              <a:rPr lang="en-US" sz="3600" dirty="0"/>
              <a:t> Hamburg, URL: https://www.hamburg-port-authority.de/de/hpa-360/smartport/ [14.05.2020].</a:t>
            </a:r>
          </a:p>
          <a:p>
            <a:pPr>
              <a:spcBef>
                <a:spcPts val="0"/>
              </a:spcBef>
              <a:buClrTx/>
              <a:buSzTx/>
              <a:defRPr/>
            </a:pPr>
            <a:r>
              <a:rPr lang="de-AT" sz="3600" dirty="0" err="1"/>
              <a:t>iBusiness</a:t>
            </a:r>
            <a:r>
              <a:rPr lang="de-AT" sz="3600" dirty="0"/>
              <a:t>, URL: https://www.ibusiness.de/aktuell/db/568814veg.html [19.05.2020].</a:t>
            </a:r>
          </a:p>
          <a:p>
            <a:r>
              <a:rPr lang="de-AT" sz="3600" dirty="0"/>
              <a:t>Industriemagazin, URL: https://industriemagazin.at/a/fachkraeftemangel-bei-logistikern-wir-sind-kurz-vor-dem-versorgungskollaps [14.05.2020].</a:t>
            </a:r>
            <a:endParaRPr lang="de-DE" sz="3600" dirty="0"/>
          </a:p>
          <a:p>
            <a:r>
              <a:rPr lang="de-AT" sz="3600" dirty="0" err="1"/>
              <a:t>Kalaidos</a:t>
            </a:r>
            <a:r>
              <a:rPr lang="de-AT" sz="3600" dirty="0"/>
              <a:t> Fachhochschule Schweiz, URL: https://www.kalaidos-fh.ch/Blogs/Posts/2017/01/uf-1065-Logistik-vier-Geschaeftsmodelle [04.05.2020]</a:t>
            </a:r>
          </a:p>
          <a:p>
            <a:r>
              <a:rPr lang="de-AT" sz="3600" dirty="0"/>
              <a:t>Kanal Egal, URL: https://www.kanal-egal.de/wie-digitale-geschaeftsmodelle-die-logistikbranche-veraendern/ [19.05.2020]</a:t>
            </a:r>
          </a:p>
          <a:p>
            <a:r>
              <a:rPr lang="de-AT" sz="3600" dirty="0"/>
              <a:t>Karriere.de, URL: https://www.karriere.de/arbeitsmarkt-logistik-karriere-in-der-container-welt/23040246.html [14.05.2020].</a:t>
            </a:r>
          </a:p>
          <a:p>
            <a:r>
              <a:rPr lang="de-DE" sz="3600" dirty="0" err="1"/>
              <a:t>Lehmacher</a:t>
            </a:r>
            <a:r>
              <a:rPr lang="de-DE" sz="3600" dirty="0"/>
              <a:t> W., „Wirtschaft, Gesellschaft und Logistik 2050 in Logistik – eine Industrie, die (sich) bewegt. Strategien und Lösungen entlang der Supply Chain 4.0“ (2015)</a:t>
            </a:r>
          </a:p>
          <a:p>
            <a:r>
              <a:rPr lang="en-US" sz="3600" dirty="0"/>
              <a:t>LNG Masterplan, URL: </a:t>
            </a:r>
            <a:r>
              <a:rPr lang="en-US" sz="3600" dirty="0">
                <a:hlinkClick r:id="rId2"/>
              </a:rPr>
              <a:t>http://www.lngmasterplan.eu/images/D_111__Status_Quo__Trend_Analysis_-_Danube_and_Italy_v2.1_FINAL_2015-3-12.pdf</a:t>
            </a:r>
            <a:endParaRPr lang="en-US" sz="3600" dirty="0"/>
          </a:p>
          <a:p>
            <a:r>
              <a:rPr lang="en-US" sz="3600" dirty="0"/>
              <a:t>Montreuil, Benoit (2011): Toward a Physical Internet: meeting the global logistics sustainability grand challenge. In: Logistics Research 3 (2), S. 71–87. DOI: 10.1007/s12159-011-0045-x.</a:t>
            </a:r>
            <a:endParaRPr lang="de-AT" sz="3600" dirty="0"/>
          </a:p>
          <a:p>
            <a:r>
              <a:rPr lang="de-AT" sz="3600" dirty="0" err="1"/>
              <a:t>Modulushca</a:t>
            </a:r>
            <a:r>
              <a:rPr lang="de-AT" sz="3600" dirty="0"/>
              <a:t> </a:t>
            </a:r>
            <a:r>
              <a:rPr lang="de-AT" sz="3600" dirty="0" err="1"/>
              <a:t>project</a:t>
            </a:r>
            <a:r>
              <a:rPr lang="de-AT" sz="3600" dirty="0"/>
              <a:t> (2014): </a:t>
            </a:r>
            <a:r>
              <a:rPr lang="de-AT" sz="3600" dirty="0" err="1"/>
              <a:t>Physical</a:t>
            </a:r>
            <a:r>
              <a:rPr lang="de-AT" sz="3600" dirty="0"/>
              <a:t> Internet. Online verfügbar unter https://www.youtube.com/watch?v=lltcWVNrjl0 [19.05.2020]</a:t>
            </a:r>
          </a:p>
          <a:p>
            <a:r>
              <a:rPr lang="en-US" sz="3600" dirty="0"/>
              <a:t>Physical Internet Manifest, URL: https://de.slideshare.net/physical_internet/physical-internet-manifest-19-2011-0426-mled-ger [14.05.2020].</a:t>
            </a:r>
          </a:p>
          <a:p>
            <a:r>
              <a:rPr lang="de-AT" sz="3600" dirty="0"/>
              <a:t>OPEN </a:t>
            </a:r>
            <a:r>
              <a:rPr lang="de-AT" sz="3600" dirty="0" err="1"/>
              <a:t>Insights</a:t>
            </a:r>
            <a:r>
              <a:rPr lang="de-AT" sz="3600" dirty="0"/>
              <a:t>, https://www.openinsights.de/so-funktioniert-das-blockchain/ [14.05.2020].</a:t>
            </a:r>
          </a:p>
          <a:p>
            <a:r>
              <a:rPr lang="de-AT" sz="3600" dirty="0"/>
              <a:t>Projekt </a:t>
            </a:r>
            <a:r>
              <a:rPr lang="de-AT" sz="3600" dirty="0" err="1"/>
              <a:t>Munin</a:t>
            </a:r>
            <a:r>
              <a:rPr lang="de-AT" sz="3600" dirty="0"/>
              <a:t>, </a:t>
            </a:r>
            <a:r>
              <a:rPr lang="de-AT" sz="3600" dirty="0">
                <a:hlinkClick r:id="rId3"/>
              </a:rPr>
              <a:t>http://www.unmanned-ship.org/munin/about/the-autonomus-ship/</a:t>
            </a:r>
            <a:r>
              <a:rPr lang="de-AT" sz="3600" dirty="0"/>
              <a:t> [14.05.2020].</a:t>
            </a:r>
          </a:p>
          <a:p>
            <a:r>
              <a:rPr lang="de-AT" sz="3600" dirty="0"/>
              <a:t>Projekt NOVIMAR, URL: https://www.researchgate.net/publication/330359084_Platooning_auf_Wasserstrassen_-_Erste_Ergebnisse_aus_dem_Projekt_NOVIMAR [14.05.2020]</a:t>
            </a:r>
          </a:p>
          <a:p>
            <a:r>
              <a:rPr lang="en-US" sz="3600" dirty="0"/>
              <a:t>Reis, Vasco (2015): Should we keep on renaming a +35-year-old baby? In: Journal of Transport Geography 46, S. 173–179. DOI: 10.1016/j.jtrangeo.2015.06.019</a:t>
            </a:r>
            <a:endParaRPr lang="de-AT" sz="3600" dirty="0"/>
          </a:p>
          <a:p>
            <a:pPr>
              <a:defRPr/>
            </a:pPr>
            <a:r>
              <a:rPr lang="de-AT" sz="3600" dirty="0"/>
              <a:t>T3, URL: https://t3n.de/magazin/innovative-logistik-trends-onlinehandel-zukunftspaket-238987/ [14.05.2020].</a:t>
            </a:r>
          </a:p>
          <a:p>
            <a:pPr>
              <a:defRPr/>
            </a:pPr>
            <a:r>
              <a:rPr lang="de-AT" sz="3600" dirty="0"/>
              <a:t>The Guardian, URL: https://www.theguardian.com/cities/2016/mar/01/paris-french-retailer-franpix-delivers-goods-by-boat-river-seine-transport-water-future-urban-logistics [18.05.2020].</a:t>
            </a:r>
          </a:p>
          <a:p>
            <a:pPr>
              <a:defRPr/>
            </a:pPr>
            <a:r>
              <a:rPr lang="de-AT" sz="3600" dirty="0" err="1"/>
              <a:t>Transportlogistic</a:t>
            </a:r>
            <a:r>
              <a:rPr lang="de-AT" sz="3600" dirty="0"/>
              <a:t>, URL: https://www.transportlogistic.de/de/messe/industry-insights/logistikkonzepte-der-zukunft/ [14.05.2020].</a:t>
            </a:r>
          </a:p>
          <a:p>
            <a:pPr>
              <a:defRPr/>
            </a:pPr>
            <a:r>
              <a:rPr lang="de-AT" sz="3600" dirty="0" err="1">
                <a:hlinkClick r:id="rId4"/>
              </a:rPr>
              <a:t>UShip</a:t>
            </a:r>
            <a:r>
              <a:rPr lang="de-AT" sz="3600" dirty="0">
                <a:hlinkClick r:id="rId4"/>
              </a:rPr>
              <a:t> Website, https://learn.uship.com/carriers/getting-started/</a:t>
            </a:r>
            <a:r>
              <a:rPr lang="de-AT" sz="3600" dirty="0"/>
              <a:t> [18.05.2020]</a:t>
            </a:r>
          </a:p>
          <a:p>
            <a:pPr>
              <a:defRPr/>
            </a:pPr>
            <a:r>
              <a:rPr lang="de-AT" sz="3600" dirty="0" err="1"/>
              <a:t>Vahrenkamp</a:t>
            </a:r>
            <a:r>
              <a:rPr lang="de-AT" sz="3600" dirty="0"/>
              <a:t> &amp; </a:t>
            </a:r>
            <a:r>
              <a:rPr lang="de-AT" sz="3600" dirty="0" err="1"/>
              <a:t>Kotzab</a:t>
            </a:r>
            <a:r>
              <a:rPr lang="de-AT" sz="3600" dirty="0"/>
              <a:t>, 2012, S. 18, URL: </a:t>
            </a:r>
            <a:r>
              <a:rPr lang="de-DE" sz="3600" dirty="0"/>
              <a:t> </a:t>
            </a:r>
            <a:r>
              <a:rPr lang="de-AT" sz="3600" dirty="0">
                <a:hlinkClick r:id="rId5"/>
              </a:rPr>
              <a:t>http://www.springer.com/cda/content/document/cda_downloaddocument/9783642193323-c1.pdf?SGWID=0-0-45-1199838-p174123868</a:t>
            </a:r>
            <a:r>
              <a:rPr lang="de-AT" sz="3600" dirty="0"/>
              <a:t> [14.05.2020].</a:t>
            </a:r>
          </a:p>
          <a:p>
            <a:pPr>
              <a:defRPr/>
            </a:pPr>
            <a:r>
              <a:rPr lang="de-AT" sz="3600" dirty="0"/>
              <a:t>VDA, URL: https://www.vda.de/de/themen/innovation-und-technik/automatisiertes-fahren/platooning.html [14.05.2020].</a:t>
            </a:r>
          </a:p>
          <a:p>
            <a:pPr>
              <a:defRPr/>
            </a:pPr>
            <a:r>
              <a:rPr lang="de-AT" sz="3600" dirty="0"/>
              <a:t>viadonau (2019): Handbuch der Donauschifffahrt, Wien.</a:t>
            </a:r>
          </a:p>
          <a:p>
            <a:pPr>
              <a:spcBef>
                <a:spcPts val="0"/>
              </a:spcBef>
              <a:buClrTx/>
              <a:buSzTx/>
              <a:defRPr/>
            </a:pPr>
            <a:endParaRPr lang="de-AT" sz="3600" dirty="0"/>
          </a:p>
          <a:p>
            <a:endParaRPr lang="en-US" sz="3600" dirty="0"/>
          </a:p>
          <a:p>
            <a:endParaRPr lang="de-AT" dirty="0">
              <a:solidFill>
                <a:srgbClr val="FF0000"/>
              </a:solidFill>
            </a:endParaRPr>
          </a:p>
          <a:p>
            <a:endParaRPr lang="de-AT" dirty="0"/>
          </a:p>
          <a:p>
            <a:pPr marL="0" indent="0">
              <a:buNone/>
            </a:pPr>
            <a:endParaRPr lang="de-AT" dirty="0">
              <a:solidFill>
                <a:schemeClr val="tx1"/>
              </a:solidFill>
            </a:endParaRPr>
          </a:p>
          <a:p>
            <a:endParaRPr lang="en-US" dirty="0"/>
          </a:p>
        </p:txBody>
      </p:sp>
      <p:sp>
        <p:nvSpPr>
          <p:cNvPr id="4" name="Datumsplatzhalter 3"/>
          <p:cNvSpPr>
            <a:spLocks noGrp="1"/>
          </p:cNvSpPr>
          <p:nvPr>
            <p:ph type="dt" sz="half" idx="10"/>
          </p:nvPr>
        </p:nvSpPr>
        <p:spPr/>
        <p:txBody>
          <a:bodyPr/>
          <a:lstStyle/>
          <a:p>
            <a:fld id="{D3E61E40-B63F-46D5-8043-32BA19620943}" type="datetime6">
              <a:rPr lang="de-AT">
                <a:solidFill>
                  <a:prstClr val="white"/>
                </a:solidFill>
                <a:latin typeface="Calibri"/>
              </a:rPr>
              <a:pPr/>
              <a:t>September 22</a:t>
            </a:fld>
            <a:endParaRPr lang="de-AT" dirty="0">
              <a:solidFill>
                <a:prstClr val="white"/>
              </a:solidFill>
              <a:latin typeface="Calibri"/>
            </a:endParaRPr>
          </a:p>
        </p:txBody>
      </p:sp>
      <p:sp>
        <p:nvSpPr>
          <p:cNvPr id="5" name="Foliennummernplatzhalter 4"/>
          <p:cNvSpPr>
            <a:spLocks noGrp="1"/>
          </p:cNvSpPr>
          <p:nvPr>
            <p:ph type="sldNum" sz="quarter" idx="12"/>
          </p:nvPr>
        </p:nvSpPr>
        <p:spPr/>
        <p:txBody>
          <a:bodyPr/>
          <a:lstStyle/>
          <a:p>
            <a:fld id="{7D34D7BA-8E13-46FE-8871-8877FE7E3568}" type="slidenum">
              <a:rPr lang="de-AT">
                <a:solidFill>
                  <a:prstClr val="white"/>
                </a:solidFill>
                <a:latin typeface="Calibri"/>
              </a:rPr>
              <a:pPr/>
              <a:t>64</a:t>
            </a:fld>
            <a:endParaRPr lang="de-AT" dirty="0">
              <a:solidFill>
                <a:prstClr val="white"/>
              </a:solidFill>
              <a:latin typeface="Calibri"/>
            </a:endParaRPr>
          </a:p>
        </p:txBody>
      </p:sp>
    </p:spTree>
    <p:extLst>
      <p:ext uri="{BB962C8B-B14F-4D97-AF65-F5344CB8AC3E}">
        <p14:creationId xmlns:p14="http://schemas.microsoft.com/office/powerpoint/2010/main" val="96057855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err="1"/>
              <a:t>Quellen</a:t>
            </a:r>
            <a:r>
              <a:rPr lang="en-US" dirty="0"/>
              <a:t> W-Z</a:t>
            </a:r>
          </a:p>
        </p:txBody>
      </p:sp>
      <p:sp>
        <p:nvSpPr>
          <p:cNvPr id="3" name="Inhaltsplatzhalter 2"/>
          <p:cNvSpPr>
            <a:spLocks noGrp="1"/>
          </p:cNvSpPr>
          <p:nvPr>
            <p:ph idx="1"/>
          </p:nvPr>
        </p:nvSpPr>
        <p:spPr/>
        <p:txBody>
          <a:bodyPr>
            <a:normAutofit/>
          </a:bodyPr>
          <a:lstStyle/>
          <a:p>
            <a:pPr>
              <a:spcBef>
                <a:spcPts val="0"/>
              </a:spcBef>
              <a:buClrTx/>
              <a:buSzTx/>
              <a:defRPr/>
            </a:pPr>
            <a:r>
              <a:rPr lang="en-GB" sz="900" dirty="0"/>
              <a:t>WKO, URL: </a:t>
            </a:r>
            <a:r>
              <a:rPr lang="en-GB" sz="900" dirty="0">
                <a:hlinkClick r:id="rId2"/>
              </a:rPr>
              <a:t>https://www.wko.at/branchen/handel/Studie__Internet-Einzelhandel_2014.html</a:t>
            </a:r>
            <a:r>
              <a:rPr lang="en-GB" sz="900" dirty="0"/>
              <a:t> [05.05.2020]</a:t>
            </a:r>
            <a:endParaRPr lang="de-AT" sz="900" dirty="0"/>
          </a:p>
          <a:p>
            <a:pPr>
              <a:spcBef>
                <a:spcPts val="0"/>
              </a:spcBef>
              <a:buClrTx/>
              <a:buSzTx/>
              <a:defRPr/>
            </a:pPr>
            <a:r>
              <a:rPr lang="de-AT" sz="900" dirty="0"/>
              <a:t>WKO, URL: https://www.wko.at/service/aussenwirtschaft/logistik-branche-struktur-zukunft-trends.html [14.05.2020].</a:t>
            </a:r>
          </a:p>
          <a:p>
            <a:pPr>
              <a:spcBef>
                <a:spcPts val="0"/>
              </a:spcBef>
              <a:buClrTx/>
              <a:buSzTx/>
              <a:defRPr/>
            </a:pPr>
            <a:r>
              <a:rPr lang="de-AT" sz="900" dirty="0"/>
              <a:t>WKO, URL: https://www.wko.at/branchen/ooe/transport-verkehr/spedition-logistik/1---4.0-Branchenleitfaden-WKOOe-Fachgruppe.pdf [14.05.2020].</a:t>
            </a:r>
          </a:p>
          <a:p>
            <a:pPr>
              <a:spcBef>
                <a:spcPts val="0"/>
              </a:spcBef>
              <a:buClrTx/>
              <a:buSzTx/>
              <a:defRPr/>
            </a:pPr>
            <a:r>
              <a:rPr lang="en-US" sz="900" dirty="0" err="1"/>
              <a:t>Youtube</a:t>
            </a:r>
            <a:r>
              <a:rPr lang="en-US" sz="900" dirty="0"/>
              <a:t>, URL: https://www.youtube.com/watch?v=WyZTuzUzR68 [14.05.2020].</a:t>
            </a:r>
          </a:p>
          <a:p>
            <a:pPr>
              <a:spcBef>
                <a:spcPts val="0"/>
              </a:spcBef>
              <a:buClrTx/>
              <a:buSzTx/>
              <a:defRPr/>
            </a:pPr>
            <a:r>
              <a:rPr lang="de-AT" sz="900" dirty="0" err="1">
                <a:hlinkClick r:id="rId3"/>
              </a:rPr>
              <a:t>Youtube</a:t>
            </a:r>
            <a:r>
              <a:rPr lang="de-AT" sz="900" dirty="0">
                <a:hlinkClick r:id="rId3"/>
              </a:rPr>
              <a:t>, URL: https://www.youtube.com/watch?v=Z5cTxSjjEXI</a:t>
            </a:r>
            <a:r>
              <a:rPr lang="de-AT" sz="900" dirty="0"/>
              <a:t> [14.05.2020].</a:t>
            </a:r>
          </a:p>
          <a:p>
            <a:pPr>
              <a:spcBef>
                <a:spcPts val="0"/>
              </a:spcBef>
              <a:buClrTx/>
              <a:buSzTx/>
              <a:defRPr/>
            </a:pPr>
            <a:r>
              <a:rPr lang="en-US" sz="900" dirty="0" err="1"/>
              <a:t>Youtube</a:t>
            </a:r>
            <a:r>
              <a:rPr lang="en-US" sz="900" dirty="0"/>
              <a:t>, https://www.youtube.com/watch?v=5ofhMxRRyec [14.05.2020].</a:t>
            </a:r>
          </a:p>
          <a:p>
            <a:pPr>
              <a:spcBef>
                <a:spcPts val="0"/>
              </a:spcBef>
              <a:buClrTx/>
              <a:buSzTx/>
              <a:defRPr/>
            </a:pPr>
            <a:r>
              <a:rPr lang="en-US" sz="900" dirty="0" err="1"/>
              <a:t>Youtube</a:t>
            </a:r>
            <a:r>
              <a:rPr lang="en-US" sz="900" dirty="0"/>
              <a:t>, https://www.youtube.com/watch?v=lltcWVNrjl0 [14.05.2020].</a:t>
            </a:r>
            <a:endParaRPr lang="de-AT" sz="900" dirty="0"/>
          </a:p>
          <a:p>
            <a:pPr>
              <a:spcBef>
                <a:spcPts val="0"/>
              </a:spcBef>
              <a:buClrTx/>
              <a:buSzTx/>
              <a:defRPr/>
            </a:pPr>
            <a:r>
              <a:rPr lang="de-AT" sz="900" dirty="0"/>
              <a:t>Zentralkommission für die Rheinschifffahrt, </a:t>
            </a:r>
            <a:r>
              <a:rPr lang="de-AT" sz="900" dirty="0" err="1"/>
              <a:t>Marktbeorbachtung</a:t>
            </a:r>
            <a:r>
              <a:rPr lang="de-AT" sz="900" dirty="0"/>
              <a:t> 2019, URL: https://www.ccr-zkr.org/files/documents/om/om19_II_de.pdf [14.05.2020].</a:t>
            </a:r>
          </a:p>
          <a:p>
            <a:pPr>
              <a:spcBef>
                <a:spcPts val="0"/>
              </a:spcBef>
              <a:buClrTx/>
              <a:buSzTx/>
              <a:defRPr/>
            </a:pPr>
            <a:r>
              <a:rPr lang="de-AT" sz="900" dirty="0"/>
              <a:t>Zentralverband für Spedition und Logistik, URL: https://www.ots.at/presseaussendung/OTS_20191129_OTS0158/logistik-branche-als-innovationstreiber-digitalisierung-mehr-chance-als-bedrohung-bild [14.05.2020].</a:t>
            </a:r>
          </a:p>
          <a:p>
            <a:pPr>
              <a:spcBef>
                <a:spcPts val="0"/>
              </a:spcBef>
              <a:buClrTx/>
              <a:buSzTx/>
              <a:defRPr/>
            </a:pPr>
            <a:r>
              <a:rPr lang="en-GB" sz="900" dirty="0" err="1">
                <a:hlinkClick r:id="rId4"/>
              </a:rPr>
              <a:t>Zukunft</a:t>
            </a:r>
            <a:r>
              <a:rPr lang="en-GB" sz="900" dirty="0">
                <a:hlinkClick r:id="rId4"/>
              </a:rPr>
              <a:t> </a:t>
            </a:r>
            <a:r>
              <a:rPr lang="en-GB" sz="900" dirty="0" err="1">
                <a:hlinkClick r:id="rId4"/>
              </a:rPr>
              <a:t>Mobilität</a:t>
            </a:r>
            <a:r>
              <a:rPr lang="en-GB" sz="900" dirty="0">
                <a:hlinkClick r:id="rId4"/>
              </a:rPr>
              <a:t>, URL: http://www.zukunft-mobilitaet.net/117213/binnenschifffahrt-seeschifffahrt/innenstadtlogistik-binnenschiff-lastenrad-amsterdam-utrecht-paris/</a:t>
            </a:r>
            <a:r>
              <a:rPr lang="en-GB" sz="900" dirty="0"/>
              <a:t> [18.05.2020].</a:t>
            </a:r>
            <a:endParaRPr lang="de-AT" sz="900" dirty="0"/>
          </a:p>
          <a:p>
            <a:pPr>
              <a:spcBef>
                <a:spcPts val="0"/>
              </a:spcBef>
              <a:buClrTx/>
              <a:buSzTx/>
              <a:defRPr/>
            </a:pPr>
            <a:endParaRPr lang="de-AT" sz="1575" dirty="0"/>
          </a:p>
          <a:p>
            <a:pPr>
              <a:spcBef>
                <a:spcPts val="0"/>
              </a:spcBef>
              <a:buClrTx/>
              <a:buSzTx/>
              <a:defRPr/>
            </a:pPr>
            <a:endParaRPr lang="de-AT" dirty="0"/>
          </a:p>
          <a:p>
            <a:endParaRPr lang="en-US" dirty="0"/>
          </a:p>
        </p:txBody>
      </p:sp>
      <p:sp>
        <p:nvSpPr>
          <p:cNvPr id="4" name="Datumsplatzhalter 3"/>
          <p:cNvSpPr>
            <a:spLocks noGrp="1"/>
          </p:cNvSpPr>
          <p:nvPr>
            <p:ph type="dt" sz="half" idx="10"/>
          </p:nvPr>
        </p:nvSpPr>
        <p:spPr/>
        <p:txBody>
          <a:bodyPr/>
          <a:lstStyle/>
          <a:p>
            <a:fld id="{D3E61E40-B63F-46D5-8043-32BA19620943}" type="datetime6">
              <a:rPr lang="de-AT">
                <a:solidFill>
                  <a:prstClr val="white"/>
                </a:solidFill>
                <a:latin typeface="Calibri"/>
              </a:rPr>
              <a:pPr/>
              <a:t>September 22</a:t>
            </a:fld>
            <a:endParaRPr lang="de-AT" dirty="0">
              <a:solidFill>
                <a:prstClr val="white"/>
              </a:solidFill>
              <a:latin typeface="Calibri"/>
            </a:endParaRPr>
          </a:p>
        </p:txBody>
      </p:sp>
      <p:sp>
        <p:nvSpPr>
          <p:cNvPr id="5" name="Foliennummernplatzhalter 4"/>
          <p:cNvSpPr>
            <a:spLocks noGrp="1"/>
          </p:cNvSpPr>
          <p:nvPr>
            <p:ph type="sldNum" sz="quarter" idx="12"/>
          </p:nvPr>
        </p:nvSpPr>
        <p:spPr/>
        <p:txBody>
          <a:bodyPr/>
          <a:lstStyle/>
          <a:p>
            <a:fld id="{7D34D7BA-8E13-46FE-8871-8877FE7E3568}" type="slidenum">
              <a:rPr lang="de-AT">
                <a:solidFill>
                  <a:prstClr val="white"/>
                </a:solidFill>
                <a:latin typeface="Calibri"/>
              </a:rPr>
              <a:pPr/>
              <a:t>65</a:t>
            </a:fld>
            <a:endParaRPr lang="de-AT" dirty="0">
              <a:solidFill>
                <a:prstClr val="white"/>
              </a:solidFill>
              <a:latin typeface="Calibri"/>
            </a:endParaRPr>
          </a:p>
        </p:txBody>
      </p:sp>
    </p:spTree>
    <p:extLst>
      <p:ext uri="{BB962C8B-B14F-4D97-AF65-F5344CB8AC3E}">
        <p14:creationId xmlns:p14="http://schemas.microsoft.com/office/powerpoint/2010/main" val="237679641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AT" b="1" dirty="0">
                <a:solidFill>
                  <a:schemeClr val="accent1"/>
                </a:solidFill>
                <a:latin typeface="Corbel" panose="020B0503020204020204" pitchFamily="34" charset="0"/>
              </a:rPr>
              <a:t>Zusatzinformation</a:t>
            </a:r>
          </a:p>
        </p:txBody>
      </p:sp>
      <p:sp>
        <p:nvSpPr>
          <p:cNvPr id="3" name="Content Placeholder 2"/>
          <p:cNvSpPr>
            <a:spLocks noGrp="1"/>
          </p:cNvSpPr>
          <p:nvPr>
            <p:ph idx="1"/>
          </p:nvPr>
        </p:nvSpPr>
        <p:spPr/>
        <p:txBody>
          <a:bodyPr>
            <a:normAutofit fontScale="92500" lnSpcReduction="10000"/>
          </a:bodyPr>
          <a:lstStyle/>
          <a:p>
            <a:pPr marL="0" indent="0">
              <a:buNone/>
            </a:pPr>
            <a:r>
              <a:rPr lang="de-AT" sz="2000" b="1" dirty="0">
                <a:solidFill>
                  <a:schemeClr val="accent1"/>
                </a:solidFill>
                <a:latin typeface="Corbel" panose="020B0503020204020204" pitchFamily="34" charset="0"/>
              </a:rPr>
              <a:t>Wir hoffen unser Foliensatz hat Ihren Ansprüchen entsprochen!</a:t>
            </a:r>
          </a:p>
          <a:p>
            <a:pPr marL="0" indent="0">
              <a:buNone/>
            </a:pPr>
            <a:endParaRPr lang="de-AT" sz="2000" b="1" dirty="0">
              <a:solidFill>
                <a:schemeClr val="accent1"/>
              </a:solidFill>
              <a:latin typeface="Corbel" panose="020B0503020204020204" pitchFamily="34" charset="0"/>
            </a:endParaRPr>
          </a:p>
          <a:p>
            <a:pPr marL="0" indent="0">
              <a:buNone/>
            </a:pPr>
            <a:r>
              <a:rPr lang="de-AT" sz="2000" b="1" dirty="0">
                <a:solidFill>
                  <a:schemeClr val="accent1"/>
                </a:solidFill>
                <a:latin typeface="Corbel" panose="020B0503020204020204" pitchFamily="34" charset="0"/>
              </a:rPr>
              <a:t>         - Sie können den Foliensatz gerne Ihren Wünschen und Anforderungen entsprechend adaptieren und für Ihren Unterricht/Vorträge verwenden.</a:t>
            </a:r>
          </a:p>
          <a:p>
            <a:pPr marL="0" indent="0">
              <a:buNone/>
            </a:pPr>
            <a:endParaRPr lang="de-AT" sz="2000" b="1" dirty="0">
              <a:solidFill>
                <a:schemeClr val="accent1"/>
              </a:solidFill>
              <a:latin typeface="Corbel" panose="020B0503020204020204" pitchFamily="34" charset="0"/>
            </a:endParaRPr>
          </a:p>
          <a:p>
            <a:pPr marL="0" indent="0">
              <a:buNone/>
            </a:pPr>
            <a:r>
              <a:rPr lang="de-AT" sz="2000" b="1" dirty="0">
                <a:solidFill>
                  <a:schemeClr val="accent1"/>
                </a:solidFill>
                <a:latin typeface="Corbel" panose="020B0503020204020204" pitchFamily="34" charset="0"/>
              </a:rPr>
              <a:t>Für Fragen und Rückmeldungen stehen wir jederzeit gerne per Mail unter </a:t>
            </a:r>
          </a:p>
          <a:p>
            <a:pPr marL="0" indent="0">
              <a:buNone/>
            </a:pPr>
            <a:r>
              <a:rPr lang="de-AT" sz="2000" dirty="0">
                <a:solidFill>
                  <a:schemeClr val="accent1"/>
                </a:solidFill>
                <a:latin typeface="Corbel" panose="020B0503020204020204" pitchFamily="34" charset="0"/>
                <a:hlinkClick r:id="rId3"/>
              </a:rPr>
              <a:t>rewway@fh-steyr.at</a:t>
            </a:r>
            <a:r>
              <a:rPr lang="de-AT" sz="2000" b="1" dirty="0">
                <a:solidFill>
                  <a:schemeClr val="accent1"/>
                </a:solidFill>
                <a:latin typeface="Corbel" panose="020B0503020204020204" pitchFamily="34" charset="0"/>
              </a:rPr>
              <a:t> zur Verfügung.</a:t>
            </a:r>
          </a:p>
          <a:p>
            <a:pPr marL="0" indent="0">
              <a:buNone/>
            </a:pPr>
            <a:endParaRPr lang="de-AT" sz="2000" b="1" dirty="0">
              <a:solidFill>
                <a:schemeClr val="accent1"/>
              </a:solidFill>
              <a:latin typeface="Corbel" panose="020B0503020204020204" pitchFamily="34" charset="0"/>
            </a:endParaRPr>
          </a:p>
          <a:p>
            <a:pPr marL="0" indent="0">
              <a:buNone/>
            </a:pPr>
            <a:r>
              <a:rPr lang="de-AT" sz="2000" b="1" dirty="0">
                <a:solidFill>
                  <a:schemeClr val="accent1"/>
                </a:solidFill>
                <a:latin typeface="Corbel" panose="020B0503020204020204" pitchFamily="34" charset="0"/>
              </a:rPr>
              <a:t>Weitere Foliensätze finden Sie unter:</a:t>
            </a:r>
          </a:p>
          <a:p>
            <a:pPr marL="0" indent="0">
              <a:buNone/>
            </a:pPr>
            <a:endParaRPr lang="de-AT" sz="400" b="1" dirty="0">
              <a:solidFill>
                <a:schemeClr val="accent1"/>
              </a:solidFill>
              <a:latin typeface="Corbel" panose="020B0503020204020204" pitchFamily="34" charset="0"/>
            </a:endParaRPr>
          </a:p>
          <a:p>
            <a:pPr marL="0" indent="0">
              <a:buNone/>
            </a:pPr>
            <a:r>
              <a:rPr lang="de-AT" sz="2000" dirty="0">
                <a:solidFill>
                  <a:schemeClr val="accent1"/>
                </a:solidFill>
                <a:latin typeface="Corbel" panose="020B0503020204020204" pitchFamily="34" charset="0"/>
                <a:hlinkClick r:id="rId4"/>
              </a:rPr>
              <a:t>http://www.rewway.at/de/lehrmittel/pakete/</a:t>
            </a:r>
            <a:r>
              <a:rPr lang="de-AT" sz="2000" dirty="0">
                <a:solidFill>
                  <a:schemeClr val="accent1"/>
                </a:solidFill>
                <a:latin typeface="Corbel" panose="020B0503020204020204" pitchFamily="34" charset="0"/>
              </a:rPr>
              <a:t> </a:t>
            </a:r>
          </a:p>
          <a:p>
            <a:pPr marL="0" indent="0">
              <a:buNone/>
            </a:pPr>
            <a:endParaRPr lang="de-AT" sz="2000" dirty="0">
              <a:latin typeface="Corbel" panose="020B0503020204020204" pitchFamily="34" charset="0"/>
            </a:endParaRPr>
          </a:p>
          <a:p>
            <a:pPr marL="0" indent="0">
              <a:buNone/>
            </a:pPr>
            <a:r>
              <a:rPr lang="de-AT" sz="2000" b="1" dirty="0">
                <a:solidFill>
                  <a:schemeClr val="accent1"/>
                </a:solidFill>
                <a:latin typeface="Corbel" panose="020B0503020204020204" pitchFamily="34" charset="0"/>
              </a:rPr>
              <a:t>Haben Sie vielleicht Interesse an einem Transport School Lab,  einer Exkursion oder einem Fachvortrag?</a:t>
            </a:r>
          </a:p>
          <a:p>
            <a:pPr marL="0" indent="0">
              <a:buNone/>
            </a:pPr>
            <a:r>
              <a:rPr lang="de-AT" sz="2000" dirty="0">
                <a:solidFill>
                  <a:schemeClr val="accent1"/>
                </a:solidFill>
                <a:latin typeface="Corbel" panose="020B0503020204020204" pitchFamily="34" charset="0"/>
                <a:hlinkClick r:id="rId5"/>
              </a:rPr>
              <a:t>http://www.rewway.at/de/services/</a:t>
            </a:r>
            <a:r>
              <a:rPr lang="de-AT" sz="2000" dirty="0">
                <a:solidFill>
                  <a:schemeClr val="accent1"/>
                </a:solidFill>
                <a:latin typeface="Corbel" panose="020B0503020204020204" pitchFamily="34" charset="0"/>
              </a:rPr>
              <a:t> </a:t>
            </a:r>
          </a:p>
        </p:txBody>
      </p:sp>
      <p:sp>
        <p:nvSpPr>
          <p:cNvPr id="5" name="Slide Number Placeholder 4"/>
          <p:cNvSpPr>
            <a:spLocks noGrp="1"/>
          </p:cNvSpPr>
          <p:nvPr>
            <p:ph type="sldNum" sz="quarter" idx="12"/>
          </p:nvPr>
        </p:nvSpPr>
        <p:spPr/>
        <p:txBody>
          <a:bodyPr/>
          <a:lstStyle/>
          <a:p>
            <a:fld id="{7D34D7BA-8E13-46FE-8871-8877FE7E3568}" type="slidenum">
              <a:rPr lang="de-AT" smtClean="0"/>
              <a:t>66</a:t>
            </a:fld>
            <a:endParaRPr lang="de-AT" dirty="0"/>
          </a:p>
        </p:txBody>
      </p:sp>
      <p:pic>
        <p:nvPicPr>
          <p:cNvPr id="4" name="Picture 3"/>
          <p:cNvPicPr>
            <a:picLocks noChangeAspect="1"/>
          </p:cNvPicPr>
          <p:nvPr/>
        </p:nvPicPr>
        <p:blipFill>
          <a:blip r:embed="rId6" cstate="screen">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539552" y="2204864"/>
            <a:ext cx="432048" cy="432048"/>
          </a:xfrm>
          <a:prstGeom prst="rect">
            <a:avLst/>
          </a:prstGeom>
        </p:spPr>
      </p:pic>
      <p:sp>
        <p:nvSpPr>
          <p:cNvPr id="7" name="Date Placeholder 6"/>
          <p:cNvSpPr>
            <a:spLocks noGrp="1"/>
          </p:cNvSpPr>
          <p:nvPr>
            <p:ph type="dt" sz="half" idx="10"/>
          </p:nvPr>
        </p:nvSpPr>
        <p:spPr/>
        <p:txBody>
          <a:bodyPr/>
          <a:lstStyle/>
          <a:p>
            <a:fld id="{974F5B8D-043B-4F33-80B1-DF65A34E582C}" type="datetime6">
              <a:rPr lang="de-AT">
                <a:solidFill>
                  <a:prstClr val="white"/>
                </a:solidFill>
              </a:rPr>
              <a:pPr/>
              <a:t>September 22</a:t>
            </a:fld>
            <a:endParaRPr lang="de-AT" dirty="0">
              <a:solidFill>
                <a:prstClr val="white"/>
              </a:solidFill>
            </a:endParaRPr>
          </a:p>
        </p:txBody>
      </p:sp>
      <p:pic>
        <p:nvPicPr>
          <p:cNvPr id="8" name="Picture 11" descr="C:\Users\p41662\AppData\Local\Microsoft\Windows\Temporary Internet Files\Content.Outlook\VDWGJMU4\RZ-Logo-Logistikum-hoch-cmyk-2000x2000px.jpg"/>
          <p:cNvPicPr/>
          <p:nvPr/>
        </p:nvPicPr>
        <p:blipFill>
          <a:blip r:embed="rId7" cstate="screen">
            <a:extLst>
              <a:ext uri="{28A0092B-C50C-407E-A947-70E740481C1C}">
                <a14:useLocalDpi xmlns:a14="http://schemas.microsoft.com/office/drawing/2010/main"/>
              </a:ext>
            </a:extLst>
          </a:blip>
          <a:srcRect/>
          <a:stretch>
            <a:fillRect/>
          </a:stretch>
        </p:blipFill>
        <p:spPr bwMode="auto">
          <a:xfrm>
            <a:off x="7574954" y="5301208"/>
            <a:ext cx="1296144" cy="1296144"/>
          </a:xfrm>
          <a:prstGeom prst="rect">
            <a:avLst/>
          </a:prstGeom>
          <a:noFill/>
        </p:spPr>
      </p:pic>
    </p:spTree>
    <p:extLst>
      <p:ext uri="{BB962C8B-B14F-4D97-AF65-F5344CB8AC3E}">
        <p14:creationId xmlns:p14="http://schemas.microsoft.com/office/powerpoint/2010/main" val="29509134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404664"/>
            <a:ext cx="8939336" cy="990600"/>
          </a:xfrm>
        </p:spPr>
        <p:txBody>
          <a:bodyPr>
            <a:normAutofit/>
          </a:bodyPr>
          <a:lstStyle/>
          <a:p>
            <a:r>
              <a:rPr lang="de-AT" dirty="0">
                <a:latin typeface="Corbel" panose="020B0503020204020204" pitchFamily="34" charset="0"/>
              </a:rPr>
              <a:t>Veränderungen in der Transport- und Logistikbranche</a:t>
            </a:r>
            <a:br>
              <a:rPr lang="de-AT" dirty="0">
                <a:latin typeface="Corbel" panose="020B0503020204020204" pitchFamily="34" charset="0"/>
              </a:rPr>
            </a:br>
            <a:r>
              <a:rPr lang="de-AT" sz="2400" b="0" dirty="0">
                <a:latin typeface="Corbel" panose="020B0503020204020204" pitchFamily="34" charset="0"/>
              </a:rPr>
              <a:t>Marktumfeld Logistik</a:t>
            </a:r>
          </a:p>
        </p:txBody>
      </p:sp>
      <p:sp>
        <p:nvSpPr>
          <p:cNvPr id="3" name="Inhaltsplatzhalter 2"/>
          <p:cNvSpPr>
            <a:spLocks noGrp="1"/>
          </p:cNvSpPr>
          <p:nvPr>
            <p:ph idx="1"/>
          </p:nvPr>
        </p:nvSpPr>
        <p:spPr>
          <a:xfrm>
            <a:off x="457200" y="1608212"/>
            <a:ext cx="8229600" cy="4989140"/>
          </a:xfrm>
        </p:spPr>
        <p:txBody>
          <a:bodyPr>
            <a:normAutofit/>
          </a:bodyPr>
          <a:lstStyle/>
          <a:p>
            <a:pPr marL="0" indent="0">
              <a:buNone/>
            </a:pPr>
            <a:endParaRPr lang="de-AT" sz="2000" dirty="0">
              <a:latin typeface="Corbel" panose="020B0503020204020204" pitchFamily="34" charset="0"/>
            </a:endParaRPr>
          </a:p>
          <a:p>
            <a:r>
              <a:rPr lang="de-AT" sz="2200" dirty="0">
                <a:latin typeface="Corbel" panose="020B0503020204020204" pitchFamily="34" charset="0"/>
              </a:rPr>
              <a:t>Schnellere Zustellzeiten (same-</a:t>
            </a:r>
            <a:r>
              <a:rPr lang="de-AT" sz="2200" dirty="0" err="1">
                <a:latin typeface="Corbel" panose="020B0503020204020204" pitchFamily="34" charset="0"/>
              </a:rPr>
              <a:t>day</a:t>
            </a:r>
            <a:r>
              <a:rPr lang="de-AT" sz="2200" dirty="0">
                <a:latin typeface="Corbel" panose="020B0503020204020204" pitchFamily="34" charset="0"/>
              </a:rPr>
              <a:t>-</a:t>
            </a:r>
            <a:r>
              <a:rPr lang="de-AT" sz="2200" dirty="0" err="1">
                <a:latin typeface="Corbel" panose="020B0503020204020204" pitchFamily="34" charset="0"/>
              </a:rPr>
              <a:t>delivery</a:t>
            </a:r>
            <a:r>
              <a:rPr lang="de-AT" sz="2200" dirty="0">
                <a:latin typeface="Corbel" panose="020B0503020204020204" pitchFamily="34" charset="0"/>
              </a:rPr>
              <a:t>)</a:t>
            </a:r>
          </a:p>
          <a:p>
            <a:pPr marL="0" indent="0">
              <a:buNone/>
            </a:pPr>
            <a:endParaRPr lang="de-AT" sz="1000" dirty="0">
              <a:latin typeface="Corbel" panose="020B0503020204020204" pitchFamily="34" charset="0"/>
            </a:endParaRPr>
          </a:p>
          <a:p>
            <a:pPr marL="0" indent="0">
              <a:buNone/>
            </a:pPr>
            <a:endParaRPr lang="de-AT" sz="1000" dirty="0">
              <a:latin typeface="Corbel" panose="020B0503020204020204" pitchFamily="34" charset="0"/>
            </a:endParaRPr>
          </a:p>
          <a:p>
            <a:pPr marL="0" indent="0">
              <a:buNone/>
            </a:pPr>
            <a:endParaRPr lang="de-AT" sz="1000" dirty="0">
              <a:latin typeface="Corbel" panose="020B0503020204020204" pitchFamily="34" charset="0"/>
            </a:endParaRPr>
          </a:p>
          <a:p>
            <a:r>
              <a:rPr lang="de-AT" sz="2200" dirty="0">
                <a:latin typeface="Corbel" panose="020B0503020204020204" pitchFamily="34" charset="0"/>
              </a:rPr>
              <a:t>Wachstum des Onlinehandels</a:t>
            </a:r>
          </a:p>
          <a:p>
            <a:pPr marL="0" indent="0">
              <a:buNone/>
            </a:pPr>
            <a:endParaRPr lang="de-AT" sz="2200" dirty="0">
              <a:latin typeface="Corbel" panose="020B0503020204020204" pitchFamily="34" charset="0"/>
            </a:endParaRPr>
          </a:p>
          <a:p>
            <a:r>
              <a:rPr lang="de-AT" sz="2200" dirty="0">
                <a:latin typeface="Corbel" panose="020B0503020204020204" pitchFamily="34" charset="0"/>
              </a:rPr>
              <a:t>Digitalisierung</a:t>
            </a:r>
          </a:p>
          <a:p>
            <a:pPr lvl="1"/>
            <a:r>
              <a:rPr lang="de-AT" sz="1800" dirty="0">
                <a:latin typeface="Corbel" panose="020B0503020204020204" pitchFamily="34" charset="0"/>
              </a:rPr>
              <a:t>Künstliche Intelligenz und autonome Logistik</a:t>
            </a:r>
          </a:p>
          <a:p>
            <a:pPr lvl="1"/>
            <a:r>
              <a:rPr lang="de-AT" sz="1800" dirty="0">
                <a:latin typeface="Corbel" panose="020B0503020204020204" pitchFamily="34" charset="0"/>
              </a:rPr>
              <a:t>Logistik 4.0</a:t>
            </a:r>
          </a:p>
          <a:p>
            <a:pPr lvl="1"/>
            <a:r>
              <a:rPr lang="de-AT" sz="1800" dirty="0">
                <a:latin typeface="Corbel" panose="020B0503020204020204" pitchFamily="34" charset="0"/>
              </a:rPr>
              <a:t>Vernetzung von Supply Chains</a:t>
            </a:r>
          </a:p>
          <a:p>
            <a:pPr lvl="1"/>
            <a:r>
              <a:rPr lang="de-AT" sz="1800" dirty="0" err="1">
                <a:latin typeface="Corbel" panose="020B0503020204020204" pitchFamily="34" charset="0"/>
              </a:rPr>
              <a:t>Multichannel</a:t>
            </a:r>
            <a:r>
              <a:rPr lang="de-AT" sz="1800" dirty="0">
                <a:latin typeface="Corbel" panose="020B0503020204020204" pitchFamily="34" charset="0"/>
              </a:rPr>
              <a:t>-Logistik</a:t>
            </a:r>
          </a:p>
          <a:p>
            <a:endParaRPr lang="de-AT" sz="2200" dirty="0">
              <a:latin typeface="Corbel" panose="020B0503020204020204" pitchFamily="34" charset="0"/>
            </a:endParaRPr>
          </a:p>
          <a:p>
            <a:r>
              <a:rPr lang="de-AT" sz="2200" dirty="0">
                <a:latin typeface="Corbel" panose="020B0503020204020204" pitchFamily="34" charset="0"/>
              </a:rPr>
              <a:t>Internationale Kooperationen</a:t>
            </a:r>
          </a:p>
        </p:txBody>
      </p:sp>
      <p:sp>
        <p:nvSpPr>
          <p:cNvPr id="4" name="Datumsplatzhalter 3"/>
          <p:cNvSpPr>
            <a:spLocks noGrp="1"/>
          </p:cNvSpPr>
          <p:nvPr>
            <p:ph type="dt" sz="half" idx="10"/>
          </p:nvPr>
        </p:nvSpPr>
        <p:spPr/>
        <p:txBody>
          <a:bodyPr/>
          <a:lstStyle/>
          <a:p>
            <a:fld id="{D3E61E40-B63F-46D5-8043-32BA19620943}" type="datetime6">
              <a:rPr lang="de-AT" smtClean="0">
                <a:solidFill>
                  <a:prstClr val="white"/>
                </a:solidFill>
              </a:rPr>
              <a:t>September 22</a:t>
            </a:fld>
            <a:endParaRPr lang="de-AT" dirty="0">
              <a:solidFill>
                <a:prstClr val="white"/>
              </a:solidFill>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7</a:t>
            </a:fld>
            <a:endParaRPr lang="de-AT" dirty="0">
              <a:solidFill>
                <a:prstClr val="white"/>
              </a:solidFill>
            </a:endParaRPr>
          </a:p>
        </p:txBody>
      </p:sp>
    </p:spTree>
    <p:extLst>
      <p:ext uri="{BB962C8B-B14F-4D97-AF65-F5344CB8AC3E}">
        <p14:creationId xmlns:p14="http://schemas.microsoft.com/office/powerpoint/2010/main" val="29601445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5539" y="404664"/>
            <a:ext cx="6865715" cy="990600"/>
          </a:xfrm>
        </p:spPr>
        <p:txBody>
          <a:bodyPr>
            <a:normAutofit/>
          </a:bodyPr>
          <a:lstStyle/>
          <a:p>
            <a:r>
              <a:rPr lang="de-AT" dirty="0">
                <a:latin typeface="Corbel" panose="020B0503020204020204" pitchFamily="34" charset="0"/>
              </a:rPr>
              <a:t>Status Quo im Güterverkehr</a:t>
            </a:r>
            <a:br>
              <a:rPr lang="de-AT" dirty="0">
                <a:latin typeface="Corbel" panose="020B0503020204020204" pitchFamily="34" charset="0"/>
              </a:rPr>
            </a:br>
            <a:r>
              <a:rPr lang="de-AT" b="0" dirty="0">
                <a:latin typeface="Corbel" panose="020B0503020204020204" pitchFamily="34" charset="0"/>
              </a:rPr>
              <a:t>Marktumfeld Logistik</a:t>
            </a:r>
            <a:endParaRPr lang="en-US" b="0" dirty="0">
              <a:latin typeface="Corbel" panose="020B0503020204020204" pitchFamily="34" charset="0"/>
            </a:endParaRPr>
          </a:p>
        </p:txBody>
      </p:sp>
      <p:sp>
        <p:nvSpPr>
          <p:cNvPr id="3" name="Content Placeholder 2"/>
          <p:cNvSpPr>
            <a:spLocks noGrp="1"/>
          </p:cNvSpPr>
          <p:nvPr>
            <p:ph idx="1"/>
          </p:nvPr>
        </p:nvSpPr>
        <p:spPr>
          <a:xfrm>
            <a:off x="313184" y="1782068"/>
            <a:ext cx="5626968" cy="4776192"/>
          </a:xfrm>
        </p:spPr>
        <p:txBody>
          <a:bodyPr>
            <a:normAutofit lnSpcReduction="10000"/>
          </a:bodyPr>
          <a:lstStyle/>
          <a:p>
            <a:pPr lvl="0"/>
            <a:r>
              <a:rPr lang="de-AT" dirty="0">
                <a:latin typeface="Corbel" panose="020B0503020204020204" pitchFamily="34" charset="0"/>
              </a:rPr>
              <a:t>Aktuelle Situation</a:t>
            </a:r>
            <a:endParaRPr lang="de-AT" dirty="0">
              <a:solidFill>
                <a:srgbClr val="3C628F"/>
              </a:solidFill>
              <a:latin typeface="Corbel" panose="020B0503020204020204" pitchFamily="34" charset="0"/>
            </a:endParaRPr>
          </a:p>
          <a:p>
            <a:pPr lvl="1">
              <a:buFont typeface="Symbol" panose="05050102010706020507" pitchFamily="18" charset="2"/>
              <a:buChar char="-"/>
            </a:pPr>
            <a:r>
              <a:rPr lang="de-AT" sz="1900" dirty="0">
                <a:solidFill>
                  <a:srgbClr val="3C628F"/>
                </a:solidFill>
                <a:latin typeface="Corbel" panose="020B0503020204020204" pitchFamily="34" charset="0"/>
              </a:rPr>
              <a:t>25% der Treibhausgasemissionen in Europa entstammen dem Verkehrssektor</a:t>
            </a:r>
          </a:p>
          <a:p>
            <a:pPr lvl="1">
              <a:buFont typeface="Symbol" panose="05050102010706020507" pitchFamily="18" charset="2"/>
              <a:buChar char="-"/>
            </a:pPr>
            <a:r>
              <a:rPr lang="de-AT" sz="1900" dirty="0">
                <a:latin typeface="Corbel" panose="020B0503020204020204" pitchFamily="34" charset="0"/>
              </a:rPr>
              <a:t>77% des Güterverkehrs in Europa über die Straße</a:t>
            </a:r>
          </a:p>
          <a:p>
            <a:pPr marL="274320" lvl="1" indent="0">
              <a:buNone/>
            </a:pPr>
            <a:endParaRPr lang="de-AT" dirty="0">
              <a:solidFill>
                <a:srgbClr val="3C628F"/>
              </a:solidFill>
              <a:latin typeface="Corbel" panose="020B0503020204020204" pitchFamily="34" charset="0"/>
            </a:endParaRPr>
          </a:p>
          <a:p>
            <a:pPr lvl="0"/>
            <a:r>
              <a:rPr lang="de-AT" dirty="0">
                <a:solidFill>
                  <a:srgbClr val="3C628F"/>
                </a:solidFill>
                <a:latin typeface="Corbel" panose="020B0503020204020204" pitchFamily="34" charset="0"/>
              </a:rPr>
              <a:t>Der Europäische Green Deal</a:t>
            </a:r>
          </a:p>
          <a:p>
            <a:pPr lvl="1">
              <a:buFont typeface="Symbol" panose="05050102010706020507" pitchFamily="18" charset="2"/>
              <a:buChar char="-"/>
            </a:pPr>
            <a:r>
              <a:rPr lang="de-AT" sz="1900" dirty="0">
                <a:solidFill>
                  <a:srgbClr val="3C628F"/>
                </a:solidFill>
                <a:latin typeface="Corbel" panose="020B0503020204020204" pitchFamily="34" charset="0"/>
              </a:rPr>
              <a:t>Reduktion der verkehrsbedingten Emissionen um 90% bis 2050</a:t>
            </a:r>
            <a:endParaRPr lang="de-AT" sz="1700" dirty="0">
              <a:solidFill>
                <a:srgbClr val="3C628F"/>
              </a:solidFill>
              <a:latin typeface="Corbel" panose="020B0503020204020204" pitchFamily="34" charset="0"/>
            </a:endParaRPr>
          </a:p>
          <a:p>
            <a:pPr lvl="1">
              <a:buFont typeface="Symbol" panose="05050102010706020507" pitchFamily="18" charset="2"/>
              <a:buChar char="-"/>
            </a:pPr>
            <a:r>
              <a:rPr lang="de-AT" sz="1900" dirty="0">
                <a:latin typeface="Corbel" panose="020B0503020204020204" pitchFamily="34" charset="0"/>
              </a:rPr>
              <a:t>Verkehrsverlagerung auf umweltfreundliche Alternativen (Binnenschiff und Bahn) werden forciert</a:t>
            </a:r>
          </a:p>
          <a:p>
            <a:pPr lvl="1">
              <a:buFont typeface="Symbol" panose="05050102010706020507" pitchFamily="18" charset="2"/>
              <a:buChar char="-"/>
            </a:pPr>
            <a:r>
              <a:rPr lang="de-AT" sz="1900" dirty="0">
                <a:latin typeface="Corbel" panose="020B0503020204020204" pitchFamily="34" charset="0"/>
              </a:rPr>
              <a:t>Ziel: Klimaneutralität</a:t>
            </a:r>
          </a:p>
          <a:p>
            <a:pPr lvl="1">
              <a:buFont typeface="Symbol" panose="05050102010706020507" pitchFamily="18" charset="2"/>
              <a:buChar char="-"/>
            </a:pPr>
            <a:r>
              <a:rPr lang="de-AT" sz="1900" dirty="0">
                <a:latin typeface="Corbel" panose="020B0503020204020204" pitchFamily="34" charset="0"/>
              </a:rPr>
              <a:t>Automatisierte und vernetze Mobilität soll beitragen die Umweltverschmutzung, v.a. im städtischen Bereich zu verringern.</a:t>
            </a:r>
            <a:endParaRPr lang="en-US" dirty="0">
              <a:latin typeface="Corbel" panose="020B0503020204020204" pitchFamily="34" charset="0"/>
            </a:endParaRPr>
          </a:p>
          <a:p>
            <a:pPr lvl="1"/>
            <a:endParaRPr lang="en-US" dirty="0">
              <a:latin typeface="Corbel" panose="020B0503020204020204" pitchFamily="34" charset="0"/>
            </a:endParaRPr>
          </a:p>
          <a:p>
            <a:endParaRPr lang="en-US" dirty="0">
              <a:latin typeface="Corbel" panose="020B0503020204020204" pitchFamily="34" charset="0"/>
            </a:endParaRPr>
          </a:p>
        </p:txBody>
      </p:sp>
      <p:sp>
        <p:nvSpPr>
          <p:cNvPr id="4" name="Date Placeholder 3"/>
          <p:cNvSpPr>
            <a:spLocks noGrp="1"/>
          </p:cNvSpPr>
          <p:nvPr>
            <p:ph type="dt" sz="half" idx="10"/>
          </p:nvPr>
        </p:nvSpPr>
        <p:spPr/>
        <p:txBody>
          <a:bodyPr/>
          <a:lstStyle/>
          <a:p>
            <a:fld id="{0D88565D-3B8B-4984-BA05-66AB41A92089}" type="datetime6">
              <a:rPr lang="de-AT" smtClean="0">
                <a:solidFill>
                  <a:prstClr val="white"/>
                </a:solidFill>
              </a:rPr>
              <a:t>September 22</a:t>
            </a:fld>
            <a:endParaRPr lang="de-AT" dirty="0">
              <a:solidFill>
                <a:prstClr val="white"/>
              </a:solidFill>
            </a:endParaRPr>
          </a:p>
        </p:txBody>
      </p:sp>
      <p:sp>
        <p:nvSpPr>
          <p:cNvPr id="5" name="Slide Number Placeholder 4"/>
          <p:cNvSpPr>
            <a:spLocks noGrp="1"/>
          </p:cNvSpPr>
          <p:nvPr>
            <p:ph type="sldNum" sz="quarter" idx="12"/>
          </p:nvPr>
        </p:nvSpPr>
        <p:spPr/>
        <p:txBody>
          <a:bodyPr/>
          <a:lstStyle/>
          <a:p>
            <a:fld id="{7D34D7BA-8E13-46FE-8871-8877FE7E3568}" type="slidenum">
              <a:rPr lang="de-AT" smtClean="0">
                <a:solidFill>
                  <a:prstClr val="white"/>
                </a:solidFill>
              </a:rPr>
              <a:pPr/>
              <a:t>8</a:t>
            </a:fld>
            <a:endParaRPr lang="de-AT" dirty="0">
              <a:solidFill>
                <a:prstClr val="white"/>
              </a:solidFill>
            </a:endParaRPr>
          </a:p>
        </p:txBody>
      </p:sp>
      <p:graphicFrame>
        <p:nvGraphicFramePr>
          <p:cNvPr id="17" name="Chart 6"/>
          <p:cNvGraphicFramePr/>
          <p:nvPr>
            <p:extLst>
              <p:ext uri="{D42A27DB-BD31-4B8C-83A1-F6EECF244321}">
                <p14:modId xmlns:p14="http://schemas.microsoft.com/office/powerpoint/2010/main" val="2999604777"/>
              </p:ext>
            </p:extLst>
          </p:nvPr>
        </p:nvGraphicFramePr>
        <p:xfrm>
          <a:off x="5327576" y="2573854"/>
          <a:ext cx="3816424" cy="28872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5737673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dirty="0">
                <a:latin typeface="Corbel" panose="020B0503020204020204" pitchFamily="34" charset="0"/>
              </a:rPr>
              <a:t>Arbeitsmarkt</a:t>
            </a:r>
            <a:br>
              <a:rPr lang="de-AT" dirty="0">
                <a:latin typeface="Corbel" panose="020B0503020204020204" pitchFamily="34" charset="0"/>
              </a:rPr>
            </a:br>
            <a:r>
              <a:rPr lang="de-DE" sz="2400" b="0" dirty="0">
                <a:latin typeface="Corbel" panose="020B0503020204020204" pitchFamily="34" charset="0"/>
              </a:rPr>
              <a:t>Marktumfeld Logistik</a:t>
            </a:r>
            <a:endParaRPr lang="de-AT" dirty="0">
              <a:latin typeface="Corbel" panose="020B0503020204020204" pitchFamily="34" charset="0"/>
            </a:endParaRPr>
          </a:p>
        </p:txBody>
      </p:sp>
      <p:sp>
        <p:nvSpPr>
          <p:cNvPr id="3" name="Inhaltsplatzhalter 2"/>
          <p:cNvSpPr>
            <a:spLocks noGrp="1"/>
          </p:cNvSpPr>
          <p:nvPr>
            <p:ph idx="1"/>
          </p:nvPr>
        </p:nvSpPr>
        <p:spPr>
          <a:xfrm>
            <a:off x="457200" y="1916832"/>
            <a:ext cx="8229600" cy="4560168"/>
          </a:xfrm>
        </p:spPr>
        <p:txBody>
          <a:bodyPr>
            <a:normAutofit fontScale="85000" lnSpcReduction="20000"/>
          </a:bodyPr>
          <a:lstStyle/>
          <a:p>
            <a:r>
              <a:rPr lang="de-AT" sz="2200" dirty="0">
                <a:latin typeface="Corbel" panose="020B0503020204020204" pitchFamily="34" charset="0"/>
              </a:rPr>
              <a:t>Bedeutender Wirtschaftsbereich und Tätigkeitsfeld – hohes Branchenwachstum</a:t>
            </a:r>
          </a:p>
          <a:p>
            <a:endParaRPr lang="de-AT" sz="2200" dirty="0">
              <a:latin typeface="Corbel" panose="020B0503020204020204" pitchFamily="34" charset="0"/>
            </a:endParaRPr>
          </a:p>
          <a:p>
            <a:r>
              <a:rPr lang="de-AT" sz="2200" dirty="0">
                <a:latin typeface="Corbel" panose="020B0503020204020204" pitchFamily="34" charset="0"/>
              </a:rPr>
              <a:t>Qualifizierte Logistik-Fachkräfte sind unverzichtbar </a:t>
            </a:r>
          </a:p>
          <a:p>
            <a:pPr marL="0" indent="0">
              <a:buNone/>
            </a:pPr>
            <a:endParaRPr lang="de-AT" sz="2200" dirty="0">
              <a:latin typeface="Corbel" panose="020B0503020204020204" pitchFamily="34" charset="0"/>
            </a:endParaRPr>
          </a:p>
          <a:p>
            <a:r>
              <a:rPr lang="de-AT" sz="2200" dirty="0">
                <a:latin typeface="Corbel" panose="020B0503020204020204" pitchFamily="34" charset="0"/>
              </a:rPr>
              <a:t>Weiterentwicklung und Veränderung des Berufsfelds durch zunehmende Digitalisierung</a:t>
            </a:r>
          </a:p>
          <a:p>
            <a:endParaRPr lang="de-AT" sz="2200" dirty="0">
              <a:latin typeface="Corbel" panose="020B0503020204020204" pitchFamily="34" charset="0"/>
            </a:endParaRPr>
          </a:p>
          <a:p>
            <a:r>
              <a:rPr lang="de-AT" sz="2200" dirty="0">
                <a:latin typeface="Corbel" panose="020B0503020204020204" pitchFamily="34" charset="0"/>
              </a:rPr>
              <a:t>Attraktivität des Berufsfeldes sowie Bedarf an hochqualifizierten Fachkräften steigt stetig.</a:t>
            </a:r>
          </a:p>
          <a:p>
            <a:pPr marL="0" indent="0">
              <a:buNone/>
            </a:pPr>
            <a:endParaRPr lang="de-AT" sz="2200" dirty="0">
              <a:latin typeface="Corbel" panose="020B0503020204020204" pitchFamily="34" charset="0"/>
            </a:endParaRPr>
          </a:p>
          <a:p>
            <a:r>
              <a:rPr lang="de-AT" sz="2200" dirty="0">
                <a:latin typeface="Corbel" panose="020B0503020204020204" pitchFamily="34" charset="0"/>
              </a:rPr>
              <a:t>Enormer Fachkräftemangel, vor allem bei fahrendem Personal</a:t>
            </a:r>
          </a:p>
          <a:p>
            <a:pPr marL="0" indent="0">
              <a:buNone/>
            </a:pPr>
            <a:endParaRPr lang="de-AT" sz="2200" dirty="0">
              <a:latin typeface="Corbel" panose="020B0503020204020204" pitchFamily="34" charset="0"/>
            </a:endParaRPr>
          </a:p>
          <a:p>
            <a:r>
              <a:rPr lang="de-AT" sz="2200" dirty="0">
                <a:latin typeface="Corbel" panose="020B0503020204020204" pitchFamily="34" charset="0"/>
              </a:rPr>
              <a:t>Beruf in der Logistik – durch Ausbildung (Lehre) oder Studium möglich</a:t>
            </a:r>
          </a:p>
          <a:p>
            <a:endParaRPr lang="de-AT" sz="2200" dirty="0">
              <a:latin typeface="Corbel" panose="020B0503020204020204" pitchFamily="34" charset="0"/>
            </a:endParaRPr>
          </a:p>
          <a:p>
            <a:r>
              <a:rPr lang="de-AT" sz="2200" dirty="0">
                <a:latin typeface="Corbel" panose="020B0503020204020204" pitchFamily="34" charset="0"/>
              </a:rPr>
              <a:t>Ca. 1/6 der Beschäftigten in der Logistik Deutschlands sind Akademiker </a:t>
            </a:r>
          </a:p>
          <a:p>
            <a:endParaRPr lang="de-AT" sz="2200" dirty="0">
              <a:latin typeface="Corbel" panose="020B0503020204020204" pitchFamily="34" charset="0"/>
            </a:endParaRPr>
          </a:p>
          <a:p>
            <a:endParaRPr lang="de-AT" sz="800" dirty="0">
              <a:latin typeface="Corbel" panose="020B0503020204020204" pitchFamily="34" charset="0"/>
            </a:endParaRPr>
          </a:p>
          <a:p>
            <a:endParaRPr lang="de-AT" sz="800" dirty="0">
              <a:latin typeface="Corbel" panose="020B0503020204020204" pitchFamily="34" charset="0"/>
            </a:endParaRPr>
          </a:p>
        </p:txBody>
      </p:sp>
      <p:sp>
        <p:nvSpPr>
          <p:cNvPr id="4" name="Datumsplatzhalter 3"/>
          <p:cNvSpPr>
            <a:spLocks noGrp="1"/>
          </p:cNvSpPr>
          <p:nvPr>
            <p:ph type="dt" sz="half" idx="10"/>
          </p:nvPr>
        </p:nvSpPr>
        <p:spPr/>
        <p:txBody>
          <a:bodyPr/>
          <a:lstStyle/>
          <a:p>
            <a:fld id="{D3E61E40-B63F-46D5-8043-32BA19620943}" type="datetime6">
              <a:rPr lang="de-AT" smtClean="0">
                <a:solidFill>
                  <a:prstClr val="white"/>
                </a:solidFill>
              </a:rPr>
              <a:t>September 22</a:t>
            </a:fld>
            <a:endParaRPr lang="de-AT" dirty="0">
              <a:solidFill>
                <a:prstClr val="white"/>
              </a:solidFill>
            </a:endParaRPr>
          </a:p>
        </p:txBody>
      </p:sp>
      <p:sp>
        <p:nvSpPr>
          <p:cNvPr id="5" name="Foliennummernplatzhalter 4"/>
          <p:cNvSpPr>
            <a:spLocks noGrp="1"/>
          </p:cNvSpPr>
          <p:nvPr>
            <p:ph type="sldNum" sz="quarter" idx="12"/>
          </p:nvPr>
        </p:nvSpPr>
        <p:spPr/>
        <p:txBody>
          <a:bodyPr/>
          <a:lstStyle/>
          <a:p>
            <a:fld id="{7D34D7BA-8E13-46FE-8871-8877FE7E3568}" type="slidenum">
              <a:rPr lang="de-AT" smtClean="0">
                <a:solidFill>
                  <a:prstClr val="white"/>
                </a:solidFill>
              </a:rPr>
              <a:pPr/>
              <a:t>9</a:t>
            </a:fld>
            <a:endParaRPr lang="de-AT" dirty="0">
              <a:solidFill>
                <a:prstClr val="white"/>
              </a:solidFill>
            </a:endParaRPr>
          </a:p>
        </p:txBody>
      </p:sp>
    </p:spTree>
    <p:extLst>
      <p:ext uri="{BB962C8B-B14F-4D97-AF65-F5344CB8AC3E}">
        <p14:creationId xmlns:p14="http://schemas.microsoft.com/office/powerpoint/2010/main" val="2140285162"/>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larity">
  <a:themeElements>
    <a:clrScheme name="Custom 6">
      <a:dk1>
        <a:sysClr val="windowText" lastClr="000000"/>
      </a:dk1>
      <a:lt1>
        <a:sysClr val="window" lastClr="FFFFFF"/>
      </a:lt1>
      <a:dk2>
        <a:srgbClr val="04617B"/>
      </a:dk2>
      <a:lt2>
        <a:srgbClr val="DBF5F9"/>
      </a:lt2>
      <a:accent1>
        <a:srgbClr val="3C628F"/>
      </a:accent1>
      <a:accent2>
        <a:srgbClr val="2D9DD9"/>
      </a:accent2>
      <a:accent3>
        <a:srgbClr val="F7A941"/>
      </a:accent3>
      <a:accent4>
        <a:srgbClr val="3C628F"/>
      </a:accent4>
      <a:accent5>
        <a:srgbClr val="2D9DD9"/>
      </a:accent5>
      <a:accent6>
        <a:srgbClr val="F7A941"/>
      </a:accent6>
      <a:hlink>
        <a:srgbClr val="3C628F"/>
      </a:hlink>
      <a:folHlink>
        <a:srgbClr val="3C628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Clarity</Template>
  <TotalTime>0</TotalTime>
  <Words>16324</Words>
  <Application>Microsoft Office PowerPoint</Application>
  <PresentationFormat>On-screen Show (4:3)</PresentationFormat>
  <Paragraphs>1211</Paragraphs>
  <Slides>66</Slides>
  <Notes>60</Notes>
  <HiddenSlides>0</HiddenSlides>
  <MMClips>1</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66</vt:i4>
      </vt:variant>
    </vt:vector>
  </HeadingPairs>
  <TitlesOfParts>
    <vt:vector size="72" baseType="lpstr">
      <vt:lpstr>Arial</vt:lpstr>
      <vt:lpstr>Calibri</vt:lpstr>
      <vt:lpstr>Corbel</vt:lpstr>
      <vt:lpstr>Symbol</vt:lpstr>
      <vt:lpstr>Custom Design</vt:lpstr>
      <vt:lpstr>1_Clarity</vt:lpstr>
      <vt:lpstr>Wie man am besten mit diesem Lehrmaterial arbeitet</vt:lpstr>
      <vt:lpstr>Lernziele und Zielgruppen</vt:lpstr>
      <vt:lpstr>Entwicklungstrends und Innovationen  in der Logistik –  Fokus Binnenschifffahrt </vt:lpstr>
      <vt:lpstr>Warm-Up-Diskussion Entwicklungstrends und Innovationen  in der Logistik – Fokus Binnenschifffahrt</vt:lpstr>
      <vt:lpstr>Agenda Aktuelle Entwicklungstrends</vt:lpstr>
      <vt:lpstr>Überblick Marktumfeld Logistik</vt:lpstr>
      <vt:lpstr>Veränderungen in der Transport- und Logistikbranche Marktumfeld Logistik</vt:lpstr>
      <vt:lpstr>Status Quo im Güterverkehr Marktumfeld Logistik</vt:lpstr>
      <vt:lpstr>Arbeitsmarkt Marktumfeld Logistik</vt:lpstr>
      <vt:lpstr>Exkurs: Frauen in der Logistik Marktumfeld Logistik</vt:lpstr>
      <vt:lpstr>Entwicklungen im Güterverkehr - Binnenschifffahrt Marktumfeld Logistik</vt:lpstr>
      <vt:lpstr>Transportwege –  Binnenschifffahrt Marktumfeld Logistik</vt:lpstr>
      <vt:lpstr>Quiz Marktumfeld Logistik</vt:lpstr>
      <vt:lpstr>Agenda Aktuelle Entwicklungstrends</vt:lpstr>
      <vt:lpstr>Aktuelle Entwicklungstrends Entwicklungstrends auf einen Blick</vt:lpstr>
      <vt:lpstr>Aktuelle Entwicklungstrends Entwicklungstrends auf einen Blick</vt:lpstr>
      <vt:lpstr>Megatrends in der Logistik Entwicklungstrends auf einen Blick</vt:lpstr>
      <vt:lpstr>Aktuelle Entwicklungstrends im Güterverkehr Entwicklungstrends auf einen Blick</vt:lpstr>
      <vt:lpstr>Neue Technologien Entwicklungstrends auf einen Blick</vt:lpstr>
      <vt:lpstr>Neue Geschäftsmodelle Entwicklungstrends auf einen Blick</vt:lpstr>
      <vt:lpstr>Quiz Entwicklungstrends auf einen Blick</vt:lpstr>
      <vt:lpstr>Agenda aktuelle Entwicklungstrends</vt:lpstr>
      <vt:lpstr> Treiber 1:  Nachhaltigkeit im Güterverkehr</vt:lpstr>
      <vt:lpstr>Binnenschifffahrt als nachhaltiges Transportmittel Nachhaltigkeit im Güterverkehr</vt:lpstr>
      <vt:lpstr>Binnenschifffahrt als nachhaltiges Transportmittel Nachhaltigkeit im Güterverkehr</vt:lpstr>
      <vt:lpstr>Einschränkende Faktoren für eine Verkehrsverlagerung zu Gunsten der Binnenschifffahrt Nachhaltigkeit im Güterverkehr</vt:lpstr>
      <vt:lpstr>Treiber für eine nachhaltige Entwicklung - Weißbuch der Europäischen Kommission 2011 Nachhaltigkeit im Güterverkehr</vt:lpstr>
      <vt:lpstr>Exkurs: Alternativer Treibstoff LNG Nachhaltigkeit im Güterverkehr</vt:lpstr>
      <vt:lpstr>Treiber 2: Digitalisierung/Vernetzung der Logistik</vt:lpstr>
      <vt:lpstr>Automatisiertes Fahren Digitalisierung/Vernetzung der Logistik</vt:lpstr>
      <vt:lpstr>Automatisiertes Fahren Digitalisierung/Vernetzung der Logistik</vt:lpstr>
      <vt:lpstr>Exkurs: Pioneer: „smartPORT “  - Hamburg </vt:lpstr>
      <vt:lpstr>Exkurs: River Information Services (RIS) </vt:lpstr>
      <vt:lpstr>Treiber 3: Individualisierung und steigende Komplexität der Logistik</vt:lpstr>
      <vt:lpstr>Treiber 4: Kooperationen im Logistikbereich</vt:lpstr>
      <vt:lpstr>Horizontal vs. Vertikal Kooperationen im Logistikbereich</vt:lpstr>
      <vt:lpstr>Potentiale für Binnenschifffahrt Kooperationen im Logistikbereich</vt:lpstr>
      <vt:lpstr>Zusammenfassung</vt:lpstr>
      <vt:lpstr>Quiz 4 Treiber für die Entwicklung innovativer Geschäftsideen </vt:lpstr>
      <vt:lpstr>Agenda aktuelle Entwicklungstrends</vt:lpstr>
      <vt:lpstr>Von Multimodalität zu Syncromodalität und Physical Internet Innovative Transportkonzepte</vt:lpstr>
      <vt:lpstr>Synchromodalität</vt:lpstr>
      <vt:lpstr>Synchromodalität - Potentiale für Binnenschifffahrt Innovative Transportkonzepte</vt:lpstr>
      <vt:lpstr>Synromodalität – Praxisbeispiel Innovative Transportkonzepte</vt:lpstr>
      <vt:lpstr>Vision bis 2050: Das Physical Internet Innovative Transportkonzepte</vt:lpstr>
      <vt:lpstr>Vision bis 2050: Das Physical Internet</vt:lpstr>
      <vt:lpstr>Quiz Innovative Transportkonzepte</vt:lpstr>
      <vt:lpstr>Agenda aktuelle Entwicklungstrends</vt:lpstr>
      <vt:lpstr>Innovative Geschäftsmodelle im Logistikbereich</vt:lpstr>
      <vt:lpstr>Buchungs- und Optimierungsplattformen Innovative Geschäftsmodelle im Logistikbereich</vt:lpstr>
      <vt:lpstr>Buchungs- und Optimierungsplattformen Innovative Geschäftsmodelle im Logistikbereich</vt:lpstr>
      <vt:lpstr>Buchungs- und Optimierungsplattformen Innovative Geschäftsmodelle im Logistikbereich</vt:lpstr>
      <vt:lpstr>Frachtführer und Terminalbetreiber Innovative Geschäftsmodelle im Logistikbereich</vt:lpstr>
      <vt:lpstr>Frachtführer und Terminalbetreiber Innovative Geschäftsmodelle im Logistikbereich</vt:lpstr>
      <vt:lpstr>Supply-Chain-Spezialisten Innovative Geschäftsmodelle im Logistikbereich</vt:lpstr>
      <vt:lpstr>Service Provider Innovative Geschäftsmodelle im Logistikbereich</vt:lpstr>
      <vt:lpstr>Relevante Geschäftsmodelle für die Binnenschifffahrt</vt:lpstr>
      <vt:lpstr>Kooperation und Digitalisierung Relevante Geschäftsmodelle für die Binnenschifffahrt</vt:lpstr>
      <vt:lpstr>Kooperation und Digitalisierung Relevante Geschäftsmodelle für die Binnenschifffahrt</vt:lpstr>
      <vt:lpstr>Quiz Innovative Geschäftsmodelle</vt:lpstr>
      <vt:lpstr>Memory Abschlussübung 1</vt:lpstr>
      <vt:lpstr>Mindmap Abschlussübung 2</vt:lpstr>
      <vt:lpstr>Quellen A-E</vt:lpstr>
      <vt:lpstr>Quellen F-V</vt:lpstr>
      <vt:lpstr>Quellen W-Z</vt:lpstr>
      <vt:lpstr>Zusatzinformation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sabine.jung</dc:creator>
  <cp:lastModifiedBy>Kompp Ricarda</cp:lastModifiedBy>
  <cp:revision>997</cp:revision>
  <cp:lastPrinted>2018-03-13T06:18:29Z</cp:lastPrinted>
  <dcterms:created xsi:type="dcterms:W3CDTF">2012-09-17T08:31:25Z</dcterms:created>
  <dcterms:modified xsi:type="dcterms:W3CDTF">2022-09-20T10:47:59Z</dcterms:modified>
</cp:coreProperties>
</file>