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5" r:id="rId2"/>
    <p:sldMasterId id="2147483712" r:id="rId3"/>
    <p:sldMasterId id="2147483725" r:id="rId4"/>
    <p:sldMasterId id="2147483737" r:id="rId5"/>
  </p:sldMasterIdLst>
  <p:notesMasterIdLst>
    <p:notesMasterId r:id="rId39"/>
  </p:notesMasterIdLst>
  <p:handoutMasterIdLst>
    <p:handoutMasterId r:id="rId40"/>
  </p:handoutMasterIdLst>
  <p:sldIdLst>
    <p:sldId id="428" r:id="rId6"/>
    <p:sldId id="446" r:id="rId7"/>
    <p:sldId id="420" r:id="rId8"/>
    <p:sldId id="427" r:id="rId9"/>
    <p:sldId id="429" r:id="rId10"/>
    <p:sldId id="417" r:id="rId11"/>
    <p:sldId id="418" r:id="rId12"/>
    <p:sldId id="437" r:id="rId13"/>
    <p:sldId id="430" r:id="rId14"/>
    <p:sldId id="402" r:id="rId15"/>
    <p:sldId id="403" r:id="rId16"/>
    <p:sldId id="413" r:id="rId17"/>
    <p:sldId id="441" r:id="rId18"/>
    <p:sldId id="443" r:id="rId19"/>
    <p:sldId id="442" r:id="rId20"/>
    <p:sldId id="445" r:id="rId21"/>
    <p:sldId id="431" r:id="rId22"/>
    <p:sldId id="438" r:id="rId23"/>
    <p:sldId id="432" r:id="rId24"/>
    <p:sldId id="449" r:id="rId25"/>
    <p:sldId id="450" r:id="rId26"/>
    <p:sldId id="451" r:id="rId27"/>
    <p:sldId id="452" r:id="rId28"/>
    <p:sldId id="435" r:id="rId29"/>
    <p:sldId id="453" r:id="rId30"/>
    <p:sldId id="454" r:id="rId31"/>
    <p:sldId id="455" r:id="rId32"/>
    <p:sldId id="456" r:id="rId33"/>
    <p:sldId id="457" r:id="rId34"/>
    <p:sldId id="444" r:id="rId35"/>
    <p:sldId id="448" r:id="rId36"/>
    <p:sldId id="425" r:id="rId37"/>
    <p:sldId id="426" r:id="rId38"/>
  </p:sldIdLst>
  <p:sldSz cx="9144000" cy="6858000" type="screen4x3"/>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er Alexandra" initials="HA" lastIdx="9" clrIdx="0">
    <p:extLst>
      <p:ext uri="{19B8F6BF-5375-455C-9EA6-DF929625EA0E}">
        <p15:presenceInfo xmlns:p15="http://schemas.microsoft.com/office/powerpoint/2012/main" userId="S-1-5-21-2518422877-1314745675-1541441037-40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BC4"/>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64" autoAdjust="0"/>
    <p:restoredTop sz="65725" autoAdjust="0"/>
  </p:normalViewPr>
  <p:slideViewPr>
    <p:cSldViewPr showGuides="1">
      <p:cViewPr varScale="1">
        <p:scale>
          <a:sx n="76" d="100"/>
          <a:sy n="76" d="100"/>
        </p:scale>
        <p:origin x="114" y="222"/>
      </p:cViewPr>
      <p:guideLst>
        <p:guide orient="horz" pos="2160"/>
        <p:guide pos="2880"/>
      </p:guideLst>
    </p:cSldViewPr>
  </p:slideViewPr>
  <p:notesTextViewPr>
    <p:cViewPr>
      <p:scale>
        <a:sx n="1" d="1"/>
        <a:sy n="1" d="1"/>
      </p:scale>
      <p:origin x="0" y="0"/>
    </p:cViewPr>
  </p:notesTextViewPr>
  <p:notesViewPr>
    <p:cSldViewPr>
      <p:cViewPr varScale="1">
        <p:scale>
          <a:sx n="78" d="100"/>
          <a:sy n="78" d="100"/>
        </p:scale>
        <p:origin x="-3318" y="-102"/>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noProof="0" dirty="0"/>
              <a:t>The largest Danube Port 2017 (largest </a:t>
            </a:r>
            <a:r>
              <a:rPr lang="en-US" noProof="0" dirty="0" err="1"/>
              <a:t>transhipment</a:t>
            </a:r>
            <a:r>
              <a:rPr lang="en-US" noProof="0" dirty="0"/>
              <a:t> amounts)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Tabelle1!$C$2</c:f>
              <c:strCache>
                <c:ptCount val="1"/>
                <c:pt idx="0">
                  <c:v>Die größten Donauhäfen mit einem Gesamtumschlag von über 1 Mio. Tonne (2017)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Tabelle1!$B$3:$B$14</c:f>
              <c:strCache>
                <c:ptCount val="12"/>
                <c:pt idx="0">
                  <c:v>Ismail (UA)</c:v>
                </c:pt>
                <c:pt idx="1">
                  <c:v>Linz (AT)</c:v>
                </c:pt>
                <c:pt idx="2">
                  <c:v>Russe (BG)</c:v>
                </c:pt>
                <c:pt idx="3">
                  <c:v>Lom (BG)</c:v>
                </c:pt>
                <c:pt idx="4">
                  <c:v>Smederovo (SRB)</c:v>
                </c:pt>
                <c:pt idx="5">
                  <c:v>Bratislava (SK)</c:v>
                </c:pt>
                <c:pt idx="6">
                  <c:v>Tulcea (RO)</c:v>
                </c:pt>
                <c:pt idx="7">
                  <c:v>Budapest (HU)</c:v>
                </c:pt>
                <c:pt idx="8">
                  <c:v>Regensburg (DE)</c:v>
                </c:pt>
                <c:pt idx="9">
                  <c:v>Wien (AT)</c:v>
                </c:pt>
                <c:pt idx="10">
                  <c:v>Galati (RO)</c:v>
                </c:pt>
                <c:pt idx="11">
                  <c:v>Calarasi (RO)</c:v>
                </c:pt>
              </c:strCache>
            </c:strRef>
          </c:cat>
          <c:val>
            <c:numRef>
              <c:f>Tabelle1!$C$3:$C$14</c:f>
              <c:numCache>
                <c:formatCode>General</c:formatCode>
                <c:ptCount val="12"/>
                <c:pt idx="0">
                  <c:v>6157</c:v>
                </c:pt>
                <c:pt idx="1">
                  <c:v>4249</c:v>
                </c:pt>
                <c:pt idx="2">
                  <c:v>3797</c:v>
                </c:pt>
                <c:pt idx="3">
                  <c:v>3216</c:v>
                </c:pt>
                <c:pt idx="4">
                  <c:v>2436</c:v>
                </c:pt>
                <c:pt idx="5">
                  <c:v>1602</c:v>
                </c:pt>
                <c:pt idx="6">
                  <c:v>1476</c:v>
                </c:pt>
                <c:pt idx="7">
                  <c:v>1434</c:v>
                </c:pt>
                <c:pt idx="8">
                  <c:v>1256</c:v>
                </c:pt>
                <c:pt idx="9">
                  <c:v>1129</c:v>
                </c:pt>
                <c:pt idx="10">
                  <c:v>1125</c:v>
                </c:pt>
                <c:pt idx="11">
                  <c:v>1058</c:v>
                </c:pt>
              </c:numCache>
            </c:numRef>
          </c:val>
          <c:extLst>
            <c:ext xmlns:c16="http://schemas.microsoft.com/office/drawing/2014/chart" uri="{C3380CC4-5D6E-409C-BE32-E72D297353CC}">
              <c16:uniqueId val="{00000000-3E3A-4A60-B4B3-AE3B15BFACDE}"/>
            </c:ext>
          </c:extLst>
        </c:ser>
        <c:dLbls>
          <c:showLegendKey val="0"/>
          <c:showVal val="0"/>
          <c:showCatName val="0"/>
          <c:showSerName val="0"/>
          <c:showPercent val="0"/>
          <c:showBubbleSize val="0"/>
        </c:dLbls>
        <c:gapWidth val="219"/>
        <c:axId val="365002248"/>
        <c:axId val="365005856"/>
      </c:barChart>
      <c:catAx>
        <c:axId val="365002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65005856"/>
        <c:crosses val="autoZero"/>
        <c:auto val="1"/>
        <c:lblAlgn val="ctr"/>
        <c:lblOffset val="100"/>
        <c:noMultiLvlLbl val="0"/>
      </c:catAx>
      <c:valAx>
        <c:axId val="365005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65002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de-AT"/>
              <a:t>transported goods 2017</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0AF-4C46-A4DA-67394AA41F8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0AF-4C46-A4DA-67394AA41F8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0AF-4C46-A4DA-67394AA41F8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0AF-4C46-A4DA-67394AA41F8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0AF-4C46-A4DA-67394AA41F8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0AF-4C46-A4DA-67394AA41F8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0AF-4C46-A4DA-67394AA41F8E}"/>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80AF-4C46-A4DA-67394AA41F8E}"/>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de-DE"/>
                </a:p>
              </c:txPr>
              <c:dLblPos val="outEnd"/>
              <c:showLegendKey val="0"/>
              <c:showVal val="1"/>
              <c:showCatName val="1"/>
              <c:showSerName val="0"/>
              <c:showPercent val="0"/>
              <c:showBubbleSize val="0"/>
              <c:extLst>
                <c:ext xmlns:c16="http://schemas.microsoft.com/office/drawing/2014/chart" uri="{C3380CC4-5D6E-409C-BE32-E72D297353CC}">
                  <c16:uniqueId val="{00000001-80AF-4C46-A4DA-67394AA41F8E}"/>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de-DE"/>
                </a:p>
              </c:txPr>
              <c:dLblPos val="outEnd"/>
              <c:showLegendKey val="0"/>
              <c:showVal val="1"/>
              <c:showCatName val="1"/>
              <c:showSerName val="0"/>
              <c:showPercent val="0"/>
              <c:showBubbleSize val="0"/>
              <c:extLst>
                <c:ext xmlns:c16="http://schemas.microsoft.com/office/drawing/2014/chart" uri="{C3380CC4-5D6E-409C-BE32-E72D297353CC}">
                  <c16:uniqueId val="{00000003-80AF-4C46-A4DA-67394AA41F8E}"/>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de-DE"/>
                </a:p>
              </c:txPr>
              <c:dLblPos val="outEnd"/>
              <c:showLegendKey val="0"/>
              <c:showVal val="1"/>
              <c:showCatName val="1"/>
              <c:showSerName val="0"/>
              <c:showPercent val="0"/>
              <c:showBubbleSize val="0"/>
              <c:extLst>
                <c:ext xmlns:c16="http://schemas.microsoft.com/office/drawing/2014/chart" uri="{C3380CC4-5D6E-409C-BE32-E72D297353CC}">
                  <c16:uniqueId val="{00000005-80AF-4C46-A4DA-67394AA41F8E}"/>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de-DE"/>
                </a:p>
              </c:txPr>
              <c:dLblPos val="outEnd"/>
              <c:showLegendKey val="0"/>
              <c:showVal val="1"/>
              <c:showCatName val="1"/>
              <c:showSerName val="0"/>
              <c:showPercent val="0"/>
              <c:showBubbleSize val="0"/>
              <c:extLst>
                <c:ext xmlns:c16="http://schemas.microsoft.com/office/drawing/2014/chart" uri="{C3380CC4-5D6E-409C-BE32-E72D297353CC}">
                  <c16:uniqueId val="{00000007-80AF-4C46-A4DA-67394AA41F8E}"/>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de-DE"/>
                </a:p>
              </c:txPr>
              <c:dLblPos val="outEnd"/>
              <c:showLegendKey val="0"/>
              <c:showVal val="1"/>
              <c:showCatName val="1"/>
              <c:showSerName val="0"/>
              <c:showPercent val="0"/>
              <c:showBubbleSize val="0"/>
              <c:extLst>
                <c:ext xmlns:c16="http://schemas.microsoft.com/office/drawing/2014/chart" uri="{C3380CC4-5D6E-409C-BE32-E72D297353CC}">
                  <c16:uniqueId val="{00000009-80AF-4C46-A4DA-67394AA41F8E}"/>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de-DE"/>
                </a:p>
              </c:txPr>
              <c:dLblPos val="outEnd"/>
              <c:showLegendKey val="0"/>
              <c:showVal val="1"/>
              <c:showCatName val="1"/>
              <c:showSerName val="0"/>
              <c:showPercent val="0"/>
              <c:showBubbleSize val="0"/>
              <c:extLst>
                <c:ext xmlns:c16="http://schemas.microsoft.com/office/drawing/2014/chart" uri="{C3380CC4-5D6E-409C-BE32-E72D297353CC}">
                  <c16:uniqueId val="{0000000B-80AF-4C46-A4DA-67394AA41F8E}"/>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de-DE"/>
                </a:p>
              </c:txPr>
              <c:dLblPos val="outEnd"/>
              <c:showLegendKey val="0"/>
              <c:showVal val="1"/>
              <c:showCatName val="1"/>
              <c:showSerName val="0"/>
              <c:showPercent val="0"/>
              <c:showBubbleSize val="0"/>
              <c:extLst>
                <c:ext xmlns:c16="http://schemas.microsoft.com/office/drawing/2014/chart" uri="{C3380CC4-5D6E-409C-BE32-E72D297353CC}">
                  <c16:uniqueId val="{0000000D-80AF-4C46-A4DA-67394AA41F8E}"/>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de-DE"/>
                </a:p>
              </c:txPr>
              <c:dLblPos val="outEnd"/>
              <c:showLegendKey val="0"/>
              <c:showVal val="1"/>
              <c:showCatName val="1"/>
              <c:showSerName val="0"/>
              <c:showPercent val="0"/>
              <c:showBubbleSize val="0"/>
              <c:extLst>
                <c:ext xmlns:c16="http://schemas.microsoft.com/office/drawing/2014/chart" uri="{C3380CC4-5D6E-409C-BE32-E72D297353CC}">
                  <c16:uniqueId val="{0000000F-80AF-4C46-A4DA-67394AA41F8E}"/>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Tabelle1!$A$3:$A$10</c:f>
              <c:strCache>
                <c:ptCount val="8"/>
                <c:pt idx="0">
                  <c:v>Mineral oil products</c:v>
                </c:pt>
                <c:pt idx="1">
                  <c:v>construction material</c:v>
                </c:pt>
                <c:pt idx="2">
                  <c:v>solid mineral fuels</c:v>
                </c:pt>
                <c:pt idx="3">
                  <c:v>vehicles</c:v>
                </c:pt>
                <c:pt idx="4">
                  <c:v>chemicals</c:v>
                </c:pt>
                <c:pt idx="5">
                  <c:v>ores</c:v>
                </c:pt>
                <c:pt idx="6">
                  <c:v>agricultural products</c:v>
                </c:pt>
                <c:pt idx="7">
                  <c:v>others</c:v>
                </c:pt>
              </c:strCache>
            </c:strRef>
          </c:cat>
          <c:val>
            <c:numRef>
              <c:f>Tabelle1!$B$3:$B$10</c:f>
              <c:numCache>
                <c:formatCode>0%</c:formatCode>
                <c:ptCount val="8"/>
                <c:pt idx="0">
                  <c:v>0.2</c:v>
                </c:pt>
                <c:pt idx="1">
                  <c:v>0.19</c:v>
                </c:pt>
                <c:pt idx="2">
                  <c:v>0.13</c:v>
                </c:pt>
                <c:pt idx="3">
                  <c:v>0.11</c:v>
                </c:pt>
                <c:pt idx="4">
                  <c:v>0.1</c:v>
                </c:pt>
                <c:pt idx="5">
                  <c:v>0.08</c:v>
                </c:pt>
                <c:pt idx="6">
                  <c:v>7.0000000000000007E-2</c:v>
                </c:pt>
                <c:pt idx="7">
                  <c:v>0.12</c:v>
                </c:pt>
              </c:numCache>
            </c:numRef>
          </c:val>
          <c:extLst>
            <c:ext xmlns:c16="http://schemas.microsoft.com/office/drawing/2014/chart" uri="{C3380CC4-5D6E-409C-BE32-E72D297353CC}">
              <c16:uniqueId val="{00000010-80AF-4C46-A4DA-67394AA41F8E}"/>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solidFill>
                  <a:schemeClr val="accent1"/>
                </a:solidFill>
                <a:latin typeface="Corbel" panose="020B0503020204020204" pitchFamily="34" charset="0"/>
              </a:rPr>
              <a:t>Transported goods (2014)</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txPr>
        <a:bodyPr/>
        <a:lstStyle/>
        <a:p>
          <a:pPr>
            <a:defRPr sz="1050"/>
          </a:pPr>
          <a:endParaRPr lang="de-DE"/>
        </a:p>
      </c:txPr>
    </c:legend>
    <c:plotVisOnly val="1"/>
    <c:dispBlanksAs val="gap"/>
    <c:showDLblsOverMax val="0"/>
  </c:chart>
  <c:txPr>
    <a:bodyPr/>
    <a:lstStyle/>
    <a:p>
      <a:pPr>
        <a:defRPr sz="1800"/>
      </a:pPr>
      <a:endParaRPr lang="de-DE"/>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1" Type="http://schemas.openxmlformats.org/officeDocument/2006/relationships/image" Target="../media/image21.png"/></Relationships>
</file>

<file path=ppt/diagrams/_rels/data4.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4300EC-4372-4D89-B437-9F81F6228517}">
      <dgm:prSet custT="1"/>
      <dgm:spPr>
        <a:solidFill>
          <a:schemeClr val="accent1">
            <a:lumMod val="40000"/>
            <a:lumOff val="60000"/>
          </a:schemeClr>
        </a:solidFill>
      </dgm:spPr>
      <dgm:t>
        <a:bodyPr/>
        <a:lstStyle/>
        <a:p>
          <a:r>
            <a:rPr lang="de-AT" sz="2400" dirty="0">
              <a:solidFill>
                <a:schemeClr val="accent1"/>
              </a:solidFill>
              <a:latin typeface="Corbel" panose="020B0503020204020204" pitchFamily="34" charset="0"/>
            </a:rPr>
            <a:t>Rhine-Main-</a:t>
          </a:r>
          <a:r>
            <a:rPr lang="de-AT" sz="2400" dirty="0" err="1">
              <a:solidFill>
                <a:schemeClr val="accent1"/>
              </a:solidFill>
              <a:latin typeface="Corbel" panose="020B0503020204020204" pitchFamily="34" charset="0"/>
            </a:rPr>
            <a:t>Danube</a:t>
          </a:r>
          <a:r>
            <a:rPr lang="de-AT" sz="2400" dirty="0">
              <a:solidFill>
                <a:schemeClr val="accent1"/>
              </a:solidFill>
              <a:latin typeface="Corbel" panose="020B0503020204020204" pitchFamily="34" charset="0"/>
            </a:rPr>
            <a:t>-</a:t>
          </a:r>
          <a:r>
            <a:rPr lang="de-AT" sz="2400" dirty="0" err="1">
              <a:solidFill>
                <a:schemeClr val="accent1"/>
              </a:solidFill>
              <a:latin typeface="Corbel" panose="020B0503020204020204" pitchFamily="34" charset="0"/>
            </a:rPr>
            <a:t>Corridor</a:t>
          </a:r>
          <a:endParaRPr lang="en-US" sz="2400" noProof="0" dirty="0">
            <a:solidFill>
              <a:schemeClr val="accent1"/>
            </a:solidFill>
            <a:latin typeface="Corbel" panose="020B0503020204020204" pitchFamily="34" charset="0"/>
          </a:endParaRP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F2941672-F5FC-4F5F-8FF3-57791CAF8C56}">
      <dgm:prSet custT="1"/>
      <dgm:spPr>
        <a:solidFill>
          <a:schemeClr val="accent1">
            <a:lumMod val="40000"/>
            <a:lumOff val="60000"/>
          </a:schemeClr>
        </a:solidFill>
      </dgm:spPr>
      <dgm:t>
        <a:bodyPr/>
        <a:lstStyle/>
        <a:p>
          <a:r>
            <a:rPr lang="de-AT" sz="2400" dirty="0">
              <a:solidFill>
                <a:schemeClr val="accent1"/>
              </a:solidFill>
              <a:latin typeface="Corbel" panose="020B0503020204020204" pitchFamily="34" charset="0"/>
            </a:rPr>
            <a:t>The </a:t>
          </a:r>
          <a:r>
            <a:rPr lang="de-AT" sz="2400" dirty="0" err="1">
              <a:solidFill>
                <a:schemeClr val="accent1"/>
              </a:solidFill>
              <a:latin typeface="Corbel" panose="020B0503020204020204" pitchFamily="34" charset="0"/>
            </a:rPr>
            <a:t>Danube</a:t>
          </a:r>
          <a:r>
            <a:rPr lang="de-AT" sz="2400" dirty="0">
              <a:solidFill>
                <a:schemeClr val="accent1"/>
              </a:solidFill>
              <a:latin typeface="Corbel" panose="020B0503020204020204" pitchFamily="34" charset="0"/>
            </a:rPr>
            <a:t> </a:t>
          </a:r>
          <a:r>
            <a:rPr lang="de-AT" sz="2400" dirty="0" err="1">
              <a:solidFill>
                <a:schemeClr val="accent1"/>
              </a:solidFill>
              <a:latin typeface="Corbel" panose="020B0503020204020204" pitchFamily="34" charset="0"/>
            </a:rPr>
            <a:t>Waterway</a:t>
          </a:r>
          <a:r>
            <a:rPr lang="de-AT" sz="2400" dirty="0">
              <a:solidFill>
                <a:schemeClr val="accent1"/>
              </a:solidFill>
              <a:latin typeface="Corbel" panose="020B0503020204020204" pitchFamily="34" charset="0"/>
            </a:rPr>
            <a:t> </a:t>
          </a:r>
          <a:endParaRPr lang="en-US" sz="2400" noProof="0" dirty="0">
            <a:solidFill>
              <a:schemeClr val="accent1"/>
            </a:solidFill>
            <a:latin typeface="Corbel" panose="020B0503020204020204" pitchFamily="34" charset="0"/>
          </a:endParaRPr>
        </a:p>
      </dgm:t>
    </dgm:pt>
    <dgm:pt modelId="{624E2F07-CA2B-4ED9-89E9-4ED31FD7F6BD}" type="sibTrans" cxnId="{108E50BE-3469-439F-8FFF-017FEBDD5C74}">
      <dgm:prSet/>
      <dgm:spPr/>
      <dgm:t>
        <a:bodyPr/>
        <a:lstStyle/>
        <a:p>
          <a:endParaRPr lang="de-DE"/>
        </a:p>
      </dgm:t>
    </dgm:pt>
    <dgm:pt modelId="{937F0D99-2D0E-48A6-94B9-C880850880C0}" type="parTrans" cxnId="{108E50BE-3469-439F-8FFF-017FEBDD5C74}">
      <dgm:prSet/>
      <dgm:spPr/>
      <dgm:t>
        <a:bodyPr/>
        <a:lstStyle/>
        <a:p>
          <a:endParaRPr lang="de-DE"/>
        </a:p>
      </dgm:t>
    </dgm:pt>
    <dgm:pt modelId="{7ECB73D4-2A8A-4D93-9CFF-D6C5FE826B05}">
      <dgm:prSet custT="1"/>
      <dgm:spPr>
        <a:solidFill>
          <a:schemeClr val="accent1">
            <a:lumMod val="40000"/>
            <a:lumOff val="60000"/>
          </a:schemeClr>
        </a:solidFill>
      </dgm:spPr>
      <dgm:t>
        <a:bodyPr/>
        <a:lstStyle/>
        <a:p>
          <a:r>
            <a:rPr lang="de-DE" sz="2400" b="0" dirty="0">
              <a:solidFill>
                <a:schemeClr val="accent1"/>
              </a:solidFill>
              <a:latin typeface="Corbel" panose="020B0503020204020204" pitchFamily="34" charset="0"/>
            </a:rPr>
            <a:t>European </a:t>
          </a:r>
          <a:r>
            <a:rPr lang="de-DE" sz="2400" b="0" dirty="0" err="1">
              <a:solidFill>
                <a:schemeClr val="accent1"/>
              </a:solidFill>
              <a:latin typeface="Corbel" panose="020B0503020204020204" pitchFamily="34" charset="0"/>
            </a:rPr>
            <a:t>Waterways</a:t>
          </a:r>
          <a:endParaRPr lang="de-DE" sz="2400" b="0" dirty="0">
            <a:solidFill>
              <a:schemeClr val="accent1"/>
            </a:solidFill>
            <a:latin typeface="Corbel" panose="020B0503020204020204" pitchFamily="34" charset="0"/>
          </a:endParaRPr>
        </a:p>
      </dgm:t>
    </dgm:pt>
    <dgm:pt modelId="{90EBD940-7002-4D65-AE41-E0953409E08F}" type="parTrans" cxnId="{FF3A1315-24EC-4716-9FF0-3A67D5082C33}">
      <dgm:prSet/>
      <dgm:spPr/>
      <dgm:t>
        <a:bodyPr/>
        <a:lstStyle/>
        <a:p>
          <a:endParaRPr lang="en-US"/>
        </a:p>
      </dgm:t>
    </dgm:pt>
    <dgm:pt modelId="{E99925D6-FE3E-4F78-8500-4638DCD40AAC}" type="sibTrans" cxnId="{FF3A1315-24EC-4716-9FF0-3A67D5082C33}">
      <dgm:prSet/>
      <dgm:spPr/>
      <dgm:t>
        <a:bodyPr/>
        <a:lstStyle/>
        <a:p>
          <a:endParaRPr lang="en-US"/>
        </a:p>
      </dgm:t>
    </dgm:pt>
    <dgm:pt modelId="{A3EDAF05-AC60-4A74-A1D2-00107BA6398B}">
      <dgm:prSet custT="1"/>
      <dgm:spPr>
        <a:solidFill>
          <a:schemeClr val="accent1">
            <a:lumMod val="40000"/>
            <a:lumOff val="60000"/>
          </a:schemeClr>
        </a:solidFill>
      </dgm:spPr>
      <dgm:t>
        <a:bodyPr/>
        <a:lstStyle/>
        <a:p>
          <a:r>
            <a:rPr lang="de-AT" sz="2400" dirty="0">
              <a:solidFill>
                <a:schemeClr val="accent1"/>
              </a:solidFill>
              <a:latin typeface="Corbel" panose="020B0503020204020204" pitchFamily="34" charset="0"/>
            </a:rPr>
            <a:t>The Rhine </a:t>
          </a:r>
          <a:r>
            <a:rPr lang="de-AT" sz="2400" dirty="0" err="1">
              <a:solidFill>
                <a:schemeClr val="accent1"/>
              </a:solidFill>
              <a:latin typeface="Corbel" panose="020B0503020204020204" pitchFamily="34" charset="0"/>
            </a:rPr>
            <a:t>Waterway</a:t>
          </a:r>
          <a:endParaRPr lang="en-GB" sz="2400" noProof="0" dirty="0">
            <a:solidFill>
              <a:schemeClr val="accent1"/>
            </a:solidFill>
            <a:latin typeface="Corbel" panose="020B0503020204020204" pitchFamily="34" charset="0"/>
          </a:endParaRPr>
        </a:p>
      </dgm:t>
    </dgm:pt>
    <dgm:pt modelId="{A5E21F14-6A52-4F28-8CCC-B30B4B7CA51E}" type="parTrans" cxnId="{2F12EFF8-956A-48DE-8821-BC847BED93FD}">
      <dgm:prSet/>
      <dgm:spPr/>
      <dgm:t>
        <a:bodyPr/>
        <a:lstStyle/>
        <a:p>
          <a:endParaRPr lang="en-US"/>
        </a:p>
      </dgm:t>
    </dgm:pt>
    <dgm:pt modelId="{64D9DC6A-4144-4978-B9A5-E18C84675969}" type="sibTrans" cxnId="{2F12EFF8-956A-48DE-8821-BC847BED93FD}">
      <dgm:prSet/>
      <dgm:spPr/>
      <dgm:t>
        <a:bodyPr/>
        <a:lstStyle/>
        <a:p>
          <a:endParaRPr lang="en-US"/>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EABF0792-0FCA-4071-8192-14192CB7B3C8}" type="pres">
      <dgm:prSet presAssocID="{7ECB73D4-2A8A-4D93-9CFF-D6C5FE826B05}" presName="text_1" presStyleLbl="node1" presStyleIdx="0" presStyleCnt="4">
        <dgm:presLayoutVars>
          <dgm:bulletEnabled val="1"/>
        </dgm:presLayoutVars>
      </dgm:prSet>
      <dgm:spPr/>
    </dgm:pt>
    <dgm:pt modelId="{FAC9395F-16C4-4296-B2C2-AD6AB4DBF434}" type="pres">
      <dgm:prSet presAssocID="{7ECB73D4-2A8A-4D93-9CFF-D6C5FE826B05}" presName="accent_1" presStyleCnt="0"/>
      <dgm:spPr/>
    </dgm:pt>
    <dgm:pt modelId="{145B768B-B7FA-467C-9016-716DD2042F13}" type="pres">
      <dgm:prSet presAssocID="{7ECB73D4-2A8A-4D93-9CFF-D6C5FE826B05}" presName="accentRepeatNode" presStyleLbl="solidFgAcc1" presStyleIdx="0" presStyleCnt="4"/>
      <dgm:spPr>
        <a:solidFill>
          <a:schemeClr val="accent1"/>
        </a:solidFill>
        <a:ln w="28575">
          <a:solidFill>
            <a:schemeClr val="accent1"/>
          </a:solidFill>
        </a:ln>
      </dgm:spPr>
    </dgm:pt>
    <dgm:pt modelId="{B550A911-ADDC-4AC3-95AF-D218653D0381}" type="pres">
      <dgm:prSet presAssocID="{F2941672-F5FC-4F5F-8FF3-57791CAF8C56}" presName="text_2" presStyleLbl="node1" presStyleIdx="1" presStyleCnt="4">
        <dgm:presLayoutVars>
          <dgm:bulletEnabled val="1"/>
        </dgm:presLayoutVars>
      </dgm:prSet>
      <dgm:spPr/>
    </dgm:pt>
    <dgm:pt modelId="{2471C627-080A-474E-8E5D-8801A848607F}"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solidFill>
          <a:schemeClr val="accent1">
            <a:lumMod val="40000"/>
            <a:lumOff val="60000"/>
          </a:schemeClr>
        </a:solidFill>
        <a:ln w="28575">
          <a:solidFill>
            <a:schemeClr val="accent1"/>
          </a:solidFill>
        </a:ln>
      </dgm:spPr>
    </dgm:pt>
    <dgm:pt modelId="{B096EF4C-52E9-408D-A0DF-35C5F0AA392B}" type="pres">
      <dgm:prSet presAssocID="{F24300EC-4372-4D89-B437-9F81F6228517}" presName="text_3" presStyleLbl="node1" presStyleIdx="2" presStyleCnt="4">
        <dgm:presLayoutVars>
          <dgm:bulletEnabled val="1"/>
        </dgm:presLayoutVars>
      </dgm:prSet>
      <dgm:spPr/>
    </dgm:pt>
    <dgm:pt modelId="{C30CE652-7642-40D6-AB27-359EA877ADBA}"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solidFill>
          <a:schemeClr val="accent1">
            <a:lumMod val="40000"/>
            <a:lumOff val="60000"/>
          </a:schemeClr>
        </a:solidFill>
        <a:ln w="28575">
          <a:solidFill>
            <a:schemeClr val="accent1"/>
          </a:solidFill>
        </a:ln>
      </dgm:spPr>
    </dgm:pt>
    <dgm:pt modelId="{D65465CE-F746-4781-AA8C-E8AFD57EDB18}" type="pres">
      <dgm:prSet presAssocID="{A3EDAF05-AC60-4A74-A1D2-00107BA6398B}" presName="text_4" presStyleLbl="node1" presStyleIdx="3" presStyleCnt="4">
        <dgm:presLayoutVars>
          <dgm:bulletEnabled val="1"/>
        </dgm:presLayoutVars>
      </dgm:prSet>
      <dgm:spPr/>
    </dgm:pt>
    <dgm:pt modelId="{7A6BD9EE-E5D7-49A5-B82C-84E00F19B998}" type="pres">
      <dgm:prSet presAssocID="{A3EDAF05-AC60-4A74-A1D2-00107BA6398B}" presName="accent_4" presStyleCnt="0"/>
      <dgm:spPr/>
    </dgm:pt>
    <dgm:pt modelId="{64DDB4B7-1C5B-4455-9FBA-E109A4CF516C}" type="pres">
      <dgm:prSet presAssocID="{A3EDAF05-AC60-4A74-A1D2-00107BA6398B}" presName="accentRepeatNode" presStyleLbl="solidFgAcc1" presStyleIdx="3" presStyleCnt="4"/>
      <dgm:spPr>
        <a:solidFill>
          <a:schemeClr val="accent1">
            <a:lumMod val="40000"/>
            <a:lumOff val="60000"/>
          </a:schemeClr>
        </a:solidFill>
        <a:ln w="28575">
          <a:solidFill>
            <a:schemeClr val="accent1"/>
          </a:solidFill>
        </a:ln>
      </dgm:spPr>
    </dgm:pt>
  </dgm:ptLst>
  <dgm:cxnLst>
    <dgm:cxn modelId="{FF3A1315-24EC-4716-9FF0-3A67D5082C33}" srcId="{754914D3-2823-4D9D-9B5F-8AAE908A2791}" destId="{7ECB73D4-2A8A-4D93-9CFF-D6C5FE826B05}" srcOrd="0" destOrd="0" parTransId="{90EBD940-7002-4D65-AE41-E0953409E08F}" sibTransId="{E99925D6-FE3E-4F78-8500-4638DCD40AAC}"/>
    <dgm:cxn modelId="{0781121C-2DD2-4939-9728-C6477965DA94}" srcId="{754914D3-2823-4D9D-9B5F-8AAE908A2791}" destId="{F24300EC-4372-4D89-B437-9F81F6228517}" srcOrd="2" destOrd="0" parTransId="{468FF3C9-0BE5-4FF4-BE42-47AA0FABB054}" sibTransId="{BBB9D7DD-2425-4723-8219-8DCB9AF8E441}"/>
    <dgm:cxn modelId="{C1070428-E4F3-4855-AC9D-8C1545B3F2DE}" type="presOf" srcId="{F24300EC-4372-4D89-B437-9F81F6228517}" destId="{B096EF4C-52E9-408D-A0DF-35C5F0AA392B}" srcOrd="0" destOrd="0" presId="urn:microsoft.com/office/officeart/2008/layout/VerticalCurvedList"/>
    <dgm:cxn modelId="{9EE43B2F-7F09-463C-B811-0ADD9CDDF69B}" type="presOf" srcId="{7ECB73D4-2A8A-4D93-9CFF-D6C5FE826B05}" destId="{EABF0792-0FCA-4071-8192-14192CB7B3C8}" srcOrd="0" destOrd="0" presId="urn:microsoft.com/office/officeart/2008/layout/VerticalCurvedList"/>
    <dgm:cxn modelId="{112E986D-5FAC-449E-9228-1ED89265038D}" type="presOf" srcId="{E99925D6-FE3E-4F78-8500-4638DCD40AAC}" destId="{93855F07-44CB-45DE-B464-761E63A71CD5}" srcOrd="0" destOrd="0" presId="urn:microsoft.com/office/officeart/2008/layout/VerticalCurvedList"/>
    <dgm:cxn modelId="{B85ECE7A-BE87-462E-BD49-F3FE4AAB7A59}" type="presOf" srcId="{A3EDAF05-AC60-4A74-A1D2-00107BA6398B}" destId="{D65465CE-F746-4781-AA8C-E8AFD57EDB18}" srcOrd="0" destOrd="0" presId="urn:microsoft.com/office/officeart/2008/layout/VerticalCurvedList"/>
    <dgm:cxn modelId="{C7D3E688-9B0F-4E5F-8D5A-55E61E2D21AD}" type="presOf" srcId="{754914D3-2823-4D9D-9B5F-8AAE908A2791}" destId="{AE6139D5-D84B-4711-8A6A-A5161E022A99}" srcOrd="0" destOrd="0" presId="urn:microsoft.com/office/officeart/2008/layout/VerticalCurvedList"/>
    <dgm:cxn modelId="{A289939F-CF19-4464-A092-8138494269F1}" type="presOf" srcId="{F2941672-F5FC-4F5F-8FF3-57791CAF8C56}" destId="{B550A911-ADDC-4AC3-95AF-D218653D0381}"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2F12EFF8-956A-48DE-8821-BC847BED93FD}" srcId="{754914D3-2823-4D9D-9B5F-8AAE908A2791}" destId="{A3EDAF05-AC60-4A74-A1D2-00107BA6398B}" srcOrd="3" destOrd="0" parTransId="{A5E21F14-6A52-4F28-8CCC-B30B4B7CA51E}" sibTransId="{64D9DC6A-4144-4978-B9A5-E18C84675969}"/>
    <dgm:cxn modelId="{3B264AE4-A947-4B58-A677-891BEA742397}" type="presParOf" srcId="{AE6139D5-D84B-4711-8A6A-A5161E022A99}" destId="{00F42187-34FD-4D8B-A449-F316E9EB9AFA}" srcOrd="0" destOrd="0" presId="urn:microsoft.com/office/officeart/2008/layout/VerticalCurvedList"/>
    <dgm:cxn modelId="{EB52A904-D579-45AE-863A-5780D8E4951C}" type="presParOf" srcId="{00F42187-34FD-4D8B-A449-F316E9EB9AFA}" destId="{C168C53D-163A-4892-8EF0-B5326C3FF8C8}" srcOrd="0" destOrd="0" presId="urn:microsoft.com/office/officeart/2008/layout/VerticalCurvedList"/>
    <dgm:cxn modelId="{DF394010-B7BF-48D3-95A9-CC1A4CD53CB2}" type="presParOf" srcId="{C168C53D-163A-4892-8EF0-B5326C3FF8C8}" destId="{0FAB2C97-DF89-43B9-B7B2-C745E026F562}" srcOrd="0" destOrd="0" presId="urn:microsoft.com/office/officeart/2008/layout/VerticalCurvedList"/>
    <dgm:cxn modelId="{91F97370-E75F-4303-A772-ABB6B63A8A67}" type="presParOf" srcId="{C168C53D-163A-4892-8EF0-B5326C3FF8C8}" destId="{93855F07-44CB-45DE-B464-761E63A71CD5}" srcOrd="1" destOrd="0" presId="urn:microsoft.com/office/officeart/2008/layout/VerticalCurvedList"/>
    <dgm:cxn modelId="{6737EABA-C5AF-4939-8DBD-EF01C9789DB4}" type="presParOf" srcId="{C168C53D-163A-4892-8EF0-B5326C3FF8C8}" destId="{D258DE45-194F-4470-A0BE-D234AB24927B}" srcOrd="2" destOrd="0" presId="urn:microsoft.com/office/officeart/2008/layout/VerticalCurvedList"/>
    <dgm:cxn modelId="{7B73691B-BF91-4CB1-86EC-DF65986AC8EE}" type="presParOf" srcId="{C168C53D-163A-4892-8EF0-B5326C3FF8C8}" destId="{BF8CDB65-7F63-46ED-AD6F-299BB5E410A3}" srcOrd="3" destOrd="0" presId="urn:microsoft.com/office/officeart/2008/layout/VerticalCurvedList"/>
    <dgm:cxn modelId="{91EB6B31-2B0D-4BFF-BCA4-F91BBE181508}" type="presParOf" srcId="{00F42187-34FD-4D8B-A449-F316E9EB9AFA}" destId="{EABF0792-0FCA-4071-8192-14192CB7B3C8}" srcOrd="1" destOrd="0" presId="urn:microsoft.com/office/officeart/2008/layout/VerticalCurvedList"/>
    <dgm:cxn modelId="{3F77AFD8-B908-4286-A17A-9E46577D0E8A}" type="presParOf" srcId="{00F42187-34FD-4D8B-A449-F316E9EB9AFA}" destId="{FAC9395F-16C4-4296-B2C2-AD6AB4DBF434}" srcOrd="2" destOrd="0" presId="urn:microsoft.com/office/officeart/2008/layout/VerticalCurvedList"/>
    <dgm:cxn modelId="{45763642-CDE5-4DBF-8485-AA6B88129B4A}" type="presParOf" srcId="{FAC9395F-16C4-4296-B2C2-AD6AB4DBF434}" destId="{145B768B-B7FA-467C-9016-716DD2042F13}" srcOrd="0" destOrd="0" presId="urn:microsoft.com/office/officeart/2008/layout/VerticalCurvedList"/>
    <dgm:cxn modelId="{9DE0A555-53A1-448C-8164-91486F1F1BBE}" type="presParOf" srcId="{00F42187-34FD-4D8B-A449-F316E9EB9AFA}" destId="{B550A911-ADDC-4AC3-95AF-D218653D0381}" srcOrd="3" destOrd="0" presId="urn:microsoft.com/office/officeart/2008/layout/VerticalCurvedList"/>
    <dgm:cxn modelId="{9F9C801E-D03C-400F-8E21-455459B6BAFE}" type="presParOf" srcId="{00F42187-34FD-4D8B-A449-F316E9EB9AFA}" destId="{2471C627-080A-474E-8E5D-8801A848607F}" srcOrd="4" destOrd="0" presId="urn:microsoft.com/office/officeart/2008/layout/VerticalCurvedList"/>
    <dgm:cxn modelId="{6CE4591E-D1A0-4C5D-A101-77D9E13122A8}" type="presParOf" srcId="{2471C627-080A-474E-8E5D-8801A848607F}" destId="{9AF5ED78-341F-403E-97B4-875F8057A202}" srcOrd="0" destOrd="0" presId="urn:microsoft.com/office/officeart/2008/layout/VerticalCurvedList"/>
    <dgm:cxn modelId="{6DE4841A-F579-4559-A67C-30C90AFA8522}" type="presParOf" srcId="{00F42187-34FD-4D8B-A449-F316E9EB9AFA}" destId="{B096EF4C-52E9-408D-A0DF-35C5F0AA392B}" srcOrd="5" destOrd="0" presId="urn:microsoft.com/office/officeart/2008/layout/VerticalCurvedList"/>
    <dgm:cxn modelId="{27615260-583D-4030-A043-30A987F34F50}" type="presParOf" srcId="{00F42187-34FD-4D8B-A449-F316E9EB9AFA}" destId="{C30CE652-7642-40D6-AB27-359EA877ADBA}" srcOrd="6" destOrd="0" presId="urn:microsoft.com/office/officeart/2008/layout/VerticalCurvedList"/>
    <dgm:cxn modelId="{62CA0011-1342-4AB1-88D0-2AA1EDC2C60B}" type="presParOf" srcId="{C30CE652-7642-40D6-AB27-359EA877ADBA}" destId="{EF12B5F5-AB8A-4523-B395-C351AAF3CDFA}" srcOrd="0" destOrd="0" presId="urn:microsoft.com/office/officeart/2008/layout/VerticalCurvedList"/>
    <dgm:cxn modelId="{ED1114B7-B994-4A9E-8E3E-D1F54CFB56D7}" type="presParOf" srcId="{00F42187-34FD-4D8B-A449-F316E9EB9AFA}" destId="{D65465CE-F746-4781-AA8C-E8AFD57EDB18}" srcOrd="7" destOrd="0" presId="urn:microsoft.com/office/officeart/2008/layout/VerticalCurvedList"/>
    <dgm:cxn modelId="{E6A9C51B-34C3-4B38-8448-E4CB46BD4AB2}" type="presParOf" srcId="{00F42187-34FD-4D8B-A449-F316E9EB9AFA}" destId="{7A6BD9EE-E5D7-49A5-B82C-84E00F19B998}" srcOrd="8" destOrd="0" presId="urn:microsoft.com/office/officeart/2008/layout/VerticalCurvedList"/>
    <dgm:cxn modelId="{E1D2DB4B-54B1-4846-83DB-4119E7FDFAD1}" type="presParOf" srcId="{7A6BD9EE-E5D7-49A5-B82C-84E00F19B998}" destId="{64DDB4B7-1C5B-4455-9FBA-E109A4CF516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4300EC-4372-4D89-B437-9F81F6228517}">
      <dgm:prSet custT="1"/>
      <dgm:spPr>
        <a:solidFill>
          <a:schemeClr val="accent1">
            <a:lumMod val="40000"/>
            <a:lumOff val="60000"/>
          </a:schemeClr>
        </a:solidFill>
      </dgm:spPr>
      <dgm:t>
        <a:bodyPr/>
        <a:lstStyle/>
        <a:p>
          <a:r>
            <a:rPr lang="de-AT" sz="2400" dirty="0">
              <a:solidFill>
                <a:schemeClr val="accent1"/>
              </a:solidFill>
              <a:latin typeface="Corbel" panose="020B0503020204020204" pitchFamily="34" charset="0"/>
            </a:rPr>
            <a:t>Rhine-Main-</a:t>
          </a:r>
          <a:r>
            <a:rPr lang="de-AT" sz="2400" dirty="0" err="1">
              <a:solidFill>
                <a:schemeClr val="accent1"/>
              </a:solidFill>
              <a:latin typeface="Corbel" panose="020B0503020204020204" pitchFamily="34" charset="0"/>
            </a:rPr>
            <a:t>Danube</a:t>
          </a:r>
          <a:r>
            <a:rPr lang="de-AT" sz="2400" dirty="0">
              <a:solidFill>
                <a:schemeClr val="accent1"/>
              </a:solidFill>
              <a:latin typeface="Corbel" panose="020B0503020204020204" pitchFamily="34" charset="0"/>
            </a:rPr>
            <a:t> </a:t>
          </a:r>
          <a:r>
            <a:rPr lang="de-AT" sz="2400" dirty="0" err="1">
              <a:solidFill>
                <a:schemeClr val="accent1"/>
              </a:solidFill>
              <a:latin typeface="Corbel" panose="020B0503020204020204" pitchFamily="34" charset="0"/>
            </a:rPr>
            <a:t>Corridor</a:t>
          </a:r>
          <a:endParaRPr lang="en-US" sz="2400" noProof="0" dirty="0">
            <a:solidFill>
              <a:schemeClr val="accent1"/>
            </a:solidFill>
            <a:latin typeface="Corbel" panose="020B0503020204020204" pitchFamily="34" charset="0"/>
          </a:endParaRP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F2941672-F5FC-4F5F-8FF3-57791CAF8C56}">
      <dgm:prSet custT="1"/>
      <dgm:spPr>
        <a:solidFill>
          <a:schemeClr val="accent1">
            <a:lumMod val="40000"/>
            <a:lumOff val="60000"/>
          </a:schemeClr>
        </a:solidFill>
      </dgm:spPr>
      <dgm:t>
        <a:bodyPr/>
        <a:lstStyle/>
        <a:p>
          <a:r>
            <a:rPr lang="de-AT" sz="2400" dirty="0">
              <a:solidFill>
                <a:schemeClr val="accent1"/>
              </a:solidFill>
              <a:latin typeface="Corbel" panose="020B0503020204020204" pitchFamily="34" charset="0"/>
            </a:rPr>
            <a:t>The </a:t>
          </a:r>
          <a:r>
            <a:rPr lang="de-AT" sz="2400" dirty="0" err="1">
              <a:solidFill>
                <a:schemeClr val="accent1"/>
              </a:solidFill>
              <a:latin typeface="Corbel" panose="020B0503020204020204" pitchFamily="34" charset="0"/>
            </a:rPr>
            <a:t>Danube</a:t>
          </a:r>
          <a:r>
            <a:rPr lang="de-AT" sz="2400" dirty="0">
              <a:solidFill>
                <a:schemeClr val="accent1"/>
              </a:solidFill>
              <a:latin typeface="Corbel" panose="020B0503020204020204" pitchFamily="34" charset="0"/>
            </a:rPr>
            <a:t> </a:t>
          </a:r>
          <a:r>
            <a:rPr lang="de-AT" sz="2400" dirty="0" err="1">
              <a:solidFill>
                <a:schemeClr val="accent1"/>
              </a:solidFill>
              <a:latin typeface="Corbel" panose="020B0503020204020204" pitchFamily="34" charset="0"/>
            </a:rPr>
            <a:t>Waterway</a:t>
          </a:r>
          <a:r>
            <a:rPr lang="de-AT" sz="2400" dirty="0">
              <a:solidFill>
                <a:schemeClr val="accent1"/>
              </a:solidFill>
              <a:latin typeface="Corbel" panose="020B0503020204020204" pitchFamily="34" charset="0"/>
            </a:rPr>
            <a:t> </a:t>
          </a:r>
          <a:endParaRPr lang="en-US" sz="2400" noProof="0" dirty="0">
            <a:solidFill>
              <a:schemeClr val="accent1"/>
            </a:solidFill>
            <a:latin typeface="Corbel" panose="020B0503020204020204" pitchFamily="34" charset="0"/>
          </a:endParaRPr>
        </a:p>
      </dgm:t>
    </dgm:pt>
    <dgm:pt modelId="{624E2F07-CA2B-4ED9-89E9-4ED31FD7F6BD}" type="sibTrans" cxnId="{108E50BE-3469-439F-8FFF-017FEBDD5C74}">
      <dgm:prSet/>
      <dgm:spPr/>
      <dgm:t>
        <a:bodyPr/>
        <a:lstStyle/>
        <a:p>
          <a:endParaRPr lang="de-DE"/>
        </a:p>
      </dgm:t>
    </dgm:pt>
    <dgm:pt modelId="{937F0D99-2D0E-48A6-94B9-C880850880C0}" type="parTrans" cxnId="{108E50BE-3469-439F-8FFF-017FEBDD5C74}">
      <dgm:prSet/>
      <dgm:spPr/>
      <dgm:t>
        <a:bodyPr/>
        <a:lstStyle/>
        <a:p>
          <a:endParaRPr lang="de-DE"/>
        </a:p>
      </dgm:t>
    </dgm:pt>
    <dgm:pt modelId="{7ECB73D4-2A8A-4D93-9CFF-D6C5FE826B05}">
      <dgm:prSet custT="1"/>
      <dgm:spPr>
        <a:solidFill>
          <a:schemeClr val="accent1">
            <a:lumMod val="40000"/>
            <a:lumOff val="60000"/>
          </a:schemeClr>
        </a:solidFill>
      </dgm:spPr>
      <dgm:t>
        <a:bodyPr/>
        <a:lstStyle/>
        <a:p>
          <a:r>
            <a:rPr lang="de-DE" sz="2400" b="0" dirty="0">
              <a:solidFill>
                <a:schemeClr val="accent1"/>
              </a:solidFill>
              <a:latin typeface="Corbel" panose="020B0503020204020204" pitchFamily="34" charset="0"/>
            </a:rPr>
            <a:t>European </a:t>
          </a:r>
          <a:r>
            <a:rPr lang="de-DE" sz="2400" b="0" dirty="0" err="1">
              <a:solidFill>
                <a:schemeClr val="accent1"/>
              </a:solidFill>
              <a:latin typeface="Corbel" panose="020B0503020204020204" pitchFamily="34" charset="0"/>
            </a:rPr>
            <a:t>Waterways</a:t>
          </a:r>
          <a:endParaRPr lang="de-DE" sz="2400" b="0" dirty="0">
            <a:solidFill>
              <a:schemeClr val="accent1"/>
            </a:solidFill>
            <a:latin typeface="Corbel" panose="020B0503020204020204" pitchFamily="34" charset="0"/>
          </a:endParaRPr>
        </a:p>
      </dgm:t>
    </dgm:pt>
    <dgm:pt modelId="{90EBD940-7002-4D65-AE41-E0953409E08F}" type="parTrans" cxnId="{FF3A1315-24EC-4716-9FF0-3A67D5082C33}">
      <dgm:prSet/>
      <dgm:spPr/>
      <dgm:t>
        <a:bodyPr/>
        <a:lstStyle/>
        <a:p>
          <a:endParaRPr lang="en-US"/>
        </a:p>
      </dgm:t>
    </dgm:pt>
    <dgm:pt modelId="{E99925D6-FE3E-4F78-8500-4638DCD40AAC}" type="sibTrans" cxnId="{FF3A1315-24EC-4716-9FF0-3A67D5082C33}">
      <dgm:prSet/>
      <dgm:spPr/>
      <dgm:t>
        <a:bodyPr/>
        <a:lstStyle/>
        <a:p>
          <a:endParaRPr lang="en-US"/>
        </a:p>
      </dgm:t>
    </dgm:pt>
    <dgm:pt modelId="{A3EDAF05-AC60-4A74-A1D2-00107BA6398B}">
      <dgm:prSet custT="1"/>
      <dgm:spPr>
        <a:solidFill>
          <a:schemeClr val="accent1">
            <a:lumMod val="40000"/>
            <a:lumOff val="60000"/>
          </a:schemeClr>
        </a:solidFill>
      </dgm:spPr>
      <dgm:t>
        <a:bodyPr/>
        <a:lstStyle/>
        <a:p>
          <a:r>
            <a:rPr lang="de-AT" sz="2400" dirty="0">
              <a:solidFill>
                <a:schemeClr val="accent1"/>
              </a:solidFill>
              <a:latin typeface="Corbel" panose="020B0503020204020204" pitchFamily="34" charset="0"/>
            </a:rPr>
            <a:t>The Rhine </a:t>
          </a:r>
          <a:r>
            <a:rPr lang="de-AT" sz="2400" dirty="0" err="1">
              <a:solidFill>
                <a:schemeClr val="accent1"/>
              </a:solidFill>
              <a:latin typeface="Corbel" panose="020B0503020204020204" pitchFamily="34" charset="0"/>
            </a:rPr>
            <a:t>Waterway</a:t>
          </a:r>
          <a:endParaRPr lang="en-GB" sz="2400" noProof="0" dirty="0">
            <a:solidFill>
              <a:schemeClr val="accent1"/>
            </a:solidFill>
            <a:latin typeface="Corbel" panose="020B0503020204020204" pitchFamily="34" charset="0"/>
          </a:endParaRPr>
        </a:p>
      </dgm:t>
    </dgm:pt>
    <dgm:pt modelId="{A5E21F14-6A52-4F28-8CCC-B30B4B7CA51E}" type="parTrans" cxnId="{2F12EFF8-956A-48DE-8821-BC847BED93FD}">
      <dgm:prSet/>
      <dgm:spPr/>
      <dgm:t>
        <a:bodyPr/>
        <a:lstStyle/>
        <a:p>
          <a:endParaRPr lang="en-US"/>
        </a:p>
      </dgm:t>
    </dgm:pt>
    <dgm:pt modelId="{64D9DC6A-4144-4978-B9A5-E18C84675969}" type="sibTrans" cxnId="{2F12EFF8-956A-48DE-8821-BC847BED93FD}">
      <dgm:prSet/>
      <dgm:spPr/>
      <dgm:t>
        <a:bodyPr/>
        <a:lstStyle/>
        <a:p>
          <a:endParaRPr lang="en-US"/>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EABF0792-0FCA-4071-8192-14192CB7B3C8}" type="pres">
      <dgm:prSet presAssocID="{7ECB73D4-2A8A-4D93-9CFF-D6C5FE826B05}" presName="text_1" presStyleLbl="node1" presStyleIdx="0" presStyleCnt="4">
        <dgm:presLayoutVars>
          <dgm:bulletEnabled val="1"/>
        </dgm:presLayoutVars>
      </dgm:prSet>
      <dgm:spPr/>
    </dgm:pt>
    <dgm:pt modelId="{FAC9395F-16C4-4296-B2C2-AD6AB4DBF434}" type="pres">
      <dgm:prSet presAssocID="{7ECB73D4-2A8A-4D93-9CFF-D6C5FE826B05}" presName="accent_1" presStyleCnt="0"/>
      <dgm:spPr/>
    </dgm:pt>
    <dgm:pt modelId="{145B768B-B7FA-467C-9016-716DD2042F13}" type="pres">
      <dgm:prSet presAssocID="{7ECB73D4-2A8A-4D93-9CFF-D6C5FE826B05}" presName="accentRepeatNode" presStyleLbl="solidFgAcc1" presStyleIdx="0" presStyleCnt="4"/>
      <dgm:spPr>
        <a:solidFill>
          <a:schemeClr val="accent1">
            <a:lumMod val="40000"/>
            <a:lumOff val="60000"/>
          </a:schemeClr>
        </a:solidFill>
        <a:ln w="28575">
          <a:solidFill>
            <a:schemeClr val="accent1"/>
          </a:solidFill>
        </a:ln>
      </dgm:spPr>
    </dgm:pt>
    <dgm:pt modelId="{B550A911-ADDC-4AC3-95AF-D218653D0381}" type="pres">
      <dgm:prSet presAssocID="{F2941672-F5FC-4F5F-8FF3-57791CAF8C56}" presName="text_2" presStyleLbl="node1" presStyleIdx="1" presStyleCnt="4">
        <dgm:presLayoutVars>
          <dgm:bulletEnabled val="1"/>
        </dgm:presLayoutVars>
      </dgm:prSet>
      <dgm:spPr/>
    </dgm:pt>
    <dgm:pt modelId="{2471C627-080A-474E-8E5D-8801A848607F}"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blipFill rotWithShape="0">
          <a:blip xmlns:r="http://schemas.openxmlformats.org/officeDocument/2006/relationships" r:embed="rId1"/>
          <a:stretch>
            <a:fillRect/>
          </a:stretch>
        </a:blipFill>
        <a:ln w="28575">
          <a:solidFill>
            <a:schemeClr val="accent1"/>
          </a:solidFill>
        </a:ln>
      </dgm:spPr>
    </dgm:pt>
    <dgm:pt modelId="{B096EF4C-52E9-408D-A0DF-35C5F0AA392B}" type="pres">
      <dgm:prSet presAssocID="{F24300EC-4372-4D89-B437-9F81F6228517}" presName="text_3" presStyleLbl="node1" presStyleIdx="2" presStyleCnt="4">
        <dgm:presLayoutVars>
          <dgm:bulletEnabled val="1"/>
        </dgm:presLayoutVars>
      </dgm:prSet>
      <dgm:spPr/>
    </dgm:pt>
    <dgm:pt modelId="{C30CE652-7642-40D6-AB27-359EA877ADBA}"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solidFill>
          <a:schemeClr val="accent1">
            <a:lumMod val="40000"/>
            <a:lumOff val="60000"/>
          </a:schemeClr>
        </a:solidFill>
        <a:ln w="28575">
          <a:solidFill>
            <a:schemeClr val="accent1"/>
          </a:solidFill>
        </a:ln>
      </dgm:spPr>
    </dgm:pt>
    <dgm:pt modelId="{D65465CE-F746-4781-AA8C-E8AFD57EDB18}" type="pres">
      <dgm:prSet presAssocID="{A3EDAF05-AC60-4A74-A1D2-00107BA6398B}" presName="text_4" presStyleLbl="node1" presStyleIdx="3" presStyleCnt="4">
        <dgm:presLayoutVars>
          <dgm:bulletEnabled val="1"/>
        </dgm:presLayoutVars>
      </dgm:prSet>
      <dgm:spPr/>
    </dgm:pt>
    <dgm:pt modelId="{7A6BD9EE-E5D7-49A5-B82C-84E00F19B998}" type="pres">
      <dgm:prSet presAssocID="{A3EDAF05-AC60-4A74-A1D2-00107BA6398B}" presName="accent_4" presStyleCnt="0"/>
      <dgm:spPr/>
    </dgm:pt>
    <dgm:pt modelId="{64DDB4B7-1C5B-4455-9FBA-E109A4CF516C}" type="pres">
      <dgm:prSet presAssocID="{A3EDAF05-AC60-4A74-A1D2-00107BA6398B}" presName="accentRepeatNode" presStyleLbl="solidFgAcc1" presStyleIdx="3" presStyleCnt="4"/>
      <dgm:spPr>
        <a:solidFill>
          <a:schemeClr val="accent1">
            <a:lumMod val="40000"/>
            <a:lumOff val="60000"/>
          </a:schemeClr>
        </a:solidFill>
        <a:ln w="28575">
          <a:solidFill>
            <a:schemeClr val="accent1"/>
          </a:solidFill>
        </a:ln>
      </dgm:spPr>
    </dgm:pt>
  </dgm:ptLst>
  <dgm:cxnLst>
    <dgm:cxn modelId="{FF3A1315-24EC-4716-9FF0-3A67D5082C33}" srcId="{754914D3-2823-4D9D-9B5F-8AAE908A2791}" destId="{7ECB73D4-2A8A-4D93-9CFF-D6C5FE826B05}" srcOrd="0" destOrd="0" parTransId="{90EBD940-7002-4D65-AE41-E0953409E08F}" sibTransId="{E99925D6-FE3E-4F78-8500-4638DCD40AAC}"/>
    <dgm:cxn modelId="{0781121C-2DD2-4939-9728-C6477965DA94}" srcId="{754914D3-2823-4D9D-9B5F-8AAE908A2791}" destId="{F24300EC-4372-4D89-B437-9F81F6228517}" srcOrd="2" destOrd="0" parTransId="{468FF3C9-0BE5-4FF4-BE42-47AA0FABB054}" sibTransId="{BBB9D7DD-2425-4723-8219-8DCB9AF8E441}"/>
    <dgm:cxn modelId="{C1070428-E4F3-4855-AC9D-8C1545B3F2DE}" type="presOf" srcId="{F24300EC-4372-4D89-B437-9F81F6228517}" destId="{B096EF4C-52E9-408D-A0DF-35C5F0AA392B}" srcOrd="0" destOrd="0" presId="urn:microsoft.com/office/officeart/2008/layout/VerticalCurvedList"/>
    <dgm:cxn modelId="{9EE43B2F-7F09-463C-B811-0ADD9CDDF69B}" type="presOf" srcId="{7ECB73D4-2A8A-4D93-9CFF-D6C5FE826B05}" destId="{EABF0792-0FCA-4071-8192-14192CB7B3C8}" srcOrd="0" destOrd="0" presId="urn:microsoft.com/office/officeart/2008/layout/VerticalCurvedList"/>
    <dgm:cxn modelId="{112E986D-5FAC-449E-9228-1ED89265038D}" type="presOf" srcId="{E99925D6-FE3E-4F78-8500-4638DCD40AAC}" destId="{93855F07-44CB-45DE-B464-761E63A71CD5}" srcOrd="0" destOrd="0" presId="urn:microsoft.com/office/officeart/2008/layout/VerticalCurvedList"/>
    <dgm:cxn modelId="{B85ECE7A-BE87-462E-BD49-F3FE4AAB7A59}" type="presOf" srcId="{A3EDAF05-AC60-4A74-A1D2-00107BA6398B}" destId="{D65465CE-F746-4781-AA8C-E8AFD57EDB18}" srcOrd="0" destOrd="0" presId="urn:microsoft.com/office/officeart/2008/layout/VerticalCurvedList"/>
    <dgm:cxn modelId="{C7D3E688-9B0F-4E5F-8D5A-55E61E2D21AD}" type="presOf" srcId="{754914D3-2823-4D9D-9B5F-8AAE908A2791}" destId="{AE6139D5-D84B-4711-8A6A-A5161E022A99}" srcOrd="0" destOrd="0" presId="urn:microsoft.com/office/officeart/2008/layout/VerticalCurvedList"/>
    <dgm:cxn modelId="{A289939F-CF19-4464-A092-8138494269F1}" type="presOf" srcId="{F2941672-F5FC-4F5F-8FF3-57791CAF8C56}" destId="{B550A911-ADDC-4AC3-95AF-D218653D0381}"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2F12EFF8-956A-48DE-8821-BC847BED93FD}" srcId="{754914D3-2823-4D9D-9B5F-8AAE908A2791}" destId="{A3EDAF05-AC60-4A74-A1D2-00107BA6398B}" srcOrd="3" destOrd="0" parTransId="{A5E21F14-6A52-4F28-8CCC-B30B4B7CA51E}" sibTransId="{64D9DC6A-4144-4978-B9A5-E18C84675969}"/>
    <dgm:cxn modelId="{3B264AE4-A947-4B58-A677-891BEA742397}" type="presParOf" srcId="{AE6139D5-D84B-4711-8A6A-A5161E022A99}" destId="{00F42187-34FD-4D8B-A449-F316E9EB9AFA}" srcOrd="0" destOrd="0" presId="urn:microsoft.com/office/officeart/2008/layout/VerticalCurvedList"/>
    <dgm:cxn modelId="{EB52A904-D579-45AE-863A-5780D8E4951C}" type="presParOf" srcId="{00F42187-34FD-4D8B-A449-F316E9EB9AFA}" destId="{C168C53D-163A-4892-8EF0-B5326C3FF8C8}" srcOrd="0" destOrd="0" presId="urn:microsoft.com/office/officeart/2008/layout/VerticalCurvedList"/>
    <dgm:cxn modelId="{DF394010-B7BF-48D3-95A9-CC1A4CD53CB2}" type="presParOf" srcId="{C168C53D-163A-4892-8EF0-B5326C3FF8C8}" destId="{0FAB2C97-DF89-43B9-B7B2-C745E026F562}" srcOrd="0" destOrd="0" presId="urn:microsoft.com/office/officeart/2008/layout/VerticalCurvedList"/>
    <dgm:cxn modelId="{91F97370-E75F-4303-A772-ABB6B63A8A67}" type="presParOf" srcId="{C168C53D-163A-4892-8EF0-B5326C3FF8C8}" destId="{93855F07-44CB-45DE-B464-761E63A71CD5}" srcOrd="1" destOrd="0" presId="urn:microsoft.com/office/officeart/2008/layout/VerticalCurvedList"/>
    <dgm:cxn modelId="{6737EABA-C5AF-4939-8DBD-EF01C9789DB4}" type="presParOf" srcId="{C168C53D-163A-4892-8EF0-B5326C3FF8C8}" destId="{D258DE45-194F-4470-A0BE-D234AB24927B}" srcOrd="2" destOrd="0" presId="urn:microsoft.com/office/officeart/2008/layout/VerticalCurvedList"/>
    <dgm:cxn modelId="{7B73691B-BF91-4CB1-86EC-DF65986AC8EE}" type="presParOf" srcId="{C168C53D-163A-4892-8EF0-B5326C3FF8C8}" destId="{BF8CDB65-7F63-46ED-AD6F-299BB5E410A3}" srcOrd="3" destOrd="0" presId="urn:microsoft.com/office/officeart/2008/layout/VerticalCurvedList"/>
    <dgm:cxn modelId="{91EB6B31-2B0D-4BFF-BCA4-F91BBE181508}" type="presParOf" srcId="{00F42187-34FD-4D8B-A449-F316E9EB9AFA}" destId="{EABF0792-0FCA-4071-8192-14192CB7B3C8}" srcOrd="1" destOrd="0" presId="urn:microsoft.com/office/officeart/2008/layout/VerticalCurvedList"/>
    <dgm:cxn modelId="{3F77AFD8-B908-4286-A17A-9E46577D0E8A}" type="presParOf" srcId="{00F42187-34FD-4D8B-A449-F316E9EB9AFA}" destId="{FAC9395F-16C4-4296-B2C2-AD6AB4DBF434}" srcOrd="2" destOrd="0" presId="urn:microsoft.com/office/officeart/2008/layout/VerticalCurvedList"/>
    <dgm:cxn modelId="{45763642-CDE5-4DBF-8485-AA6B88129B4A}" type="presParOf" srcId="{FAC9395F-16C4-4296-B2C2-AD6AB4DBF434}" destId="{145B768B-B7FA-467C-9016-716DD2042F13}" srcOrd="0" destOrd="0" presId="urn:microsoft.com/office/officeart/2008/layout/VerticalCurvedList"/>
    <dgm:cxn modelId="{9DE0A555-53A1-448C-8164-91486F1F1BBE}" type="presParOf" srcId="{00F42187-34FD-4D8B-A449-F316E9EB9AFA}" destId="{B550A911-ADDC-4AC3-95AF-D218653D0381}" srcOrd="3" destOrd="0" presId="urn:microsoft.com/office/officeart/2008/layout/VerticalCurvedList"/>
    <dgm:cxn modelId="{9F9C801E-D03C-400F-8E21-455459B6BAFE}" type="presParOf" srcId="{00F42187-34FD-4D8B-A449-F316E9EB9AFA}" destId="{2471C627-080A-474E-8E5D-8801A848607F}" srcOrd="4" destOrd="0" presId="urn:microsoft.com/office/officeart/2008/layout/VerticalCurvedList"/>
    <dgm:cxn modelId="{6CE4591E-D1A0-4C5D-A101-77D9E13122A8}" type="presParOf" srcId="{2471C627-080A-474E-8E5D-8801A848607F}" destId="{9AF5ED78-341F-403E-97B4-875F8057A202}" srcOrd="0" destOrd="0" presId="urn:microsoft.com/office/officeart/2008/layout/VerticalCurvedList"/>
    <dgm:cxn modelId="{6DE4841A-F579-4559-A67C-30C90AFA8522}" type="presParOf" srcId="{00F42187-34FD-4D8B-A449-F316E9EB9AFA}" destId="{B096EF4C-52E9-408D-A0DF-35C5F0AA392B}" srcOrd="5" destOrd="0" presId="urn:microsoft.com/office/officeart/2008/layout/VerticalCurvedList"/>
    <dgm:cxn modelId="{27615260-583D-4030-A043-30A987F34F50}" type="presParOf" srcId="{00F42187-34FD-4D8B-A449-F316E9EB9AFA}" destId="{C30CE652-7642-40D6-AB27-359EA877ADBA}" srcOrd="6" destOrd="0" presId="urn:microsoft.com/office/officeart/2008/layout/VerticalCurvedList"/>
    <dgm:cxn modelId="{62CA0011-1342-4AB1-88D0-2AA1EDC2C60B}" type="presParOf" srcId="{C30CE652-7642-40D6-AB27-359EA877ADBA}" destId="{EF12B5F5-AB8A-4523-B395-C351AAF3CDFA}" srcOrd="0" destOrd="0" presId="urn:microsoft.com/office/officeart/2008/layout/VerticalCurvedList"/>
    <dgm:cxn modelId="{ED1114B7-B994-4A9E-8E3E-D1F54CFB56D7}" type="presParOf" srcId="{00F42187-34FD-4D8B-A449-F316E9EB9AFA}" destId="{D65465CE-F746-4781-AA8C-E8AFD57EDB18}" srcOrd="7" destOrd="0" presId="urn:microsoft.com/office/officeart/2008/layout/VerticalCurvedList"/>
    <dgm:cxn modelId="{E6A9C51B-34C3-4B38-8448-E4CB46BD4AB2}" type="presParOf" srcId="{00F42187-34FD-4D8B-A449-F316E9EB9AFA}" destId="{7A6BD9EE-E5D7-49A5-B82C-84E00F19B998}" srcOrd="8" destOrd="0" presId="urn:microsoft.com/office/officeart/2008/layout/VerticalCurvedList"/>
    <dgm:cxn modelId="{E1D2DB4B-54B1-4846-83DB-4119E7FDFAD1}" type="presParOf" srcId="{7A6BD9EE-E5D7-49A5-B82C-84E00F19B998}" destId="{64DDB4B7-1C5B-4455-9FBA-E109A4CF516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4300EC-4372-4D89-B437-9F81F6228517}">
      <dgm:prSet custT="1"/>
      <dgm:spPr>
        <a:solidFill>
          <a:schemeClr val="accent1">
            <a:lumMod val="40000"/>
            <a:lumOff val="60000"/>
          </a:schemeClr>
        </a:solidFill>
      </dgm:spPr>
      <dgm:t>
        <a:bodyPr/>
        <a:lstStyle/>
        <a:p>
          <a:r>
            <a:rPr lang="de-AT" sz="2400" noProof="0" dirty="0">
              <a:solidFill>
                <a:schemeClr val="accent1"/>
              </a:solidFill>
              <a:latin typeface="Corbel" panose="020B0503020204020204" pitchFamily="34" charset="0"/>
            </a:rPr>
            <a:t>Rhine-Main-</a:t>
          </a:r>
          <a:r>
            <a:rPr lang="de-AT" sz="2400" noProof="0" dirty="0" err="1">
              <a:solidFill>
                <a:schemeClr val="accent1"/>
              </a:solidFill>
              <a:latin typeface="Corbel" panose="020B0503020204020204" pitchFamily="34" charset="0"/>
            </a:rPr>
            <a:t>Danube</a:t>
          </a:r>
          <a:r>
            <a:rPr lang="de-AT" sz="2400" noProof="0" dirty="0">
              <a:solidFill>
                <a:schemeClr val="accent1"/>
              </a:solidFill>
              <a:latin typeface="Corbel" panose="020B0503020204020204" pitchFamily="34" charset="0"/>
            </a:rPr>
            <a:t>-</a:t>
          </a:r>
          <a:r>
            <a:rPr lang="de-AT" sz="2400" noProof="0" dirty="0" err="1">
              <a:solidFill>
                <a:schemeClr val="accent1"/>
              </a:solidFill>
              <a:latin typeface="Corbel" panose="020B0503020204020204" pitchFamily="34" charset="0"/>
            </a:rPr>
            <a:t>Corridor</a:t>
          </a:r>
          <a:endParaRPr lang="en-US" sz="2400" noProof="0" dirty="0">
            <a:solidFill>
              <a:schemeClr val="accent1"/>
            </a:solidFill>
            <a:latin typeface="Corbel" panose="020B0503020204020204" pitchFamily="34" charset="0"/>
          </a:endParaRP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F2941672-F5FC-4F5F-8FF3-57791CAF8C56}">
      <dgm:prSet custT="1"/>
      <dgm:spPr>
        <a:solidFill>
          <a:schemeClr val="accent1">
            <a:lumMod val="40000"/>
            <a:lumOff val="60000"/>
          </a:schemeClr>
        </a:solidFill>
      </dgm:spPr>
      <dgm:t>
        <a:bodyPr/>
        <a:lstStyle/>
        <a:p>
          <a:r>
            <a:rPr lang="de-AT" sz="2400" dirty="0">
              <a:solidFill>
                <a:schemeClr val="accent1"/>
              </a:solidFill>
              <a:latin typeface="Corbel" panose="020B0503020204020204" pitchFamily="34" charset="0"/>
            </a:rPr>
            <a:t>The </a:t>
          </a:r>
          <a:r>
            <a:rPr lang="de-AT" sz="2400" dirty="0" err="1">
              <a:solidFill>
                <a:schemeClr val="accent1"/>
              </a:solidFill>
              <a:latin typeface="Corbel" panose="020B0503020204020204" pitchFamily="34" charset="0"/>
            </a:rPr>
            <a:t>Danube</a:t>
          </a:r>
          <a:r>
            <a:rPr lang="de-AT" sz="2400" dirty="0">
              <a:solidFill>
                <a:schemeClr val="accent1"/>
              </a:solidFill>
              <a:latin typeface="Corbel" panose="020B0503020204020204" pitchFamily="34" charset="0"/>
            </a:rPr>
            <a:t> </a:t>
          </a:r>
          <a:r>
            <a:rPr lang="de-AT" sz="2400" dirty="0" err="1">
              <a:solidFill>
                <a:schemeClr val="accent1"/>
              </a:solidFill>
              <a:latin typeface="Corbel" panose="020B0503020204020204" pitchFamily="34" charset="0"/>
            </a:rPr>
            <a:t>Waterway</a:t>
          </a:r>
          <a:r>
            <a:rPr lang="de-AT" sz="2400" dirty="0">
              <a:solidFill>
                <a:schemeClr val="accent1"/>
              </a:solidFill>
              <a:latin typeface="Corbel" panose="020B0503020204020204" pitchFamily="34" charset="0"/>
            </a:rPr>
            <a:t> </a:t>
          </a:r>
          <a:endParaRPr lang="en-US" sz="2400" noProof="0" dirty="0">
            <a:solidFill>
              <a:schemeClr val="accent1"/>
            </a:solidFill>
            <a:latin typeface="Corbel" panose="020B0503020204020204" pitchFamily="34" charset="0"/>
          </a:endParaRPr>
        </a:p>
      </dgm:t>
    </dgm:pt>
    <dgm:pt modelId="{624E2F07-CA2B-4ED9-89E9-4ED31FD7F6BD}" type="sibTrans" cxnId="{108E50BE-3469-439F-8FFF-017FEBDD5C74}">
      <dgm:prSet/>
      <dgm:spPr/>
      <dgm:t>
        <a:bodyPr/>
        <a:lstStyle/>
        <a:p>
          <a:endParaRPr lang="de-DE"/>
        </a:p>
      </dgm:t>
    </dgm:pt>
    <dgm:pt modelId="{937F0D99-2D0E-48A6-94B9-C880850880C0}" type="parTrans" cxnId="{108E50BE-3469-439F-8FFF-017FEBDD5C74}">
      <dgm:prSet/>
      <dgm:spPr/>
      <dgm:t>
        <a:bodyPr/>
        <a:lstStyle/>
        <a:p>
          <a:endParaRPr lang="de-DE"/>
        </a:p>
      </dgm:t>
    </dgm:pt>
    <dgm:pt modelId="{7ECB73D4-2A8A-4D93-9CFF-D6C5FE826B05}">
      <dgm:prSet custT="1"/>
      <dgm:spPr>
        <a:solidFill>
          <a:schemeClr val="accent1">
            <a:lumMod val="40000"/>
            <a:lumOff val="60000"/>
          </a:schemeClr>
        </a:solidFill>
      </dgm:spPr>
      <dgm:t>
        <a:bodyPr/>
        <a:lstStyle/>
        <a:p>
          <a:r>
            <a:rPr lang="de-DE" sz="2400" b="0" dirty="0">
              <a:solidFill>
                <a:schemeClr val="accent1"/>
              </a:solidFill>
              <a:latin typeface="Corbel" panose="020B0503020204020204" pitchFamily="34" charset="0"/>
            </a:rPr>
            <a:t>European </a:t>
          </a:r>
          <a:r>
            <a:rPr lang="de-DE" sz="2400" b="0" dirty="0" err="1">
              <a:solidFill>
                <a:schemeClr val="accent1"/>
              </a:solidFill>
              <a:latin typeface="Corbel" panose="020B0503020204020204" pitchFamily="34" charset="0"/>
            </a:rPr>
            <a:t>Waterways</a:t>
          </a:r>
          <a:endParaRPr lang="de-DE" sz="2400" b="0" dirty="0">
            <a:solidFill>
              <a:schemeClr val="accent1"/>
            </a:solidFill>
            <a:latin typeface="Corbel" panose="020B0503020204020204" pitchFamily="34" charset="0"/>
          </a:endParaRPr>
        </a:p>
      </dgm:t>
    </dgm:pt>
    <dgm:pt modelId="{90EBD940-7002-4D65-AE41-E0953409E08F}" type="parTrans" cxnId="{FF3A1315-24EC-4716-9FF0-3A67D5082C33}">
      <dgm:prSet/>
      <dgm:spPr/>
      <dgm:t>
        <a:bodyPr/>
        <a:lstStyle/>
        <a:p>
          <a:endParaRPr lang="en-US"/>
        </a:p>
      </dgm:t>
    </dgm:pt>
    <dgm:pt modelId="{E99925D6-FE3E-4F78-8500-4638DCD40AAC}" type="sibTrans" cxnId="{FF3A1315-24EC-4716-9FF0-3A67D5082C33}">
      <dgm:prSet/>
      <dgm:spPr/>
      <dgm:t>
        <a:bodyPr/>
        <a:lstStyle/>
        <a:p>
          <a:endParaRPr lang="en-US"/>
        </a:p>
      </dgm:t>
    </dgm:pt>
    <dgm:pt modelId="{A3EDAF05-AC60-4A74-A1D2-00107BA6398B}">
      <dgm:prSet custT="1"/>
      <dgm:spPr>
        <a:solidFill>
          <a:schemeClr val="accent1">
            <a:lumMod val="40000"/>
            <a:lumOff val="60000"/>
          </a:schemeClr>
        </a:solidFill>
      </dgm:spPr>
      <dgm:t>
        <a:bodyPr/>
        <a:lstStyle/>
        <a:p>
          <a:r>
            <a:rPr lang="de-AT" sz="2400" dirty="0">
              <a:solidFill>
                <a:schemeClr val="accent1"/>
              </a:solidFill>
              <a:latin typeface="Corbel" panose="020B0503020204020204" pitchFamily="34" charset="0"/>
            </a:rPr>
            <a:t>The Rhine </a:t>
          </a:r>
          <a:r>
            <a:rPr lang="de-AT" sz="2400" dirty="0" err="1">
              <a:solidFill>
                <a:schemeClr val="accent1"/>
              </a:solidFill>
              <a:latin typeface="Corbel" panose="020B0503020204020204" pitchFamily="34" charset="0"/>
            </a:rPr>
            <a:t>Waterway</a:t>
          </a:r>
          <a:endParaRPr lang="en-GB" sz="2400" noProof="0" dirty="0">
            <a:solidFill>
              <a:schemeClr val="accent1"/>
            </a:solidFill>
            <a:latin typeface="Corbel" panose="020B0503020204020204" pitchFamily="34" charset="0"/>
          </a:endParaRPr>
        </a:p>
      </dgm:t>
    </dgm:pt>
    <dgm:pt modelId="{A5E21F14-6A52-4F28-8CCC-B30B4B7CA51E}" type="parTrans" cxnId="{2F12EFF8-956A-48DE-8821-BC847BED93FD}">
      <dgm:prSet/>
      <dgm:spPr/>
      <dgm:t>
        <a:bodyPr/>
        <a:lstStyle/>
        <a:p>
          <a:endParaRPr lang="en-US"/>
        </a:p>
      </dgm:t>
    </dgm:pt>
    <dgm:pt modelId="{64D9DC6A-4144-4978-B9A5-E18C84675969}" type="sibTrans" cxnId="{2F12EFF8-956A-48DE-8821-BC847BED93FD}">
      <dgm:prSet/>
      <dgm:spPr/>
      <dgm:t>
        <a:bodyPr/>
        <a:lstStyle/>
        <a:p>
          <a:endParaRPr lang="en-US"/>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EABF0792-0FCA-4071-8192-14192CB7B3C8}" type="pres">
      <dgm:prSet presAssocID="{7ECB73D4-2A8A-4D93-9CFF-D6C5FE826B05}" presName="text_1" presStyleLbl="node1" presStyleIdx="0" presStyleCnt="4">
        <dgm:presLayoutVars>
          <dgm:bulletEnabled val="1"/>
        </dgm:presLayoutVars>
      </dgm:prSet>
      <dgm:spPr/>
    </dgm:pt>
    <dgm:pt modelId="{FAC9395F-16C4-4296-B2C2-AD6AB4DBF434}" type="pres">
      <dgm:prSet presAssocID="{7ECB73D4-2A8A-4D93-9CFF-D6C5FE826B05}" presName="accent_1" presStyleCnt="0"/>
      <dgm:spPr/>
    </dgm:pt>
    <dgm:pt modelId="{145B768B-B7FA-467C-9016-716DD2042F13}" type="pres">
      <dgm:prSet presAssocID="{7ECB73D4-2A8A-4D93-9CFF-D6C5FE826B05}" presName="accentRepeatNode" presStyleLbl="solidFgAcc1" presStyleIdx="0" presStyleCnt="4"/>
      <dgm:spPr>
        <a:solidFill>
          <a:schemeClr val="accent1">
            <a:lumMod val="40000"/>
            <a:lumOff val="60000"/>
          </a:schemeClr>
        </a:solidFill>
        <a:ln w="28575">
          <a:solidFill>
            <a:schemeClr val="accent1"/>
          </a:solidFill>
        </a:ln>
      </dgm:spPr>
    </dgm:pt>
    <dgm:pt modelId="{B550A911-ADDC-4AC3-95AF-D218653D0381}" type="pres">
      <dgm:prSet presAssocID="{F2941672-F5FC-4F5F-8FF3-57791CAF8C56}" presName="text_2" presStyleLbl="node1" presStyleIdx="1" presStyleCnt="4">
        <dgm:presLayoutVars>
          <dgm:bulletEnabled val="1"/>
        </dgm:presLayoutVars>
      </dgm:prSet>
      <dgm:spPr/>
    </dgm:pt>
    <dgm:pt modelId="{2471C627-080A-474E-8E5D-8801A848607F}"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solidFill>
          <a:schemeClr val="accent1">
            <a:lumMod val="40000"/>
            <a:lumOff val="60000"/>
          </a:schemeClr>
        </a:solidFill>
        <a:ln w="28575">
          <a:solidFill>
            <a:schemeClr val="accent1"/>
          </a:solidFill>
        </a:ln>
      </dgm:spPr>
    </dgm:pt>
    <dgm:pt modelId="{B096EF4C-52E9-408D-A0DF-35C5F0AA392B}" type="pres">
      <dgm:prSet presAssocID="{F24300EC-4372-4D89-B437-9F81F6228517}" presName="text_3" presStyleLbl="node1" presStyleIdx="2" presStyleCnt="4">
        <dgm:presLayoutVars>
          <dgm:bulletEnabled val="1"/>
        </dgm:presLayoutVars>
      </dgm:prSet>
      <dgm:spPr/>
    </dgm:pt>
    <dgm:pt modelId="{C30CE652-7642-40D6-AB27-359EA877ADBA}"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blipFill rotWithShape="0">
          <a:blip xmlns:r="http://schemas.openxmlformats.org/officeDocument/2006/relationships" r:embed="rId1"/>
          <a:stretch>
            <a:fillRect/>
          </a:stretch>
        </a:blipFill>
        <a:ln w="28575">
          <a:solidFill>
            <a:schemeClr val="accent1"/>
          </a:solidFill>
        </a:ln>
      </dgm:spPr>
    </dgm:pt>
    <dgm:pt modelId="{D65465CE-F746-4781-AA8C-E8AFD57EDB18}" type="pres">
      <dgm:prSet presAssocID="{A3EDAF05-AC60-4A74-A1D2-00107BA6398B}" presName="text_4" presStyleLbl="node1" presStyleIdx="3" presStyleCnt="4">
        <dgm:presLayoutVars>
          <dgm:bulletEnabled val="1"/>
        </dgm:presLayoutVars>
      </dgm:prSet>
      <dgm:spPr/>
    </dgm:pt>
    <dgm:pt modelId="{7A6BD9EE-E5D7-49A5-B82C-84E00F19B998}" type="pres">
      <dgm:prSet presAssocID="{A3EDAF05-AC60-4A74-A1D2-00107BA6398B}" presName="accent_4" presStyleCnt="0"/>
      <dgm:spPr/>
    </dgm:pt>
    <dgm:pt modelId="{64DDB4B7-1C5B-4455-9FBA-E109A4CF516C}" type="pres">
      <dgm:prSet presAssocID="{A3EDAF05-AC60-4A74-A1D2-00107BA6398B}" presName="accentRepeatNode" presStyleLbl="solidFgAcc1" presStyleIdx="3" presStyleCnt="4"/>
      <dgm:spPr>
        <a:solidFill>
          <a:schemeClr val="accent1">
            <a:lumMod val="40000"/>
            <a:lumOff val="60000"/>
          </a:schemeClr>
        </a:solidFill>
        <a:ln w="28575">
          <a:solidFill>
            <a:schemeClr val="accent1"/>
          </a:solidFill>
        </a:ln>
      </dgm:spPr>
    </dgm:pt>
  </dgm:ptLst>
  <dgm:cxnLst>
    <dgm:cxn modelId="{FF3A1315-24EC-4716-9FF0-3A67D5082C33}" srcId="{754914D3-2823-4D9D-9B5F-8AAE908A2791}" destId="{7ECB73D4-2A8A-4D93-9CFF-D6C5FE826B05}" srcOrd="0" destOrd="0" parTransId="{90EBD940-7002-4D65-AE41-E0953409E08F}" sibTransId="{E99925D6-FE3E-4F78-8500-4638DCD40AAC}"/>
    <dgm:cxn modelId="{0781121C-2DD2-4939-9728-C6477965DA94}" srcId="{754914D3-2823-4D9D-9B5F-8AAE908A2791}" destId="{F24300EC-4372-4D89-B437-9F81F6228517}" srcOrd="2" destOrd="0" parTransId="{468FF3C9-0BE5-4FF4-BE42-47AA0FABB054}" sibTransId="{BBB9D7DD-2425-4723-8219-8DCB9AF8E441}"/>
    <dgm:cxn modelId="{C1070428-E4F3-4855-AC9D-8C1545B3F2DE}" type="presOf" srcId="{F24300EC-4372-4D89-B437-9F81F6228517}" destId="{B096EF4C-52E9-408D-A0DF-35C5F0AA392B}" srcOrd="0" destOrd="0" presId="urn:microsoft.com/office/officeart/2008/layout/VerticalCurvedList"/>
    <dgm:cxn modelId="{9EE43B2F-7F09-463C-B811-0ADD9CDDF69B}" type="presOf" srcId="{7ECB73D4-2A8A-4D93-9CFF-D6C5FE826B05}" destId="{EABF0792-0FCA-4071-8192-14192CB7B3C8}" srcOrd="0" destOrd="0" presId="urn:microsoft.com/office/officeart/2008/layout/VerticalCurvedList"/>
    <dgm:cxn modelId="{112E986D-5FAC-449E-9228-1ED89265038D}" type="presOf" srcId="{E99925D6-FE3E-4F78-8500-4638DCD40AAC}" destId="{93855F07-44CB-45DE-B464-761E63A71CD5}" srcOrd="0" destOrd="0" presId="urn:microsoft.com/office/officeart/2008/layout/VerticalCurvedList"/>
    <dgm:cxn modelId="{B85ECE7A-BE87-462E-BD49-F3FE4AAB7A59}" type="presOf" srcId="{A3EDAF05-AC60-4A74-A1D2-00107BA6398B}" destId="{D65465CE-F746-4781-AA8C-E8AFD57EDB18}" srcOrd="0" destOrd="0" presId="urn:microsoft.com/office/officeart/2008/layout/VerticalCurvedList"/>
    <dgm:cxn modelId="{C7D3E688-9B0F-4E5F-8D5A-55E61E2D21AD}" type="presOf" srcId="{754914D3-2823-4D9D-9B5F-8AAE908A2791}" destId="{AE6139D5-D84B-4711-8A6A-A5161E022A99}" srcOrd="0" destOrd="0" presId="urn:microsoft.com/office/officeart/2008/layout/VerticalCurvedList"/>
    <dgm:cxn modelId="{A289939F-CF19-4464-A092-8138494269F1}" type="presOf" srcId="{F2941672-F5FC-4F5F-8FF3-57791CAF8C56}" destId="{B550A911-ADDC-4AC3-95AF-D218653D0381}"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2F12EFF8-956A-48DE-8821-BC847BED93FD}" srcId="{754914D3-2823-4D9D-9B5F-8AAE908A2791}" destId="{A3EDAF05-AC60-4A74-A1D2-00107BA6398B}" srcOrd="3" destOrd="0" parTransId="{A5E21F14-6A52-4F28-8CCC-B30B4B7CA51E}" sibTransId="{64D9DC6A-4144-4978-B9A5-E18C84675969}"/>
    <dgm:cxn modelId="{3B264AE4-A947-4B58-A677-891BEA742397}" type="presParOf" srcId="{AE6139D5-D84B-4711-8A6A-A5161E022A99}" destId="{00F42187-34FD-4D8B-A449-F316E9EB9AFA}" srcOrd="0" destOrd="0" presId="urn:microsoft.com/office/officeart/2008/layout/VerticalCurvedList"/>
    <dgm:cxn modelId="{EB52A904-D579-45AE-863A-5780D8E4951C}" type="presParOf" srcId="{00F42187-34FD-4D8B-A449-F316E9EB9AFA}" destId="{C168C53D-163A-4892-8EF0-B5326C3FF8C8}" srcOrd="0" destOrd="0" presId="urn:microsoft.com/office/officeart/2008/layout/VerticalCurvedList"/>
    <dgm:cxn modelId="{DF394010-B7BF-48D3-95A9-CC1A4CD53CB2}" type="presParOf" srcId="{C168C53D-163A-4892-8EF0-B5326C3FF8C8}" destId="{0FAB2C97-DF89-43B9-B7B2-C745E026F562}" srcOrd="0" destOrd="0" presId="urn:microsoft.com/office/officeart/2008/layout/VerticalCurvedList"/>
    <dgm:cxn modelId="{91F97370-E75F-4303-A772-ABB6B63A8A67}" type="presParOf" srcId="{C168C53D-163A-4892-8EF0-B5326C3FF8C8}" destId="{93855F07-44CB-45DE-B464-761E63A71CD5}" srcOrd="1" destOrd="0" presId="urn:microsoft.com/office/officeart/2008/layout/VerticalCurvedList"/>
    <dgm:cxn modelId="{6737EABA-C5AF-4939-8DBD-EF01C9789DB4}" type="presParOf" srcId="{C168C53D-163A-4892-8EF0-B5326C3FF8C8}" destId="{D258DE45-194F-4470-A0BE-D234AB24927B}" srcOrd="2" destOrd="0" presId="urn:microsoft.com/office/officeart/2008/layout/VerticalCurvedList"/>
    <dgm:cxn modelId="{7B73691B-BF91-4CB1-86EC-DF65986AC8EE}" type="presParOf" srcId="{C168C53D-163A-4892-8EF0-B5326C3FF8C8}" destId="{BF8CDB65-7F63-46ED-AD6F-299BB5E410A3}" srcOrd="3" destOrd="0" presId="urn:microsoft.com/office/officeart/2008/layout/VerticalCurvedList"/>
    <dgm:cxn modelId="{91EB6B31-2B0D-4BFF-BCA4-F91BBE181508}" type="presParOf" srcId="{00F42187-34FD-4D8B-A449-F316E9EB9AFA}" destId="{EABF0792-0FCA-4071-8192-14192CB7B3C8}" srcOrd="1" destOrd="0" presId="urn:microsoft.com/office/officeart/2008/layout/VerticalCurvedList"/>
    <dgm:cxn modelId="{3F77AFD8-B908-4286-A17A-9E46577D0E8A}" type="presParOf" srcId="{00F42187-34FD-4D8B-A449-F316E9EB9AFA}" destId="{FAC9395F-16C4-4296-B2C2-AD6AB4DBF434}" srcOrd="2" destOrd="0" presId="urn:microsoft.com/office/officeart/2008/layout/VerticalCurvedList"/>
    <dgm:cxn modelId="{45763642-CDE5-4DBF-8485-AA6B88129B4A}" type="presParOf" srcId="{FAC9395F-16C4-4296-B2C2-AD6AB4DBF434}" destId="{145B768B-B7FA-467C-9016-716DD2042F13}" srcOrd="0" destOrd="0" presId="urn:microsoft.com/office/officeart/2008/layout/VerticalCurvedList"/>
    <dgm:cxn modelId="{9DE0A555-53A1-448C-8164-91486F1F1BBE}" type="presParOf" srcId="{00F42187-34FD-4D8B-A449-F316E9EB9AFA}" destId="{B550A911-ADDC-4AC3-95AF-D218653D0381}" srcOrd="3" destOrd="0" presId="urn:microsoft.com/office/officeart/2008/layout/VerticalCurvedList"/>
    <dgm:cxn modelId="{9F9C801E-D03C-400F-8E21-455459B6BAFE}" type="presParOf" srcId="{00F42187-34FD-4D8B-A449-F316E9EB9AFA}" destId="{2471C627-080A-474E-8E5D-8801A848607F}" srcOrd="4" destOrd="0" presId="urn:microsoft.com/office/officeart/2008/layout/VerticalCurvedList"/>
    <dgm:cxn modelId="{6CE4591E-D1A0-4C5D-A101-77D9E13122A8}" type="presParOf" srcId="{2471C627-080A-474E-8E5D-8801A848607F}" destId="{9AF5ED78-341F-403E-97B4-875F8057A202}" srcOrd="0" destOrd="0" presId="urn:microsoft.com/office/officeart/2008/layout/VerticalCurvedList"/>
    <dgm:cxn modelId="{6DE4841A-F579-4559-A67C-30C90AFA8522}" type="presParOf" srcId="{00F42187-34FD-4D8B-A449-F316E9EB9AFA}" destId="{B096EF4C-52E9-408D-A0DF-35C5F0AA392B}" srcOrd="5" destOrd="0" presId="urn:microsoft.com/office/officeart/2008/layout/VerticalCurvedList"/>
    <dgm:cxn modelId="{27615260-583D-4030-A043-30A987F34F50}" type="presParOf" srcId="{00F42187-34FD-4D8B-A449-F316E9EB9AFA}" destId="{C30CE652-7642-40D6-AB27-359EA877ADBA}" srcOrd="6" destOrd="0" presId="urn:microsoft.com/office/officeart/2008/layout/VerticalCurvedList"/>
    <dgm:cxn modelId="{62CA0011-1342-4AB1-88D0-2AA1EDC2C60B}" type="presParOf" srcId="{C30CE652-7642-40D6-AB27-359EA877ADBA}" destId="{EF12B5F5-AB8A-4523-B395-C351AAF3CDFA}" srcOrd="0" destOrd="0" presId="urn:microsoft.com/office/officeart/2008/layout/VerticalCurvedList"/>
    <dgm:cxn modelId="{ED1114B7-B994-4A9E-8E3E-D1F54CFB56D7}" type="presParOf" srcId="{00F42187-34FD-4D8B-A449-F316E9EB9AFA}" destId="{D65465CE-F746-4781-AA8C-E8AFD57EDB18}" srcOrd="7" destOrd="0" presId="urn:microsoft.com/office/officeart/2008/layout/VerticalCurvedList"/>
    <dgm:cxn modelId="{E6A9C51B-34C3-4B38-8448-E4CB46BD4AB2}" type="presParOf" srcId="{00F42187-34FD-4D8B-A449-F316E9EB9AFA}" destId="{7A6BD9EE-E5D7-49A5-B82C-84E00F19B998}" srcOrd="8" destOrd="0" presId="urn:microsoft.com/office/officeart/2008/layout/VerticalCurvedList"/>
    <dgm:cxn modelId="{E1D2DB4B-54B1-4846-83DB-4119E7FDFAD1}" type="presParOf" srcId="{7A6BD9EE-E5D7-49A5-B82C-84E00F19B998}" destId="{64DDB4B7-1C5B-4455-9FBA-E109A4CF516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4300EC-4372-4D89-B437-9F81F6228517}">
      <dgm:prSet custT="1"/>
      <dgm:spPr>
        <a:solidFill>
          <a:schemeClr val="accent1">
            <a:lumMod val="40000"/>
            <a:lumOff val="60000"/>
          </a:schemeClr>
        </a:solidFill>
      </dgm:spPr>
      <dgm:t>
        <a:bodyPr/>
        <a:lstStyle/>
        <a:p>
          <a:r>
            <a:rPr lang="de-AT" sz="2400" noProof="0" dirty="0">
              <a:solidFill>
                <a:schemeClr val="accent1"/>
              </a:solidFill>
              <a:latin typeface="Corbel" panose="020B0503020204020204" pitchFamily="34" charset="0"/>
            </a:rPr>
            <a:t>Rhine-Main-</a:t>
          </a:r>
          <a:r>
            <a:rPr lang="de-AT" sz="2400" noProof="0" dirty="0" err="1">
              <a:solidFill>
                <a:schemeClr val="accent1"/>
              </a:solidFill>
              <a:latin typeface="Corbel" panose="020B0503020204020204" pitchFamily="34" charset="0"/>
            </a:rPr>
            <a:t>Danube</a:t>
          </a:r>
          <a:r>
            <a:rPr lang="de-AT" sz="2400" noProof="0" dirty="0">
              <a:solidFill>
                <a:schemeClr val="accent1"/>
              </a:solidFill>
              <a:latin typeface="Corbel" panose="020B0503020204020204" pitchFamily="34" charset="0"/>
            </a:rPr>
            <a:t>-</a:t>
          </a:r>
          <a:r>
            <a:rPr lang="de-AT" sz="2400" noProof="0" dirty="0" err="1">
              <a:solidFill>
                <a:schemeClr val="accent1"/>
              </a:solidFill>
              <a:latin typeface="Corbel" panose="020B0503020204020204" pitchFamily="34" charset="0"/>
            </a:rPr>
            <a:t>Corridor</a:t>
          </a:r>
          <a:endParaRPr lang="en-US" sz="2400" noProof="0" dirty="0">
            <a:solidFill>
              <a:schemeClr val="accent1"/>
            </a:solidFill>
            <a:latin typeface="Corbel" panose="020B0503020204020204" pitchFamily="34" charset="0"/>
          </a:endParaRP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F2941672-F5FC-4F5F-8FF3-57791CAF8C56}">
      <dgm:prSet custT="1"/>
      <dgm:spPr>
        <a:solidFill>
          <a:schemeClr val="accent1">
            <a:lumMod val="40000"/>
            <a:lumOff val="60000"/>
          </a:schemeClr>
        </a:solidFill>
      </dgm:spPr>
      <dgm:t>
        <a:bodyPr/>
        <a:lstStyle/>
        <a:p>
          <a:r>
            <a:rPr lang="de-AT" sz="2400" dirty="0">
              <a:solidFill>
                <a:schemeClr val="accent1"/>
              </a:solidFill>
              <a:latin typeface="Corbel" panose="020B0503020204020204" pitchFamily="34" charset="0"/>
            </a:rPr>
            <a:t>The </a:t>
          </a:r>
          <a:r>
            <a:rPr lang="de-AT" sz="2400" dirty="0" err="1">
              <a:solidFill>
                <a:schemeClr val="accent1"/>
              </a:solidFill>
              <a:latin typeface="Corbel" panose="020B0503020204020204" pitchFamily="34" charset="0"/>
            </a:rPr>
            <a:t>Danube</a:t>
          </a:r>
          <a:r>
            <a:rPr lang="de-AT" sz="2400" dirty="0">
              <a:solidFill>
                <a:schemeClr val="accent1"/>
              </a:solidFill>
              <a:latin typeface="Corbel" panose="020B0503020204020204" pitchFamily="34" charset="0"/>
            </a:rPr>
            <a:t> </a:t>
          </a:r>
          <a:r>
            <a:rPr lang="de-AT" sz="2400" dirty="0" err="1">
              <a:solidFill>
                <a:schemeClr val="accent1"/>
              </a:solidFill>
              <a:latin typeface="Corbel" panose="020B0503020204020204" pitchFamily="34" charset="0"/>
            </a:rPr>
            <a:t>Waterway</a:t>
          </a:r>
          <a:r>
            <a:rPr lang="de-AT" sz="2400" dirty="0">
              <a:solidFill>
                <a:schemeClr val="accent1"/>
              </a:solidFill>
              <a:latin typeface="Corbel" panose="020B0503020204020204" pitchFamily="34" charset="0"/>
            </a:rPr>
            <a:t> </a:t>
          </a:r>
          <a:endParaRPr lang="en-US" sz="2400" noProof="0" dirty="0">
            <a:solidFill>
              <a:schemeClr val="accent1"/>
            </a:solidFill>
            <a:latin typeface="Corbel" panose="020B0503020204020204" pitchFamily="34" charset="0"/>
          </a:endParaRPr>
        </a:p>
      </dgm:t>
    </dgm:pt>
    <dgm:pt modelId="{624E2F07-CA2B-4ED9-89E9-4ED31FD7F6BD}" type="sibTrans" cxnId="{108E50BE-3469-439F-8FFF-017FEBDD5C74}">
      <dgm:prSet/>
      <dgm:spPr/>
      <dgm:t>
        <a:bodyPr/>
        <a:lstStyle/>
        <a:p>
          <a:endParaRPr lang="de-DE"/>
        </a:p>
      </dgm:t>
    </dgm:pt>
    <dgm:pt modelId="{937F0D99-2D0E-48A6-94B9-C880850880C0}" type="parTrans" cxnId="{108E50BE-3469-439F-8FFF-017FEBDD5C74}">
      <dgm:prSet/>
      <dgm:spPr/>
      <dgm:t>
        <a:bodyPr/>
        <a:lstStyle/>
        <a:p>
          <a:endParaRPr lang="de-DE"/>
        </a:p>
      </dgm:t>
    </dgm:pt>
    <dgm:pt modelId="{7ECB73D4-2A8A-4D93-9CFF-D6C5FE826B05}">
      <dgm:prSet custT="1"/>
      <dgm:spPr>
        <a:solidFill>
          <a:schemeClr val="accent1">
            <a:lumMod val="40000"/>
            <a:lumOff val="60000"/>
          </a:schemeClr>
        </a:solidFill>
      </dgm:spPr>
      <dgm:t>
        <a:bodyPr/>
        <a:lstStyle/>
        <a:p>
          <a:r>
            <a:rPr lang="de-DE" sz="2400" b="0" dirty="0">
              <a:solidFill>
                <a:schemeClr val="accent1"/>
              </a:solidFill>
              <a:latin typeface="Corbel" panose="020B0503020204020204" pitchFamily="34" charset="0"/>
            </a:rPr>
            <a:t>European </a:t>
          </a:r>
          <a:r>
            <a:rPr lang="de-DE" sz="2400" b="0" dirty="0" err="1">
              <a:solidFill>
                <a:schemeClr val="accent1"/>
              </a:solidFill>
              <a:latin typeface="Corbel" panose="020B0503020204020204" pitchFamily="34" charset="0"/>
            </a:rPr>
            <a:t>Waterways</a:t>
          </a:r>
          <a:endParaRPr lang="de-DE" sz="2400" b="0" dirty="0">
            <a:solidFill>
              <a:schemeClr val="accent1"/>
            </a:solidFill>
            <a:latin typeface="Corbel" panose="020B0503020204020204" pitchFamily="34" charset="0"/>
          </a:endParaRPr>
        </a:p>
      </dgm:t>
    </dgm:pt>
    <dgm:pt modelId="{90EBD940-7002-4D65-AE41-E0953409E08F}" type="parTrans" cxnId="{FF3A1315-24EC-4716-9FF0-3A67D5082C33}">
      <dgm:prSet/>
      <dgm:spPr/>
      <dgm:t>
        <a:bodyPr/>
        <a:lstStyle/>
        <a:p>
          <a:endParaRPr lang="en-US"/>
        </a:p>
      </dgm:t>
    </dgm:pt>
    <dgm:pt modelId="{E99925D6-FE3E-4F78-8500-4638DCD40AAC}" type="sibTrans" cxnId="{FF3A1315-24EC-4716-9FF0-3A67D5082C33}">
      <dgm:prSet/>
      <dgm:spPr/>
      <dgm:t>
        <a:bodyPr/>
        <a:lstStyle/>
        <a:p>
          <a:endParaRPr lang="en-US"/>
        </a:p>
      </dgm:t>
    </dgm:pt>
    <dgm:pt modelId="{A3EDAF05-AC60-4A74-A1D2-00107BA6398B}">
      <dgm:prSet custT="1"/>
      <dgm:spPr>
        <a:solidFill>
          <a:schemeClr val="accent1">
            <a:lumMod val="40000"/>
            <a:lumOff val="60000"/>
          </a:schemeClr>
        </a:solidFill>
      </dgm:spPr>
      <dgm:t>
        <a:bodyPr/>
        <a:lstStyle/>
        <a:p>
          <a:r>
            <a:rPr lang="de-AT" sz="2400" dirty="0">
              <a:solidFill>
                <a:schemeClr val="accent1"/>
              </a:solidFill>
              <a:latin typeface="Corbel" panose="020B0503020204020204" pitchFamily="34" charset="0"/>
            </a:rPr>
            <a:t>The Rhine </a:t>
          </a:r>
          <a:r>
            <a:rPr lang="de-AT" sz="2400" dirty="0" err="1">
              <a:solidFill>
                <a:schemeClr val="accent1"/>
              </a:solidFill>
              <a:latin typeface="Corbel" panose="020B0503020204020204" pitchFamily="34" charset="0"/>
            </a:rPr>
            <a:t>Waterway</a:t>
          </a:r>
          <a:endParaRPr lang="en-GB" sz="2400" noProof="0" dirty="0">
            <a:solidFill>
              <a:schemeClr val="accent1"/>
            </a:solidFill>
            <a:latin typeface="Corbel" panose="020B0503020204020204" pitchFamily="34" charset="0"/>
          </a:endParaRPr>
        </a:p>
      </dgm:t>
    </dgm:pt>
    <dgm:pt modelId="{A5E21F14-6A52-4F28-8CCC-B30B4B7CA51E}" type="parTrans" cxnId="{2F12EFF8-956A-48DE-8821-BC847BED93FD}">
      <dgm:prSet/>
      <dgm:spPr/>
      <dgm:t>
        <a:bodyPr/>
        <a:lstStyle/>
        <a:p>
          <a:endParaRPr lang="en-US"/>
        </a:p>
      </dgm:t>
    </dgm:pt>
    <dgm:pt modelId="{64D9DC6A-4144-4978-B9A5-E18C84675969}" type="sibTrans" cxnId="{2F12EFF8-956A-48DE-8821-BC847BED93FD}">
      <dgm:prSet/>
      <dgm:spPr/>
      <dgm:t>
        <a:bodyPr/>
        <a:lstStyle/>
        <a:p>
          <a:endParaRPr lang="en-US"/>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EABF0792-0FCA-4071-8192-14192CB7B3C8}" type="pres">
      <dgm:prSet presAssocID="{7ECB73D4-2A8A-4D93-9CFF-D6C5FE826B05}" presName="text_1" presStyleLbl="node1" presStyleIdx="0" presStyleCnt="4">
        <dgm:presLayoutVars>
          <dgm:bulletEnabled val="1"/>
        </dgm:presLayoutVars>
      </dgm:prSet>
      <dgm:spPr/>
    </dgm:pt>
    <dgm:pt modelId="{FAC9395F-16C4-4296-B2C2-AD6AB4DBF434}" type="pres">
      <dgm:prSet presAssocID="{7ECB73D4-2A8A-4D93-9CFF-D6C5FE826B05}" presName="accent_1" presStyleCnt="0"/>
      <dgm:spPr/>
    </dgm:pt>
    <dgm:pt modelId="{145B768B-B7FA-467C-9016-716DD2042F13}" type="pres">
      <dgm:prSet presAssocID="{7ECB73D4-2A8A-4D93-9CFF-D6C5FE826B05}" presName="accentRepeatNode" presStyleLbl="solidFgAcc1" presStyleIdx="0" presStyleCnt="4"/>
      <dgm:spPr>
        <a:solidFill>
          <a:schemeClr val="accent1">
            <a:lumMod val="40000"/>
            <a:lumOff val="60000"/>
          </a:schemeClr>
        </a:solidFill>
        <a:ln w="28575">
          <a:solidFill>
            <a:schemeClr val="accent1"/>
          </a:solidFill>
        </a:ln>
      </dgm:spPr>
    </dgm:pt>
    <dgm:pt modelId="{B550A911-ADDC-4AC3-95AF-D218653D0381}" type="pres">
      <dgm:prSet presAssocID="{F2941672-F5FC-4F5F-8FF3-57791CAF8C56}" presName="text_2" presStyleLbl="node1" presStyleIdx="1" presStyleCnt="4">
        <dgm:presLayoutVars>
          <dgm:bulletEnabled val="1"/>
        </dgm:presLayoutVars>
      </dgm:prSet>
      <dgm:spPr/>
    </dgm:pt>
    <dgm:pt modelId="{2471C627-080A-474E-8E5D-8801A848607F}"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solidFill>
          <a:schemeClr val="accent1">
            <a:lumMod val="40000"/>
            <a:lumOff val="60000"/>
          </a:schemeClr>
        </a:solidFill>
        <a:ln w="28575">
          <a:solidFill>
            <a:schemeClr val="accent1"/>
          </a:solidFill>
        </a:ln>
      </dgm:spPr>
    </dgm:pt>
    <dgm:pt modelId="{B096EF4C-52E9-408D-A0DF-35C5F0AA392B}" type="pres">
      <dgm:prSet presAssocID="{F24300EC-4372-4D89-B437-9F81F6228517}" presName="text_3" presStyleLbl="node1" presStyleIdx="2" presStyleCnt="4">
        <dgm:presLayoutVars>
          <dgm:bulletEnabled val="1"/>
        </dgm:presLayoutVars>
      </dgm:prSet>
      <dgm:spPr/>
    </dgm:pt>
    <dgm:pt modelId="{C30CE652-7642-40D6-AB27-359EA877ADBA}"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solidFill>
          <a:schemeClr val="accent1">
            <a:lumMod val="40000"/>
            <a:lumOff val="60000"/>
          </a:schemeClr>
        </a:solidFill>
        <a:ln w="28575">
          <a:solidFill>
            <a:schemeClr val="accent1"/>
          </a:solidFill>
        </a:ln>
      </dgm:spPr>
    </dgm:pt>
    <dgm:pt modelId="{D65465CE-F746-4781-AA8C-E8AFD57EDB18}" type="pres">
      <dgm:prSet presAssocID="{A3EDAF05-AC60-4A74-A1D2-00107BA6398B}" presName="text_4" presStyleLbl="node1" presStyleIdx="3" presStyleCnt="4">
        <dgm:presLayoutVars>
          <dgm:bulletEnabled val="1"/>
        </dgm:presLayoutVars>
      </dgm:prSet>
      <dgm:spPr/>
    </dgm:pt>
    <dgm:pt modelId="{7A6BD9EE-E5D7-49A5-B82C-84E00F19B998}" type="pres">
      <dgm:prSet presAssocID="{A3EDAF05-AC60-4A74-A1D2-00107BA6398B}" presName="accent_4" presStyleCnt="0"/>
      <dgm:spPr/>
    </dgm:pt>
    <dgm:pt modelId="{64DDB4B7-1C5B-4455-9FBA-E109A4CF516C}" type="pres">
      <dgm:prSet presAssocID="{A3EDAF05-AC60-4A74-A1D2-00107BA6398B}" presName="accentRepeatNode" presStyleLbl="solidFgAcc1" presStyleIdx="3" presStyleCnt="4"/>
      <dgm:spPr>
        <a:blipFill rotWithShape="0">
          <a:blip xmlns:r="http://schemas.openxmlformats.org/officeDocument/2006/relationships" r:embed="rId1"/>
          <a:stretch>
            <a:fillRect/>
          </a:stretch>
        </a:blipFill>
      </dgm:spPr>
    </dgm:pt>
  </dgm:ptLst>
  <dgm:cxnLst>
    <dgm:cxn modelId="{FF3A1315-24EC-4716-9FF0-3A67D5082C33}" srcId="{754914D3-2823-4D9D-9B5F-8AAE908A2791}" destId="{7ECB73D4-2A8A-4D93-9CFF-D6C5FE826B05}" srcOrd="0" destOrd="0" parTransId="{90EBD940-7002-4D65-AE41-E0953409E08F}" sibTransId="{E99925D6-FE3E-4F78-8500-4638DCD40AAC}"/>
    <dgm:cxn modelId="{0781121C-2DD2-4939-9728-C6477965DA94}" srcId="{754914D3-2823-4D9D-9B5F-8AAE908A2791}" destId="{F24300EC-4372-4D89-B437-9F81F6228517}" srcOrd="2" destOrd="0" parTransId="{468FF3C9-0BE5-4FF4-BE42-47AA0FABB054}" sibTransId="{BBB9D7DD-2425-4723-8219-8DCB9AF8E441}"/>
    <dgm:cxn modelId="{C1070428-E4F3-4855-AC9D-8C1545B3F2DE}" type="presOf" srcId="{F24300EC-4372-4D89-B437-9F81F6228517}" destId="{B096EF4C-52E9-408D-A0DF-35C5F0AA392B}" srcOrd="0" destOrd="0" presId="urn:microsoft.com/office/officeart/2008/layout/VerticalCurvedList"/>
    <dgm:cxn modelId="{9EE43B2F-7F09-463C-B811-0ADD9CDDF69B}" type="presOf" srcId="{7ECB73D4-2A8A-4D93-9CFF-D6C5FE826B05}" destId="{EABF0792-0FCA-4071-8192-14192CB7B3C8}" srcOrd="0" destOrd="0" presId="urn:microsoft.com/office/officeart/2008/layout/VerticalCurvedList"/>
    <dgm:cxn modelId="{112E986D-5FAC-449E-9228-1ED89265038D}" type="presOf" srcId="{E99925D6-FE3E-4F78-8500-4638DCD40AAC}" destId="{93855F07-44CB-45DE-B464-761E63A71CD5}" srcOrd="0" destOrd="0" presId="urn:microsoft.com/office/officeart/2008/layout/VerticalCurvedList"/>
    <dgm:cxn modelId="{B85ECE7A-BE87-462E-BD49-F3FE4AAB7A59}" type="presOf" srcId="{A3EDAF05-AC60-4A74-A1D2-00107BA6398B}" destId="{D65465CE-F746-4781-AA8C-E8AFD57EDB18}" srcOrd="0" destOrd="0" presId="urn:microsoft.com/office/officeart/2008/layout/VerticalCurvedList"/>
    <dgm:cxn modelId="{C7D3E688-9B0F-4E5F-8D5A-55E61E2D21AD}" type="presOf" srcId="{754914D3-2823-4D9D-9B5F-8AAE908A2791}" destId="{AE6139D5-D84B-4711-8A6A-A5161E022A99}" srcOrd="0" destOrd="0" presId="urn:microsoft.com/office/officeart/2008/layout/VerticalCurvedList"/>
    <dgm:cxn modelId="{A289939F-CF19-4464-A092-8138494269F1}" type="presOf" srcId="{F2941672-F5FC-4F5F-8FF3-57791CAF8C56}" destId="{B550A911-ADDC-4AC3-95AF-D218653D0381}"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2F12EFF8-956A-48DE-8821-BC847BED93FD}" srcId="{754914D3-2823-4D9D-9B5F-8AAE908A2791}" destId="{A3EDAF05-AC60-4A74-A1D2-00107BA6398B}" srcOrd="3" destOrd="0" parTransId="{A5E21F14-6A52-4F28-8CCC-B30B4B7CA51E}" sibTransId="{64D9DC6A-4144-4978-B9A5-E18C84675969}"/>
    <dgm:cxn modelId="{3B264AE4-A947-4B58-A677-891BEA742397}" type="presParOf" srcId="{AE6139D5-D84B-4711-8A6A-A5161E022A99}" destId="{00F42187-34FD-4D8B-A449-F316E9EB9AFA}" srcOrd="0" destOrd="0" presId="urn:microsoft.com/office/officeart/2008/layout/VerticalCurvedList"/>
    <dgm:cxn modelId="{EB52A904-D579-45AE-863A-5780D8E4951C}" type="presParOf" srcId="{00F42187-34FD-4D8B-A449-F316E9EB9AFA}" destId="{C168C53D-163A-4892-8EF0-B5326C3FF8C8}" srcOrd="0" destOrd="0" presId="urn:microsoft.com/office/officeart/2008/layout/VerticalCurvedList"/>
    <dgm:cxn modelId="{DF394010-B7BF-48D3-95A9-CC1A4CD53CB2}" type="presParOf" srcId="{C168C53D-163A-4892-8EF0-B5326C3FF8C8}" destId="{0FAB2C97-DF89-43B9-B7B2-C745E026F562}" srcOrd="0" destOrd="0" presId="urn:microsoft.com/office/officeart/2008/layout/VerticalCurvedList"/>
    <dgm:cxn modelId="{91F97370-E75F-4303-A772-ABB6B63A8A67}" type="presParOf" srcId="{C168C53D-163A-4892-8EF0-B5326C3FF8C8}" destId="{93855F07-44CB-45DE-B464-761E63A71CD5}" srcOrd="1" destOrd="0" presId="urn:microsoft.com/office/officeart/2008/layout/VerticalCurvedList"/>
    <dgm:cxn modelId="{6737EABA-C5AF-4939-8DBD-EF01C9789DB4}" type="presParOf" srcId="{C168C53D-163A-4892-8EF0-B5326C3FF8C8}" destId="{D258DE45-194F-4470-A0BE-D234AB24927B}" srcOrd="2" destOrd="0" presId="urn:microsoft.com/office/officeart/2008/layout/VerticalCurvedList"/>
    <dgm:cxn modelId="{7B73691B-BF91-4CB1-86EC-DF65986AC8EE}" type="presParOf" srcId="{C168C53D-163A-4892-8EF0-B5326C3FF8C8}" destId="{BF8CDB65-7F63-46ED-AD6F-299BB5E410A3}" srcOrd="3" destOrd="0" presId="urn:microsoft.com/office/officeart/2008/layout/VerticalCurvedList"/>
    <dgm:cxn modelId="{91EB6B31-2B0D-4BFF-BCA4-F91BBE181508}" type="presParOf" srcId="{00F42187-34FD-4D8B-A449-F316E9EB9AFA}" destId="{EABF0792-0FCA-4071-8192-14192CB7B3C8}" srcOrd="1" destOrd="0" presId="urn:microsoft.com/office/officeart/2008/layout/VerticalCurvedList"/>
    <dgm:cxn modelId="{3F77AFD8-B908-4286-A17A-9E46577D0E8A}" type="presParOf" srcId="{00F42187-34FD-4D8B-A449-F316E9EB9AFA}" destId="{FAC9395F-16C4-4296-B2C2-AD6AB4DBF434}" srcOrd="2" destOrd="0" presId="urn:microsoft.com/office/officeart/2008/layout/VerticalCurvedList"/>
    <dgm:cxn modelId="{45763642-CDE5-4DBF-8485-AA6B88129B4A}" type="presParOf" srcId="{FAC9395F-16C4-4296-B2C2-AD6AB4DBF434}" destId="{145B768B-B7FA-467C-9016-716DD2042F13}" srcOrd="0" destOrd="0" presId="urn:microsoft.com/office/officeart/2008/layout/VerticalCurvedList"/>
    <dgm:cxn modelId="{9DE0A555-53A1-448C-8164-91486F1F1BBE}" type="presParOf" srcId="{00F42187-34FD-4D8B-A449-F316E9EB9AFA}" destId="{B550A911-ADDC-4AC3-95AF-D218653D0381}" srcOrd="3" destOrd="0" presId="urn:microsoft.com/office/officeart/2008/layout/VerticalCurvedList"/>
    <dgm:cxn modelId="{9F9C801E-D03C-400F-8E21-455459B6BAFE}" type="presParOf" srcId="{00F42187-34FD-4D8B-A449-F316E9EB9AFA}" destId="{2471C627-080A-474E-8E5D-8801A848607F}" srcOrd="4" destOrd="0" presId="urn:microsoft.com/office/officeart/2008/layout/VerticalCurvedList"/>
    <dgm:cxn modelId="{6CE4591E-D1A0-4C5D-A101-77D9E13122A8}" type="presParOf" srcId="{2471C627-080A-474E-8E5D-8801A848607F}" destId="{9AF5ED78-341F-403E-97B4-875F8057A202}" srcOrd="0" destOrd="0" presId="urn:microsoft.com/office/officeart/2008/layout/VerticalCurvedList"/>
    <dgm:cxn modelId="{6DE4841A-F579-4559-A67C-30C90AFA8522}" type="presParOf" srcId="{00F42187-34FD-4D8B-A449-F316E9EB9AFA}" destId="{B096EF4C-52E9-408D-A0DF-35C5F0AA392B}" srcOrd="5" destOrd="0" presId="urn:microsoft.com/office/officeart/2008/layout/VerticalCurvedList"/>
    <dgm:cxn modelId="{27615260-583D-4030-A043-30A987F34F50}" type="presParOf" srcId="{00F42187-34FD-4D8B-A449-F316E9EB9AFA}" destId="{C30CE652-7642-40D6-AB27-359EA877ADBA}" srcOrd="6" destOrd="0" presId="urn:microsoft.com/office/officeart/2008/layout/VerticalCurvedList"/>
    <dgm:cxn modelId="{62CA0011-1342-4AB1-88D0-2AA1EDC2C60B}" type="presParOf" srcId="{C30CE652-7642-40D6-AB27-359EA877ADBA}" destId="{EF12B5F5-AB8A-4523-B395-C351AAF3CDFA}" srcOrd="0" destOrd="0" presId="urn:microsoft.com/office/officeart/2008/layout/VerticalCurvedList"/>
    <dgm:cxn modelId="{ED1114B7-B994-4A9E-8E3E-D1F54CFB56D7}" type="presParOf" srcId="{00F42187-34FD-4D8B-A449-F316E9EB9AFA}" destId="{D65465CE-F746-4781-AA8C-E8AFD57EDB18}" srcOrd="7" destOrd="0" presId="urn:microsoft.com/office/officeart/2008/layout/VerticalCurvedList"/>
    <dgm:cxn modelId="{E6A9C51B-34C3-4B38-8448-E4CB46BD4AB2}" type="presParOf" srcId="{00F42187-34FD-4D8B-A449-F316E9EB9AFA}" destId="{7A6BD9EE-E5D7-49A5-B82C-84E00F19B998}" srcOrd="8" destOrd="0" presId="urn:microsoft.com/office/officeart/2008/layout/VerticalCurvedList"/>
    <dgm:cxn modelId="{E1D2DB4B-54B1-4846-83DB-4119E7FDFAD1}" type="presParOf" srcId="{7A6BD9EE-E5D7-49A5-B82C-84E00F19B998}" destId="{64DDB4B7-1C5B-4455-9FBA-E109A4CF516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DC246A-A092-4A82-948A-6B870B62701C}"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de-DE"/>
        </a:p>
      </dgm:t>
    </dgm:pt>
    <dgm:pt modelId="{DCFD7298-4C18-47F1-B7B2-F8A3EFC6C549}">
      <dgm:prSet phldrT="[Text]"/>
      <dgm:spPr>
        <a:solidFill>
          <a:schemeClr val="accent1">
            <a:lumMod val="20000"/>
            <a:lumOff val="80000"/>
            <a:alpha val="90000"/>
          </a:schemeClr>
        </a:solidFill>
        <a:ln>
          <a:solidFill>
            <a:schemeClr val="accent1">
              <a:lumMod val="20000"/>
              <a:lumOff val="80000"/>
              <a:alpha val="90000"/>
            </a:schemeClr>
          </a:solidFill>
        </a:ln>
      </dgm:spPr>
      <dgm:t>
        <a:bodyPr/>
        <a:lstStyle/>
        <a:p>
          <a:r>
            <a:rPr lang="en-GB" noProof="0" dirty="0">
              <a:solidFill>
                <a:schemeClr val="accent1"/>
              </a:solidFill>
              <a:latin typeface="Corbel" panose="020B0503020204020204" pitchFamily="34" charset="0"/>
            </a:rPr>
            <a:t>Rhine</a:t>
          </a:r>
        </a:p>
      </dgm:t>
    </dgm:pt>
    <dgm:pt modelId="{2F04D850-B883-4643-9C1C-F7992D867D76}" type="parTrans" cxnId="{4CC0A572-21CF-4EB6-B4E8-AF26549218C2}">
      <dgm:prSet/>
      <dgm:spPr/>
      <dgm:t>
        <a:bodyPr/>
        <a:lstStyle/>
        <a:p>
          <a:endParaRPr lang="de-DE"/>
        </a:p>
      </dgm:t>
    </dgm:pt>
    <dgm:pt modelId="{B5290A76-3CA0-47D6-B85D-D1A3D1FB6DA5}" type="sibTrans" cxnId="{4CC0A572-21CF-4EB6-B4E8-AF26549218C2}">
      <dgm:prSet/>
      <dgm:spPr/>
      <dgm:t>
        <a:bodyPr/>
        <a:lstStyle/>
        <a:p>
          <a:endParaRPr lang="de-DE"/>
        </a:p>
      </dgm:t>
    </dgm:pt>
    <dgm:pt modelId="{809E02EB-F23B-4A5D-AF12-E023F20BF749}">
      <dgm:prSet phldrT="[Text]"/>
      <dgm:spPr>
        <a:solidFill>
          <a:schemeClr val="accent1">
            <a:lumMod val="20000"/>
            <a:lumOff val="80000"/>
            <a:alpha val="90000"/>
          </a:schemeClr>
        </a:solidFill>
        <a:ln>
          <a:solidFill>
            <a:schemeClr val="accent1">
              <a:lumMod val="20000"/>
              <a:lumOff val="80000"/>
              <a:alpha val="90000"/>
            </a:schemeClr>
          </a:solidFill>
        </a:ln>
      </dgm:spPr>
      <dgm:t>
        <a:bodyPr/>
        <a:lstStyle/>
        <a:p>
          <a:r>
            <a:rPr lang="en-GB" noProof="0" dirty="0">
              <a:solidFill>
                <a:schemeClr val="accent1"/>
              </a:solidFill>
              <a:latin typeface="Corbel" panose="020B0503020204020204" pitchFamily="34" charset="0"/>
            </a:rPr>
            <a:t>Danube</a:t>
          </a:r>
        </a:p>
      </dgm:t>
    </dgm:pt>
    <dgm:pt modelId="{DCC72612-A74F-47F9-83EC-D689D34DB55E}" type="parTrans" cxnId="{38817A43-2D26-44EF-88AB-A7454682D803}">
      <dgm:prSet/>
      <dgm:spPr/>
      <dgm:t>
        <a:bodyPr/>
        <a:lstStyle/>
        <a:p>
          <a:endParaRPr lang="de-DE"/>
        </a:p>
      </dgm:t>
    </dgm:pt>
    <dgm:pt modelId="{FCFC4024-3C28-42C0-8FFD-9C504D070950}" type="sibTrans" cxnId="{38817A43-2D26-44EF-88AB-A7454682D803}">
      <dgm:prSet/>
      <dgm:spPr/>
      <dgm:t>
        <a:bodyPr/>
        <a:lstStyle/>
        <a:p>
          <a:endParaRPr lang="de-DE"/>
        </a:p>
      </dgm:t>
    </dgm:pt>
    <dgm:pt modelId="{A0A535CE-5FFA-49E4-B086-05D7EDB2306D}">
      <dgm:prSet phldrT="[Text]"/>
      <dgm:spPr/>
      <dgm:t>
        <a:bodyPr/>
        <a:lstStyle/>
        <a:p>
          <a:r>
            <a:rPr lang="en-GB" noProof="0" dirty="0">
              <a:latin typeface="Corbel" panose="020B0503020204020204" pitchFamily="34" charset="0"/>
            </a:rPr>
            <a:t>25 billion tkm carryings (2017)</a:t>
          </a:r>
        </a:p>
      </dgm:t>
    </dgm:pt>
    <dgm:pt modelId="{3BFC17EA-5917-4A92-8854-AE234AD3FF3A}" type="parTrans" cxnId="{B6149B42-918D-409A-B615-C4D53BC41784}">
      <dgm:prSet/>
      <dgm:spPr/>
      <dgm:t>
        <a:bodyPr/>
        <a:lstStyle/>
        <a:p>
          <a:endParaRPr lang="de-DE"/>
        </a:p>
      </dgm:t>
    </dgm:pt>
    <dgm:pt modelId="{87856761-18D4-4FC4-9613-F397C1B9D0B6}" type="sibTrans" cxnId="{B6149B42-918D-409A-B615-C4D53BC41784}">
      <dgm:prSet/>
      <dgm:spPr/>
      <dgm:t>
        <a:bodyPr/>
        <a:lstStyle/>
        <a:p>
          <a:endParaRPr lang="de-DE"/>
        </a:p>
      </dgm:t>
    </dgm:pt>
    <dgm:pt modelId="{0B26DF00-566F-4A11-9666-9D343E7953DC}">
      <dgm:prSet phldrT="[Text]"/>
      <dgm:spPr/>
      <dgm:t>
        <a:bodyPr/>
        <a:lstStyle/>
        <a:p>
          <a:r>
            <a:rPr lang="en-GB" noProof="0" dirty="0">
              <a:latin typeface="Corbel" panose="020B0503020204020204" pitchFamily="34" charset="0"/>
            </a:rPr>
            <a:t>39 Mio. t </a:t>
          </a:r>
        </a:p>
        <a:p>
          <a:r>
            <a:rPr lang="en-GB" noProof="0" dirty="0">
              <a:latin typeface="Corbel" panose="020B0503020204020204" pitchFamily="34" charset="0"/>
            </a:rPr>
            <a:t>freight volume (2017)</a:t>
          </a:r>
        </a:p>
      </dgm:t>
    </dgm:pt>
    <dgm:pt modelId="{6769EF10-1F30-4E6F-A226-7257629F67B1}" type="parTrans" cxnId="{DBE52048-7ED0-4C48-A63E-112958F9B832}">
      <dgm:prSet/>
      <dgm:spPr/>
      <dgm:t>
        <a:bodyPr/>
        <a:lstStyle/>
        <a:p>
          <a:endParaRPr lang="de-DE"/>
        </a:p>
      </dgm:t>
    </dgm:pt>
    <dgm:pt modelId="{70E883F6-BB38-4A65-9F5F-1881EF2A0FFE}" type="sibTrans" cxnId="{DBE52048-7ED0-4C48-A63E-112958F9B832}">
      <dgm:prSet/>
      <dgm:spPr/>
      <dgm:t>
        <a:bodyPr/>
        <a:lstStyle/>
        <a:p>
          <a:endParaRPr lang="de-DE"/>
        </a:p>
      </dgm:t>
    </dgm:pt>
    <dgm:pt modelId="{26CA5E23-015E-41CC-B7E4-4D0BDE20CABB}">
      <dgm:prSet phldrT="[Text]"/>
      <dgm:spPr/>
      <dgm:t>
        <a:bodyPr/>
        <a:lstStyle/>
        <a:p>
          <a:r>
            <a:rPr lang="en-GB" noProof="0" dirty="0">
              <a:latin typeface="Corbel" panose="020B0503020204020204" pitchFamily="34" charset="0"/>
            </a:rPr>
            <a:t>2.414 km length</a:t>
          </a:r>
        </a:p>
      </dgm:t>
    </dgm:pt>
    <dgm:pt modelId="{9581F79B-85EC-4444-B5BA-A8B6F4B470A0}" type="parTrans" cxnId="{85474977-54C2-4D30-83D8-91C0DE4C0955}">
      <dgm:prSet/>
      <dgm:spPr/>
      <dgm:t>
        <a:bodyPr/>
        <a:lstStyle/>
        <a:p>
          <a:endParaRPr lang="de-DE"/>
        </a:p>
      </dgm:t>
    </dgm:pt>
    <dgm:pt modelId="{0347DE37-52EE-4D77-A80B-F6052FA41FF8}" type="sibTrans" cxnId="{85474977-54C2-4D30-83D8-91C0DE4C0955}">
      <dgm:prSet/>
      <dgm:spPr/>
      <dgm:t>
        <a:bodyPr/>
        <a:lstStyle/>
        <a:p>
          <a:endParaRPr lang="de-DE"/>
        </a:p>
      </dgm:t>
    </dgm:pt>
    <dgm:pt modelId="{0CBBED73-1191-475F-9AD2-B880121F62D4}">
      <dgm:prSet phldrT="[Text]"/>
      <dgm:spPr/>
      <dgm:t>
        <a:bodyPr/>
        <a:lstStyle/>
        <a:p>
          <a:r>
            <a:rPr lang="en-GB" noProof="0" dirty="0">
              <a:latin typeface="Corbel" panose="020B0503020204020204" pitchFamily="34" charset="0"/>
            </a:rPr>
            <a:t>885 km length</a:t>
          </a:r>
        </a:p>
      </dgm:t>
    </dgm:pt>
    <dgm:pt modelId="{54065B23-45AC-49DF-B127-B8D87B9188CB}" type="parTrans" cxnId="{FF320351-B842-4D17-8035-FE9B33F85D9C}">
      <dgm:prSet/>
      <dgm:spPr/>
      <dgm:t>
        <a:bodyPr/>
        <a:lstStyle/>
        <a:p>
          <a:endParaRPr lang="de-DE"/>
        </a:p>
      </dgm:t>
    </dgm:pt>
    <dgm:pt modelId="{513EC4D0-9330-47D1-BC9B-F4EAB47AFBD0}" type="sibTrans" cxnId="{FF320351-B842-4D17-8035-FE9B33F85D9C}">
      <dgm:prSet/>
      <dgm:spPr/>
      <dgm:t>
        <a:bodyPr/>
        <a:lstStyle/>
        <a:p>
          <a:endParaRPr lang="de-DE"/>
        </a:p>
      </dgm:t>
    </dgm:pt>
    <dgm:pt modelId="{FF693843-6A31-4A02-AF84-106F993AA19E}">
      <dgm:prSet phldrT="[Text]"/>
      <dgm:spPr/>
      <dgm:t>
        <a:bodyPr/>
        <a:lstStyle/>
        <a:p>
          <a:r>
            <a:rPr lang="en-GB" noProof="0" dirty="0">
              <a:latin typeface="Corbel" panose="020B0503020204020204" pitchFamily="34" charset="0"/>
            </a:rPr>
            <a:t>186 Mio. t </a:t>
          </a:r>
        </a:p>
        <a:p>
          <a:r>
            <a:rPr lang="en-GB" noProof="0" dirty="0">
              <a:latin typeface="Corbel" panose="020B0503020204020204" pitchFamily="34" charset="0"/>
            </a:rPr>
            <a:t>freight volume (2017)</a:t>
          </a:r>
        </a:p>
      </dgm:t>
    </dgm:pt>
    <dgm:pt modelId="{8497E061-2C93-48E1-9CE6-2177F56A934B}" type="parTrans" cxnId="{CFC299E5-5534-4796-91D0-DA4C25B85BF2}">
      <dgm:prSet/>
      <dgm:spPr/>
      <dgm:t>
        <a:bodyPr/>
        <a:lstStyle/>
        <a:p>
          <a:endParaRPr lang="de-DE"/>
        </a:p>
      </dgm:t>
    </dgm:pt>
    <dgm:pt modelId="{A04416E3-82B8-4597-91FE-F901391923B4}" type="sibTrans" cxnId="{CFC299E5-5534-4796-91D0-DA4C25B85BF2}">
      <dgm:prSet/>
      <dgm:spPr/>
      <dgm:t>
        <a:bodyPr/>
        <a:lstStyle/>
        <a:p>
          <a:endParaRPr lang="de-DE"/>
        </a:p>
      </dgm:t>
    </dgm:pt>
    <dgm:pt modelId="{B9FB2AD2-3655-43CD-A02B-2362EBC15436}">
      <dgm:prSet phldrT="[Text]"/>
      <dgm:spPr/>
      <dgm:t>
        <a:bodyPr/>
        <a:lstStyle/>
        <a:p>
          <a:r>
            <a:rPr lang="en-GB" noProof="0" dirty="0">
              <a:latin typeface="Corbel" panose="020B0503020204020204" pitchFamily="34" charset="0"/>
            </a:rPr>
            <a:t>40 billion  tkm carryings (2017)</a:t>
          </a:r>
        </a:p>
      </dgm:t>
    </dgm:pt>
    <dgm:pt modelId="{A20939AC-E51D-42B1-9C13-3C4620ADA671}" type="sibTrans" cxnId="{C5EF1E8A-B3CE-49E1-96AA-141365FE20F3}">
      <dgm:prSet/>
      <dgm:spPr/>
      <dgm:t>
        <a:bodyPr/>
        <a:lstStyle/>
        <a:p>
          <a:endParaRPr lang="de-DE"/>
        </a:p>
      </dgm:t>
    </dgm:pt>
    <dgm:pt modelId="{3F9CE97C-8E3B-47FD-871C-DD6DC67B8AA9}" type="parTrans" cxnId="{C5EF1E8A-B3CE-49E1-96AA-141365FE20F3}">
      <dgm:prSet/>
      <dgm:spPr/>
      <dgm:t>
        <a:bodyPr/>
        <a:lstStyle/>
        <a:p>
          <a:endParaRPr lang="de-DE"/>
        </a:p>
      </dgm:t>
    </dgm:pt>
    <dgm:pt modelId="{D412558C-D594-4B0C-BF6D-C3606247C4F2}" type="pres">
      <dgm:prSet presAssocID="{B4DC246A-A092-4A82-948A-6B870B62701C}" presName="outerComposite" presStyleCnt="0">
        <dgm:presLayoutVars>
          <dgm:chMax val="2"/>
          <dgm:animLvl val="lvl"/>
          <dgm:resizeHandles val="exact"/>
        </dgm:presLayoutVars>
      </dgm:prSet>
      <dgm:spPr/>
    </dgm:pt>
    <dgm:pt modelId="{1757371F-DE55-40EB-AB4C-16A97CD5B52D}" type="pres">
      <dgm:prSet presAssocID="{B4DC246A-A092-4A82-948A-6B870B62701C}" presName="dummyMaxCanvas" presStyleCnt="0"/>
      <dgm:spPr/>
    </dgm:pt>
    <dgm:pt modelId="{5C4C3607-3C05-4AD5-9BBF-70E57E6B294C}" type="pres">
      <dgm:prSet presAssocID="{B4DC246A-A092-4A82-948A-6B870B62701C}" presName="parentComposite" presStyleCnt="0"/>
      <dgm:spPr/>
    </dgm:pt>
    <dgm:pt modelId="{7AF45921-098D-49FA-B6BF-6248986F24DB}" type="pres">
      <dgm:prSet presAssocID="{B4DC246A-A092-4A82-948A-6B870B62701C}" presName="parent1" presStyleLbl="alignAccFollowNode1" presStyleIdx="0" presStyleCnt="4">
        <dgm:presLayoutVars>
          <dgm:chMax val="4"/>
        </dgm:presLayoutVars>
      </dgm:prSet>
      <dgm:spPr/>
    </dgm:pt>
    <dgm:pt modelId="{D419CE71-8B5A-4DED-880F-CD92FA10745E}" type="pres">
      <dgm:prSet presAssocID="{B4DC246A-A092-4A82-948A-6B870B62701C}" presName="parent2" presStyleLbl="alignAccFollowNode1" presStyleIdx="1" presStyleCnt="4">
        <dgm:presLayoutVars>
          <dgm:chMax val="4"/>
        </dgm:presLayoutVars>
      </dgm:prSet>
      <dgm:spPr/>
    </dgm:pt>
    <dgm:pt modelId="{E9160845-A5D6-4980-9FEF-3BE967663A46}" type="pres">
      <dgm:prSet presAssocID="{B4DC246A-A092-4A82-948A-6B870B62701C}" presName="childrenComposite" presStyleCnt="0"/>
      <dgm:spPr/>
    </dgm:pt>
    <dgm:pt modelId="{7A666D95-BD60-49EF-9B1C-33B68F8957D8}" type="pres">
      <dgm:prSet presAssocID="{B4DC246A-A092-4A82-948A-6B870B62701C}" presName="dummyMaxCanvas_ChildArea" presStyleCnt="0"/>
      <dgm:spPr/>
    </dgm:pt>
    <dgm:pt modelId="{FF333616-CA93-4092-857F-A858151F63DA}" type="pres">
      <dgm:prSet presAssocID="{B4DC246A-A092-4A82-948A-6B870B62701C}" presName="fulcrum" presStyleLbl="alignAccFollowNode1" presStyleIdx="2" presStyleCnt="4"/>
      <dgm:spPr/>
    </dgm:pt>
    <dgm:pt modelId="{9385975F-E616-4EAD-9757-CAAF016B27C5}" type="pres">
      <dgm:prSet presAssocID="{B4DC246A-A092-4A82-948A-6B870B62701C}" presName="balance_33" presStyleLbl="alignAccFollowNode1" presStyleIdx="3" presStyleCnt="4">
        <dgm:presLayoutVars>
          <dgm:bulletEnabled val="1"/>
        </dgm:presLayoutVars>
      </dgm:prSet>
      <dgm:spPr/>
    </dgm:pt>
    <dgm:pt modelId="{369102D2-E896-4220-AA26-30AEEA3984E7}" type="pres">
      <dgm:prSet presAssocID="{B4DC246A-A092-4A82-948A-6B870B62701C}" presName="right_33_1" presStyleLbl="node1" presStyleIdx="0" presStyleCnt="6">
        <dgm:presLayoutVars>
          <dgm:bulletEnabled val="1"/>
        </dgm:presLayoutVars>
      </dgm:prSet>
      <dgm:spPr/>
    </dgm:pt>
    <dgm:pt modelId="{D21D6685-5537-4F9A-954E-721AEC33646E}" type="pres">
      <dgm:prSet presAssocID="{B4DC246A-A092-4A82-948A-6B870B62701C}" presName="right_33_2" presStyleLbl="node1" presStyleIdx="1" presStyleCnt="6">
        <dgm:presLayoutVars>
          <dgm:bulletEnabled val="1"/>
        </dgm:presLayoutVars>
      </dgm:prSet>
      <dgm:spPr/>
    </dgm:pt>
    <dgm:pt modelId="{56201B6E-E475-4DD3-ABC4-C4B967AD9553}" type="pres">
      <dgm:prSet presAssocID="{B4DC246A-A092-4A82-948A-6B870B62701C}" presName="right_33_3" presStyleLbl="node1" presStyleIdx="2" presStyleCnt="6">
        <dgm:presLayoutVars>
          <dgm:bulletEnabled val="1"/>
        </dgm:presLayoutVars>
      </dgm:prSet>
      <dgm:spPr/>
    </dgm:pt>
    <dgm:pt modelId="{970A4470-1DCC-4619-872B-FC0FA31BBB5F}" type="pres">
      <dgm:prSet presAssocID="{B4DC246A-A092-4A82-948A-6B870B62701C}" presName="left_33_1" presStyleLbl="node1" presStyleIdx="3" presStyleCnt="6">
        <dgm:presLayoutVars>
          <dgm:bulletEnabled val="1"/>
        </dgm:presLayoutVars>
      </dgm:prSet>
      <dgm:spPr/>
    </dgm:pt>
    <dgm:pt modelId="{14735DB4-D7F5-46CE-BE5B-F5097F2C8678}" type="pres">
      <dgm:prSet presAssocID="{B4DC246A-A092-4A82-948A-6B870B62701C}" presName="left_33_2" presStyleLbl="node1" presStyleIdx="4" presStyleCnt="6">
        <dgm:presLayoutVars>
          <dgm:bulletEnabled val="1"/>
        </dgm:presLayoutVars>
      </dgm:prSet>
      <dgm:spPr/>
    </dgm:pt>
    <dgm:pt modelId="{17FE4853-7D03-4569-B540-7E81B88AC126}" type="pres">
      <dgm:prSet presAssocID="{B4DC246A-A092-4A82-948A-6B870B62701C}" presName="left_33_3" presStyleLbl="node1" presStyleIdx="5" presStyleCnt="6">
        <dgm:presLayoutVars>
          <dgm:bulletEnabled val="1"/>
        </dgm:presLayoutVars>
      </dgm:prSet>
      <dgm:spPr/>
    </dgm:pt>
  </dgm:ptLst>
  <dgm:cxnLst>
    <dgm:cxn modelId="{225B0501-51D9-4B4D-95BE-93AD9FFB05C7}" type="presOf" srcId="{B9FB2AD2-3655-43CD-A02B-2362EBC15436}" destId="{970A4470-1DCC-4619-872B-FC0FA31BBB5F}" srcOrd="0" destOrd="0" presId="urn:microsoft.com/office/officeart/2005/8/layout/balance1"/>
    <dgm:cxn modelId="{05A21224-11C0-4E87-8BE3-44B670FFA1D9}" type="presOf" srcId="{FF693843-6A31-4A02-AF84-106F993AA19E}" destId="{14735DB4-D7F5-46CE-BE5B-F5097F2C8678}" srcOrd="0" destOrd="0" presId="urn:microsoft.com/office/officeart/2005/8/layout/balance1"/>
    <dgm:cxn modelId="{B6149B42-918D-409A-B615-C4D53BC41784}" srcId="{809E02EB-F23B-4A5D-AF12-E023F20BF749}" destId="{A0A535CE-5FFA-49E4-B086-05D7EDB2306D}" srcOrd="0" destOrd="0" parTransId="{3BFC17EA-5917-4A92-8854-AE234AD3FF3A}" sibTransId="{87856761-18D4-4FC4-9613-F397C1B9D0B6}"/>
    <dgm:cxn modelId="{38817A43-2D26-44EF-88AB-A7454682D803}" srcId="{B4DC246A-A092-4A82-948A-6B870B62701C}" destId="{809E02EB-F23B-4A5D-AF12-E023F20BF749}" srcOrd="1" destOrd="0" parTransId="{DCC72612-A74F-47F9-83EC-D689D34DB55E}" sibTransId="{FCFC4024-3C28-42C0-8FFD-9C504D070950}"/>
    <dgm:cxn modelId="{DBE52048-7ED0-4C48-A63E-112958F9B832}" srcId="{809E02EB-F23B-4A5D-AF12-E023F20BF749}" destId="{0B26DF00-566F-4A11-9666-9D343E7953DC}" srcOrd="1" destOrd="0" parTransId="{6769EF10-1F30-4E6F-A226-7257629F67B1}" sibTransId="{70E883F6-BB38-4A65-9F5F-1881EF2A0FFE}"/>
    <dgm:cxn modelId="{34B58D6E-EEE8-4DCC-855A-DD9FB544D49E}" type="presOf" srcId="{DCFD7298-4C18-47F1-B7B2-F8A3EFC6C549}" destId="{7AF45921-098D-49FA-B6BF-6248986F24DB}" srcOrd="0" destOrd="0" presId="urn:microsoft.com/office/officeart/2005/8/layout/balance1"/>
    <dgm:cxn modelId="{FF320351-B842-4D17-8035-FE9B33F85D9C}" srcId="{DCFD7298-4C18-47F1-B7B2-F8A3EFC6C549}" destId="{0CBBED73-1191-475F-9AD2-B880121F62D4}" srcOrd="2" destOrd="0" parTransId="{54065B23-45AC-49DF-B127-B8D87B9188CB}" sibTransId="{513EC4D0-9330-47D1-BC9B-F4EAB47AFBD0}"/>
    <dgm:cxn modelId="{4CC0A572-21CF-4EB6-B4E8-AF26549218C2}" srcId="{B4DC246A-A092-4A82-948A-6B870B62701C}" destId="{DCFD7298-4C18-47F1-B7B2-F8A3EFC6C549}" srcOrd="0" destOrd="0" parTransId="{2F04D850-B883-4643-9C1C-F7992D867D76}" sibTransId="{B5290A76-3CA0-47D6-B85D-D1A3D1FB6DA5}"/>
    <dgm:cxn modelId="{C05E5A73-AB1D-48A0-87BC-A7B8BE36803E}" type="presOf" srcId="{0B26DF00-566F-4A11-9666-9D343E7953DC}" destId="{D21D6685-5537-4F9A-954E-721AEC33646E}" srcOrd="0" destOrd="0" presId="urn:microsoft.com/office/officeart/2005/8/layout/balance1"/>
    <dgm:cxn modelId="{85474977-54C2-4D30-83D8-91C0DE4C0955}" srcId="{809E02EB-F23B-4A5D-AF12-E023F20BF749}" destId="{26CA5E23-015E-41CC-B7E4-4D0BDE20CABB}" srcOrd="2" destOrd="0" parTransId="{9581F79B-85EC-4444-B5BA-A8B6F4B470A0}" sibTransId="{0347DE37-52EE-4D77-A80B-F6052FA41FF8}"/>
    <dgm:cxn modelId="{8DD1F97C-9C53-4702-89D2-3925C95104F1}" type="presOf" srcId="{B4DC246A-A092-4A82-948A-6B870B62701C}" destId="{D412558C-D594-4B0C-BF6D-C3606247C4F2}" srcOrd="0" destOrd="0" presId="urn:microsoft.com/office/officeart/2005/8/layout/balance1"/>
    <dgm:cxn modelId="{DE52F187-E5F9-40C3-BDCA-995B853ECE6A}" type="presOf" srcId="{A0A535CE-5FFA-49E4-B086-05D7EDB2306D}" destId="{369102D2-E896-4220-AA26-30AEEA3984E7}" srcOrd="0" destOrd="0" presId="urn:microsoft.com/office/officeart/2005/8/layout/balance1"/>
    <dgm:cxn modelId="{C5EF1E8A-B3CE-49E1-96AA-141365FE20F3}" srcId="{DCFD7298-4C18-47F1-B7B2-F8A3EFC6C549}" destId="{B9FB2AD2-3655-43CD-A02B-2362EBC15436}" srcOrd="0" destOrd="0" parTransId="{3F9CE97C-8E3B-47FD-871C-DD6DC67B8AA9}" sibTransId="{A20939AC-E51D-42B1-9C13-3C4620ADA671}"/>
    <dgm:cxn modelId="{40AD54AC-8BC6-4FE4-9931-3E5771DB7C76}" type="presOf" srcId="{0CBBED73-1191-475F-9AD2-B880121F62D4}" destId="{17FE4853-7D03-4569-B540-7E81B88AC126}" srcOrd="0" destOrd="0" presId="urn:microsoft.com/office/officeart/2005/8/layout/balance1"/>
    <dgm:cxn modelId="{3AA1ABAF-A2E9-4660-A63E-D6ABC9DF0863}" type="presOf" srcId="{809E02EB-F23B-4A5D-AF12-E023F20BF749}" destId="{D419CE71-8B5A-4DED-880F-CD92FA10745E}" srcOrd="0" destOrd="0" presId="urn:microsoft.com/office/officeart/2005/8/layout/balance1"/>
    <dgm:cxn modelId="{0196ADD4-1407-4C35-8CED-86E188FB3250}" type="presOf" srcId="{26CA5E23-015E-41CC-B7E4-4D0BDE20CABB}" destId="{56201B6E-E475-4DD3-ABC4-C4B967AD9553}" srcOrd="0" destOrd="0" presId="urn:microsoft.com/office/officeart/2005/8/layout/balance1"/>
    <dgm:cxn modelId="{CFC299E5-5534-4796-91D0-DA4C25B85BF2}" srcId="{DCFD7298-4C18-47F1-B7B2-F8A3EFC6C549}" destId="{FF693843-6A31-4A02-AF84-106F993AA19E}" srcOrd="1" destOrd="0" parTransId="{8497E061-2C93-48E1-9CE6-2177F56A934B}" sibTransId="{A04416E3-82B8-4597-91FE-F901391923B4}"/>
    <dgm:cxn modelId="{553D321B-9F41-4DE4-B58F-7D909C1F406D}" type="presParOf" srcId="{D412558C-D594-4B0C-BF6D-C3606247C4F2}" destId="{1757371F-DE55-40EB-AB4C-16A97CD5B52D}" srcOrd="0" destOrd="0" presId="urn:microsoft.com/office/officeart/2005/8/layout/balance1"/>
    <dgm:cxn modelId="{E0B51DE0-8DFF-406A-8B2D-D5F27C99026B}" type="presParOf" srcId="{D412558C-D594-4B0C-BF6D-C3606247C4F2}" destId="{5C4C3607-3C05-4AD5-9BBF-70E57E6B294C}" srcOrd="1" destOrd="0" presId="urn:microsoft.com/office/officeart/2005/8/layout/balance1"/>
    <dgm:cxn modelId="{DF5B370A-6BE3-4043-A7E2-14BF72FBFA0D}" type="presParOf" srcId="{5C4C3607-3C05-4AD5-9BBF-70E57E6B294C}" destId="{7AF45921-098D-49FA-B6BF-6248986F24DB}" srcOrd="0" destOrd="0" presId="urn:microsoft.com/office/officeart/2005/8/layout/balance1"/>
    <dgm:cxn modelId="{DCA0C93A-79A6-4A4E-B82B-8ED8DFAD79A2}" type="presParOf" srcId="{5C4C3607-3C05-4AD5-9BBF-70E57E6B294C}" destId="{D419CE71-8B5A-4DED-880F-CD92FA10745E}" srcOrd="1" destOrd="0" presId="urn:microsoft.com/office/officeart/2005/8/layout/balance1"/>
    <dgm:cxn modelId="{7F19D741-AE17-4827-8723-E32E36082677}" type="presParOf" srcId="{D412558C-D594-4B0C-BF6D-C3606247C4F2}" destId="{E9160845-A5D6-4980-9FEF-3BE967663A46}" srcOrd="2" destOrd="0" presId="urn:microsoft.com/office/officeart/2005/8/layout/balance1"/>
    <dgm:cxn modelId="{D5570D1A-9DA5-48CB-909F-63C969918891}" type="presParOf" srcId="{E9160845-A5D6-4980-9FEF-3BE967663A46}" destId="{7A666D95-BD60-49EF-9B1C-33B68F8957D8}" srcOrd="0" destOrd="0" presId="urn:microsoft.com/office/officeart/2005/8/layout/balance1"/>
    <dgm:cxn modelId="{798B881B-FF16-4E42-9D86-4A1A6F986FC3}" type="presParOf" srcId="{E9160845-A5D6-4980-9FEF-3BE967663A46}" destId="{FF333616-CA93-4092-857F-A858151F63DA}" srcOrd="1" destOrd="0" presId="urn:microsoft.com/office/officeart/2005/8/layout/balance1"/>
    <dgm:cxn modelId="{7755C1DC-0D86-4737-A2D6-7B07446A9931}" type="presParOf" srcId="{E9160845-A5D6-4980-9FEF-3BE967663A46}" destId="{9385975F-E616-4EAD-9757-CAAF016B27C5}" srcOrd="2" destOrd="0" presId="urn:microsoft.com/office/officeart/2005/8/layout/balance1"/>
    <dgm:cxn modelId="{3D44CD57-9122-4E27-8025-35870272490B}" type="presParOf" srcId="{E9160845-A5D6-4980-9FEF-3BE967663A46}" destId="{369102D2-E896-4220-AA26-30AEEA3984E7}" srcOrd="3" destOrd="0" presId="urn:microsoft.com/office/officeart/2005/8/layout/balance1"/>
    <dgm:cxn modelId="{E216A3C2-757D-4F62-AE48-7CD744679116}" type="presParOf" srcId="{E9160845-A5D6-4980-9FEF-3BE967663A46}" destId="{D21D6685-5537-4F9A-954E-721AEC33646E}" srcOrd="4" destOrd="0" presId="urn:microsoft.com/office/officeart/2005/8/layout/balance1"/>
    <dgm:cxn modelId="{0315B028-3675-4552-81D9-FD13B4A683FE}" type="presParOf" srcId="{E9160845-A5D6-4980-9FEF-3BE967663A46}" destId="{56201B6E-E475-4DD3-ABC4-C4B967AD9553}" srcOrd="5" destOrd="0" presId="urn:microsoft.com/office/officeart/2005/8/layout/balance1"/>
    <dgm:cxn modelId="{DFC32EBA-89DD-41AB-8765-228624620060}" type="presParOf" srcId="{E9160845-A5D6-4980-9FEF-3BE967663A46}" destId="{970A4470-1DCC-4619-872B-FC0FA31BBB5F}" srcOrd="6" destOrd="0" presId="urn:microsoft.com/office/officeart/2005/8/layout/balance1"/>
    <dgm:cxn modelId="{A5882E64-962A-481B-AF78-9843DCB680B7}" type="presParOf" srcId="{E9160845-A5D6-4980-9FEF-3BE967663A46}" destId="{14735DB4-D7F5-46CE-BE5B-F5097F2C8678}" srcOrd="7" destOrd="0" presId="urn:microsoft.com/office/officeart/2005/8/layout/balance1"/>
    <dgm:cxn modelId="{FC12605A-0BD8-4DEC-8ECA-8D38FCF89846}" type="presParOf" srcId="{E9160845-A5D6-4980-9FEF-3BE967663A46}" destId="{17FE4853-7D03-4569-B540-7E81B88AC126}"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F0792-0FCA-4071-8192-14192CB7B3C8}">
      <dsp:nvSpPr>
        <dsp:cNvPr id="0" name=""/>
        <dsp:cNvSpPr/>
      </dsp:nvSpPr>
      <dsp:spPr>
        <a:xfrm>
          <a:off x="464619" y="315550"/>
          <a:ext cx="552822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marL="0" lvl="0" indent="0" algn="l" defTabSz="1066800">
            <a:lnSpc>
              <a:spcPct val="90000"/>
            </a:lnSpc>
            <a:spcBef>
              <a:spcPct val="0"/>
            </a:spcBef>
            <a:spcAft>
              <a:spcPct val="35000"/>
            </a:spcAft>
            <a:buNone/>
          </a:pPr>
          <a:r>
            <a:rPr lang="de-DE" sz="2400" b="0" kern="1200" dirty="0">
              <a:solidFill>
                <a:schemeClr val="accent1"/>
              </a:solidFill>
              <a:latin typeface="Corbel" panose="020B0503020204020204" pitchFamily="34" charset="0"/>
            </a:rPr>
            <a:t>European </a:t>
          </a:r>
          <a:r>
            <a:rPr lang="de-DE" sz="2400" b="0" kern="1200" dirty="0" err="1">
              <a:solidFill>
                <a:schemeClr val="accent1"/>
              </a:solidFill>
              <a:latin typeface="Corbel" panose="020B0503020204020204" pitchFamily="34" charset="0"/>
            </a:rPr>
            <a:t>Waterways</a:t>
          </a:r>
          <a:endParaRPr lang="de-DE" sz="2400" b="0" kern="1200" dirty="0">
            <a:solidFill>
              <a:schemeClr val="accent1"/>
            </a:solidFill>
            <a:latin typeface="Corbel" panose="020B0503020204020204" pitchFamily="34" charset="0"/>
          </a:endParaRPr>
        </a:p>
      </dsp:txBody>
      <dsp:txXfrm>
        <a:off x="464619" y="315550"/>
        <a:ext cx="5528226" cy="631429"/>
      </dsp:txXfrm>
    </dsp:sp>
    <dsp:sp modelId="{145B768B-B7FA-467C-9016-716DD2042F13}">
      <dsp:nvSpPr>
        <dsp:cNvPr id="0" name=""/>
        <dsp:cNvSpPr/>
      </dsp:nvSpPr>
      <dsp:spPr>
        <a:xfrm>
          <a:off x="69976" y="236621"/>
          <a:ext cx="789286" cy="789286"/>
        </a:xfrm>
        <a:prstGeom prst="ellipse">
          <a:avLst/>
        </a:prstGeom>
        <a:solidFill>
          <a:schemeClr val="accent1"/>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550A911-ADDC-4AC3-95AF-D218653D0381}">
      <dsp:nvSpPr>
        <dsp:cNvPr id="0" name=""/>
        <dsp:cNvSpPr/>
      </dsp:nvSpPr>
      <dsp:spPr>
        <a:xfrm>
          <a:off x="826632" y="1262859"/>
          <a:ext cx="516621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marL="0" lvl="0" indent="0" algn="l" defTabSz="1066800">
            <a:lnSpc>
              <a:spcPct val="90000"/>
            </a:lnSpc>
            <a:spcBef>
              <a:spcPct val="0"/>
            </a:spcBef>
            <a:spcAft>
              <a:spcPct val="35000"/>
            </a:spcAft>
            <a:buNone/>
          </a:pPr>
          <a:r>
            <a:rPr lang="de-AT" sz="2400" kern="1200" dirty="0">
              <a:solidFill>
                <a:schemeClr val="accent1"/>
              </a:solidFill>
              <a:latin typeface="Corbel" panose="020B0503020204020204" pitchFamily="34" charset="0"/>
            </a:rPr>
            <a:t>The </a:t>
          </a:r>
          <a:r>
            <a:rPr lang="de-AT" sz="2400" kern="1200" dirty="0" err="1">
              <a:solidFill>
                <a:schemeClr val="accent1"/>
              </a:solidFill>
              <a:latin typeface="Corbel" panose="020B0503020204020204" pitchFamily="34" charset="0"/>
            </a:rPr>
            <a:t>Danube</a:t>
          </a:r>
          <a:r>
            <a:rPr lang="de-AT" sz="2400" kern="1200" dirty="0">
              <a:solidFill>
                <a:schemeClr val="accent1"/>
              </a:solidFill>
              <a:latin typeface="Corbel" panose="020B0503020204020204" pitchFamily="34" charset="0"/>
            </a:rPr>
            <a:t> </a:t>
          </a:r>
          <a:r>
            <a:rPr lang="de-AT" sz="2400" kern="1200" dirty="0" err="1">
              <a:solidFill>
                <a:schemeClr val="accent1"/>
              </a:solidFill>
              <a:latin typeface="Corbel" panose="020B0503020204020204" pitchFamily="34" charset="0"/>
            </a:rPr>
            <a:t>Waterway</a:t>
          </a:r>
          <a:r>
            <a:rPr lang="de-AT" sz="2400" kern="1200" dirty="0">
              <a:solidFill>
                <a:schemeClr val="accent1"/>
              </a:solidFill>
              <a:latin typeface="Corbel" panose="020B0503020204020204" pitchFamily="34" charset="0"/>
            </a:rPr>
            <a:t> </a:t>
          </a:r>
          <a:endParaRPr lang="en-US" sz="2400" kern="1200" noProof="0" dirty="0">
            <a:solidFill>
              <a:schemeClr val="accent1"/>
            </a:solidFill>
            <a:latin typeface="Corbel" panose="020B0503020204020204" pitchFamily="34" charset="0"/>
          </a:endParaRPr>
        </a:p>
      </dsp:txBody>
      <dsp:txXfrm>
        <a:off x="826632" y="1262859"/>
        <a:ext cx="5166213" cy="631429"/>
      </dsp:txXfrm>
    </dsp:sp>
    <dsp:sp modelId="{9AF5ED78-341F-403E-97B4-875F8057A202}">
      <dsp:nvSpPr>
        <dsp:cNvPr id="0" name=""/>
        <dsp:cNvSpPr/>
      </dsp:nvSpPr>
      <dsp:spPr>
        <a:xfrm>
          <a:off x="431989" y="1183930"/>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096EF4C-52E9-408D-A0DF-35C5F0AA392B}">
      <dsp:nvSpPr>
        <dsp:cNvPr id="0" name=""/>
        <dsp:cNvSpPr/>
      </dsp:nvSpPr>
      <dsp:spPr>
        <a:xfrm>
          <a:off x="826632" y="2210167"/>
          <a:ext cx="516621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marL="0" lvl="0" indent="0" algn="l" defTabSz="1066800">
            <a:lnSpc>
              <a:spcPct val="90000"/>
            </a:lnSpc>
            <a:spcBef>
              <a:spcPct val="0"/>
            </a:spcBef>
            <a:spcAft>
              <a:spcPct val="35000"/>
            </a:spcAft>
            <a:buNone/>
          </a:pPr>
          <a:r>
            <a:rPr lang="de-AT" sz="2400" kern="1200" dirty="0">
              <a:solidFill>
                <a:schemeClr val="accent1"/>
              </a:solidFill>
              <a:latin typeface="Corbel" panose="020B0503020204020204" pitchFamily="34" charset="0"/>
            </a:rPr>
            <a:t>Rhine-Main-</a:t>
          </a:r>
          <a:r>
            <a:rPr lang="de-AT" sz="2400" kern="1200" dirty="0" err="1">
              <a:solidFill>
                <a:schemeClr val="accent1"/>
              </a:solidFill>
              <a:latin typeface="Corbel" panose="020B0503020204020204" pitchFamily="34" charset="0"/>
            </a:rPr>
            <a:t>Danube</a:t>
          </a:r>
          <a:r>
            <a:rPr lang="de-AT" sz="2400" kern="1200" dirty="0">
              <a:solidFill>
                <a:schemeClr val="accent1"/>
              </a:solidFill>
              <a:latin typeface="Corbel" panose="020B0503020204020204" pitchFamily="34" charset="0"/>
            </a:rPr>
            <a:t>-</a:t>
          </a:r>
          <a:r>
            <a:rPr lang="de-AT" sz="2400" kern="1200" dirty="0" err="1">
              <a:solidFill>
                <a:schemeClr val="accent1"/>
              </a:solidFill>
              <a:latin typeface="Corbel" panose="020B0503020204020204" pitchFamily="34" charset="0"/>
            </a:rPr>
            <a:t>Corridor</a:t>
          </a:r>
          <a:endParaRPr lang="en-US" sz="2400" kern="1200" noProof="0" dirty="0">
            <a:solidFill>
              <a:schemeClr val="accent1"/>
            </a:solidFill>
            <a:latin typeface="Corbel" panose="020B0503020204020204" pitchFamily="34" charset="0"/>
          </a:endParaRPr>
        </a:p>
      </dsp:txBody>
      <dsp:txXfrm>
        <a:off x="826632" y="2210167"/>
        <a:ext cx="5166213" cy="631429"/>
      </dsp:txXfrm>
    </dsp:sp>
    <dsp:sp modelId="{EF12B5F5-AB8A-4523-B395-C351AAF3CDFA}">
      <dsp:nvSpPr>
        <dsp:cNvPr id="0" name=""/>
        <dsp:cNvSpPr/>
      </dsp:nvSpPr>
      <dsp:spPr>
        <a:xfrm>
          <a:off x="431989" y="2131238"/>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65465CE-F746-4781-AA8C-E8AFD57EDB18}">
      <dsp:nvSpPr>
        <dsp:cNvPr id="0" name=""/>
        <dsp:cNvSpPr/>
      </dsp:nvSpPr>
      <dsp:spPr>
        <a:xfrm>
          <a:off x="464619" y="3157475"/>
          <a:ext cx="552822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marL="0" lvl="0" indent="0" algn="l" defTabSz="1066800">
            <a:lnSpc>
              <a:spcPct val="90000"/>
            </a:lnSpc>
            <a:spcBef>
              <a:spcPct val="0"/>
            </a:spcBef>
            <a:spcAft>
              <a:spcPct val="35000"/>
            </a:spcAft>
            <a:buNone/>
          </a:pPr>
          <a:r>
            <a:rPr lang="de-AT" sz="2400" kern="1200" dirty="0">
              <a:solidFill>
                <a:schemeClr val="accent1"/>
              </a:solidFill>
              <a:latin typeface="Corbel" panose="020B0503020204020204" pitchFamily="34" charset="0"/>
            </a:rPr>
            <a:t>The Rhine </a:t>
          </a:r>
          <a:r>
            <a:rPr lang="de-AT" sz="2400" kern="1200" dirty="0" err="1">
              <a:solidFill>
                <a:schemeClr val="accent1"/>
              </a:solidFill>
              <a:latin typeface="Corbel" panose="020B0503020204020204" pitchFamily="34" charset="0"/>
            </a:rPr>
            <a:t>Waterway</a:t>
          </a:r>
          <a:endParaRPr lang="en-GB" sz="2400" kern="1200" noProof="0" dirty="0">
            <a:solidFill>
              <a:schemeClr val="accent1"/>
            </a:solidFill>
            <a:latin typeface="Corbel" panose="020B0503020204020204" pitchFamily="34" charset="0"/>
          </a:endParaRPr>
        </a:p>
      </dsp:txBody>
      <dsp:txXfrm>
        <a:off x="464619" y="3157475"/>
        <a:ext cx="5528226" cy="631429"/>
      </dsp:txXfrm>
    </dsp:sp>
    <dsp:sp modelId="{64DDB4B7-1C5B-4455-9FBA-E109A4CF516C}">
      <dsp:nvSpPr>
        <dsp:cNvPr id="0" name=""/>
        <dsp:cNvSpPr/>
      </dsp:nvSpPr>
      <dsp:spPr>
        <a:xfrm>
          <a:off x="69976" y="3078547"/>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F0792-0FCA-4071-8192-14192CB7B3C8}">
      <dsp:nvSpPr>
        <dsp:cNvPr id="0" name=""/>
        <dsp:cNvSpPr/>
      </dsp:nvSpPr>
      <dsp:spPr>
        <a:xfrm>
          <a:off x="464619" y="315550"/>
          <a:ext cx="552822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marL="0" lvl="0" indent="0" algn="l" defTabSz="1066800">
            <a:lnSpc>
              <a:spcPct val="90000"/>
            </a:lnSpc>
            <a:spcBef>
              <a:spcPct val="0"/>
            </a:spcBef>
            <a:spcAft>
              <a:spcPct val="35000"/>
            </a:spcAft>
            <a:buNone/>
          </a:pPr>
          <a:r>
            <a:rPr lang="de-DE" sz="2400" b="0" kern="1200" dirty="0">
              <a:solidFill>
                <a:schemeClr val="accent1"/>
              </a:solidFill>
              <a:latin typeface="Corbel" panose="020B0503020204020204" pitchFamily="34" charset="0"/>
            </a:rPr>
            <a:t>European </a:t>
          </a:r>
          <a:r>
            <a:rPr lang="de-DE" sz="2400" b="0" kern="1200" dirty="0" err="1">
              <a:solidFill>
                <a:schemeClr val="accent1"/>
              </a:solidFill>
              <a:latin typeface="Corbel" panose="020B0503020204020204" pitchFamily="34" charset="0"/>
            </a:rPr>
            <a:t>Waterways</a:t>
          </a:r>
          <a:endParaRPr lang="de-DE" sz="2400" b="0" kern="1200" dirty="0">
            <a:solidFill>
              <a:schemeClr val="accent1"/>
            </a:solidFill>
            <a:latin typeface="Corbel" panose="020B0503020204020204" pitchFamily="34" charset="0"/>
          </a:endParaRPr>
        </a:p>
      </dsp:txBody>
      <dsp:txXfrm>
        <a:off x="464619" y="315550"/>
        <a:ext cx="5528226" cy="631429"/>
      </dsp:txXfrm>
    </dsp:sp>
    <dsp:sp modelId="{145B768B-B7FA-467C-9016-716DD2042F13}">
      <dsp:nvSpPr>
        <dsp:cNvPr id="0" name=""/>
        <dsp:cNvSpPr/>
      </dsp:nvSpPr>
      <dsp:spPr>
        <a:xfrm>
          <a:off x="69976" y="236621"/>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550A911-ADDC-4AC3-95AF-D218653D0381}">
      <dsp:nvSpPr>
        <dsp:cNvPr id="0" name=""/>
        <dsp:cNvSpPr/>
      </dsp:nvSpPr>
      <dsp:spPr>
        <a:xfrm>
          <a:off x="826632" y="1262859"/>
          <a:ext cx="516621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marL="0" lvl="0" indent="0" algn="l" defTabSz="1066800">
            <a:lnSpc>
              <a:spcPct val="90000"/>
            </a:lnSpc>
            <a:spcBef>
              <a:spcPct val="0"/>
            </a:spcBef>
            <a:spcAft>
              <a:spcPct val="35000"/>
            </a:spcAft>
            <a:buNone/>
          </a:pPr>
          <a:r>
            <a:rPr lang="de-AT" sz="2400" kern="1200" dirty="0">
              <a:solidFill>
                <a:schemeClr val="accent1"/>
              </a:solidFill>
              <a:latin typeface="Corbel" panose="020B0503020204020204" pitchFamily="34" charset="0"/>
            </a:rPr>
            <a:t>The </a:t>
          </a:r>
          <a:r>
            <a:rPr lang="de-AT" sz="2400" kern="1200" dirty="0" err="1">
              <a:solidFill>
                <a:schemeClr val="accent1"/>
              </a:solidFill>
              <a:latin typeface="Corbel" panose="020B0503020204020204" pitchFamily="34" charset="0"/>
            </a:rPr>
            <a:t>Danube</a:t>
          </a:r>
          <a:r>
            <a:rPr lang="de-AT" sz="2400" kern="1200" dirty="0">
              <a:solidFill>
                <a:schemeClr val="accent1"/>
              </a:solidFill>
              <a:latin typeface="Corbel" panose="020B0503020204020204" pitchFamily="34" charset="0"/>
            </a:rPr>
            <a:t> </a:t>
          </a:r>
          <a:r>
            <a:rPr lang="de-AT" sz="2400" kern="1200" dirty="0" err="1">
              <a:solidFill>
                <a:schemeClr val="accent1"/>
              </a:solidFill>
              <a:latin typeface="Corbel" panose="020B0503020204020204" pitchFamily="34" charset="0"/>
            </a:rPr>
            <a:t>Waterway</a:t>
          </a:r>
          <a:r>
            <a:rPr lang="de-AT" sz="2400" kern="1200" dirty="0">
              <a:solidFill>
                <a:schemeClr val="accent1"/>
              </a:solidFill>
              <a:latin typeface="Corbel" panose="020B0503020204020204" pitchFamily="34" charset="0"/>
            </a:rPr>
            <a:t> </a:t>
          </a:r>
          <a:endParaRPr lang="en-US" sz="2400" kern="1200" noProof="0" dirty="0">
            <a:solidFill>
              <a:schemeClr val="accent1"/>
            </a:solidFill>
            <a:latin typeface="Corbel" panose="020B0503020204020204" pitchFamily="34" charset="0"/>
          </a:endParaRPr>
        </a:p>
      </dsp:txBody>
      <dsp:txXfrm>
        <a:off x="826632" y="1262859"/>
        <a:ext cx="5166213" cy="631429"/>
      </dsp:txXfrm>
    </dsp:sp>
    <dsp:sp modelId="{9AF5ED78-341F-403E-97B4-875F8057A202}">
      <dsp:nvSpPr>
        <dsp:cNvPr id="0" name=""/>
        <dsp:cNvSpPr/>
      </dsp:nvSpPr>
      <dsp:spPr>
        <a:xfrm>
          <a:off x="431989" y="1183930"/>
          <a:ext cx="789286" cy="789286"/>
        </a:xfrm>
        <a:prstGeom prst="ellipse">
          <a:avLst/>
        </a:prstGeom>
        <a:blipFill rotWithShape="0">
          <a:blip xmlns:r="http://schemas.openxmlformats.org/officeDocument/2006/relationships" r:embed="rId1"/>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096EF4C-52E9-408D-A0DF-35C5F0AA392B}">
      <dsp:nvSpPr>
        <dsp:cNvPr id="0" name=""/>
        <dsp:cNvSpPr/>
      </dsp:nvSpPr>
      <dsp:spPr>
        <a:xfrm>
          <a:off x="826632" y="2210167"/>
          <a:ext cx="516621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marL="0" lvl="0" indent="0" algn="l" defTabSz="1066800">
            <a:lnSpc>
              <a:spcPct val="90000"/>
            </a:lnSpc>
            <a:spcBef>
              <a:spcPct val="0"/>
            </a:spcBef>
            <a:spcAft>
              <a:spcPct val="35000"/>
            </a:spcAft>
            <a:buNone/>
          </a:pPr>
          <a:r>
            <a:rPr lang="de-AT" sz="2400" kern="1200" dirty="0">
              <a:solidFill>
                <a:schemeClr val="accent1"/>
              </a:solidFill>
              <a:latin typeface="Corbel" panose="020B0503020204020204" pitchFamily="34" charset="0"/>
            </a:rPr>
            <a:t>Rhine-Main-</a:t>
          </a:r>
          <a:r>
            <a:rPr lang="de-AT" sz="2400" kern="1200" dirty="0" err="1">
              <a:solidFill>
                <a:schemeClr val="accent1"/>
              </a:solidFill>
              <a:latin typeface="Corbel" panose="020B0503020204020204" pitchFamily="34" charset="0"/>
            </a:rPr>
            <a:t>Danube</a:t>
          </a:r>
          <a:r>
            <a:rPr lang="de-AT" sz="2400" kern="1200" dirty="0">
              <a:solidFill>
                <a:schemeClr val="accent1"/>
              </a:solidFill>
              <a:latin typeface="Corbel" panose="020B0503020204020204" pitchFamily="34" charset="0"/>
            </a:rPr>
            <a:t> </a:t>
          </a:r>
          <a:r>
            <a:rPr lang="de-AT" sz="2400" kern="1200" dirty="0" err="1">
              <a:solidFill>
                <a:schemeClr val="accent1"/>
              </a:solidFill>
              <a:latin typeface="Corbel" panose="020B0503020204020204" pitchFamily="34" charset="0"/>
            </a:rPr>
            <a:t>Corridor</a:t>
          </a:r>
          <a:endParaRPr lang="en-US" sz="2400" kern="1200" noProof="0" dirty="0">
            <a:solidFill>
              <a:schemeClr val="accent1"/>
            </a:solidFill>
            <a:latin typeface="Corbel" panose="020B0503020204020204" pitchFamily="34" charset="0"/>
          </a:endParaRPr>
        </a:p>
      </dsp:txBody>
      <dsp:txXfrm>
        <a:off x="826632" y="2210167"/>
        <a:ext cx="5166213" cy="631429"/>
      </dsp:txXfrm>
    </dsp:sp>
    <dsp:sp modelId="{EF12B5F5-AB8A-4523-B395-C351AAF3CDFA}">
      <dsp:nvSpPr>
        <dsp:cNvPr id="0" name=""/>
        <dsp:cNvSpPr/>
      </dsp:nvSpPr>
      <dsp:spPr>
        <a:xfrm>
          <a:off x="431989" y="2131238"/>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65465CE-F746-4781-AA8C-E8AFD57EDB18}">
      <dsp:nvSpPr>
        <dsp:cNvPr id="0" name=""/>
        <dsp:cNvSpPr/>
      </dsp:nvSpPr>
      <dsp:spPr>
        <a:xfrm>
          <a:off x="464619" y="3157475"/>
          <a:ext cx="552822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marL="0" lvl="0" indent="0" algn="l" defTabSz="1066800">
            <a:lnSpc>
              <a:spcPct val="90000"/>
            </a:lnSpc>
            <a:spcBef>
              <a:spcPct val="0"/>
            </a:spcBef>
            <a:spcAft>
              <a:spcPct val="35000"/>
            </a:spcAft>
            <a:buNone/>
          </a:pPr>
          <a:r>
            <a:rPr lang="de-AT" sz="2400" kern="1200" dirty="0">
              <a:solidFill>
                <a:schemeClr val="accent1"/>
              </a:solidFill>
              <a:latin typeface="Corbel" panose="020B0503020204020204" pitchFamily="34" charset="0"/>
            </a:rPr>
            <a:t>The Rhine </a:t>
          </a:r>
          <a:r>
            <a:rPr lang="de-AT" sz="2400" kern="1200" dirty="0" err="1">
              <a:solidFill>
                <a:schemeClr val="accent1"/>
              </a:solidFill>
              <a:latin typeface="Corbel" panose="020B0503020204020204" pitchFamily="34" charset="0"/>
            </a:rPr>
            <a:t>Waterway</a:t>
          </a:r>
          <a:endParaRPr lang="en-GB" sz="2400" kern="1200" noProof="0" dirty="0">
            <a:solidFill>
              <a:schemeClr val="accent1"/>
            </a:solidFill>
            <a:latin typeface="Corbel" panose="020B0503020204020204" pitchFamily="34" charset="0"/>
          </a:endParaRPr>
        </a:p>
      </dsp:txBody>
      <dsp:txXfrm>
        <a:off x="464619" y="3157475"/>
        <a:ext cx="5528226" cy="631429"/>
      </dsp:txXfrm>
    </dsp:sp>
    <dsp:sp modelId="{64DDB4B7-1C5B-4455-9FBA-E109A4CF516C}">
      <dsp:nvSpPr>
        <dsp:cNvPr id="0" name=""/>
        <dsp:cNvSpPr/>
      </dsp:nvSpPr>
      <dsp:spPr>
        <a:xfrm>
          <a:off x="69976" y="3078547"/>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F0792-0FCA-4071-8192-14192CB7B3C8}">
      <dsp:nvSpPr>
        <dsp:cNvPr id="0" name=""/>
        <dsp:cNvSpPr/>
      </dsp:nvSpPr>
      <dsp:spPr>
        <a:xfrm>
          <a:off x="464619" y="315550"/>
          <a:ext cx="552822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marL="0" lvl="0" indent="0" algn="l" defTabSz="1066800">
            <a:lnSpc>
              <a:spcPct val="90000"/>
            </a:lnSpc>
            <a:spcBef>
              <a:spcPct val="0"/>
            </a:spcBef>
            <a:spcAft>
              <a:spcPct val="35000"/>
            </a:spcAft>
            <a:buNone/>
          </a:pPr>
          <a:r>
            <a:rPr lang="de-DE" sz="2400" b="0" kern="1200" dirty="0">
              <a:solidFill>
                <a:schemeClr val="accent1"/>
              </a:solidFill>
              <a:latin typeface="Corbel" panose="020B0503020204020204" pitchFamily="34" charset="0"/>
            </a:rPr>
            <a:t>European </a:t>
          </a:r>
          <a:r>
            <a:rPr lang="de-DE" sz="2400" b="0" kern="1200" dirty="0" err="1">
              <a:solidFill>
                <a:schemeClr val="accent1"/>
              </a:solidFill>
              <a:latin typeface="Corbel" panose="020B0503020204020204" pitchFamily="34" charset="0"/>
            </a:rPr>
            <a:t>Waterways</a:t>
          </a:r>
          <a:endParaRPr lang="de-DE" sz="2400" b="0" kern="1200" dirty="0">
            <a:solidFill>
              <a:schemeClr val="accent1"/>
            </a:solidFill>
            <a:latin typeface="Corbel" panose="020B0503020204020204" pitchFamily="34" charset="0"/>
          </a:endParaRPr>
        </a:p>
      </dsp:txBody>
      <dsp:txXfrm>
        <a:off x="464619" y="315550"/>
        <a:ext cx="5528226" cy="631429"/>
      </dsp:txXfrm>
    </dsp:sp>
    <dsp:sp modelId="{145B768B-B7FA-467C-9016-716DD2042F13}">
      <dsp:nvSpPr>
        <dsp:cNvPr id="0" name=""/>
        <dsp:cNvSpPr/>
      </dsp:nvSpPr>
      <dsp:spPr>
        <a:xfrm>
          <a:off x="69976" y="236621"/>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550A911-ADDC-4AC3-95AF-D218653D0381}">
      <dsp:nvSpPr>
        <dsp:cNvPr id="0" name=""/>
        <dsp:cNvSpPr/>
      </dsp:nvSpPr>
      <dsp:spPr>
        <a:xfrm>
          <a:off x="826632" y="1262859"/>
          <a:ext cx="516621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marL="0" lvl="0" indent="0" algn="l" defTabSz="1066800">
            <a:lnSpc>
              <a:spcPct val="90000"/>
            </a:lnSpc>
            <a:spcBef>
              <a:spcPct val="0"/>
            </a:spcBef>
            <a:spcAft>
              <a:spcPct val="35000"/>
            </a:spcAft>
            <a:buNone/>
          </a:pPr>
          <a:r>
            <a:rPr lang="de-AT" sz="2400" kern="1200" dirty="0">
              <a:solidFill>
                <a:schemeClr val="accent1"/>
              </a:solidFill>
              <a:latin typeface="Corbel" panose="020B0503020204020204" pitchFamily="34" charset="0"/>
            </a:rPr>
            <a:t>The </a:t>
          </a:r>
          <a:r>
            <a:rPr lang="de-AT" sz="2400" kern="1200" dirty="0" err="1">
              <a:solidFill>
                <a:schemeClr val="accent1"/>
              </a:solidFill>
              <a:latin typeface="Corbel" panose="020B0503020204020204" pitchFamily="34" charset="0"/>
            </a:rPr>
            <a:t>Danube</a:t>
          </a:r>
          <a:r>
            <a:rPr lang="de-AT" sz="2400" kern="1200" dirty="0">
              <a:solidFill>
                <a:schemeClr val="accent1"/>
              </a:solidFill>
              <a:latin typeface="Corbel" panose="020B0503020204020204" pitchFamily="34" charset="0"/>
            </a:rPr>
            <a:t> </a:t>
          </a:r>
          <a:r>
            <a:rPr lang="de-AT" sz="2400" kern="1200" dirty="0" err="1">
              <a:solidFill>
                <a:schemeClr val="accent1"/>
              </a:solidFill>
              <a:latin typeface="Corbel" panose="020B0503020204020204" pitchFamily="34" charset="0"/>
            </a:rPr>
            <a:t>Waterway</a:t>
          </a:r>
          <a:r>
            <a:rPr lang="de-AT" sz="2400" kern="1200" dirty="0">
              <a:solidFill>
                <a:schemeClr val="accent1"/>
              </a:solidFill>
              <a:latin typeface="Corbel" panose="020B0503020204020204" pitchFamily="34" charset="0"/>
            </a:rPr>
            <a:t> </a:t>
          </a:r>
          <a:endParaRPr lang="en-US" sz="2400" kern="1200" noProof="0" dirty="0">
            <a:solidFill>
              <a:schemeClr val="accent1"/>
            </a:solidFill>
            <a:latin typeface="Corbel" panose="020B0503020204020204" pitchFamily="34" charset="0"/>
          </a:endParaRPr>
        </a:p>
      </dsp:txBody>
      <dsp:txXfrm>
        <a:off x="826632" y="1262859"/>
        <a:ext cx="5166213" cy="631429"/>
      </dsp:txXfrm>
    </dsp:sp>
    <dsp:sp modelId="{9AF5ED78-341F-403E-97B4-875F8057A202}">
      <dsp:nvSpPr>
        <dsp:cNvPr id="0" name=""/>
        <dsp:cNvSpPr/>
      </dsp:nvSpPr>
      <dsp:spPr>
        <a:xfrm>
          <a:off x="431989" y="1183930"/>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096EF4C-52E9-408D-A0DF-35C5F0AA392B}">
      <dsp:nvSpPr>
        <dsp:cNvPr id="0" name=""/>
        <dsp:cNvSpPr/>
      </dsp:nvSpPr>
      <dsp:spPr>
        <a:xfrm>
          <a:off x="826632" y="2210167"/>
          <a:ext cx="516621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marL="0" lvl="0" indent="0" algn="l" defTabSz="1066800">
            <a:lnSpc>
              <a:spcPct val="90000"/>
            </a:lnSpc>
            <a:spcBef>
              <a:spcPct val="0"/>
            </a:spcBef>
            <a:spcAft>
              <a:spcPct val="35000"/>
            </a:spcAft>
            <a:buNone/>
          </a:pPr>
          <a:r>
            <a:rPr lang="de-AT" sz="2400" kern="1200" noProof="0" dirty="0">
              <a:solidFill>
                <a:schemeClr val="accent1"/>
              </a:solidFill>
              <a:latin typeface="Corbel" panose="020B0503020204020204" pitchFamily="34" charset="0"/>
            </a:rPr>
            <a:t>Rhine-Main-</a:t>
          </a:r>
          <a:r>
            <a:rPr lang="de-AT" sz="2400" kern="1200" noProof="0" dirty="0" err="1">
              <a:solidFill>
                <a:schemeClr val="accent1"/>
              </a:solidFill>
              <a:latin typeface="Corbel" panose="020B0503020204020204" pitchFamily="34" charset="0"/>
            </a:rPr>
            <a:t>Danube</a:t>
          </a:r>
          <a:r>
            <a:rPr lang="de-AT" sz="2400" kern="1200" noProof="0" dirty="0">
              <a:solidFill>
                <a:schemeClr val="accent1"/>
              </a:solidFill>
              <a:latin typeface="Corbel" panose="020B0503020204020204" pitchFamily="34" charset="0"/>
            </a:rPr>
            <a:t>-</a:t>
          </a:r>
          <a:r>
            <a:rPr lang="de-AT" sz="2400" kern="1200" noProof="0" dirty="0" err="1">
              <a:solidFill>
                <a:schemeClr val="accent1"/>
              </a:solidFill>
              <a:latin typeface="Corbel" panose="020B0503020204020204" pitchFamily="34" charset="0"/>
            </a:rPr>
            <a:t>Corridor</a:t>
          </a:r>
          <a:endParaRPr lang="en-US" sz="2400" kern="1200" noProof="0" dirty="0">
            <a:solidFill>
              <a:schemeClr val="accent1"/>
            </a:solidFill>
            <a:latin typeface="Corbel" panose="020B0503020204020204" pitchFamily="34" charset="0"/>
          </a:endParaRPr>
        </a:p>
      </dsp:txBody>
      <dsp:txXfrm>
        <a:off x="826632" y="2210167"/>
        <a:ext cx="5166213" cy="631429"/>
      </dsp:txXfrm>
    </dsp:sp>
    <dsp:sp modelId="{EF12B5F5-AB8A-4523-B395-C351AAF3CDFA}">
      <dsp:nvSpPr>
        <dsp:cNvPr id="0" name=""/>
        <dsp:cNvSpPr/>
      </dsp:nvSpPr>
      <dsp:spPr>
        <a:xfrm>
          <a:off x="431989" y="2131238"/>
          <a:ext cx="789286" cy="789286"/>
        </a:xfrm>
        <a:prstGeom prst="ellipse">
          <a:avLst/>
        </a:prstGeom>
        <a:blipFill rotWithShape="0">
          <a:blip xmlns:r="http://schemas.openxmlformats.org/officeDocument/2006/relationships" r:embed="rId1"/>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65465CE-F746-4781-AA8C-E8AFD57EDB18}">
      <dsp:nvSpPr>
        <dsp:cNvPr id="0" name=""/>
        <dsp:cNvSpPr/>
      </dsp:nvSpPr>
      <dsp:spPr>
        <a:xfrm>
          <a:off x="464619" y="3157475"/>
          <a:ext cx="552822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marL="0" lvl="0" indent="0" algn="l" defTabSz="1066800">
            <a:lnSpc>
              <a:spcPct val="90000"/>
            </a:lnSpc>
            <a:spcBef>
              <a:spcPct val="0"/>
            </a:spcBef>
            <a:spcAft>
              <a:spcPct val="35000"/>
            </a:spcAft>
            <a:buNone/>
          </a:pPr>
          <a:r>
            <a:rPr lang="de-AT" sz="2400" kern="1200" dirty="0">
              <a:solidFill>
                <a:schemeClr val="accent1"/>
              </a:solidFill>
              <a:latin typeface="Corbel" panose="020B0503020204020204" pitchFamily="34" charset="0"/>
            </a:rPr>
            <a:t>The Rhine </a:t>
          </a:r>
          <a:r>
            <a:rPr lang="de-AT" sz="2400" kern="1200" dirty="0" err="1">
              <a:solidFill>
                <a:schemeClr val="accent1"/>
              </a:solidFill>
              <a:latin typeface="Corbel" panose="020B0503020204020204" pitchFamily="34" charset="0"/>
            </a:rPr>
            <a:t>Waterway</a:t>
          </a:r>
          <a:endParaRPr lang="en-GB" sz="2400" kern="1200" noProof="0" dirty="0">
            <a:solidFill>
              <a:schemeClr val="accent1"/>
            </a:solidFill>
            <a:latin typeface="Corbel" panose="020B0503020204020204" pitchFamily="34" charset="0"/>
          </a:endParaRPr>
        </a:p>
      </dsp:txBody>
      <dsp:txXfrm>
        <a:off x="464619" y="3157475"/>
        <a:ext cx="5528226" cy="631429"/>
      </dsp:txXfrm>
    </dsp:sp>
    <dsp:sp modelId="{64DDB4B7-1C5B-4455-9FBA-E109A4CF516C}">
      <dsp:nvSpPr>
        <dsp:cNvPr id="0" name=""/>
        <dsp:cNvSpPr/>
      </dsp:nvSpPr>
      <dsp:spPr>
        <a:xfrm>
          <a:off x="69976" y="3078547"/>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F0792-0FCA-4071-8192-14192CB7B3C8}">
      <dsp:nvSpPr>
        <dsp:cNvPr id="0" name=""/>
        <dsp:cNvSpPr/>
      </dsp:nvSpPr>
      <dsp:spPr>
        <a:xfrm>
          <a:off x="464619" y="315550"/>
          <a:ext cx="552822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marL="0" lvl="0" indent="0" algn="l" defTabSz="1066800">
            <a:lnSpc>
              <a:spcPct val="90000"/>
            </a:lnSpc>
            <a:spcBef>
              <a:spcPct val="0"/>
            </a:spcBef>
            <a:spcAft>
              <a:spcPct val="35000"/>
            </a:spcAft>
            <a:buNone/>
          </a:pPr>
          <a:r>
            <a:rPr lang="de-DE" sz="2400" b="0" kern="1200" dirty="0">
              <a:solidFill>
                <a:schemeClr val="accent1"/>
              </a:solidFill>
              <a:latin typeface="Corbel" panose="020B0503020204020204" pitchFamily="34" charset="0"/>
            </a:rPr>
            <a:t>European </a:t>
          </a:r>
          <a:r>
            <a:rPr lang="de-DE" sz="2400" b="0" kern="1200" dirty="0" err="1">
              <a:solidFill>
                <a:schemeClr val="accent1"/>
              </a:solidFill>
              <a:latin typeface="Corbel" panose="020B0503020204020204" pitchFamily="34" charset="0"/>
            </a:rPr>
            <a:t>Waterways</a:t>
          </a:r>
          <a:endParaRPr lang="de-DE" sz="2400" b="0" kern="1200" dirty="0">
            <a:solidFill>
              <a:schemeClr val="accent1"/>
            </a:solidFill>
            <a:latin typeface="Corbel" panose="020B0503020204020204" pitchFamily="34" charset="0"/>
          </a:endParaRPr>
        </a:p>
      </dsp:txBody>
      <dsp:txXfrm>
        <a:off x="464619" y="315550"/>
        <a:ext cx="5528226" cy="631429"/>
      </dsp:txXfrm>
    </dsp:sp>
    <dsp:sp modelId="{145B768B-B7FA-467C-9016-716DD2042F13}">
      <dsp:nvSpPr>
        <dsp:cNvPr id="0" name=""/>
        <dsp:cNvSpPr/>
      </dsp:nvSpPr>
      <dsp:spPr>
        <a:xfrm>
          <a:off x="69976" y="236621"/>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550A911-ADDC-4AC3-95AF-D218653D0381}">
      <dsp:nvSpPr>
        <dsp:cNvPr id="0" name=""/>
        <dsp:cNvSpPr/>
      </dsp:nvSpPr>
      <dsp:spPr>
        <a:xfrm>
          <a:off x="826632" y="1262859"/>
          <a:ext cx="516621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marL="0" lvl="0" indent="0" algn="l" defTabSz="1066800">
            <a:lnSpc>
              <a:spcPct val="90000"/>
            </a:lnSpc>
            <a:spcBef>
              <a:spcPct val="0"/>
            </a:spcBef>
            <a:spcAft>
              <a:spcPct val="35000"/>
            </a:spcAft>
            <a:buNone/>
          </a:pPr>
          <a:r>
            <a:rPr lang="de-AT" sz="2400" kern="1200" dirty="0">
              <a:solidFill>
                <a:schemeClr val="accent1"/>
              </a:solidFill>
              <a:latin typeface="Corbel" panose="020B0503020204020204" pitchFamily="34" charset="0"/>
            </a:rPr>
            <a:t>The </a:t>
          </a:r>
          <a:r>
            <a:rPr lang="de-AT" sz="2400" kern="1200" dirty="0" err="1">
              <a:solidFill>
                <a:schemeClr val="accent1"/>
              </a:solidFill>
              <a:latin typeface="Corbel" panose="020B0503020204020204" pitchFamily="34" charset="0"/>
            </a:rPr>
            <a:t>Danube</a:t>
          </a:r>
          <a:r>
            <a:rPr lang="de-AT" sz="2400" kern="1200" dirty="0">
              <a:solidFill>
                <a:schemeClr val="accent1"/>
              </a:solidFill>
              <a:latin typeface="Corbel" panose="020B0503020204020204" pitchFamily="34" charset="0"/>
            </a:rPr>
            <a:t> </a:t>
          </a:r>
          <a:r>
            <a:rPr lang="de-AT" sz="2400" kern="1200" dirty="0" err="1">
              <a:solidFill>
                <a:schemeClr val="accent1"/>
              </a:solidFill>
              <a:latin typeface="Corbel" panose="020B0503020204020204" pitchFamily="34" charset="0"/>
            </a:rPr>
            <a:t>Waterway</a:t>
          </a:r>
          <a:r>
            <a:rPr lang="de-AT" sz="2400" kern="1200" dirty="0">
              <a:solidFill>
                <a:schemeClr val="accent1"/>
              </a:solidFill>
              <a:latin typeface="Corbel" panose="020B0503020204020204" pitchFamily="34" charset="0"/>
            </a:rPr>
            <a:t> </a:t>
          </a:r>
          <a:endParaRPr lang="en-US" sz="2400" kern="1200" noProof="0" dirty="0">
            <a:solidFill>
              <a:schemeClr val="accent1"/>
            </a:solidFill>
            <a:latin typeface="Corbel" panose="020B0503020204020204" pitchFamily="34" charset="0"/>
          </a:endParaRPr>
        </a:p>
      </dsp:txBody>
      <dsp:txXfrm>
        <a:off x="826632" y="1262859"/>
        <a:ext cx="5166213" cy="631429"/>
      </dsp:txXfrm>
    </dsp:sp>
    <dsp:sp modelId="{9AF5ED78-341F-403E-97B4-875F8057A202}">
      <dsp:nvSpPr>
        <dsp:cNvPr id="0" name=""/>
        <dsp:cNvSpPr/>
      </dsp:nvSpPr>
      <dsp:spPr>
        <a:xfrm>
          <a:off x="431989" y="1183930"/>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096EF4C-52E9-408D-A0DF-35C5F0AA392B}">
      <dsp:nvSpPr>
        <dsp:cNvPr id="0" name=""/>
        <dsp:cNvSpPr/>
      </dsp:nvSpPr>
      <dsp:spPr>
        <a:xfrm>
          <a:off x="826632" y="2210167"/>
          <a:ext cx="516621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marL="0" lvl="0" indent="0" algn="l" defTabSz="1066800">
            <a:lnSpc>
              <a:spcPct val="90000"/>
            </a:lnSpc>
            <a:spcBef>
              <a:spcPct val="0"/>
            </a:spcBef>
            <a:spcAft>
              <a:spcPct val="35000"/>
            </a:spcAft>
            <a:buNone/>
          </a:pPr>
          <a:r>
            <a:rPr lang="de-AT" sz="2400" kern="1200" noProof="0" dirty="0">
              <a:solidFill>
                <a:schemeClr val="accent1"/>
              </a:solidFill>
              <a:latin typeface="Corbel" panose="020B0503020204020204" pitchFamily="34" charset="0"/>
            </a:rPr>
            <a:t>Rhine-Main-</a:t>
          </a:r>
          <a:r>
            <a:rPr lang="de-AT" sz="2400" kern="1200" noProof="0" dirty="0" err="1">
              <a:solidFill>
                <a:schemeClr val="accent1"/>
              </a:solidFill>
              <a:latin typeface="Corbel" panose="020B0503020204020204" pitchFamily="34" charset="0"/>
            </a:rPr>
            <a:t>Danube</a:t>
          </a:r>
          <a:r>
            <a:rPr lang="de-AT" sz="2400" kern="1200" noProof="0" dirty="0">
              <a:solidFill>
                <a:schemeClr val="accent1"/>
              </a:solidFill>
              <a:latin typeface="Corbel" panose="020B0503020204020204" pitchFamily="34" charset="0"/>
            </a:rPr>
            <a:t>-</a:t>
          </a:r>
          <a:r>
            <a:rPr lang="de-AT" sz="2400" kern="1200" noProof="0" dirty="0" err="1">
              <a:solidFill>
                <a:schemeClr val="accent1"/>
              </a:solidFill>
              <a:latin typeface="Corbel" panose="020B0503020204020204" pitchFamily="34" charset="0"/>
            </a:rPr>
            <a:t>Corridor</a:t>
          </a:r>
          <a:endParaRPr lang="en-US" sz="2400" kern="1200" noProof="0" dirty="0">
            <a:solidFill>
              <a:schemeClr val="accent1"/>
            </a:solidFill>
            <a:latin typeface="Corbel" panose="020B0503020204020204" pitchFamily="34" charset="0"/>
          </a:endParaRPr>
        </a:p>
      </dsp:txBody>
      <dsp:txXfrm>
        <a:off x="826632" y="2210167"/>
        <a:ext cx="5166213" cy="631429"/>
      </dsp:txXfrm>
    </dsp:sp>
    <dsp:sp modelId="{EF12B5F5-AB8A-4523-B395-C351AAF3CDFA}">
      <dsp:nvSpPr>
        <dsp:cNvPr id="0" name=""/>
        <dsp:cNvSpPr/>
      </dsp:nvSpPr>
      <dsp:spPr>
        <a:xfrm>
          <a:off x="431989" y="2131238"/>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65465CE-F746-4781-AA8C-E8AFD57EDB18}">
      <dsp:nvSpPr>
        <dsp:cNvPr id="0" name=""/>
        <dsp:cNvSpPr/>
      </dsp:nvSpPr>
      <dsp:spPr>
        <a:xfrm>
          <a:off x="464619" y="3157475"/>
          <a:ext cx="552822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marL="0" lvl="0" indent="0" algn="l" defTabSz="1066800">
            <a:lnSpc>
              <a:spcPct val="90000"/>
            </a:lnSpc>
            <a:spcBef>
              <a:spcPct val="0"/>
            </a:spcBef>
            <a:spcAft>
              <a:spcPct val="35000"/>
            </a:spcAft>
            <a:buNone/>
          </a:pPr>
          <a:r>
            <a:rPr lang="de-AT" sz="2400" kern="1200" dirty="0">
              <a:solidFill>
                <a:schemeClr val="accent1"/>
              </a:solidFill>
              <a:latin typeface="Corbel" panose="020B0503020204020204" pitchFamily="34" charset="0"/>
            </a:rPr>
            <a:t>The Rhine </a:t>
          </a:r>
          <a:r>
            <a:rPr lang="de-AT" sz="2400" kern="1200" dirty="0" err="1">
              <a:solidFill>
                <a:schemeClr val="accent1"/>
              </a:solidFill>
              <a:latin typeface="Corbel" panose="020B0503020204020204" pitchFamily="34" charset="0"/>
            </a:rPr>
            <a:t>Waterway</a:t>
          </a:r>
          <a:endParaRPr lang="en-GB" sz="2400" kern="1200" noProof="0" dirty="0">
            <a:solidFill>
              <a:schemeClr val="accent1"/>
            </a:solidFill>
            <a:latin typeface="Corbel" panose="020B0503020204020204" pitchFamily="34" charset="0"/>
          </a:endParaRPr>
        </a:p>
      </dsp:txBody>
      <dsp:txXfrm>
        <a:off x="464619" y="3157475"/>
        <a:ext cx="5528226" cy="631429"/>
      </dsp:txXfrm>
    </dsp:sp>
    <dsp:sp modelId="{64DDB4B7-1C5B-4455-9FBA-E109A4CF516C}">
      <dsp:nvSpPr>
        <dsp:cNvPr id="0" name=""/>
        <dsp:cNvSpPr/>
      </dsp:nvSpPr>
      <dsp:spPr>
        <a:xfrm>
          <a:off x="69976" y="3078547"/>
          <a:ext cx="789286" cy="789286"/>
        </a:xfrm>
        <a:prstGeom prst="ellipse">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45921-098D-49FA-B6BF-6248986F24DB}">
      <dsp:nvSpPr>
        <dsp:cNvPr id="0" name=""/>
        <dsp:cNvSpPr/>
      </dsp:nvSpPr>
      <dsp:spPr>
        <a:xfrm>
          <a:off x="2013013" y="0"/>
          <a:ext cx="1719643" cy="955357"/>
        </a:xfrm>
        <a:prstGeom prst="roundRect">
          <a:avLst>
            <a:gd name="adj" fmla="val 10000"/>
          </a:avLst>
        </a:prstGeom>
        <a:solidFill>
          <a:schemeClr val="accent1">
            <a:lumMod val="20000"/>
            <a:lumOff val="80000"/>
            <a:alpha val="90000"/>
          </a:schemeClr>
        </a:solidFill>
        <a:ln w="26425"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noProof="0" dirty="0">
              <a:solidFill>
                <a:schemeClr val="accent1"/>
              </a:solidFill>
              <a:latin typeface="Corbel" panose="020B0503020204020204" pitchFamily="34" charset="0"/>
            </a:rPr>
            <a:t>Rhine</a:t>
          </a:r>
        </a:p>
      </dsp:txBody>
      <dsp:txXfrm>
        <a:off x="2040994" y="27981"/>
        <a:ext cx="1663681" cy="899395"/>
      </dsp:txXfrm>
    </dsp:sp>
    <dsp:sp modelId="{D419CE71-8B5A-4DED-880F-CD92FA10745E}">
      <dsp:nvSpPr>
        <dsp:cNvPr id="0" name=""/>
        <dsp:cNvSpPr/>
      </dsp:nvSpPr>
      <dsp:spPr>
        <a:xfrm>
          <a:off x="4496942" y="0"/>
          <a:ext cx="1719643" cy="955357"/>
        </a:xfrm>
        <a:prstGeom prst="roundRect">
          <a:avLst>
            <a:gd name="adj" fmla="val 10000"/>
          </a:avLst>
        </a:prstGeom>
        <a:solidFill>
          <a:schemeClr val="accent1">
            <a:lumMod val="20000"/>
            <a:lumOff val="80000"/>
            <a:alpha val="90000"/>
          </a:schemeClr>
        </a:solidFill>
        <a:ln w="26425"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noProof="0" dirty="0">
              <a:solidFill>
                <a:schemeClr val="accent1"/>
              </a:solidFill>
              <a:latin typeface="Corbel" panose="020B0503020204020204" pitchFamily="34" charset="0"/>
            </a:rPr>
            <a:t>Danube</a:t>
          </a:r>
        </a:p>
      </dsp:txBody>
      <dsp:txXfrm>
        <a:off x="4524923" y="27981"/>
        <a:ext cx="1663681" cy="899395"/>
      </dsp:txXfrm>
    </dsp:sp>
    <dsp:sp modelId="{FF333616-CA93-4092-857F-A858151F63DA}">
      <dsp:nvSpPr>
        <dsp:cNvPr id="0" name=""/>
        <dsp:cNvSpPr/>
      </dsp:nvSpPr>
      <dsp:spPr>
        <a:xfrm>
          <a:off x="3756540" y="4060268"/>
          <a:ext cx="716518" cy="716518"/>
        </a:xfrm>
        <a:prstGeom prst="triangle">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85975F-E616-4EAD-9757-CAAF016B27C5}">
      <dsp:nvSpPr>
        <dsp:cNvPr id="0" name=""/>
        <dsp:cNvSpPr/>
      </dsp:nvSpPr>
      <dsp:spPr>
        <a:xfrm>
          <a:off x="1965245" y="3760286"/>
          <a:ext cx="4299108" cy="290428"/>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9102D2-E896-4220-AA26-30AEEA3984E7}">
      <dsp:nvSpPr>
        <dsp:cNvPr id="0" name=""/>
        <dsp:cNvSpPr/>
      </dsp:nvSpPr>
      <dsp:spPr>
        <a:xfrm>
          <a:off x="4496942" y="2923393"/>
          <a:ext cx="1719643" cy="8025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noProof="0" dirty="0">
              <a:latin typeface="Corbel" panose="020B0503020204020204" pitchFamily="34" charset="0"/>
            </a:rPr>
            <a:t>25 billion tkm carryings (2017)</a:t>
          </a:r>
        </a:p>
      </dsp:txBody>
      <dsp:txXfrm>
        <a:off x="4536117" y="2962568"/>
        <a:ext cx="1641293" cy="724150"/>
      </dsp:txXfrm>
    </dsp:sp>
    <dsp:sp modelId="{D21D6685-5537-4F9A-954E-721AEC33646E}">
      <dsp:nvSpPr>
        <dsp:cNvPr id="0" name=""/>
        <dsp:cNvSpPr/>
      </dsp:nvSpPr>
      <dsp:spPr>
        <a:xfrm>
          <a:off x="4496942" y="2063571"/>
          <a:ext cx="1719643" cy="8025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noProof="0" dirty="0">
              <a:latin typeface="Corbel" panose="020B0503020204020204" pitchFamily="34" charset="0"/>
            </a:rPr>
            <a:t>39 Mio. t </a:t>
          </a:r>
        </a:p>
        <a:p>
          <a:pPr marL="0" lvl="0" indent="0" algn="ctr" defTabSz="577850">
            <a:lnSpc>
              <a:spcPct val="90000"/>
            </a:lnSpc>
            <a:spcBef>
              <a:spcPct val="0"/>
            </a:spcBef>
            <a:spcAft>
              <a:spcPct val="35000"/>
            </a:spcAft>
            <a:buNone/>
          </a:pPr>
          <a:r>
            <a:rPr lang="en-GB" sz="1300" kern="1200" noProof="0" dirty="0">
              <a:latin typeface="Corbel" panose="020B0503020204020204" pitchFamily="34" charset="0"/>
            </a:rPr>
            <a:t>freight volume (2017)</a:t>
          </a:r>
        </a:p>
      </dsp:txBody>
      <dsp:txXfrm>
        <a:off x="4536117" y="2102746"/>
        <a:ext cx="1641293" cy="724150"/>
      </dsp:txXfrm>
    </dsp:sp>
    <dsp:sp modelId="{56201B6E-E475-4DD3-ABC4-C4B967AD9553}">
      <dsp:nvSpPr>
        <dsp:cNvPr id="0" name=""/>
        <dsp:cNvSpPr/>
      </dsp:nvSpPr>
      <dsp:spPr>
        <a:xfrm>
          <a:off x="4496942" y="1203750"/>
          <a:ext cx="1719643" cy="8025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noProof="0" dirty="0">
              <a:latin typeface="Corbel" panose="020B0503020204020204" pitchFamily="34" charset="0"/>
            </a:rPr>
            <a:t>2.414 km length</a:t>
          </a:r>
        </a:p>
      </dsp:txBody>
      <dsp:txXfrm>
        <a:off x="4536117" y="1242925"/>
        <a:ext cx="1641293" cy="724150"/>
      </dsp:txXfrm>
    </dsp:sp>
    <dsp:sp modelId="{970A4470-1DCC-4619-872B-FC0FA31BBB5F}">
      <dsp:nvSpPr>
        <dsp:cNvPr id="0" name=""/>
        <dsp:cNvSpPr/>
      </dsp:nvSpPr>
      <dsp:spPr>
        <a:xfrm>
          <a:off x="2013013" y="2923393"/>
          <a:ext cx="1719643" cy="8025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noProof="0" dirty="0">
              <a:latin typeface="Corbel" panose="020B0503020204020204" pitchFamily="34" charset="0"/>
            </a:rPr>
            <a:t>40 billion  tkm carryings (2017)</a:t>
          </a:r>
        </a:p>
      </dsp:txBody>
      <dsp:txXfrm>
        <a:off x="2052188" y="2962568"/>
        <a:ext cx="1641293" cy="724150"/>
      </dsp:txXfrm>
    </dsp:sp>
    <dsp:sp modelId="{14735DB4-D7F5-46CE-BE5B-F5097F2C8678}">
      <dsp:nvSpPr>
        <dsp:cNvPr id="0" name=""/>
        <dsp:cNvSpPr/>
      </dsp:nvSpPr>
      <dsp:spPr>
        <a:xfrm>
          <a:off x="2013013" y="2063571"/>
          <a:ext cx="1719643" cy="8025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noProof="0" dirty="0">
              <a:latin typeface="Corbel" panose="020B0503020204020204" pitchFamily="34" charset="0"/>
            </a:rPr>
            <a:t>186 Mio. t </a:t>
          </a:r>
        </a:p>
        <a:p>
          <a:pPr marL="0" lvl="0" indent="0" algn="ctr" defTabSz="577850">
            <a:lnSpc>
              <a:spcPct val="90000"/>
            </a:lnSpc>
            <a:spcBef>
              <a:spcPct val="0"/>
            </a:spcBef>
            <a:spcAft>
              <a:spcPct val="35000"/>
            </a:spcAft>
            <a:buNone/>
          </a:pPr>
          <a:r>
            <a:rPr lang="en-GB" sz="1300" kern="1200" noProof="0" dirty="0">
              <a:latin typeface="Corbel" panose="020B0503020204020204" pitchFamily="34" charset="0"/>
            </a:rPr>
            <a:t>freight volume (2017)</a:t>
          </a:r>
        </a:p>
      </dsp:txBody>
      <dsp:txXfrm>
        <a:off x="2052188" y="2102746"/>
        <a:ext cx="1641293" cy="724150"/>
      </dsp:txXfrm>
    </dsp:sp>
    <dsp:sp modelId="{17FE4853-7D03-4569-B540-7E81B88AC126}">
      <dsp:nvSpPr>
        <dsp:cNvPr id="0" name=""/>
        <dsp:cNvSpPr/>
      </dsp:nvSpPr>
      <dsp:spPr>
        <a:xfrm>
          <a:off x="2013013" y="1203750"/>
          <a:ext cx="1719643" cy="8025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noProof="0" dirty="0">
              <a:latin typeface="Corbel" panose="020B0503020204020204" pitchFamily="34" charset="0"/>
            </a:rPr>
            <a:t>885 km length</a:t>
          </a:r>
        </a:p>
      </dsp:txBody>
      <dsp:txXfrm>
        <a:off x="2052188" y="1242925"/>
        <a:ext cx="1641293" cy="72415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0.05796</cdr:y>
    </cdr:from>
    <cdr:to>
      <cdr:x>1</cdr:x>
      <cdr:y>0.19093</cdr:y>
    </cdr:to>
    <cdr:sp macro="" textlink="">
      <cdr:nvSpPr>
        <cdr:cNvPr id="2" name="Textfeld 1"/>
        <cdr:cNvSpPr txBox="1">
          <a:spLocks xmlns:a="http://schemas.openxmlformats.org/drawingml/2006/main" noChangeArrowheads="1"/>
        </cdr:cNvSpPr>
      </cdr:nvSpPr>
      <cdr:spPr bwMode="auto">
        <a:xfrm xmlns:a="http://schemas.openxmlformats.org/drawingml/2006/main">
          <a:off x="-6678488" y="201258"/>
          <a:ext cx="4272136" cy="461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1" hangingPunct="1"/>
          <a:r>
            <a:rPr lang="de-DE" sz="800" dirty="0">
              <a:solidFill>
                <a:schemeClr val="accent1"/>
              </a:solidFill>
              <a:latin typeface="+mn-lt"/>
            </a:rPr>
            <a:t>Quelle: eigene Darstellung, in Anlehnung an</a:t>
          </a:r>
        </a:p>
        <a:p xmlns:a="http://schemas.openxmlformats.org/drawingml/2006/main">
          <a:pPr eaLnBrk="1" hangingPunct="1"/>
          <a:r>
            <a:rPr lang="de-DE" sz="800" dirty="0">
              <a:solidFill>
                <a:schemeClr val="accent1"/>
              </a:solidFill>
              <a:latin typeface="+mn-lt"/>
            </a:rPr>
            <a:t> </a:t>
          </a:r>
          <a:r>
            <a:rPr lang="en-GB" sz="800" dirty="0">
              <a:solidFill>
                <a:schemeClr val="accent1"/>
              </a:solidFill>
              <a:latin typeface="+mn-lt"/>
            </a:rPr>
            <a:t>http://www.wwinn.org/the-rhine </a:t>
          </a:r>
          <a:endParaRPr lang="de-DE" sz="800" dirty="0">
            <a:solidFill>
              <a:schemeClr val="accent1"/>
            </a:solidFill>
            <a:latin typeface="+mn-lt"/>
          </a:endParaRPr>
        </a:p>
        <a:p xmlns:a="http://schemas.openxmlformats.org/drawingml/2006/main">
          <a:pPr algn="l" eaLnBrk="1" hangingPunct="1"/>
          <a:endParaRPr lang="de-DE" sz="800" dirty="0">
            <a:solidFill>
              <a:schemeClr val="accent1"/>
            </a:solidFill>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00A23422-9514-4C53-B23F-FE35D3DB9E61}" type="datetimeFigureOut">
              <a:rPr lang="de-AT" smtClean="0"/>
              <a:t>27.09.2022</a:t>
            </a:fld>
            <a:endParaRPr lang="de-AT"/>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5FCCCB95-F18A-4D7D-926F-FCBC85DE8F12}" type="slidenum">
              <a:rPr lang="de-AT" smtClean="0"/>
              <a:t>‹#›</a:t>
            </a:fld>
            <a:endParaRPr lang="de-AT"/>
          </a:p>
        </p:txBody>
      </p:sp>
    </p:spTree>
    <p:extLst>
      <p:ext uri="{BB962C8B-B14F-4D97-AF65-F5344CB8AC3E}">
        <p14:creationId xmlns:p14="http://schemas.microsoft.com/office/powerpoint/2010/main" val="2408117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6"/>
          </a:xfrm>
          <a:prstGeom prst="rect">
            <a:avLst/>
          </a:prstGeom>
        </p:spPr>
        <p:txBody>
          <a:bodyPr vert="horz" lIns="92263" tIns="46131" rIns="92263" bIns="46131" rtlCol="0"/>
          <a:lstStyle>
            <a:lvl1pPr algn="l">
              <a:defRPr sz="1200"/>
            </a:lvl1pPr>
          </a:lstStyle>
          <a:p>
            <a:endParaRPr lang="de-AT" dirty="0"/>
          </a:p>
        </p:txBody>
      </p:sp>
      <p:sp>
        <p:nvSpPr>
          <p:cNvPr id="3" name="Date Placeholder 2"/>
          <p:cNvSpPr>
            <a:spLocks noGrp="1"/>
          </p:cNvSpPr>
          <p:nvPr>
            <p:ph type="dt" idx="1"/>
          </p:nvPr>
        </p:nvSpPr>
        <p:spPr>
          <a:xfrm>
            <a:off x="3854940" y="0"/>
            <a:ext cx="2949099" cy="497206"/>
          </a:xfrm>
          <a:prstGeom prst="rect">
            <a:avLst/>
          </a:prstGeom>
        </p:spPr>
        <p:txBody>
          <a:bodyPr vert="horz" lIns="92263" tIns="46131" rIns="92263" bIns="46131" rtlCol="0"/>
          <a:lstStyle>
            <a:lvl1pPr algn="r">
              <a:defRPr sz="1200"/>
            </a:lvl1pPr>
          </a:lstStyle>
          <a:p>
            <a:fld id="{CCFC2A34-98BB-4C93-A97D-162B0DCA04A7}" type="datetimeFigureOut">
              <a:rPr lang="de-AT" smtClean="0"/>
              <a:t>27.09.2022</a:t>
            </a:fld>
            <a:endParaRPr lang="de-AT" dirty="0"/>
          </a:p>
        </p:txBody>
      </p:sp>
      <p:sp>
        <p:nvSpPr>
          <p:cNvPr id="4" name="Slide Image Placeholder 3"/>
          <p:cNvSpPr>
            <a:spLocks noGrp="1" noRot="1" noChangeAspect="1"/>
          </p:cNvSpPr>
          <p:nvPr>
            <p:ph type="sldImg" idx="2"/>
          </p:nvPr>
        </p:nvSpPr>
        <p:spPr>
          <a:xfrm>
            <a:off x="915988" y="746125"/>
            <a:ext cx="4973637" cy="3729038"/>
          </a:xfrm>
          <a:prstGeom prst="rect">
            <a:avLst/>
          </a:prstGeom>
          <a:noFill/>
          <a:ln w="12700">
            <a:solidFill>
              <a:prstClr val="black"/>
            </a:solidFill>
          </a:ln>
        </p:spPr>
        <p:txBody>
          <a:bodyPr vert="horz" lIns="92263" tIns="46131" rIns="92263" bIns="46131" rtlCol="0" anchor="ctr"/>
          <a:lstStyle/>
          <a:p>
            <a:endParaRPr lang="de-AT" dirty="0"/>
          </a:p>
        </p:txBody>
      </p:sp>
      <p:sp>
        <p:nvSpPr>
          <p:cNvPr id="5" name="Notes Placeholder 4"/>
          <p:cNvSpPr>
            <a:spLocks noGrp="1"/>
          </p:cNvSpPr>
          <p:nvPr>
            <p:ph type="body" sz="quarter" idx="3"/>
          </p:nvPr>
        </p:nvSpPr>
        <p:spPr>
          <a:xfrm>
            <a:off x="680562" y="4723448"/>
            <a:ext cx="5444490" cy="4474846"/>
          </a:xfrm>
          <a:prstGeom prst="rect">
            <a:avLst/>
          </a:prstGeom>
        </p:spPr>
        <p:txBody>
          <a:bodyPr vert="horz" lIns="92263" tIns="46131" rIns="92263" bIns="461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9445170"/>
            <a:ext cx="2949099" cy="497206"/>
          </a:xfrm>
          <a:prstGeom prst="rect">
            <a:avLst/>
          </a:prstGeom>
        </p:spPr>
        <p:txBody>
          <a:bodyPr vert="horz" lIns="92263" tIns="46131" rIns="92263" bIns="46131" rtlCol="0" anchor="b"/>
          <a:lstStyle>
            <a:lvl1pPr algn="l">
              <a:defRPr sz="1200"/>
            </a:lvl1pPr>
          </a:lstStyle>
          <a:p>
            <a:endParaRPr lang="de-AT" dirty="0"/>
          </a:p>
        </p:txBody>
      </p:sp>
      <p:sp>
        <p:nvSpPr>
          <p:cNvPr id="7" name="Slide Number Placeholder 6"/>
          <p:cNvSpPr>
            <a:spLocks noGrp="1"/>
          </p:cNvSpPr>
          <p:nvPr>
            <p:ph type="sldNum" sz="quarter" idx="5"/>
          </p:nvPr>
        </p:nvSpPr>
        <p:spPr>
          <a:xfrm>
            <a:off x="3854940" y="9445170"/>
            <a:ext cx="2949099" cy="497206"/>
          </a:xfrm>
          <a:prstGeom prst="rect">
            <a:avLst/>
          </a:prstGeom>
        </p:spPr>
        <p:txBody>
          <a:bodyPr vert="horz" lIns="92263" tIns="46131" rIns="92263" bIns="46131" rtlCol="0" anchor="b"/>
          <a:lstStyle>
            <a:lvl1pPr algn="r">
              <a:defRPr sz="1200"/>
            </a:lvl1pPr>
          </a:lstStyle>
          <a:p>
            <a:fld id="{56F06DAA-0A4E-4110-9797-3FB8CA0FEA93}" type="slidenum">
              <a:rPr lang="de-AT" smtClean="0"/>
              <a:t>‹#›</a:t>
            </a:fld>
            <a:endParaRPr lang="de-AT" dirty="0"/>
          </a:p>
        </p:txBody>
      </p:sp>
    </p:spTree>
    <p:extLst>
      <p:ext uri="{BB962C8B-B14F-4D97-AF65-F5344CB8AC3E}">
        <p14:creationId xmlns:p14="http://schemas.microsoft.com/office/powerpoint/2010/main" val="15501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1</a:t>
            </a:fld>
            <a:endParaRPr lang="de-AT" dirty="0"/>
          </a:p>
        </p:txBody>
      </p:sp>
    </p:spTree>
    <p:extLst>
      <p:ext uri="{BB962C8B-B14F-4D97-AF65-F5344CB8AC3E}">
        <p14:creationId xmlns:p14="http://schemas.microsoft.com/office/powerpoint/2010/main" val="3324230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Danube rises in the Black Forest in Germany and empties into the Black Sea in Romania and the Ukraine. The river has a length of </a:t>
            </a:r>
            <a:r>
              <a:rPr lang="en-US" b="1" dirty="0"/>
              <a:t>2,845 km </a:t>
            </a:r>
            <a:r>
              <a:rPr lang="en-US" dirty="0"/>
              <a:t>–2,415 km are navigable – and connects ten riparian states. The Danube has been a significant European trading route since early history. It is also an important source of energy and drinking water, as well as a precious and unique recreational space and habitat.</a:t>
            </a:r>
          </a:p>
          <a:p>
            <a:endParaRPr lang="de-DE" dirty="0"/>
          </a:p>
          <a:p>
            <a:r>
              <a:rPr lang="de-DE" dirty="0"/>
              <a:t>Quelle: Manua</a:t>
            </a:r>
            <a:r>
              <a:rPr lang="de-DE" baseline="0" dirty="0"/>
              <a:t>l on Danube Navigation 41</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Picture: </a:t>
            </a:r>
            <a:r>
              <a:rPr lang="de-AT" dirty="0" err="1"/>
              <a:t>viadonau</a:t>
            </a:r>
            <a:r>
              <a:rPr lang="de-AT" dirty="0"/>
              <a:t>,</a:t>
            </a:r>
            <a:r>
              <a:rPr lang="de-AT" baseline="0" dirty="0"/>
              <a:t> https://fotos.viadonau.org</a:t>
            </a:r>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10</a:t>
            </a:fld>
            <a:endParaRPr lang="de-AT" dirty="0"/>
          </a:p>
        </p:txBody>
      </p:sp>
    </p:spTree>
    <p:extLst>
      <p:ext uri="{BB962C8B-B14F-4D97-AF65-F5344CB8AC3E}">
        <p14:creationId xmlns:p14="http://schemas.microsoft.com/office/powerpoint/2010/main" val="3590085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With a total length of 1,075 kilometers, Romania has the largest share of the Danube, representing almost a third of the entire length of the river. Thereof, some 470 kilometers make up the common state border with Bulgaria. Moldova has the smallest share of the Danube with only 550 meters. Four countries, i.e. Croatia, Bulgaria, Moldova and Ukraine, are situated on only one bank of the river.</a:t>
            </a:r>
          </a:p>
          <a:p>
            <a:endParaRPr lang="en-US" noProof="0" dirty="0"/>
          </a:p>
          <a:p>
            <a:r>
              <a:rPr lang="en-US" noProof="0" dirty="0"/>
              <a:t>The river basin district is the catchment area where all water from land surfaces, streams and ground water sources drains into the respective river. The river basin of the Danube covers 801,463 km². It lies to the west of the Black Sea in Central and South-Eastern Europe.</a:t>
            </a:r>
          </a:p>
          <a:p>
            <a:endParaRPr lang="en-GB" noProof="0" dirty="0"/>
          </a:p>
          <a:p>
            <a:r>
              <a:rPr lang="en-GB" noProof="0" dirty="0"/>
              <a:t>Source: Manual</a:t>
            </a:r>
            <a:r>
              <a:rPr lang="en-GB" baseline="0" noProof="0" dirty="0"/>
              <a:t> on Danube Navigation page 39-40.</a:t>
            </a:r>
          </a:p>
          <a:p>
            <a:r>
              <a:rPr lang="en-GB" baseline="0" noProof="0" dirty="0"/>
              <a:t>Picture: viadonau, </a:t>
            </a:r>
            <a:r>
              <a:rPr lang="en-GB" noProof="0" dirty="0"/>
              <a:t>Manual</a:t>
            </a:r>
            <a:r>
              <a:rPr lang="en-GB" baseline="0" noProof="0" dirty="0"/>
              <a:t> on Danube Navigation page 38</a:t>
            </a:r>
            <a:endParaRPr lang="en-GB" noProof="0" dirty="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11</a:t>
            </a:fld>
            <a:endParaRPr lang="de-AT" dirty="0"/>
          </a:p>
        </p:txBody>
      </p:sp>
    </p:spTree>
    <p:extLst>
      <p:ext uri="{BB962C8B-B14F-4D97-AF65-F5344CB8AC3E}">
        <p14:creationId xmlns:p14="http://schemas.microsoft.com/office/powerpoint/2010/main" val="4280447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approximately 90 million inhabitants, the Danube region is of great economic interest. The focus of this economic development lies in the capital cities of the Danube countries.</a:t>
            </a:r>
          </a:p>
          <a:p>
            <a:endParaRPr lang="en-US" baseline="0" dirty="0"/>
          </a:p>
          <a:p>
            <a:r>
              <a:rPr lang="en-US" baseline="0" dirty="0"/>
              <a:t>The Danube is of particular importance as a transport mode for the industrial sites that are located along the Danube corridor. Bulk freight capacity, the proximity to raw material markets, large free transport capacities and low transport costs all add up to make inland navigation the logical partner for resource-intensive industries.</a:t>
            </a:r>
          </a:p>
          <a:p>
            <a:endParaRPr lang="en-US" baseline="0" dirty="0"/>
          </a:p>
          <a:p>
            <a:r>
              <a:rPr lang="en-US" baseline="0" dirty="0"/>
              <a:t>Due to its fertile soil, the Danube region is an important area for the cultivation of agricultural raw materials. These not only serve to ensure the sustainable provision of the conurbations in the vicinity of the Danube, but are also transported along the logistical axis of the Danube to be further processed.</a:t>
            </a:r>
            <a:endParaRPr lang="de-AT" baseline="0" dirty="0"/>
          </a:p>
          <a:p>
            <a:endParaRPr lang="de-AT" baseline="0" dirty="0"/>
          </a:p>
          <a:p>
            <a:endParaRPr lang="de-AT" baseline="0" dirty="0"/>
          </a:p>
          <a:p>
            <a:endParaRPr lang="de-AT" baseline="0" dirty="0"/>
          </a:p>
          <a:p>
            <a:r>
              <a:rPr lang="de-AT" baseline="0" dirty="0"/>
              <a:t>Source: Manual on Danube Navigation </a:t>
            </a:r>
            <a:r>
              <a:rPr lang="de-AT" baseline="0" dirty="0" err="1"/>
              <a:t>page</a:t>
            </a:r>
            <a:r>
              <a:rPr lang="de-AT" baseline="0" dirty="0"/>
              <a:t> 146.</a:t>
            </a:r>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solidFill>
                  <a:prstClr val="black"/>
                </a:solidFill>
              </a:rPr>
              <a:pPr/>
              <a:t>12</a:t>
            </a:fld>
            <a:endParaRPr lang="de-AT" dirty="0">
              <a:solidFill>
                <a:prstClr val="black"/>
              </a:solidFill>
            </a:endParaRPr>
          </a:p>
        </p:txBody>
      </p:sp>
    </p:spTree>
    <p:extLst>
      <p:ext uri="{BB962C8B-B14F-4D97-AF65-F5344CB8AC3E}">
        <p14:creationId xmlns:p14="http://schemas.microsoft.com/office/powerpoint/2010/main" val="4153624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000" dirty="0"/>
              <a:t>In 2017</a:t>
            </a:r>
            <a:r>
              <a:rPr lang="en-US" sz="1000" baseline="0" dirty="0"/>
              <a:t> the transport volume on the Danube was 39.3</a:t>
            </a:r>
            <a:r>
              <a:rPr lang="en-US" sz="1000" dirty="0"/>
              <a:t> million</a:t>
            </a:r>
            <a:r>
              <a:rPr lang="en-US" sz="1000" baseline="0" dirty="0"/>
              <a:t> tons</a:t>
            </a:r>
            <a:r>
              <a:rPr lang="en-US" sz="1000" dirty="0"/>
              <a:t> (mean transport distance approx. 600 km) compared to 186 million</a:t>
            </a:r>
            <a:r>
              <a:rPr lang="en-US" sz="1000" baseline="0" dirty="0"/>
              <a:t> tons </a:t>
            </a:r>
            <a:r>
              <a:rPr lang="en-US" sz="1000" dirty="0"/>
              <a:t>on the Rhine (mean transport distance approx. 200 km). Inland navigation is a vital transport mode for the </a:t>
            </a:r>
            <a:r>
              <a:rPr lang="en-US" sz="1000" b="1" dirty="0"/>
              <a:t>steel industry</a:t>
            </a:r>
            <a:r>
              <a:rPr lang="en-US" sz="1000" dirty="0"/>
              <a:t>. Iron ore accounts for example for 25-30% of the total transport volume shipped on the Austrian stretch of the Danube. Due to their heavy weight, semi-finished and finished goods such as steel coils can also be transported economically using inland navigation.</a:t>
            </a:r>
          </a:p>
          <a:p>
            <a:r>
              <a:rPr lang="en-US" sz="1000" dirty="0"/>
              <a:t>The demand and, therefore, also the flow of goods from the </a:t>
            </a:r>
            <a:r>
              <a:rPr lang="en-US" sz="1000" b="1" dirty="0"/>
              <a:t>agriculture and forestry sector</a:t>
            </a:r>
            <a:r>
              <a:rPr lang="en-US" sz="1000" dirty="0"/>
              <a:t> can fluctuate greatly from one year to the next. Agriculture is dependent to a great extent on weather conditions (precipitation, temperature, days of sunshine per year). </a:t>
            </a:r>
          </a:p>
          <a:p>
            <a:r>
              <a:rPr lang="en-US" sz="1000" dirty="0"/>
              <a:t>Petroleum products from the </a:t>
            </a:r>
            <a:r>
              <a:rPr lang="en-US" sz="1000" b="1" dirty="0"/>
              <a:t>mineral oil industry </a:t>
            </a:r>
            <a:r>
              <a:rPr lang="en-US" sz="1000" dirty="0"/>
              <a:t>account for a large share of total transport volumes on the Austrian stretch of the Danube and therefore constitute a key market. In the Danube region there are many refineries located either on or near the waterway. </a:t>
            </a:r>
          </a:p>
          <a:p>
            <a:endParaRPr lang="en-US" sz="1000" dirty="0"/>
          </a:p>
          <a:p>
            <a:r>
              <a:rPr lang="en-US" sz="1000" dirty="0"/>
              <a:t>The Danube connects the four major sea ports (Amsterdam, Rotterdam, Antwerp in the north and the Black Sea port of </a:t>
            </a:r>
            <a:r>
              <a:rPr lang="en-US" sz="1000" dirty="0" err="1"/>
              <a:t>Constantza</a:t>
            </a:r>
            <a:r>
              <a:rPr lang="en-US" sz="1000" dirty="0"/>
              <a:t> in the south). The 12 ports with the highest turnover, with a cargo turnover of over 1 million tons in 2017, are located along the Danube:</a:t>
            </a:r>
          </a:p>
          <a:p>
            <a:endParaRPr lang="de-AT" sz="1000" dirty="0"/>
          </a:p>
          <a:p>
            <a:pPr marL="228600" indent="-228600">
              <a:buAutoNum type="arabicParenR"/>
            </a:pPr>
            <a:r>
              <a:rPr lang="de-AT" sz="1000" baseline="0" dirty="0">
                <a:latin typeface="+mn-lt"/>
              </a:rPr>
              <a:t>Ismail (UA)</a:t>
            </a:r>
          </a:p>
          <a:p>
            <a:pPr marL="228600" indent="-228600">
              <a:buAutoNum type="arabicParenR"/>
            </a:pPr>
            <a:r>
              <a:rPr lang="de-AT" sz="1000" baseline="0" dirty="0">
                <a:latin typeface="+mn-lt"/>
              </a:rPr>
              <a:t>Linz (AT)</a:t>
            </a:r>
          </a:p>
          <a:p>
            <a:pPr marL="228600" indent="-228600">
              <a:buAutoNum type="arabicParenR"/>
            </a:pPr>
            <a:r>
              <a:rPr lang="de-AT" sz="1000" baseline="0" dirty="0">
                <a:latin typeface="+mn-lt"/>
              </a:rPr>
              <a:t>Russe (BG)</a:t>
            </a:r>
          </a:p>
          <a:p>
            <a:pPr marL="228600" indent="-228600">
              <a:buAutoNum type="arabicParenR"/>
            </a:pPr>
            <a:r>
              <a:rPr lang="de-AT" sz="1000" baseline="0" dirty="0" err="1">
                <a:latin typeface="+mn-lt"/>
              </a:rPr>
              <a:t>Lom</a:t>
            </a:r>
            <a:r>
              <a:rPr lang="de-AT" sz="1000" baseline="0" dirty="0">
                <a:latin typeface="+mn-lt"/>
              </a:rPr>
              <a:t> (BG)</a:t>
            </a:r>
          </a:p>
          <a:p>
            <a:pPr marL="228600" indent="-228600">
              <a:buAutoNum type="arabicParenR"/>
            </a:pPr>
            <a:r>
              <a:rPr lang="de-AT" sz="1000" baseline="0" dirty="0" err="1">
                <a:latin typeface="+mn-lt"/>
              </a:rPr>
              <a:t>Smederovo</a:t>
            </a:r>
            <a:r>
              <a:rPr lang="de-AT" sz="1000" baseline="0" dirty="0">
                <a:latin typeface="+mn-lt"/>
              </a:rPr>
              <a:t> (SRB)</a:t>
            </a:r>
          </a:p>
          <a:p>
            <a:pPr marL="228600" indent="-228600">
              <a:buAutoNum type="arabicParenR"/>
            </a:pPr>
            <a:r>
              <a:rPr lang="de-AT" sz="1000" baseline="0" dirty="0">
                <a:latin typeface="+mn-lt"/>
              </a:rPr>
              <a:t>Bratislava (SK)</a:t>
            </a:r>
          </a:p>
          <a:p>
            <a:pPr marL="228600" indent="-228600">
              <a:buAutoNum type="arabicParenR"/>
            </a:pPr>
            <a:r>
              <a:rPr lang="de-AT" sz="1000" baseline="0" dirty="0" err="1">
                <a:latin typeface="+mn-lt"/>
              </a:rPr>
              <a:t>Tulcea</a:t>
            </a:r>
            <a:r>
              <a:rPr lang="de-AT" sz="1000" baseline="0" dirty="0">
                <a:latin typeface="+mn-lt"/>
              </a:rPr>
              <a:t> (RO)</a:t>
            </a:r>
          </a:p>
          <a:p>
            <a:pPr marL="228600" indent="-228600">
              <a:buAutoNum type="arabicParenR"/>
            </a:pPr>
            <a:r>
              <a:rPr lang="de-AT" sz="1000" baseline="0" dirty="0">
                <a:latin typeface="+mn-lt"/>
              </a:rPr>
              <a:t>Budapest (HU)</a:t>
            </a:r>
          </a:p>
          <a:p>
            <a:pPr marL="228600" indent="-228600">
              <a:buAutoNum type="arabicParenR"/>
            </a:pPr>
            <a:r>
              <a:rPr lang="de-AT" sz="1000" baseline="0" dirty="0">
                <a:latin typeface="+mn-lt"/>
              </a:rPr>
              <a:t>Regensburg (DE)</a:t>
            </a:r>
          </a:p>
          <a:p>
            <a:pPr marL="228600" indent="-228600">
              <a:buAutoNum type="arabicParenR"/>
            </a:pPr>
            <a:r>
              <a:rPr lang="de-AT" sz="1000" baseline="0" dirty="0">
                <a:latin typeface="+mn-lt"/>
              </a:rPr>
              <a:t>Wien (AT)</a:t>
            </a:r>
          </a:p>
          <a:p>
            <a:pPr marL="228600" indent="-228600">
              <a:buAutoNum type="arabicParenR"/>
            </a:pPr>
            <a:r>
              <a:rPr lang="de-AT" sz="1000" baseline="0" dirty="0" err="1">
                <a:latin typeface="+mn-lt"/>
              </a:rPr>
              <a:t>Galati</a:t>
            </a:r>
            <a:r>
              <a:rPr lang="de-AT" sz="1000" baseline="0" dirty="0">
                <a:latin typeface="+mn-lt"/>
              </a:rPr>
              <a:t> (RO)</a:t>
            </a:r>
          </a:p>
          <a:p>
            <a:pPr marL="228600" indent="-228600">
              <a:buAutoNum type="arabicParenR"/>
            </a:pPr>
            <a:r>
              <a:rPr lang="de-AT" sz="1000" baseline="0" dirty="0" err="1">
                <a:latin typeface="+mn-lt"/>
              </a:rPr>
              <a:t>Calarasi</a:t>
            </a:r>
            <a:r>
              <a:rPr lang="de-AT" sz="1000" baseline="0" dirty="0">
                <a:latin typeface="+mn-lt"/>
              </a:rPr>
              <a:t> (RO)</a:t>
            </a:r>
          </a:p>
          <a:p>
            <a:endParaRPr lang="en-US" sz="1000" dirty="0"/>
          </a:p>
          <a:p>
            <a:endParaRPr lang="en-GB" sz="1000" dirty="0"/>
          </a:p>
          <a:p>
            <a:endParaRPr lang="en-GB" sz="1000" dirty="0"/>
          </a:p>
          <a:p>
            <a:r>
              <a:rPr lang="en-GB" sz="1000" dirty="0"/>
              <a:t>Sources:</a:t>
            </a:r>
            <a:r>
              <a:rPr lang="en-GB" sz="1000" baseline="0" dirty="0"/>
              <a:t> </a:t>
            </a:r>
            <a:r>
              <a:rPr lang="en-GB" sz="1000" dirty="0"/>
              <a:t>viadonau, “Manual on Danube Navigation”, p</a:t>
            </a:r>
            <a:r>
              <a:rPr lang="en-GB" sz="1000" baseline="0" dirty="0"/>
              <a:t> 17, 20, 154, 161-163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t>Picture: </a:t>
            </a:r>
            <a:r>
              <a:rPr lang="en-GB" sz="1000" dirty="0"/>
              <a:t>based on </a:t>
            </a:r>
            <a:r>
              <a:rPr lang="en-GB" sz="1000" baseline="0" dirty="0" err="1"/>
              <a:t>Donaukommission</a:t>
            </a:r>
            <a:r>
              <a:rPr lang="en-GB" sz="1000" baseline="0" dirty="0"/>
              <a:t> (2019), </a:t>
            </a:r>
            <a:r>
              <a:rPr lang="en-GB" sz="1000" baseline="0" dirty="0" err="1"/>
              <a:t>Statistik</a:t>
            </a:r>
            <a:r>
              <a:rPr lang="en-GB" sz="1000" baseline="0" dirty="0"/>
              <a:t> der </a:t>
            </a:r>
            <a:r>
              <a:rPr lang="en-GB" sz="1000" baseline="0" dirty="0" err="1"/>
              <a:t>Donauschifffahrt</a:t>
            </a:r>
            <a:r>
              <a:rPr lang="en-GB" sz="1000" baseline="0" dirty="0"/>
              <a:t> </a:t>
            </a:r>
            <a:r>
              <a:rPr lang="en-GB" sz="1000" baseline="0" dirty="0" err="1"/>
              <a:t>für</a:t>
            </a:r>
            <a:r>
              <a:rPr lang="en-GB" sz="1000" baseline="0" dirty="0"/>
              <a:t> die </a:t>
            </a:r>
            <a:r>
              <a:rPr lang="en-GB" sz="1000" baseline="0" dirty="0" err="1"/>
              <a:t>Jahre</a:t>
            </a:r>
            <a:r>
              <a:rPr lang="en-GB" sz="1000" baseline="0" dirty="0"/>
              <a:t> 2016-2017</a:t>
            </a:r>
            <a:endParaRPr lang="en-GB" sz="1000" dirty="0"/>
          </a:p>
          <a:p>
            <a:endParaRPr lang="en-GB" sz="1000" dirty="0"/>
          </a:p>
        </p:txBody>
      </p:sp>
      <p:sp>
        <p:nvSpPr>
          <p:cNvPr id="4" name="Foliennummernplatzhalter 3"/>
          <p:cNvSpPr>
            <a:spLocks noGrp="1"/>
          </p:cNvSpPr>
          <p:nvPr>
            <p:ph type="sldNum" sz="quarter" idx="10"/>
          </p:nvPr>
        </p:nvSpPr>
        <p:spPr/>
        <p:txBody>
          <a:bodyPr/>
          <a:lstStyle/>
          <a:p>
            <a:fld id="{56F06DAA-0A4E-4110-9797-3FB8CA0FEA93}" type="slidenum">
              <a:rPr lang="de-AT" smtClean="0"/>
              <a:t>13</a:t>
            </a:fld>
            <a:endParaRPr lang="de-AT" dirty="0"/>
          </a:p>
        </p:txBody>
      </p:sp>
    </p:spTree>
    <p:extLst>
      <p:ext uri="{BB962C8B-B14F-4D97-AF65-F5344CB8AC3E}">
        <p14:creationId xmlns:p14="http://schemas.microsoft.com/office/powerpoint/2010/main" val="1259486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US" sz="1800" b="0" i="0" u="none" strike="noStrike" baseline="0" dirty="0">
                <a:solidFill>
                  <a:srgbClr val="1D1D1B"/>
                </a:solidFill>
                <a:latin typeface="AkkuratStd-Light"/>
              </a:rPr>
              <a:t>In 2020, a total of around 34.0 million tons of goods were transported on the entire</a:t>
            </a:r>
          </a:p>
          <a:p>
            <a:pPr algn="l"/>
            <a:r>
              <a:rPr lang="en-US" sz="1800" b="0" i="0" u="none" strike="noStrike" baseline="0" dirty="0">
                <a:solidFill>
                  <a:srgbClr val="1D1D1B"/>
                </a:solidFill>
                <a:latin typeface="AkkuratStd-Light"/>
              </a:rPr>
              <a:t>navigable Danube between Kelheim and the Black Sea, its tributaries and the</a:t>
            </a:r>
          </a:p>
          <a:p>
            <a:pPr algn="l"/>
            <a:r>
              <a:rPr lang="en-US" sz="1800" b="0" i="0" u="none" strike="noStrike" baseline="0" dirty="0">
                <a:solidFill>
                  <a:srgbClr val="1D1D1B"/>
                </a:solidFill>
                <a:latin typeface="AkkuratStd-Light"/>
              </a:rPr>
              <a:t>Danube-Black Sea Canal. This corresponds to a slight decrease of 2.2 million tons</a:t>
            </a:r>
          </a:p>
          <a:p>
            <a:pPr algn="l"/>
            <a:r>
              <a:rPr lang="en-US" sz="1800" b="0" i="0" u="none" strike="noStrike" baseline="0" dirty="0">
                <a:solidFill>
                  <a:srgbClr val="1D1D1B"/>
                </a:solidFill>
                <a:latin typeface="AkkuratStd-Light"/>
              </a:rPr>
              <a:t>or 6.1% compared to 2019.</a:t>
            </a:r>
          </a:p>
          <a:p>
            <a:pPr algn="l"/>
            <a:endParaRPr lang="en-US" sz="1800" b="0" i="0" u="none" strike="noStrike" baseline="0" dirty="0">
              <a:solidFill>
                <a:srgbClr val="1D1D1B"/>
              </a:solidFill>
              <a:latin typeface="AkkuratStd-Light"/>
            </a:endParaRPr>
          </a:p>
          <a:p>
            <a:pPr algn="l"/>
            <a:r>
              <a:rPr lang="en-US" sz="1800" b="0" i="0" u="none" strike="noStrike" baseline="0" dirty="0">
                <a:solidFill>
                  <a:srgbClr val="1D1D1B"/>
                </a:solidFill>
                <a:latin typeface="AkkuratStd-Light"/>
              </a:rPr>
              <a:t>In terms of individual countries, the largest transport volumes were achieved by far</a:t>
            </a:r>
          </a:p>
          <a:p>
            <a:pPr algn="l"/>
            <a:r>
              <a:rPr lang="en-US" sz="1800" b="0" i="0" u="none" strike="noStrike" baseline="0" dirty="0">
                <a:solidFill>
                  <a:srgbClr val="1D1D1B"/>
                </a:solidFill>
                <a:latin typeface="AkkuratStd-Light"/>
              </a:rPr>
              <a:t>in Romania with 24.4 million tons, Bulgaria with 22.2 million tons and Serbia with</a:t>
            </a:r>
          </a:p>
          <a:p>
            <a:pPr algn="l"/>
            <a:r>
              <a:rPr lang="en-US" sz="1800" b="0" i="0" u="none" strike="noStrike" baseline="0" dirty="0">
                <a:solidFill>
                  <a:srgbClr val="1D1D1B"/>
                </a:solidFill>
                <a:latin typeface="AkkuratStd-Light"/>
              </a:rPr>
              <a:t>16.0 million tons. Trailing behind were Hungary with 8.5 million tons, Austria with</a:t>
            </a:r>
          </a:p>
          <a:p>
            <a:pPr algn="l"/>
            <a:r>
              <a:rPr lang="en-US" sz="1800" b="0" i="0" u="none" strike="noStrike" baseline="0" dirty="0">
                <a:solidFill>
                  <a:srgbClr val="1D1D1B"/>
                </a:solidFill>
                <a:latin typeface="AkkuratStd-Light"/>
              </a:rPr>
              <a:t>7.6 million tons, Croatia with 7.0 million tons, Slovakia with 6.1 million tons, Germany</a:t>
            </a:r>
          </a:p>
          <a:p>
            <a:pPr algn="l"/>
            <a:r>
              <a:rPr lang="en-US" sz="1800" b="0" i="0" u="none" strike="noStrike" baseline="0" dirty="0">
                <a:solidFill>
                  <a:srgbClr val="1D1D1B"/>
                </a:solidFill>
                <a:latin typeface="AkkuratStd-Light"/>
              </a:rPr>
              <a:t>(local government districts of the Upper Palatinate/Lower Bavaria) with 3.5 million</a:t>
            </a:r>
          </a:p>
          <a:p>
            <a:pPr algn="l"/>
            <a:r>
              <a:rPr lang="en-US" sz="1800" b="0" i="0" u="none" strike="noStrike" baseline="0" dirty="0">
                <a:solidFill>
                  <a:srgbClr val="1D1D1B"/>
                </a:solidFill>
                <a:latin typeface="AkkuratStd-Light"/>
              </a:rPr>
              <a:t>tons, Ukraine with 2.7 million tons*, Moldova with 0.5 million tons and Bosnia-Herzegovina,</a:t>
            </a:r>
          </a:p>
          <a:p>
            <a:pPr algn="l"/>
            <a:r>
              <a:rPr lang="en-US" sz="1800" b="0" i="0" u="none" strike="noStrike" baseline="0" dirty="0">
                <a:solidFill>
                  <a:srgbClr val="1D1D1B"/>
                </a:solidFill>
                <a:latin typeface="AkkuratStd-Light"/>
              </a:rPr>
              <a:t>which is connected indirectly to the Danube via the Sava, with 0.1</a:t>
            </a:r>
          </a:p>
          <a:p>
            <a:pPr algn="l"/>
            <a:r>
              <a:rPr lang="de-AT" sz="1800" b="0" i="0" u="none" strike="noStrike" baseline="0" dirty="0" err="1">
                <a:solidFill>
                  <a:srgbClr val="1D1D1B"/>
                </a:solidFill>
                <a:latin typeface="AkkuratStd-Light"/>
              </a:rPr>
              <a:t>million</a:t>
            </a:r>
            <a:r>
              <a:rPr lang="de-AT" sz="1800" b="0" i="0" u="none" strike="noStrike" baseline="0" dirty="0">
                <a:solidFill>
                  <a:srgbClr val="1D1D1B"/>
                </a:solidFill>
                <a:latin typeface="AkkuratStd-Light"/>
              </a:rPr>
              <a:t> </a:t>
            </a:r>
            <a:r>
              <a:rPr lang="de-AT" sz="1800" b="0" i="0" u="none" strike="noStrike" baseline="0" dirty="0" err="1">
                <a:solidFill>
                  <a:srgbClr val="1D1D1B"/>
                </a:solidFill>
                <a:latin typeface="AkkuratStd-Light"/>
              </a:rPr>
              <a:t>tons</a:t>
            </a:r>
            <a:r>
              <a:rPr lang="de-AT" sz="1800" b="0" i="0" u="none" strike="noStrike" baseline="0" dirty="0">
                <a:solidFill>
                  <a:srgbClr val="1D1D1B"/>
                </a:solidFill>
                <a:latin typeface="AkkuratStd-Light"/>
              </a:rPr>
              <a:t>.</a:t>
            </a:r>
          </a:p>
          <a:p>
            <a:pPr algn="l"/>
            <a:endParaRPr lang="de-AT" sz="1800" b="0" i="0" u="none" strike="noStrike" baseline="0" dirty="0">
              <a:solidFill>
                <a:srgbClr val="1D1D1B"/>
              </a:solidFill>
              <a:latin typeface="AkkuratStd-Light"/>
            </a:endParaRPr>
          </a:p>
          <a:p>
            <a:pPr algn="l"/>
            <a:r>
              <a:rPr lang="en-US" sz="1800" b="0" i="0" u="none" strike="noStrike" baseline="0" dirty="0">
                <a:solidFill>
                  <a:srgbClr val="1D1D1B"/>
                </a:solidFill>
                <a:latin typeface="AkkuratStd-Light"/>
              </a:rPr>
              <a:t>These size ratios show that considerably higher transport volumes are achieved on</a:t>
            </a:r>
          </a:p>
          <a:p>
            <a:pPr algn="l"/>
            <a:r>
              <a:rPr lang="en-US" sz="1800" b="0" i="0" u="none" strike="noStrike" baseline="0" dirty="0">
                <a:solidFill>
                  <a:srgbClr val="1D1D1B"/>
                </a:solidFill>
                <a:latin typeface="AkkuratStd-Light"/>
              </a:rPr>
              <a:t>the lower and middle Danube than on the upper Danube. For comparison: in 2020,</a:t>
            </a:r>
          </a:p>
          <a:p>
            <a:pPr algn="l"/>
            <a:r>
              <a:rPr lang="en-US" sz="1800" b="0" i="0" u="none" strike="noStrike" baseline="0" dirty="0">
                <a:solidFill>
                  <a:srgbClr val="1D1D1B"/>
                </a:solidFill>
                <a:latin typeface="AkkuratStd-Light"/>
              </a:rPr>
              <a:t>more than three times the quantity generated in Austria was shipped in Romania.</a:t>
            </a:r>
            <a:endParaRPr lang="en-US" dirty="0"/>
          </a:p>
          <a:p>
            <a:endParaRPr lang="en-US" dirty="0"/>
          </a:p>
          <a:p>
            <a:r>
              <a:rPr lang="en-US" dirty="0"/>
              <a:t>Source: Annual</a:t>
            </a:r>
            <a:r>
              <a:rPr lang="en-US" baseline="0" dirty="0"/>
              <a:t> report of </a:t>
            </a:r>
            <a:r>
              <a:rPr lang="en-US" baseline="0" dirty="0" err="1"/>
              <a:t>viadonau</a:t>
            </a:r>
            <a:r>
              <a:rPr lang="en-US" baseline="0" dirty="0"/>
              <a:t>, 2021, p 44,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Picture: </a:t>
            </a:r>
            <a:r>
              <a:rPr lang="en-US" dirty="0"/>
              <a:t>Annual</a:t>
            </a:r>
            <a:r>
              <a:rPr lang="en-US" baseline="0" dirty="0"/>
              <a:t> report of </a:t>
            </a:r>
            <a:r>
              <a:rPr lang="en-US" baseline="0" dirty="0" err="1"/>
              <a:t>viadonau</a:t>
            </a:r>
            <a:r>
              <a:rPr lang="en-US" baseline="0" dirty="0"/>
              <a:t>, 2021, p 44</a:t>
            </a:r>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14</a:t>
            </a:fld>
            <a:endParaRPr lang="de-AT" dirty="0"/>
          </a:p>
        </p:txBody>
      </p:sp>
    </p:spTree>
    <p:extLst>
      <p:ext uri="{BB962C8B-B14F-4D97-AF65-F5344CB8AC3E}">
        <p14:creationId xmlns:p14="http://schemas.microsoft.com/office/powerpoint/2010/main" val="3181576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a:t>Inland ports enable the </a:t>
            </a:r>
            <a:r>
              <a:rPr lang="en-US" sz="1200" b="1" dirty="0"/>
              <a:t>combination of the transport modes </a:t>
            </a:r>
            <a:r>
              <a:rPr lang="en-US" sz="1200" dirty="0"/>
              <a:t>waterway, road and rail. Working in multimodal logistics chains, rail and road act as partners to waterway transport by enabling the pre- and end-haulage of inland navigation transports. The ports are the important interfaces in this regard.</a:t>
            </a:r>
          </a:p>
          <a:p>
            <a:r>
              <a:rPr lang="en-US" sz="1200" dirty="0"/>
              <a:t>Over recent decades, the Danube ports have underwent profound transformation from conventional inland ports to </a:t>
            </a:r>
            <a:r>
              <a:rPr lang="en-US" sz="1200" b="1" dirty="0"/>
              <a:t>modern logistics hubs. </a:t>
            </a:r>
            <a:r>
              <a:rPr lang="en-US" sz="1200" dirty="0"/>
              <a:t>In addition to basic services such as </a:t>
            </a:r>
            <a:r>
              <a:rPr lang="en-US" sz="1200" dirty="0" err="1"/>
              <a:t>transhipment</a:t>
            </a:r>
            <a:r>
              <a:rPr lang="en-US" sz="1200" dirty="0"/>
              <a:t> and storage, ports offer an extensive range of logistics services, including commissioning, distribution, project logistics and many more. As production sites as well as cargo collection and distribution centers, they are extremely well integrated into regional economies and contribute substantially to economic growth and the creation of employment.</a:t>
            </a:r>
          </a:p>
          <a:p>
            <a:r>
              <a:rPr lang="en-US" sz="1200" dirty="0"/>
              <a:t>The </a:t>
            </a:r>
            <a:r>
              <a:rPr lang="en-US" sz="1200" b="1" dirty="0"/>
              <a:t>three most important Danube port </a:t>
            </a:r>
            <a:r>
              <a:rPr lang="en-US" sz="1200" dirty="0"/>
              <a:t>locations in terms of transshipment are  </a:t>
            </a:r>
            <a:r>
              <a:rPr lang="en-US" sz="1200" dirty="0" err="1"/>
              <a:t>Izmail</a:t>
            </a:r>
            <a:r>
              <a:rPr lang="en-US" sz="1200" dirty="0"/>
              <a:t> (Ukraine), Linz (Austria) und </a:t>
            </a:r>
            <a:r>
              <a:rPr lang="en-US" sz="1200" dirty="0" err="1"/>
              <a:t>Galaţi</a:t>
            </a:r>
            <a:r>
              <a:rPr lang="en-US" sz="1200" dirty="0"/>
              <a:t> (Romania). The seaport at </a:t>
            </a:r>
            <a:r>
              <a:rPr lang="en-US" sz="1200" dirty="0" err="1"/>
              <a:t>Constanţa</a:t>
            </a:r>
            <a:r>
              <a:rPr lang="en-US" sz="1200" dirty="0"/>
              <a:t>  (Romania) has a particular status. It is connected to the Danube via the Danube-Black Sea Canal and plays an important role as a </a:t>
            </a:r>
            <a:r>
              <a:rPr lang="en-US" sz="1200" dirty="0" err="1"/>
              <a:t>transhipment</a:t>
            </a:r>
            <a:r>
              <a:rPr lang="en-US" sz="1200" dirty="0"/>
              <a:t> gateway to the Black Sea, thereby facilitating trade with Asia, the Middle East and the Black Sea region.</a:t>
            </a:r>
          </a:p>
          <a:p>
            <a:endParaRPr lang="en-GB" sz="1200" dirty="0"/>
          </a:p>
          <a:p>
            <a:r>
              <a:rPr lang="en-GB" sz="1200" dirty="0"/>
              <a:t>Source: viadonau, “Manual of the Danube Navigation”, S. 15, 16</a:t>
            </a:r>
          </a:p>
          <a:p>
            <a:r>
              <a:rPr lang="en-GB" sz="1200" dirty="0"/>
              <a:t>Picture: Inland Navigation Europe, Manual of Danube Navigation p 44</a:t>
            </a:r>
          </a:p>
        </p:txBody>
      </p:sp>
      <p:sp>
        <p:nvSpPr>
          <p:cNvPr id="4" name="Foliennummernplatzhalter 3"/>
          <p:cNvSpPr>
            <a:spLocks noGrp="1"/>
          </p:cNvSpPr>
          <p:nvPr>
            <p:ph type="sldNum" sz="quarter" idx="10"/>
          </p:nvPr>
        </p:nvSpPr>
        <p:spPr/>
        <p:txBody>
          <a:bodyPr/>
          <a:lstStyle/>
          <a:p>
            <a:fld id="{56F06DAA-0A4E-4110-9797-3FB8CA0FEA93}" type="slidenum">
              <a:rPr lang="de-AT" smtClean="0"/>
              <a:t>15</a:t>
            </a:fld>
            <a:endParaRPr lang="de-AT" dirty="0"/>
          </a:p>
        </p:txBody>
      </p:sp>
    </p:spTree>
    <p:extLst>
      <p:ext uri="{BB962C8B-B14F-4D97-AF65-F5344CB8AC3E}">
        <p14:creationId xmlns:p14="http://schemas.microsoft.com/office/powerpoint/2010/main" val="1614469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Convention Regarding the Regime of Navigation on the Danube was signed by all Danube riparian states (‘Belgrade Convention’ of 1948). Its main objectives are to safeguard the freedom of navigation on the Danube for all states as well as to oblige the Danube states to maintain their sections of the Danube waterway to a navigable condition.</a:t>
            </a:r>
          </a:p>
          <a:p>
            <a:r>
              <a:rPr lang="en-US" dirty="0"/>
              <a:t>The implementation of the Belgrade Convention, together with adherence to its  provisions, is supervised by the Danube Commission which is based in Budapest. The Commission is made up of the signatory states of the Belgrade Convention.</a:t>
            </a:r>
          </a:p>
          <a:p>
            <a:endParaRPr lang="en-US" dirty="0"/>
          </a:p>
          <a:p>
            <a:r>
              <a:rPr lang="en-US" dirty="0"/>
              <a:t>Source: Manual on</a:t>
            </a:r>
            <a:r>
              <a:rPr lang="en-US" baseline="0" dirty="0"/>
              <a:t> Danube Navigation p 29</a:t>
            </a:r>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t>16</a:t>
            </a:fld>
            <a:endParaRPr lang="de-AT" dirty="0"/>
          </a:p>
        </p:txBody>
      </p:sp>
    </p:spTree>
    <p:extLst>
      <p:ext uri="{BB962C8B-B14F-4D97-AF65-F5344CB8AC3E}">
        <p14:creationId xmlns:p14="http://schemas.microsoft.com/office/powerpoint/2010/main" val="338911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On the international waterways of the Danube and Rhine, no navigation charges are levied. Fees are payable for navigating the Main-Danube Canal (Germany) and the Danube-Black Sea Canal (Romania), as these are national waterways not covered by the Belgrade Convention of 1948. In this Convention on the Regulation of Navigation on the Danube, free navigation on the Danube for merchant vessels under the flags of all states was established by the Danube riparian states.</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Source:</a:t>
            </a:r>
            <a:r>
              <a:rPr lang="en-GB" baseline="0" noProof="0" dirty="0"/>
              <a:t> viadonau, URL: </a:t>
            </a:r>
            <a:r>
              <a:rPr lang="de-AT" dirty="0"/>
              <a:t>http://www.viadonau.org/wirtschaft/transportachse-donau/ [27.04.2020]</a:t>
            </a:r>
          </a:p>
          <a:p>
            <a:endParaRPr lang="en-GB" noProof="0" dirty="0"/>
          </a:p>
        </p:txBody>
      </p:sp>
      <p:sp>
        <p:nvSpPr>
          <p:cNvPr id="4" name="Foliennummernplatzhalter 3"/>
          <p:cNvSpPr>
            <a:spLocks noGrp="1"/>
          </p:cNvSpPr>
          <p:nvPr>
            <p:ph type="sldNum" sz="quarter" idx="10"/>
          </p:nvPr>
        </p:nvSpPr>
        <p:spPr/>
        <p:txBody>
          <a:bodyPr/>
          <a:lstStyle/>
          <a:p>
            <a:fld id="{56F06DAA-0A4E-4110-9797-3FB8CA0FEA93}" type="slidenum">
              <a:rPr lang="de-AT" smtClean="0"/>
              <a:t>17</a:t>
            </a:fld>
            <a:endParaRPr lang="de-AT" dirty="0"/>
          </a:p>
        </p:txBody>
      </p:sp>
    </p:spTree>
    <p:extLst>
      <p:ext uri="{BB962C8B-B14F-4D97-AF65-F5344CB8AC3E}">
        <p14:creationId xmlns:p14="http://schemas.microsoft.com/office/powerpoint/2010/main" val="2759562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Danube</a:t>
            </a:r>
            <a:r>
              <a:rPr lang="de-DE" dirty="0"/>
              <a:t> </a:t>
            </a:r>
            <a:r>
              <a:rPr lang="de-DE" dirty="0" err="1"/>
              <a:t>flows</a:t>
            </a:r>
            <a:r>
              <a:rPr lang="de-DE" dirty="0"/>
              <a:t> </a:t>
            </a:r>
            <a:r>
              <a:rPr lang="de-DE" dirty="0" err="1"/>
              <a:t>from</a:t>
            </a:r>
            <a:r>
              <a:rPr lang="de-DE" baseline="0" dirty="0"/>
              <a:t> … West </a:t>
            </a:r>
            <a:r>
              <a:rPr lang="de-DE" baseline="0" dirty="0" err="1"/>
              <a:t>to</a:t>
            </a:r>
            <a:r>
              <a:rPr lang="de-DE" baseline="0" dirty="0"/>
              <a:t> East.</a:t>
            </a:r>
          </a:p>
          <a:p>
            <a:endParaRPr lang="de-DE" baseline="0" dirty="0"/>
          </a:p>
          <a:p>
            <a:r>
              <a:rPr lang="de-DE" baseline="0" dirty="0"/>
              <a:t>Picture: www.pixabay.com</a:t>
            </a:r>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18</a:t>
            </a:fld>
            <a:endParaRPr lang="de-AT" dirty="0"/>
          </a:p>
        </p:txBody>
      </p:sp>
    </p:spTree>
    <p:extLst>
      <p:ext uri="{BB962C8B-B14F-4D97-AF65-F5344CB8AC3E}">
        <p14:creationId xmlns:p14="http://schemas.microsoft.com/office/powerpoint/2010/main" val="2703301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19</a:t>
            </a:fld>
            <a:endParaRPr lang="de-AT" dirty="0"/>
          </a:p>
        </p:txBody>
      </p:sp>
    </p:spTree>
    <p:extLst>
      <p:ext uri="{BB962C8B-B14F-4D97-AF65-F5344CB8AC3E}">
        <p14:creationId xmlns:p14="http://schemas.microsoft.com/office/powerpoint/2010/main" val="186718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10"/>
          </p:nvPr>
        </p:nvSpPr>
        <p:spPr/>
        <p:txBody>
          <a:bodyPr/>
          <a:lstStyle/>
          <a:p>
            <a:fld id="{56F06DAA-0A4E-4110-9797-3FB8CA0FEA93}" type="slidenum">
              <a:rPr lang="de-AT" smtClean="0"/>
              <a:t>2</a:t>
            </a:fld>
            <a:endParaRPr lang="de-AT" dirty="0"/>
          </a:p>
        </p:txBody>
      </p:sp>
    </p:spTree>
    <p:extLst>
      <p:ext uri="{BB962C8B-B14F-4D97-AF65-F5344CB8AC3E}">
        <p14:creationId xmlns:p14="http://schemas.microsoft.com/office/powerpoint/2010/main" val="653833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most important inland waterway axis on the European mainland is the Rhine</a:t>
            </a:r>
            <a:r>
              <a:rPr lang="de-AT" dirty="0"/>
              <a:t>-</a:t>
            </a:r>
            <a:r>
              <a:rPr lang="en-US" dirty="0"/>
              <a:t>Main-Danube Corridor. The Rhine and Danube river basins, which are connected by the Main-Danube Canal, are the backbone of this axis. The Main-Danube Canal was opened to navigation in 1992 and created an international waterway between the North Sea in the West and the Black Sea in the East. This waterway has a total length of 3,504 </a:t>
            </a:r>
            <a:r>
              <a:rPr lang="en-US" dirty="0" err="1"/>
              <a:t>kilometres</a:t>
            </a:r>
            <a:r>
              <a:rPr lang="en-US" dirty="0"/>
              <a:t> and provides a direct waterway connection between 15 European countries.</a:t>
            </a:r>
          </a:p>
          <a:p>
            <a:endParaRPr lang="de-DE" dirty="0"/>
          </a:p>
          <a:p>
            <a:r>
              <a:rPr lang="de-DE" dirty="0"/>
              <a:t>Source: Manual on </a:t>
            </a:r>
            <a:r>
              <a:rPr lang="de-DE" dirty="0" err="1"/>
              <a:t>Danube</a:t>
            </a:r>
            <a:r>
              <a:rPr lang="de-DE" dirty="0"/>
              <a:t> Navigation p 44</a:t>
            </a:r>
          </a:p>
          <a:p>
            <a:r>
              <a:rPr lang="de-DE" dirty="0"/>
              <a:t>Picture: </a:t>
            </a:r>
            <a:r>
              <a:rPr lang="de-DE" dirty="0" err="1"/>
              <a:t>viadonau</a:t>
            </a:r>
            <a:r>
              <a:rPr lang="de-DE" dirty="0"/>
              <a:t>,</a:t>
            </a:r>
            <a:r>
              <a:rPr lang="de-DE" baseline="0" dirty="0"/>
              <a:t> </a:t>
            </a:r>
            <a:r>
              <a:rPr lang="de-DE" dirty="0"/>
              <a:t>Inland Navigation Europe,</a:t>
            </a:r>
            <a:r>
              <a:rPr lang="de-DE" baseline="0" dirty="0"/>
              <a:t> </a:t>
            </a:r>
            <a:r>
              <a:rPr lang="de-DE" dirty="0"/>
              <a:t>Manual on </a:t>
            </a:r>
            <a:r>
              <a:rPr lang="de-DE" dirty="0" err="1"/>
              <a:t>Danube</a:t>
            </a:r>
            <a:r>
              <a:rPr lang="de-DE" dirty="0"/>
              <a:t> Navigation</a:t>
            </a:r>
            <a:r>
              <a:rPr lang="de-DE" baseline="0" dirty="0"/>
              <a:t> p 44</a:t>
            </a:r>
            <a:endParaRPr 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t>20</a:t>
            </a:fld>
            <a:endParaRPr lang="de-AT" dirty="0"/>
          </a:p>
        </p:txBody>
      </p:sp>
    </p:spTree>
    <p:extLst>
      <p:ext uri="{BB962C8B-B14F-4D97-AF65-F5344CB8AC3E}">
        <p14:creationId xmlns:p14="http://schemas.microsoft.com/office/powerpoint/2010/main" val="1871412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Rhine-Mine-Danube</a:t>
            </a:r>
            <a:r>
              <a:rPr lang="en-GB" baseline="0" noProof="0" dirty="0"/>
              <a:t> Corridor has a total length of 3,500 kilometres and it connects the port of Rotterdam (Netherlands) with the port of Constanta (Romania), connecting 15 countries in Europe.</a:t>
            </a:r>
          </a:p>
          <a:p>
            <a:r>
              <a:rPr lang="en-GB" noProof="0" dirty="0"/>
              <a:t>Even</a:t>
            </a:r>
            <a:r>
              <a:rPr lang="en-GB" baseline="0" noProof="0" dirty="0"/>
              <a:t> though the Danube is 2.7 times longer than the Rhine, almost seven times more goods were transported on the Rhine. This is due to different infrastructural preconditions of these two inland waterways: </a:t>
            </a:r>
            <a:r>
              <a:rPr lang="en-GB" sz="1200" b="0" i="0" u="none" strike="noStrike" kern="1200" baseline="0" noProof="0" dirty="0">
                <a:solidFill>
                  <a:schemeClr val="tx1"/>
                </a:solidFill>
                <a:latin typeface="+mn-lt"/>
                <a:ea typeface="+mn-ea"/>
                <a:cs typeface="+mn-cs"/>
              </a:rPr>
              <a:t>The limited ramification of the Danube waterway enables only a spatially concentrated use, confining the Danube to a limited form of transport requiring longer pre- and end-haulage by road or rail. For this reason, inland navigation in the Danube region usually has a lower share of national modal split figures. In addition, a total of 130 bridges span the international Danube waterway. This leads to restrictions concerning the possible transport volume of inland vessels. </a:t>
            </a:r>
          </a:p>
          <a:p>
            <a:r>
              <a:rPr lang="en-GB" noProof="0" dirty="0"/>
              <a:t>Furthermore, the</a:t>
            </a:r>
            <a:r>
              <a:rPr lang="en-GB" baseline="0" noProof="0" dirty="0"/>
              <a:t> Rhine has four main tributaries which strengthen the role of the Rhine as the most important waterway in Europe. The economic activity and the high density of population along the Rhine also supports an increased use of this inland waterway as a transport mode. </a:t>
            </a:r>
            <a:endParaRPr lang="en-GB" noProof="0" dirty="0"/>
          </a:p>
          <a:p>
            <a:endParaRPr lang="en-GB" noProof="0" dirty="0"/>
          </a:p>
          <a:p>
            <a:r>
              <a:rPr lang="en-GB" noProof="0" dirty="0"/>
              <a:t>Sources:</a:t>
            </a:r>
          </a:p>
          <a:p>
            <a:r>
              <a:rPr lang="de-AT" b="0" noProof="0" dirty="0"/>
              <a:t>Manual on </a:t>
            </a:r>
            <a:r>
              <a:rPr lang="de-AT" b="0" noProof="0" dirty="0" err="1"/>
              <a:t>Danube</a:t>
            </a:r>
            <a:r>
              <a:rPr lang="de-AT" b="0" noProof="0" dirty="0"/>
              <a:t> Navigation p 20,21,59</a:t>
            </a:r>
            <a:endParaRPr lang="en-GB"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Central Commission</a:t>
            </a:r>
            <a:r>
              <a:rPr lang="en-US" baseline="0" dirty="0"/>
              <a:t> for the navigation of the Rhine, “Inland navigation in Europe market observation – quarterly report 2016/Q1”, (2016),</a:t>
            </a:r>
            <a:r>
              <a:rPr lang="en-GB" noProof="0" dirty="0"/>
              <a:t> p.14</a:t>
            </a:r>
          </a:p>
        </p:txBody>
      </p:sp>
      <p:sp>
        <p:nvSpPr>
          <p:cNvPr id="4" name="Slide Number Placeholder 3"/>
          <p:cNvSpPr>
            <a:spLocks noGrp="1"/>
          </p:cNvSpPr>
          <p:nvPr>
            <p:ph type="sldNum" sz="quarter" idx="10"/>
          </p:nvPr>
        </p:nvSpPr>
        <p:spPr/>
        <p:txBody>
          <a:bodyPr/>
          <a:lstStyle/>
          <a:p>
            <a:fld id="{56F06DAA-0A4E-4110-9797-3FB8CA0FEA93}" type="slidenum">
              <a:rPr lang="de-AT" smtClean="0"/>
              <a:t>21</a:t>
            </a:fld>
            <a:endParaRPr lang="de-AT" dirty="0"/>
          </a:p>
        </p:txBody>
      </p:sp>
    </p:spTree>
    <p:extLst>
      <p:ext uri="{BB962C8B-B14F-4D97-AF65-F5344CB8AC3E}">
        <p14:creationId xmlns:p14="http://schemas.microsoft.com/office/powerpoint/2010/main" val="1649474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Rhine-Mine-Danube</a:t>
            </a:r>
            <a:r>
              <a:rPr lang="en-GB" baseline="0" noProof="0" dirty="0"/>
              <a:t> Corridor has a total length of 3,500 kilometres and it connects the port of Rotterdam (Netherlands) with the port of Constanta (Romania), connecting 15 countries in Europe.</a:t>
            </a:r>
          </a:p>
          <a:p>
            <a:r>
              <a:rPr lang="en-GB" noProof="0" dirty="0"/>
              <a:t>Even</a:t>
            </a:r>
            <a:r>
              <a:rPr lang="en-GB" baseline="0" noProof="0" dirty="0"/>
              <a:t> though the Danube is 2.7 times longer than the Rhine, almost seven times more goods were transported on the Rhine. This is due to different infrastructural preconditions of these two inland waterways: </a:t>
            </a:r>
            <a:r>
              <a:rPr lang="en-GB" sz="1200" b="0" i="0" u="none" strike="noStrike" kern="1200" baseline="0" noProof="0" dirty="0">
                <a:solidFill>
                  <a:schemeClr val="tx1"/>
                </a:solidFill>
                <a:latin typeface="+mn-lt"/>
                <a:ea typeface="+mn-ea"/>
                <a:cs typeface="+mn-cs"/>
              </a:rPr>
              <a:t>The limited ramification of the Danube waterway enables only a spatially concentrated use, confining the Danube to a limited form of transport requiring longer pre- and end-haulage by road or rail. For this reason, inland navigation in the Danube region usually has a lower share of national modal split figures. In addition, a total of 130 bridges span the international Danube waterway. This leads to restrictions concerning the possible transport volume of inland vessels. </a:t>
            </a:r>
          </a:p>
          <a:p>
            <a:r>
              <a:rPr lang="en-GB" noProof="0" dirty="0"/>
              <a:t>Furthermore, the</a:t>
            </a:r>
            <a:r>
              <a:rPr lang="en-GB" baseline="0" noProof="0" dirty="0"/>
              <a:t> Rhine has four main tributaries which strengthen the role of the Rhine as the most important waterway in Europe. The economic activity and the high density of population along the Rhine also supports an increased use of this inland waterway as a transport mode. </a:t>
            </a:r>
            <a:endParaRPr lang="en-GB" noProof="0" dirty="0"/>
          </a:p>
          <a:p>
            <a:endParaRPr lang="en-GB" noProof="0" dirty="0"/>
          </a:p>
          <a:p>
            <a:r>
              <a:rPr lang="en-GB" noProof="0" dirty="0"/>
              <a:t>Sources:</a:t>
            </a:r>
          </a:p>
          <a:p>
            <a:r>
              <a:rPr lang="de-AT" b="0" noProof="0" dirty="0"/>
              <a:t>Manual on </a:t>
            </a:r>
            <a:r>
              <a:rPr lang="de-AT" b="0" noProof="0" dirty="0" err="1"/>
              <a:t>Danube</a:t>
            </a:r>
            <a:r>
              <a:rPr lang="de-AT" b="0" noProof="0" dirty="0"/>
              <a:t> Navigation p 20,21,59</a:t>
            </a:r>
            <a:endParaRPr lang="en-GB"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Central Commission</a:t>
            </a:r>
            <a:r>
              <a:rPr lang="en-US" baseline="0" dirty="0"/>
              <a:t> for the navigation of the Rhine, “Inland navigation in Europe market observation – quarterly report 2016/Q1”, (2016),</a:t>
            </a:r>
            <a:r>
              <a:rPr lang="en-GB" noProof="0" dirty="0"/>
              <a:t> p.14</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Picture: viadonau, </a:t>
            </a:r>
            <a:r>
              <a:rPr lang="en-GB" noProof="0" dirty="0" err="1"/>
              <a:t>Zentralkommission</a:t>
            </a:r>
            <a:r>
              <a:rPr lang="en-GB" baseline="0" noProof="0" dirty="0"/>
              <a:t> </a:t>
            </a:r>
            <a:r>
              <a:rPr lang="en-GB" baseline="0" noProof="0" dirty="0" err="1"/>
              <a:t>für</a:t>
            </a:r>
            <a:r>
              <a:rPr lang="en-GB" baseline="0" noProof="0" dirty="0"/>
              <a:t> </a:t>
            </a:r>
            <a:r>
              <a:rPr lang="en-GB" baseline="0" noProof="0" dirty="0" err="1"/>
              <a:t>Rheinschifffahrt</a:t>
            </a:r>
            <a:r>
              <a:rPr lang="en-GB" baseline="0" noProof="0" dirty="0"/>
              <a:t>, </a:t>
            </a:r>
            <a:r>
              <a:rPr lang="en-GB" noProof="0" dirty="0"/>
              <a:t>Manual on Danube Navigation</a:t>
            </a:r>
            <a:r>
              <a:rPr lang="en-GB" baseline="0" noProof="0" dirty="0"/>
              <a:t> p 21</a:t>
            </a:r>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22</a:t>
            </a:fld>
            <a:endParaRPr lang="de-AT" dirty="0"/>
          </a:p>
        </p:txBody>
      </p:sp>
    </p:spTree>
    <p:extLst>
      <p:ext uri="{BB962C8B-B14F-4D97-AF65-F5344CB8AC3E}">
        <p14:creationId xmlns:p14="http://schemas.microsoft.com/office/powerpoint/2010/main" val="4267916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l">
              <a:buNone/>
            </a:pPr>
            <a:r>
              <a:rPr lang="de-DE" dirty="0" err="1">
                <a:solidFill>
                  <a:schemeClr val="accent1"/>
                </a:solidFill>
              </a:rPr>
              <a:t>How</a:t>
            </a:r>
            <a:r>
              <a:rPr lang="de-DE" dirty="0">
                <a:solidFill>
                  <a:schemeClr val="accent1"/>
                </a:solidFill>
              </a:rPr>
              <a:t> </a:t>
            </a:r>
            <a:r>
              <a:rPr lang="de-DE" dirty="0" err="1">
                <a:solidFill>
                  <a:schemeClr val="accent1"/>
                </a:solidFill>
              </a:rPr>
              <a:t>many</a:t>
            </a:r>
            <a:r>
              <a:rPr lang="de-DE" dirty="0">
                <a:solidFill>
                  <a:schemeClr val="accent1"/>
                </a:solidFill>
              </a:rPr>
              <a:t> countries </a:t>
            </a:r>
            <a:r>
              <a:rPr lang="de-DE" dirty="0" err="1">
                <a:solidFill>
                  <a:schemeClr val="accent1"/>
                </a:solidFill>
              </a:rPr>
              <a:t>does</a:t>
            </a:r>
            <a:r>
              <a:rPr lang="de-DE" dirty="0">
                <a:solidFill>
                  <a:schemeClr val="accent1"/>
                </a:solidFill>
              </a:rPr>
              <a:t> </a:t>
            </a:r>
            <a:r>
              <a:rPr lang="de-DE" dirty="0" err="1">
                <a:solidFill>
                  <a:schemeClr val="accent1"/>
                </a:solidFill>
              </a:rPr>
              <a:t>the</a:t>
            </a:r>
            <a:r>
              <a:rPr lang="de-DE" dirty="0">
                <a:solidFill>
                  <a:schemeClr val="accent1"/>
                </a:solidFill>
              </a:rPr>
              <a:t> Rhine-Main-</a:t>
            </a:r>
            <a:r>
              <a:rPr lang="de-DE" dirty="0" err="1">
                <a:solidFill>
                  <a:schemeClr val="accent1"/>
                </a:solidFill>
              </a:rPr>
              <a:t>Danube</a:t>
            </a:r>
            <a:r>
              <a:rPr lang="de-DE" dirty="0">
                <a:solidFill>
                  <a:schemeClr val="accent1"/>
                </a:solidFill>
              </a:rPr>
              <a:t>-</a:t>
            </a:r>
            <a:r>
              <a:rPr lang="de-DE" dirty="0" err="1">
                <a:solidFill>
                  <a:schemeClr val="accent1"/>
                </a:solidFill>
              </a:rPr>
              <a:t>Corridor</a:t>
            </a:r>
            <a:r>
              <a:rPr lang="de-DE" dirty="0">
                <a:solidFill>
                  <a:schemeClr val="accent1"/>
                </a:solidFill>
              </a:rPr>
              <a:t> </a:t>
            </a:r>
            <a:r>
              <a:rPr lang="de-DE" dirty="0" err="1">
                <a:solidFill>
                  <a:schemeClr val="accent1"/>
                </a:solidFill>
              </a:rPr>
              <a:t>connect</a:t>
            </a:r>
            <a:r>
              <a:rPr lang="de-DE" dirty="0">
                <a:solidFill>
                  <a:schemeClr val="accent1"/>
                </a:solidFill>
              </a:rPr>
              <a:t>? 15</a:t>
            </a:r>
          </a:p>
          <a:p>
            <a:endParaRPr lang="de-DE" dirty="0"/>
          </a:p>
          <a:p>
            <a:r>
              <a:rPr lang="de-DE" dirty="0"/>
              <a:t>Picture: </a:t>
            </a:r>
            <a:r>
              <a:rPr lang="de-DE" dirty="0" err="1"/>
              <a:t>vidonau</a:t>
            </a:r>
            <a:r>
              <a:rPr lang="de-DE" dirty="0"/>
              <a:t>, Manual on </a:t>
            </a:r>
            <a:r>
              <a:rPr lang="de-DE" dirty="0" err="1"/>
              <a:t>Danube</a:t>
            </a:r>
            <a:r>
              <a:rPr lang="de-DE" dirty="0"/>
              <a:t> Navigation p 44</a:t>
            </a:r>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23</a:t>
            </a:fld>
            <a:endParaRPr lang="de-AT" dirty="0"/>
          </a:p>
        </p:txBody>
      </p:sp>
    </p:spTree>
    <p:extLst>
      <p:ext uri="{BB962C8B-B14F-4D97-AF65-F5344CB8AC3E}">
        <p14:creationId xmlns:p14="http://schemas.microsoft.com/office/powerpoint/2010/main" val="882554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24</a:t>
            </a:fld>
            <a:endParaRPr lang="de-AT" dirty="0"/>
          </a:p>
        </p:txBody>
      </p:sp>
    </p:spTree>
    <p:extLst>
      <p:ext uri="{BB962C8B-B14F-4D97-AF65-F5344CB8AC3E}">
        <p14:creationId xmlns:p14="http://schemas.microsoft.com/office/powerpoint/2010/main" val="3635575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The route of the Rhine runs from </a:t>
            </a:r>
            <a:r>
              <a:rPr lang="en-GB" baseline="0" noProof="0" dirty="0"/>
              <a:t>Rotterdam (Netherlands) to Basel (Switzerland) and has a length of 885 km. </a:t>
            </a:r>
            <a:r>
              <a:rPr lang="en-GB" noProof="0" dirty="0"/>
              <a:t>In 2017,</a:t>
            </a:r>
            <a:r>
              <a:rPr lang="en-GB" baseline="0" noProof="0" dirty="0"/>
              <a:t> 186,5  million tons were transported on the Rhine, whereby the average transport distance was 200 kilometres. </a:t>
            </a:r>
          </a:p>
          <a:p>
            <a:endParaRPr lang="en-GB" noProof="0" dirty="0"/>
          </a:p>
          <a:p>
            <a:r>
              <a:rPr lang="en-GB" sz="1200" dirty="0"/>
              <a:t>Sources:</a:t>
            </a:r>
          </a:p>
          <a:p>
            <a:pPr defTabSz="905988">
              <a:defRPr/>
            </a:pPr>
            <a:r>
              <a:rPr lang="en-GB" sz="1200" dirty="0"/>
              <a:t>World wide inland navigation network, URL: http://www.wwinn.org/the-rhine [21.03.2020]</a:t>
            </a:r>
          </a:p>
          <a:p>
            <a:r>
              <a:rPr lang="en-GB" sz="1200" dirty="0"/>
              <a:t>Manual on Danube Navigation p. 20, 21</a:t>
            </a:r>
          </a:p>
          <a:p>
            <a:r>
              <a:rPr lang="en-GB" sz="1200" dirty="0"/>
              <a:t>Picture: www.pixabay.com</a:t>
            </a:r>
          </a:p>
          <a:p>
            <a:endParaRPr lang="en-GB" noProof="0" dirty="0"/>
          </a:p>
        </p:txBody>
      </p:sp>
      <p:sp>
        <p:nvSpPr>
          <p:cNvPr id="4" name="Foliennummernplatzhalter 3"/>
          <p:cNvSpPr>
            <a:spLocks noGrp="1"/>
          </p:cNvSpPr>
          <p:nvPr>
            <p:ph type="sldNum" sz="quarter" idx="10"/>
          </p:nvPr>
        </p:nvSpPr>
        <p:spPr/>
        <p:txBody>
          <a:bodyPr/>
          <a:lstStyle/>
          <a:p>
            <a:fld id="{56F06DAA-0A4E-4110-9797-3FB8CA0FEA93}" type="slidenum">
              <a:rPr lang="de-AT" smtClean="0"/>
              <a:t>25</a:t>
            </a:fld>
            <a:endParaRPr lang="de-AT" dirty="0"/>
          </a:p>
        </p:txBody>
      </p:sp>
    </p:spTree>
    <p:extLst>
      <p:ext uri="{BB962C8B-B14F-4D97-AF65-F5344CB8AC3E}">
        <p14:creationId xmlns:p14="http://schemas.microsoft.com/office/powerpoint/2010/main" val="3313659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a:t>Two third of all goods transported on inland waterways in Europe pass through the Rhine. This points out the importance of this inland waterway for the European economy and transport sector. </a:t>
            </a:r>
          </a:p>
          <a:p>
            <a:r>
              <a:rPr lang="en-GB" baseline="0" noProof="0" dirty="0"/>
              <a:t>The predominant transported goods in 2017 were solid mineral fuels, petroleum products and ores. The highest amount of goods is </a:t>
            </a:r>
            <a:r>
              <a:rPr lang="en-GB" baseline="0" noProof="0" dirty="0" err="1"/>
              <a:t>transhiped</a:t>
            </a:r>
            <a:r>
              <a:rPr lang="en-GB" baseline="0" noProof="0" dirty="0"/>
              <a:t> at the port of Duisburg (inland port) and at the port of Rotterdam (maritime port). </a:t>
            </a:r>
          </a:p>
          <a:p>
            <a:r>
              <a:rPr lang="en-GB" noProof="0" dirty="0"/>
              <a:t>The </a:t>
            </a:r>
            <a:r>
              <a:rPr lang="en-GB" baseline="0" noProof="0" dirty="0"/>
              <a:t>most important goods for transport on the Rhine are containers, weight-intensive goods and chemicals. </a:t>
            </a:r>
            <a:endParaRPr lang="en-GB" noProof="0" dirty="0"/>
          </a:p>
          <a:p>
            <a:endParaRPr lang="en-GB" noProof="0" dirty="0"/>
          </a:p>
          <a:p>
            <a:r>
              <a:rPr lang="en-GB" noProof="0" dirty="0"/>
              <a:t>Sources:</a:t>
            </a:r>
          </a:p>
          <a:p>
            <a:pPr defTabSz="905988">
              <a:defRPr/>
            </a:pPr>
            <a:r>
              <a:rPr lang="en-GB" sz="1200" dirty="0"/>
              <a:t>World wide inland navigation network, URL: http://www.wwinn.org/the-rhine [21.03.2020]</a:t>
            </a:r>
          </a:p>
          <a:p>
            <a:r>
              <a:rPr lang="en-GB" sz="1200" dirty="0"/>
              <a:t>Manual on Danube Navigation p 20, 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t>Picture: own representation</a:t>
            </a:r>
            <a:r>
              <a:rPr lang="en-GB" sz="1200" baseline="0" noProof="0" dirty="0"/>
              <a:t> based on </a:t>
            </a:r>
            <a:r>
              <a:rPr lang="en-GB" sz="1200" dirty="0"/>
              <a:t>URL: http://www.wwinn.org/the-rhine [21.03.2020]</a:t>
            </a:r>
          </a:p>
          <a:p>
            <a:endParaRPr lang="en-GB" noProof="0" dirty="0"/>
          </a:p>
        </p:txBody>
      </p:sp>
      <p:sp>
        <p:nvSpPr>
          <p:cNvPr id="4" name="Foliennummernplatzhalter 3"/>
          <p:cNvSpPr>
            <a:spLocks noGrp="1"/>
          </p:cNvSpPr>
          <p:nvPr>
            <p:ph type="sldNum" sz="quarter" idx="10"/>
          </p:nvPr>
        </p:nvSpPr>
        <p:spPr/>
        <p:txBody>
          <a:bodyPr/>
          <a:lstStyle/>
          <a:p>
            <a:fld id="{56F06DAA-0A4E-4110-9797-3FB8CA0FEA93}" type="slidenum">
              <a:rPr lang="de-AT" smtClean="0"/>
              <a:t>26</a:t>
            </a:fld>
            <a:endParaRPr lang="de-AT" dirty="0"/>
          </a:p>
        </p:txBody>
      </p:sp>
    </p:spTree>
    <p:extLst>
      <p:ext uri="{BB962C8B-B14F-4D97-AF65-F5344CB8AC3E}">
        <p14:creationId xmlns:p14="http://schemas.microsoft.com/office/powerpoint/2010/main" val="280999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The</a:t>
            </a:r>
            <a:r>
              <a:rPr lang="en-GB" baseline="0" noProof="0" dirty="0"/>
              <a:t> port of Rotterdam is located in the Netherlands in the </a:t>
            </a:r>
            <a:r>
              <a:rPr lang="en-GB" sz="1200" dirty="0">
                <a:solidFill>
                  <a:schemeClr val="accent1"/>
                </a:solidFill>
                <a:latin typeface="Corbel" panose="020B0503020204020204" pitchFamily="34" charset="0"/>
              </a:rPr>
              <a:t>Rhine-Meuse Delta</a:t>
            </a:r>
            <a:r>
              <a:rPr lang="en-GB" sz="1200" dirty="0">
                <a:solidFill>
                  <a:srgbClr val="FF0000"/>
                </a:solidFill>
                <a:latin typeface="Corbel" panose="020B0503020204020204" pitchFamily="34" charset="0"/>
              </a:rPr>
              <a:t> </a:t>
            </a:r>
            <a:r>
              <a:rPr lang="en-GB" sz="1200" dirty="0">
                <a:solidFill>
                  <a:schemeClr val="accent1"/>
                </a:solidFill>
                <a:latin typeface="Corbel" panose="020B0503020204020204" pitchFamily="34" charset="0"/>
              </a:rPr>
              <a:t>(mouth of the Rhine, North Sea). With the 100km2 port area and its 385.500</a:t>
            </a:r>
            <a:r>
              <a:rPr lang="en-GB" sz="1200" baseline="0" dirty="0">
                <a:solidFill>
                  <a:schemeClr val="accent1"/>
                </a:solidFill>
                <a:latin typeface="Corbel" panose="020B0503020204020204" pitchFamily="34" charset="0"/>
              </a:rPr>
              <a:t> employees and a transhipment rate of 469,4 million tons in 2019, the port of Rotterdam is the largest maritime port in Europe, following Antwerp (Belgium) and Hamburg (Germany). Rotterdam is also the ninth largest maritime port of the world (regarding transhipment rate). With the 26m deep fairway, there are no limitations of a ships draught.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accent1"/>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accent1"/>
                </a:solidFill>
                <a:latin typeface="Corbel" panose="020B0503020204020204" pitchFamily="34" charset="0"/>
              </a:rPr>
              <a:t>Source: </a:t>
            </a:r>
            <a:r>
              <a:rPr lang="de-AT" dirty="0"/>
              <a:t>URL: https://www.portofrotterdam.com/en/news-and-press-releases/port-of-rotterdam-throughput-amounted-to-4694-million-tonnes-in-2019 </a:t>
            </a:r>
            <a:r>
              <a:rPr lang="en-GB" sz="1200" dirty="0"/>
              <a:t>[21.03.2020].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https://www.portofrotterdam.com/sites/default/files/fakten-und-zahlen-rotterdamer-hafen_0.pdf [21.03.2020].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https://www.portofrotterdam.com/de/unser-hafen/fakten-und-zahlen/fakten-und-zahlen-zum-hafen/hafeninfrastruktur [21.03.2020].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Picture: www.pixabay.com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1"/>
              </a:solidFill>
              <a:latin typeface="Corbel" panose="020B0503020204020204" pitchFamily="34" charset="0"/>
            </a:endParaRPr>
          </a:p>
          <a:p>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27</a:t>
            </a:fld>
            <a:endParaRPr lang="de-AT" dirty="0"/>
          </a:p>
        </p:txBody>
      </p:sp>
    </p:spTree>
    <p:extLst>
      <p:ext uri="{BB962C8B-B14F-4D97-AF65-F5344CB8AC3E}">
        <p14:creationId xmlns:p14="http://schemas.microsoft.com/office/powerpoint/2010/main" val="844546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navigable part of the Rhine</a:t>
            </a:r>
            <a:r>
              <a:rPr lang="en-US" baseline="0" dirty="0"/>
              <a:t> is 885 km long and consisted of a freight volume of 186 million tons in 2017. The transport performance was of 40 billion ton </a:t>
            </a:r>
            <a:r>
              <a:rPr lang="en-US" baseline="0" dirty="0" err="1"/>
              <a:t>kilometres</a:t>
            </a:r>
            <a:r>
              <a:rPr lang="en-US" baseline="0" dirty="0"/>
              <a:t> in 2017. In comparison the Danube is 2,415 km long and consisted of a freight volume of 39 million tons and a transport performance of 25 billion ton </a:t>
            </a:r>
            <a:r>
              <a:rPr lang="en-US" baseline="0" dirty="0" err="1"/>
              <a:t>kilometres</a:t>
            </a:r>
            <a:r>
              <a:rPr lang="en-US" baseline="0" dirty="0"/>
              <a:t> in 2017. The Danube waterway is 2.7 times longer than the Rhine. </a:t>
            </a:r>
            <a:r>
              <a:rPr lang="en-US" baseline="0" noProof="0" dirty="0"/>
              <a:t>Nevertheless</a:t>
            </a:r>
            <a:r>
              <a:rPr lang="en-US" baseline="0" dirty="0"/>
              <a:t>, 4.8 times more goods were transported on the Rhine than on the Danube in 2017. The transport performance was 1.6 times higher than on the Danube. Danube traffic is characterized by longer distances than transports on the Rhine.</a:t>
            </a:r>
          </a:p>
          <a:p>
            <a:endParaRPr lang="en-US" baseline="0" dirty="0"/>
          </a:p>
          <a:p>
            <a:r>
              <a:rPr lang="en-US" baseline="0" dirty="0"/>
              <a:t>Source: Manual on </a:t>
            </a:r>
            <a:r>
              <a:rPr lang="en-US" baseline="0" noProof="0" dirty="0"/>
              <a:t>Danube</a:t>
            </a:r>
            <a:r>
              <a:rPr lang="en-US" baseline="0" dirty="0"/>
              <a:t> Navigation p 20-21 </a:t>
            </a:r>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t>28</a:t>
            </a:fld>
            <a:endParaRPr lang="de-AT" dirty="0"/>
          </a:p>
        </p:txBody>
      </p:sp>
    </p:spTree>
    <p:extLst>
      <p:ext uri="{BB962C8B-B14F-4D97-AF65-F5344CB8AC3E}">
        <p14:creationId xmlns:p14="http://schemas.microsoft.com/office/powerpoint/2010/main" val="716512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How long is the average transport distance at the Rhine?</a:t>
            </a:r>
          </a:p>
          <a:p>
            <a:r>
              <a:rPr lang="en-US" noProof="0" dirty="0"/>
              <a:t>200 km</a:t>
            </a:r>
          </a:p>
          <a:p>
            <a:endParaRPr lang="de-DE" dirty="0"/>
          </a:p>
          <a:p>
            <a:r>
              <a:rPr lang="de-DE" dirty="0"/>
              <a:t>Picture: www.pixabay.com</a:t>
            </a:r>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29</a:t>
            </a:fld>
            <a:endParaRPr lang="de-AT" dirty="0"/>
          </a:p>
        </p:txBody>
      </p:sp>
    </p:spTree>
    <p:extLst>
      <p:ext uri="{BB962C8B-B14F-4D97-AF65-F5344CB8AC3E}">
        <p14:creationId xmlns:p14="http://schemas.microsoft.com/office/powerpoint/2010/main" val="74102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This set</a:t>
            </a:r>
            <a:r>
              <a:rPr lang="en-GB" baseline="0" noProof="0" dirty="0"/>
              <a:t> of slides contains geographical and economic geographical information about the Danube (corridor) and compares the Danube with the Rhine.</a:t>
            </a:r>
          </a:p>
          <a:p>
            <a:endParaRPr lang="en-GB" baseline="0" noProof="0" dirty="0"/>
          </a:p>
          <a:p>
            <a:r>
              <a:rPr lang="en-GB" baseline="0" noProof="0" dirty="0"/>
              <a:t>Picture: Manual on Danube Navigation p 106</a:t>
            </a:r>
          </a:p>
          <a:p>
            <a:pPr marL="0" marR="0" lvl="0" indent="0" algn="l" defTabSz="914400" rtl="0" eaLnBrk="1" fontAlgn="auto" latinLnBrk="0" hangingPunct="1">
              <a:lnSpc>
                <a:spcPct val="100000"/>
              </a:lnSpc>
              <a:spcBef>
                <a:spcPts val="0"/>
              </a:spcBef>
              <a:spcAft>
                <a:spcPts val="0"/>
              </a:spcAft>
              <a:buClrTx/>
              <a:buSzTx/>
              <a:buFontTx/>
              <a:buNone/>
              <a:tabLst/>
              <a:defRPr/>
            </a:pPr>
            <a:r>
              <a:rPr lang="de-AT" baseline="0" dirty="0"/>
              <a:t>https://fotos.viadonau.org</a:t>
            </a:r>
            <a:endParaRPr lang="de-AT" dirty="0"/>
          </a:p>
          <a:p>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a:t>
            </a:fld>
            <a:endParaRPr lang="de-AT" dirty="0"/>
          </a:p>
        </p:txBody>
      </p:sp>
    </p:spTree>
    <p:extLst>
      <p:ext uri="{BB962C8B-B14F-4D97-AF65-F5344CB8AC3E}">
        <p14:creationId xmlns:p14="http://schemas.microsoft.com/office/powerpoint/2010/main" val="4084070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exercise</a:t>
            </a:r>
            <a:r>
              <a:rPr lang="en-US" baseline="0" noProof="0" dirty="0"/>
              <a:t> is suitable as a individual exercise.</a:t>
            </a:r>
          </a:p>
          <a:p>
            <a:endParaRPr lang="en-US" baseline="0" noProof="0" dirty="0"/>
          </a:p>
          <a:p>
            <a:r>
              <a:rPr lang="en-US" baseline="0" noProof="0" dirty="0"/>
              <a:t>Duration: 30-40 minutes</a:t>
            </a:r>
            <a:endParaRPr lang="en-US" noProof="0" dirty="0"/>
          </a:p>
          <a:p>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t>30</a:t>
            </a:fld>
            <a:endParaRPr lang="de-AT" dirty="0"/>
          </a:p>
        </p:txBody>
      </p:sp>
    </p:spTree>
    <p:extLst>
      <p:ext uri="{BB962C8B-B14F-4D97-AF65-F5344CB8AC3E}">
        <p14:creationId xmlns:p14="http://schemas.microsoft.com/office/powerpoint/2010/main" val="2983054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exercise</a:t>
            </a:r>
            <a:r>
              <a:rPr lang="en-US" baseline="0" noProof="0" dirty="0"/>
              <a:t> is suitable for groups with up to 7 participants.</a:t>
            </a:r>
          </a:p>
          <a:p>
            <a:endParaRPr lang="en-US" baseline="0" noProof="0" dirty="0"/>
          </a:p>
          <a:p>
            <a:r>
              <a:rPr lang="en-US" baseline="0" noProof="0" dirty="0"/>
              <a:t>Duration: 20 minutes</a:t>
            </a:r>
            <a:endParaRPr lang="en-US" noProof="0" dirty="0"/>
          </a:p>
        </p:txBody>
      </p:sp>
      <p:sp>
        <p:nvSpPr>
          <p:cNvPr id="4" name="Foliennummernplatzhalter 3"/>
          <p:cNvSpPr>
            <a:spLocks noGrp="1"/>
          </p:cNvSpPr>
          <p:nvPr>
            <p:ph type="sldNum" sz="quarter" idx="10"/>
          </p:nvPr>
        </p:nvSpPr>
        <p:spPr/>
        <p:txBody>
          <a:bodyPr/>
          <a:lstStyle/>
          <a:p>
            <a:fld id="{56F06DAA-0A4E-4110-9797-3FB8CA0FEA93}" type="slidenum">
              <a:rPr lang="de-AT" smtClean="0"/>
              <a:t>31</a:t>
            </a:fld>
            <a:endParaRPr lang="de-AT" dirty="0"/>
          </a:p>
        </p:txBody>
      </p:sp>
    </p:spTree>
    <p:extLst>
      <p:ext uri="{BB962C8B-B14F-4D97-AF65-F5344CB8AC3E}">
        <p14:creationId xmlns:p14="http://schemas.microsoft.com/office/powerpoint/2010/main" val="3429916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32</a:t>
            </a:fld>
            <a:endParaRPr lang="de-AT" dirty="0"/>
          </a:p>
        </p:txBody>
      </p:sp>
    </p:spTree>
    <p:extLst>
      <p:ext uri="{BB962C8B-B14F-4D97-AF65-F5344CB8AC3E}">
        <p14:creationId xmlns:p14="http://schemas.microsoft.com/office/powerpoint/2010/main" val="1091796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33</a:t>
            </a:fld>
            <a:endParaRPr lang="de-AT" dirty="0"/>
          </a:p>
        </p:txBody>
      </p:sp>
    </p:spTree>
    <p:extLst>
      <p:ext uri="{BB962C8B-B14F-4D97-AF65-F5344CB8AC3E}">
        <p14:creationId xmlns:p14="http://schemas.microsoft.com/office/powerpoint/2010/main" val="414970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a:t>The questions mentioned in the slide above can be used as a warm up exercise for the topic “The international waterway of the Danube”. The aim is to discuss the questions in plenum with students. Answers to the questions will be provided during </a:t>
            </a:r>
            <a:r>
              <a:rPr lang="en-US" baseline="0" dirty="0"/>
              <a:t>the presentation</a:t>
            </a:r>
            <a:r>
              <a:rPr lang="en-US" baseline="0" noProof="0" dirty="0"/>
              <a:t>. Therefore, the questions can be discussed again at the end of the presentation.</a:t>
            </a:r>
          </a:p>
          <a:p>
            <a:endParaRPr lang="de-AT" baseline="0" dirty="0"/>
          </a:p>
          <a:p>
            <a:pPr defTabSz="919641"/>
            <a:r>
              <a:rPr lang="en-US" b="1" baseline="0" noProof="0" dirty="0"/>
              <a:t>Discussion questions (5-10 Minute Discussion)</a:t>
            </a:r>
            <a:r>
              <a:rPr lang="en-US" baseline="0" noProof="0" dirty="0"/>
              <a:t>: </a:t>
            </a:r>
          </a:p>
          <a:p>
            <a:pPr defTabSz="919641"/>
            <a:r>
              <a:rPr lang="en-US" baseline="0" noProof="0" dirty="0"/>
              <a:t>The Danube flows through which countries? Germany, Austria, Slovakia, Hungary, Croatia, Serbia, Romania, Bulgaria, Moldova, Ukraine</a:t>
            </a:r>
          </a:p>
          <a:p>
            <a:pPr defTabSz="919641"/>
            <a:r>
              <a:rPr lang="en-US" dirty="0"/>
              <a:t>How many riparian states does the Danube have? 10</a:t>
            </a:r>
            <a:br>
              <a:rPr lang="en-US" dirty="0"/>
            </a:br>
            <a:r>
              <a:rPr lang="en-US" dirty="0"/>
              <a:t>Which markets are important for the Rhine? Container, weight-intensive goods, chemicals</a:t>
            </a:r>
            <a:br>
              <a:rPr lang="en-US" dirty="0"/>
            </a:br>
            <a:r>
              <a:rPr lang="en-US" dirty="0"/>
              <a:t>Are there differences between the Rhine and Danube waterway? Yes, for example the Danube is longer than the Rhine, the average transport distance on the Rhine is shorter than on the Danube and the total transport volume of the Rhine is higher than the one of the Danube</a:t>
            </a:r>
            <a:endParaRPr lang="en-US" baseline="0" noProof="0" dirty="0"/>
          </a:p>
          <a:p>
            <a:endParaRPr lang="de-AT" baseline="0" dirty="0"/>
          </a:p>
          <a:p>
            <a:r>
              <a:rPr lang="en-US" b="1" baseline="0" dirty="0"/>
              <a:t>Input- possible topics of discussion:</a:t>
            </a:r>
          </a:p>
          <a:p>
            <a:pPr marL="172432" indent="-172432">
              <a:buFont typeface="Arial" panose="020B0604020202020204" pitchFamily="34" charset="0"/>
              <a:buChar char="•"/>
            </a:pPr>
            <a:r>
              <a:rPr lang="en-US" dirty="0"/>
              <a:t>Infrastructure</a:t>
            </a:r>
          </a:p>
          <a:p>
            <a:pPr marL="172432" indent="-172432">
              <a:buFont typeface="Arial" panose="020B0604020202020204" pitchFamily="34" charset="0"/>
              <a:buChar char="•"/>
            </a:pPr>
            <a:r>
              <a:rPr lang="en-US" dirty="0"/>
              <a:t>Waterways in Europe</a:t>
            </a:r>
          </a:p>
          <a:p>
            <a:pPr marL="172432" indent="-172432">
              <a:buFont typeface="Arial" panose="020B0604020202020204" pitchFamily="34" charset="0"/>
              <a:buChar char="•"/>
            </a:pPr>
            <a:r>
              <a:rPr lang="en-US" dirty="0"/>
              <a:t>Markets</a:t>
            </a:r>
          </a:p>
          <a:p>
            <a:pPr marL="172432" indent="-172432">
              <a:buFont typeface="Arial" panose="020B0604020202020204" pitchFamily="34" charset="0"/>
              <a:buChar char="•"/>
            </a:pPr>
            <a:r>
              <a:rPr lang="en-US" dirty="0"/>
              <a:t>riparian states </a:t>
            </a:r>
          </a:p>
          <a:p>
            <a:pPr marL="172432" indent="-172432">
              <a:buFont typeface="Arial" panose="020B0604020202020204" pitchFamily="34" charset="0"/>
              <a:buChar char="•"/>
            </a:pPr>
            <a:r>
              <a:rPr lang="en-US" dirty="0"/>
              <a:t>Availability of the Danube</a:t>
            </a:r>
          </a:p>
          <a:p>
            <a:pPr marL="172432" indent="-172432">
              <a:buFont typeface="Arial" panose="020B0604020202020204" pitchFamily="34" charset="0"/>
              <a:buChar char="•"/>
            </a:pPr>
            <a:endParaRPr lang="en-US" baseline="0" noProof="0" dirty="0"/>
          </a:p>
          <a:p>
            <a:pPr marL="0" indent="0">
              <a:buFont typeface="Arial" panose="020B0604020202020204" pitchFamily="34" charset="0"/>
              <a:buNone/>
            </a:pPr>
            <a:r>
              <a:rPr lang="en-US" baseline="0" noProof="0" dirty="0"/>
              <a:t>Picture: INTERACT, Manual on Danube Navigation p 29</a:t>
            </a:r>
            <a:endParaRPr lang="de-DE" baseline="0"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4</a:t>
            </a:fld>
            <a:endParaRPr lang="de-AT" dirty="0"/>
          </a:p>
        </p:txBody>
      </p:sp>
    </p:spTree>
    <p:extLst>
      <p:ext uri="{BB962C8B-B14F-4D97-AF65-F5344CB8AC3E}">
        <p14:creationId xmlns:p14="http://schemas.microsoft.com/office/powerpoint/2010/main" val="239407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5</a:t>
            </a:fld>
            <a:endParaRPr lang="de-AT" dirty="0"/>
          </a:p>
        </p:txBody>
      </p:sp>
    </p:spTree>
    <p:extLst>
      <p:ext uri="{BB962C8B-B14F-4D97-AF65-F5344CB8AC3E}">
        <p14:creationId xmlns:p14="http://schemas.microsoft.com/office/powerpoint/2010/main" val="334741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the 28 countries of the European Union, waterways made up a 6.0% share of the modal split in 2017 – which means that 6.0% of all freight ton- kilometers were handled on waterways. This share differs sharply in the individual EU states. The Netherlands, for instance, have important seaports and a highly integrated inland waterway network which is divided into small sections. This results in the highest inland navigation share of the 28 EU countries (44.7% in 2017).</a:t>
            </a:r>
          </a:p>
          <a:p>
            <a:endParaRPr lang="de-AT" baseline="0" dirty="0"/>
          </a:p>
          <a:p>
            <a:endParaRPr lang="de-AT" baseline="0" dirty="0"/>
          </a:p>
          <a:p>
            <a:r>
              <a:rPr lang="de-AT" baseline="0" dirty="0"/>
              <a:t>Source: </a:t>
            </a:r>
          </a:p>
          <a:p>
            <a:pPr marL="171450" indent="-171450">
              <a:buFont typeface="Arial" panose="020B0604020202020204" pitchFamily="34" charset="0"/>
              <a:buChar char="•"/>
            </a:pPr>
            <a:r>
              <a:rPr lang="de-AT" baseline="0" dirty="0"/>
              <a:t>Manual on </a:t>
            </a:r>
            <a:r>
              <a:rPr lang="de-AT" baseline="0" dirty="0" err="1"/>
              <a:t>Danube</a:t>
            </a:r>
            <a:r>
              <a:rPr lang="de-AT" baseline="0" dirty="0"/>
              <a:t> Navigation, p 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Eurostat: “Modal Split of Freight Transport”: URL: </a:t>
            </a:r>
            <a:r>
              <a:rPr lang="de-AT" baseline="0" dirty="0"/>
              <a:t>https://ec.europa.eu/eurostat/statistics-explained/index.php?title=Freight_transport_statistics_-_modal_split [2020]</a:t>
            </a:r>
          </a:p>
          <a:p>
            <a:endParaRPr lang="de-AT" baseline="0" dirty="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solidFill>
                  <a:prstClr val="black"/>
                </a:solidFill>
              </a:rPr>
              <a:pPr/>
              <a:t>6</a:t>
            </a:fld>
            <a:endParaRPr lang="de-AT" dirty="0">
              <a:solidFill>
                <a:prstClr val="black"/>
              </a:solidFill>
            </a:endParaRPr>
          </a:p>
        </p:txBody>
      </p:sp>
    </p:spTree>
    <p:extLst>
      <p:ext uri="{BB962C8B-B14F-4D97-AF65-F5344CB8AC3E}">
        <p14:creationId xmlns:p14="http://schemas.microsoft.com/office/powerpoint/2010/main" val="3598044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noProof="0" dirty="0"/>
              <a:t>Inland navigation has an important role in Germany, France, Belgium and the Netherlands. France disposes over the longest navigable waterways (about 8,000km) in Europe. The Netherlands disposes over 6,000 km of waterways and therefore the densest waterway network in Europe. In combination with numerous maritime ports the Netherlands disposes over the highest share of inland waterway navigation in Europe. The Rhine river is one of the most important rivers in Europe, despite the fact, that only 885 km are navigable. It participates on 2/3 of all European inland waterway transports. The Rhine-Main-Danube corridor is the most important inland waterway corridor in Europe.</a:t>
            </a:r>
          </a:p>
          <a:p>
            <a:endParaRPr lang="de-AT" baseline="0" dirty="0"/>
          </a:p>
          <a:p>
            <a:endParaRPr lang="de-AT" baseline="0" dirty="0"/>
          </a:p>
          <a:p>
            <a:endParaRPr lang="de-AT" baseline="0" dirty="0"/>
          </a:p>
          <a:p>
            <a:r>
              <a:rPr lang="de-AT" baseline="0" dirty="0" err="1"/>
              <a:t>Sources</a:t>
            </a:r>
            <a:r>
              <a:rPr lang="de-AT" baseline="0" dirty="0"/>
              <a:t>: Van </a:t>
            </a:r>
            <a:r>
              <a:rPr lang="de-AT" baseline="0" dirty="0" err="1"/>
              <a:t>Deleur</a:t>
            </a:r>
            <a:r>
              <a:rPr lang="de-AT" baseline="0" dirty="0"/>
              <a:t>, Caroline: </a:t>
            </a:r>
            <a:r>
              <a:rPr lang="de-AT" baseline="0" dirty="0" err="1"/>
              <a:t>Platina</a:t>
            </a:r>
            <a:r>
              <a:rPr lang="de-AT" baseline="0" dirty="0"/>
              <a:t> F&amp;F General (2012), online unter URL: http://de.slideshare.net/carolinevandeleur/platina-ff-general-14427068 [30.03.2020]; </a:t>
            </a:r>
            <a:r>
              <a:rPr lang="de-AT" baseline="0" dirty="0" err="1"/>
              <a:t>Indexmundi</a:t>
            </a:r>
            <a:r>
              <a:rPr lang="de-AT" baseline="0" dirty="0"/>
              <a:t>, online unter URL: http://www.indexmundi.com/map/?t=10&amp;v=116&amp;r=eu&amp;l=en [30.03.2020] </a:t>
            </a:r>
          </a:p>
        </p:txBody>
      </p:sp>
      <p:sp>
        <p:nvSpPr>
          <p:cNvPr id="4" name="Slide Number Placeholder 3"/>
          <p:cNvSpPr>
            <a:spLocks noGrp="1"/>
          </p:cNvSpPr>
          <p:nvPr>
            <p:ph type="sldNum" sz="quarter" idx="10"/>
          </p:nvPr>
        </p:nvSpPr>
        <p:spPr/>
        <p:txBody>
          <a:bodyPr/>
          <a:lstStyle/>
          <a:p>
            <a:fld id="{56F06DAA-0A4E-4110-9797-3FB8CA0FEA93}" type="slidenum">
              <a:rPr lang="de-AT" smtClean="0"/>
              <a:t>7</a:t>
            </a:fld>
            <a:endParaRPr lang="de-AT" dirty="0"/>
          </a:p>
        </p:txBody>
      </p:sp>
    </p:spTree>
    <p:extLst>
      <p:ext uri="{BB962C8B-B14F-4D97-AF65-F5344CB8AC3E}">
        <p14:creationId xmlns:p14="http://schemas.microsoft.com/office/powerpoint/2010/main" val="213271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Which country in Europe has the longest waterways?</a:t>
            </a:r>
          </a:p>
          <a:p>
            <a:r>
              <a:rPr lang="en-GB" noProof="0" dirty="0"/>
              <a:t>France with 8.800 km.</a:t>
            </a:r>
          </a:p>
          <a:p>
            <a:endParaRPr lang="de-DE" dirty="0"/>
          </a:p>
          <a:p>
            <a:r>
              <a:rPr lang="de-DE" dirty="0"/>
              <a:t>Picture: www.pixabay.com</a:t>
            </a:r>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8</a:t>
            </a:fld>
            <a:endParaRPr lang="de-AT" dirty="0"/>
          </a:p>
        </p:txBody>
      </p:sp>
    </p:spTree>
    <p:extLst>
      <p:ext uri="{BB962C8B-B14F-4D97-AF65-F5344CB8AC3E}">
        <p14:creationId xmlns:p14="http://schemas.microsoft.com/office/powerpoint/2010/main" val="273046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9</a:t>
            </a:fld>
            <a:endParaRPr lang="de-AT" dirty="0"/>
          </a:p>
        </p:txBody>
      </p:sp>
    </p:spTree>
    <p:extLst>
      <p:ext uri="{BB962C8B-B14F-4D97-AF65-F5344CB8AC3E}">
        <p14:creationId xmlns:p14="http://schemas.microsoft.com/office/powerpoint/2010/main" val="290897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lstStyle>
            <a:lvl1pPr>
              <a:defRPr lang="en-US" sz="5400" kern="1200" cap="all" spc="-100" baseline="0" smtClean="0">
                <a:solidFill>
                  <a:schemeClr val="tx2"/>
                </a:solidFill>
                <a:latin typeface="+mj-lt"/>
                <a:ea typeface="+mj-ea"/>
                <a:cs typeface="+mj-cs"/>
              </a:defRPr>
            </a:lvl1pPr>
          </a:lstStyle>
          <a:p>
            <a:r>
              <a:rPr lang="en-US" dirty="0"/>
              <a:t>Click to edit Master title style</a:t>
            </a:r>
            <a:endParaRPr lang="de-AT" dirty="0"/>
          </a:p>
        </p:txBody>
      </p:sp>
      <p:sp>
        <p:nvSpPr>
          <p:cNvPr id="3" name="Subtitle 2"/>
          <p:cNvSpPr>
            <a:spLocks noGrp="1"/>
          </p:cNvSpPr>
          <p:nvPr>
            <p:ph type="subTitle" idx="1"/>
          </p:nvPr>
        </p:nvSpPr>
        <p:spPr>
          <a:xfrm>
            <a:off x="1371600" y="3764632"/>
            <a:ext cx="6400800" cy="1752600"/>
          </a:xfrm>
        </p:spPr>
        <p:txBody>
          <a:bodyPr/>
          <a:lstStyle>
            <a:lvl1pPr marL="0" indent="0" algn="ctr">
              <a:buNone/>
              <a:defRPr lang="en-US" sz="2400" kern="1200" smtClean="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de-AT" dirty="0"/>
          </a:p>
        </p:txBody>
      </p:sp>
      <p:sp>
        <p:nvSpPr>
          <p:cNvPr id="4" name="Date Placeholder 3"/>
          <p:cNvSpPr>
            <a:spLocks noGrp="1"/>
          </p:cNvSpPr>
          <p:nvPr>
            <p:ph type="dt" sz="half" idx="10"/>
          </p:nvPr>
        </p:nvSpPr>
        <p:spPr/>
        <p:txBody>
          <a:bodyPr/>
          <a:lstStyle/>
          <a:p>
            <a:fld id="{20245792-D98E-45CC-8426-330C48B06728}" type="datetime7">
              <a:rPr lang="en-GB" smtClean="0"/>
              <a:t>Sep-22</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CD93F612-187A-48BF-B5EE-AA4BEE289BC1}" type="slidenum">
              <a:rPr lang="de-AT" smtClean="0"/>
              <a:t>‹#›</a:t>
            </a:fld>
            <a:endParaRPr lang="de-AT" dirty="0"/>
          </a:p>
        </p:txBody>
      </p:sp>
      <p:cxnSp>
        <p:nvCxnSpPr>
          <p:cNvPr id="8" name="Straight Connector 7"/>
          <p:cNvCxnSpPr/>
          <p:nvPr userDrawn="1"/>
        </p:nvCxnSpPr>
        <p:spPr>
          <a:xfrm>
            <a:off x="685800" y="3398520"/>
            <a:ext cx="7848600" cy="158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2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D7A121-7791-4D1D-965C-C8BACCD7519C}" type="datetime7">
              <a:rPr lang="en-GB"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23364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40C1D-F60F-42BE-B03E-2223EEFB3438}" type="datetime7">
              <a:rPr lang="en-GB"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518037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6C34F-3457-40B7-9F1E-CEF5F4D1A039}" type="datetime7">
              <a:rPr lang="en-GB"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540934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EEF154D-5342-4985-8147-F6EAE9BF558D}" type="datetime7">
              <a:rPr lang="en-GB"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469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47BB4-EBC9-45B9-8B8D-1E803AACD1E4}" type="datetime7">
              <a:rPr lang="en-GB"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792931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F6E82A-E35C-4274-9940-F38EFE2BA872}" type="datetime7">
              <a:rPr lang="en-GB" smtClean="0">
                <a:solidFill>
                  <a:prstClr val="black"/>
                </a:solidFill>
              </a:rPr>
              <a:t>Sep-22</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93338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B2D351-B635-4726-8408-F4AF23008961}" type="datetime7">
              <a:rPr lang="en-GB"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09383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206BFA-AFCD-467D-84F6-6E3FB4531CAF}" type="datetime7">
              <a:rPr lang="en-GB" smtClean="0">
                <a:solidFill>
                  <a:prstClr val="white"/>
                </a:solidFill>
              </a:rPr>
              <a:t>Sep-22</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785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43C9AE2-2802-4271-A0F1-D265C331F42B}" type="datetime7">
              <a:rPr lang="en-GB" smtClean="0">
                <a:solidFill>
                  <a:prstClr val="white"/>
                </a:solidFill>
              </a:rPr>
              <a:t>Sep-22</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909139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1D127-7341-4765-8B38-808A8E95D4A0}" type="datetime7">
              <a:rPr lang="en-GB" smtClean="0">
                <a:solidFill>
                  <a:prstClr val="white"/>
                </a:solidFill>
              </a:rPr>
              <a:t>Sep-22</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49653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D8DF3A-3626-4930-AF2A-FE155A982987}" type="datetime7">
              <a:rPr lang="en-GB"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7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FFBDC2-884E-4B98-BC79-A3D2798E9C47}" type="datetime7">
              <a:rPr lang="en-GB"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551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8B4819-D15A-4F72-843A-F31A57F91547}" type="datetime7">
              <a:rPr lang="en-GB"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173068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DF4246-5D0A-40BA-85AE-D9AB06A619AF}" type="datetime7">
              <a:rPr lang="en-GB"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092213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0D128-F664-4095-931B-1314926239AE}" type="datetime7">
              <a:rPr lang="en-GB"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747251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0808" y="930275"/>
            <a:ext cx="7916008" cy="647700"/>
          </a:xfrm>
        </p:spPr>
        <p:txBody>
          <a:bodyPr/>
          <a:lstStyle/>
          <a:p>
            <a:r>
              <a:rPr lang="de-DE"/>
              <a:t>Titelmasterformat durch Klicken bearbeiten</a:t>
            </a:r>
            <a:endParaRPr lang="de-AT"/>
          </a:p>
        </p:txBody>
      </p:sp>
      <p:sp>
        <p:nvSpPr>
          <p:cNvPr id="3" name="Textplatzhalter 2"/>
          <p:cNvSpPr>
            <a:spLocks noGrp="1"/>
          </p:cNvSpPr>
          <p:nvPr>
            <p:ph type="body" sz="half" idx="1"/>
          </p:nvPr>
        </p:nvSpPr>
        <p:spPr>
          <a:xfrm>
            <a:off x="600808" y="1916114"/>
            <a:ext cx="3887666" cy="39592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29151" y="1916114"/>
            <a:ext cx="3887665" cy="39592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15"/>
          <p:cNvSpPr>
            <a:spLocks noGrp="1" noChangeArrowheads="1"/>
          </p:cNvSpPr>
          <p:nvPr>
            <p:ph type="sldNum" sz="quarter" idx="10"/>
          </p:nvPr>
        </p:nvSpPr>
        <p:spPr>
          <a:ln/>
        </p:spPr>
        <p:txBody>
          <a:bodyPr/>
          <a:lstStyle>
            <a:lvl1pPr>
              <a:defRPr/>
            </a:lvl1pPr>
          </a:lstStyle>
          <a:p>
            <a:pPr>
              <a:defRPr/>
            </a:pPr>
            <a:r>
              <a:rPr lang="de-DE" dirty="0">
                <a:solidFill>
                  <a:prstClr val="white"/>
                </a:solidFill>
              </a:rPr>
              <a:t>© via donau I </a:t>
            </a:r>
            <a:fld id="{153DC4F8-28B6-43F3-9111-95138F9D637F}"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39700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prstGeom prst="rect">
            <a:avLst/>
          </a:prstGeo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592A4B7-07C5-4F44-9967-6BA007D34873}" type="datetime7">
              <a:rPr lang="en-GB"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585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69DCD-4E13-4D35-90CA-20785BD36FD9}" type="datetime7">
              <a:rPr lang="en-GB"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058557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a:prstGeom prst="rect">
            <a:avLst/>
          </a:prstGeo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7349E8-00DA-4F87-A313-ED7F8098FFC0}" type="datetime7">
              <a:rPr lang="en-GB" smtClean="0">
                <a:solidFill>
                  <a:prstClr val="black"/>
                </a:solidFill>
              </a:rPr>
              <a:t>Sep-22</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3793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9AE71-7F7A-4990-8763-12BB70D2497F}" type="datetime7">
              <a:rPr lang="en-GB"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859577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83CAEB-0A38-4597-B20D-61526C09207F}" type="datetime7">
              <a:rPr lang="en-GB" smtClean="0">
                <a:solidFill>
                  <a:prstClr val="white"/>
                </a:solidFill>
              </a:rPr>
              <a:t>Sep-22</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13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451D4F-B3A7-4D06-BD85-FA08D39C7314}" type="datetime7">
              <a:rPr lang="en-GB"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276189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0CC45497-61D8-446B-9F8F-6682C9AC1356}" type="datetime7">
              <a:rPr lang="en-GB" smtClean="0">
                <a:solidFill>
                  <a:prstClr val="white"/>
                </a:solidFill>
              </a:rPr>
              <a:t>Sep-22</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940166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3DF30-51BF-49A0-A6DA-6F7BE4756B18}" type="datetime7">
              <a:rPr lang="en-GB" smtClean="0">
                <a:solidFill>
                  <a:prstClr val="white"/>
                </a:solidFill>
              </a:rPr>
              <a:t>Sep-22</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872900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a:prstGeom prst="rect">
            <a:avLst/>
          </a:prstGeo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6EBE40-4327-47B6-A295-B7E741CDD88D}" type="datetime7">
              <a:rPr lang="en-GB"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337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EBD068-9DB4-4E17-BDB5-820791584F1C}" type="datetime7">
              <a:rPr lang="en-GB"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401765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C22E6-1FB0-4AC2-BE32-B68845B61A50}" type="datetime7">
              <a:rPr lang="en-GB"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616078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a:prstGeom prst="rect">
            <a:avLst/>
          </a:prstGeo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48101A-D501-4134-A952-FC2737722420}" type="datetime7">
              <a:rPr lang="en-GB"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220475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74AA2E8-FA4B-45C9-9C9E-40409E7C68A1}" type="datetime7">
              <a:rPr lang="de-DE" smtClean="0">
                <a:solidFill>
                  <a:prstClr val="white"/>
                </a:solidFill>
              </a:rPr>
              <a:p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91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p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688256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0C6CC5-D769-42EF-BD49-D7E5DE07B5D4}" type="datetime7">
              <a:rPr lang="de-DE" smtClean="0">
                <a:solidFill>
                  <a:prstClr val="black"/>
                </a:solidFill>
              </a:rPr>
              <a:pPr/>
              <a:t>Sep-22</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233252"/>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5ECA88-A1BE-48D7-A399-3859B651142F}" type="datetime7">
              <a:rPr lang="de-DE" smtClean="0">
                <a:solidFill>
                  <a:prstClr val="white"/>
                </a:solidFill>
              </a:rPr>
              <a:p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6803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5F7F36-CB13-4C72-AE55-CAC1D7CBDC69}" type="datetime7">
              <a:rPr lang="en-GB" smtClean="0">
                <a:solidFill>
                  <a:prstClr val="black"/>
                </a:solidFill>
              </a:rPr>
              <a:t>Sep-22</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4800"/>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642AE0-FABF-494C-8114-6678CC27F463}" type="datetime7">
              <a:rPr lang="de-DE" smtClean="0">
                <a:solidFill>
                  <a:prstClr val="white"/>
                </a:solidFill>
              </a:rPr>
              <a:pPr/>
              <a:t>Sep-22</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00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8EFE5A1-2FD0-49AA-A50A-D195E2A6ADF9}" type="datetime7">
              <a:rPr lang="de-DE" smtClean="0">
                <a:solidFill>
                  <a:prstClr val="white"/>
                </a:solidFill>
              </a:rPr>
              <a:pPr/>
              <a:t>Sep-22</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961519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1BF87-BFB6-4B99-904D-3EC787A81E5D}" type="datetime7">
              <a:rPr lang="de-DE" smtClean="0">
                <a:solidFill>
                  <a:prstClr val="white"/>
                </a:solidFill>
              </a:rPr>
              <a:pPr/>
              <a:t>Sep-22</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7962255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58CCFD-0186-4EED-98F8-CB74F878E417}" type="datetime7">
              <a:rPr lang="de-DE" smtClean="0">
                <a:solidFill>
                  <a:prstClr val="white"/>
                </a:solidFill>
              </a:rPr>
              <a:p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076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578A94-9312-426F-982C-F0CB91424F17}" type="datetime7">
              <a:rPr lang="de-DE" smtClean="0">
                <a:solidFill>
                  <a:prstClr val="white"/>
                </a:solidFill>
              </a:rPr>
              <a:p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681904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459AC-E033-4E48-B6E6-A41111AFBD07}" type="datetime7">
              <a:rPr lang="de-DE" smtClean="0">
                <a:solidFill>
                  <a:prstClr val="white"/>
                </a:solidFill>
              </a:rPr>
              <a:p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7044394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8D53E3-C2D9-4B1F-8715-01E89BCF3A80}" type="datetime7">
              <a:rPr lang="de-DE" smtClean="0">
                <a:solidFill>
                  <a:prstClr val="white"/>
                </a:solidFill>
              </a:rPr>
              <a:p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408118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E98781-97EF-4670-9C6C-5F481024DAC2}" type="datetime7">
              <a:rPr lang="en-GB"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85633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B4B781-C51C-4C02-B474-A2EAD2C22494}" type="datetime7">
              <a:rPr lang="en-GB" smtClean="0">
                <a:solidFill>
                  <a:prstClr val="white"/>
                </a:solidFill>
              </a:rPr>
              <a:t>Sep-22</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B67E48F-35FE-439D-85B5-AC32B0222C11}" type="datetime7">
              <a:rPr lang="en-GB" smtClean="0">
                <a:solidFill>
                  <a:prstClr val="white"/>
                </a:solidFill>
              </a:rPr>
              <a:t>Sep-22</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68107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5E704-4AB0-4F1F-ABC8-E71F962EAC32}" type="datetime7">
              <a:rPr lang="en-GB" smtClean="0">
                <a:solidFill>
                  <a:prstClr val="white"/>
                </a:solidFill>
              </a:rPr>
              <a:t>Sep-22</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55819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6D42E8-B909-4932-A9D8-5BCCC67ACFBC}" type="datetime7">
              <a:rPr lang="en-GB"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9593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de-A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A9DCC-199B-4849-BC81-3ACEFDC5F7E9}" type="datetime7">
              <a:rPr lang="en-GB" smtClean="0"/>
              <a:t>Sep-22</a:t>
            </a:fld>
            <a:endParaRPr lang="de-A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3F612-187A-48BF-B5EE-AA4BEE289BC1}" type="slidenum">
              <a:rPr lang="de-AT" smtClean="0"/>
              <a:t>‹#›</a:t>
            </a:fld>
            <a:endParaRPr lang="de-AT" dirty="0"/>
          </a:p>
        </p:txBody>
      </p:sp>
    </p:spTree>
    <p:extLst>
      <p:ext uri="{BB962C8B-B14F-4D97-AF65-F5344CB8AC3E}">
        <p14:creationId xmlns:p14="http://schemas.microsoft.com/office/powerpoint/2010/main" val="2973639843"/>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a:t>Click to edit Master title style </a:t>
            </a:r>
            <a:r>
              <a:rPr lang="en-US" dirty="0" err="1"/>
              <a:t>nur</a:t>
            </a:r>
            <a:r>
              <a:rPr lang="en-US" dirty="0"/>
              <a:t> </a:t>
            </a:r>
            <a:r>
              <a:rPr lang="en-US" dirty="0" err="1"/>
              <a:t>ein</a:t>
            </a:r>
            <a:r>
              <a:rPr lang="en-US" dirty="0"/>
              <a:t> Test </a:t>
            </a:r>
            <a:r>
              <a:rPr lang="en-US" dirty="0" err="1"/>
              <a:t>wie</a:t>
            </a:r>
            <a:r>
              <a:rPr lang="en-US" dirty="0"/>
              <a:t> der </a:t>
            </a:r>
            <a:r>
              <a:rPr lang="en-US" dirty="0" err="1"/>
              <a:t>zweizeiliger</a:t>
            </a:r>
            <a:r>
              <a:rPr lang="en-US" dirty="0"/>
              <a:t> Text</a:t>
            </a:r>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 y="1484783"/>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2EB47EEA-0CB9-4C0B-B616-7D6E5378AF2F}" type="datetime7">
              <a:rPr lang="en-GB" smtClean="0">
                <a:solidFill>
                  <a:prstClr val="white"/>
                </a:solidFill>
              </a:rPr>
              <a:t>Sep-22</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a:t>
            </a:fld>
            <a:endParaRPr lang="de-AT" dirty="0">
              <a:solidFill>
                <a:prstClr val="white"/>
              </a:solidFill>
            </a:endParaRPr>
          </a:p>
        </p:txBody>
      </p:sp>
      <p:pic>
        <p:nvPicPr>
          <p:cNvPr id="9" name="Picture 2" descr="C:\Users\p41662\AppData\Local\Microsoft\Windows\Temporary Internet Files\Content.Outlook\VDWGJMU4\REWWay (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32355" y="614882"/>
            <a:ext cx="1013242" cy="257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p41662\AppData\Local\Microsoft\Windows\Temporary Internet Files\Content.Outlook\VDWGJMU4\RZ-Logo-Logistikum-hoch-cmyk-2000x2000px.jp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10736" y="583006"/>
            <a:ext cx="576064" cy="576064"/>
          </a:xfrm>
          <a:prstGeom prst="rect">
            <a:avLst/>
          </a:prstGeom>
          <a:noFill/>
        </p:spPr>
      </p:pic>
      <p:pic>
        <p:nvPicPr>
          <p:cNvPr id="13" name="Picture 2"/>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l="12995" t="31961" r="8507" b="17103"/>
          <a:stretch/>
        </p:blipFill>
        <p:spPr bwMode="auto">
          <a:xfrm>
            <a:off x="7032355" y="949275"/>
            <a:ext cx="108012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5549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p:txStyles>
    <p:titleStyle>
      <a:lvl1pPr algn="l" defTabSz="914400" rtl="0" eaLnBrk="1" latinLnBrk="0" hangingPunct="1">
        <a:spcBef>
          <a:spcPct val="0"/>
        </a:spcBef>
        <a:buNone/>
        <a:defRPr sz="28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a:t>Click to edit Master title style </a:t>
            </a:r>
            <a:r>
              <a:rPr lang="en-US" dirty="0" err="1"/>
              <a:t>nur</a:t>
            </a:r>
            <a:r>
              <a:rPr lang="en-US" dirty="0"/>
              <a:t> </a:t>
            </a:r>
            <a:r>
              <a:rPr lang="en-US" dirty="0" err="1"/>
              <a:t>ein</a:t>
            </a:r>
            <a:r>
              <a:rPr lang="en-US" dirty="0"/>
              <a:t> Test </a:t>
            </a:r>
            <a:r>
              <a:rPr lang="en-US" dirty="0" err="1"/>
              <a:t>wie</a:t>
            </a:r>
            <a:r>
              <a:rPr lang="en-US" dirty="0"/>
              <a:t> der </a:t>
            </a:r>
            <a:r>
              <a:rPr lang="en-US" dirty="0" err="1"/>
              <a:t>zweizeiliger</a:t>
            </a:r>
            <a:r>
              <a:rPr lang="en-US" dirty="0"/>
              <a:t> Text</a:t>
            </a:r>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 y="1484783"/>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6FDF0852-55F3-47C9-B59F-7558479CCB47}" type="datetime7">
              <a:rPr lang="en-GB" smtClean="0">
                <a:solidFill>
                  <a:prstClr val="white"/>
                </a:solidFill>
              </a:rPr>
              <a:t>Sep-22</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a:t>
            </a:fld>
            <a:endParaRPr lang="de-AT" dirty="0">
              <a:solidFill>
                <a:prstClr val="white"/>
              </a:solidFill>
            </a:endParaRPr>
          </a:p>
        </p:txBody>
      </p:sp>
      <p:pic>
        <p:nvPicPr>
          <p:cNvPr id="9" name="Picture 2" descr="C:\Users\p41662\AppData\Local\Microsoft\Windows\Temporary Internet Files\Content.Outlook\VDWGJMU4\REWWay (2).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032355" y="614882"/>
            <a:ext cx="1013242" cy="257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p41662\AppData\Local\Microsoft\Windows\Temporary Internet Files\Content.Outlook\VDWGJMU4\RZ-Logo-Logistikum-hoch-cmyk-2000x2000px.jpg"/>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110736" y="583006"/>
            <a:ext cx="576064" cy="576064"/>
          </a:xfrm>
          <a:prstGeom prst="rect">
            <a:avLst/>
          </a:prstGeom>
          <a:noFill/>
        </p:spPr>
      </p:pic>
      <p:pic>
        <p:nvPicPr>
          <p:cNvPr id="13" name="Picture 2"/>
          <p:cNvPicPr>
            <a:picLocks noChangeAspect="1" noChangeArrowheads="1"/>
          </p:cNvPicPr>
          <p:nvPr userDrawn="1"/>
        </p:nvPicPr>
        <p:blipFill rotWithShape="1">
          <a:blip r:embed="rId16" cstate="screen">
            <a:extLst>
              <a:ext uri="{28A0092B-C50C-407E-A947-70E740481C1C}">
                <a14:useLocalDpi xmlns:a14="http://schemas.microsoft.com/office/drawing/2010/main"/>
              </a:ext>
            </a:extLst>
          </a:blip>
          <a:srcRect l="12995" t="31961" r="8507" b="17103"/>
          <a:stretch/>
        </p:blipFill>
        <p:spPr bwMode="auto">
          <a:xfrm>
            <a:off x="7032355" y="949275"/>
            <a:ext cx="108012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83792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p:txStyles>
    <p:titleStyle>
      <a:lvl1pPr algn="l" defTabSz="914400" rtl="0" eaLnBrk="1" latinLnBrk="0" hangingPunct="1">
        <a:spcBef>
          <a:spcPct val="0"/>
        </a:spcBef>
        <a:buNone/>
        <a:defRPr sz="28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A2C00E9B-65AA-49B6-A208-A855CDD46379}" type="datetime7">
              <a:rPr lang="en-GB" smtClean="0">
                <a:solidFill>
                  <a:prstClr val="white"/>
                </a:solidFill>
              </a:rPr>
              <a:t>Sep-22</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a:t>
            </a:fld>
            <a:endParaRPr lang="de-AT" dirty="0">
              <a:solidFill>
                <a:prstClr val="white"/>
              </a:solidFill>
            </a:endParaRPr>
          </a:p>
        </p:txBody>
      </p:sp>
      <p:sp>
        <p:nvSpPr>
          <p:cNvPr id="12" name="Rectangle 9"/>
          <p:cNvSpPr/>
          <p:nvPr userDrawn="1"/>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a:t>Click to edit Master title style </a:t>
            </a:r>
            <a:r>
              <a:rPr lang="en-US" dirty="0" err="1"/>
              <a:t>nur</a:t>
            </a:r>
            <a:r>
              <a:rPr lang="en-US" dirty="0"/>
              <a:t> </a:t>
            </a:r>
            <a:r>
              <a:rPr lang="en-US" dirty="0" err="1"/>
              <a:t>ein</a:t>
            </a:r>
            <a:r>
              <a:rPr lang="en-US" dirty="0"/>
              <a:t> Test </a:t>
            </a:r>
            <a:r>
              <a:rPr lang="en-US" dirty="0" err="1"/>
              <a:t>wie</a:t>
            </a:r>
            <a:r>
              <a:rPr lang="en-US" dirty="0"/>
              <a:t> der </a:t>
            </a:r>
            <a:r>
              <a:rPr lang="en-US" dirty="0" err="1"/>
              <a:t>zweizeiliger</a:t>
            </a:r>
            <a:r>
              <a:rPr lang="en-US" dirty="0"/>
              <a:t> Text</a:t>
            </a:r>
          </a:p>
        </p:txBody>
      </p:sp>
      <p:sp>
        <p:nvSpPr>
          <p:cNvPr id="14" name="Rectangle 6"/>
          <p:cNvSpPr/>
          <p:nvPr userDrawn="1"/>
        </p:nvSpPr>
        <p:spPr>
          <a:xfrm>
            <a:off x="-1" y="1484783"/>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2" descr="C:\Users\p41662\AppData\Local\Microsoft\Windows\Temporary Internet Files\Content.Outlook\VDWGJMU4\REWWay (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32355" y="614882"/>
            <a:ext cx="1013242" cy="2577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C:\Users\p41662\AppData\Local\Microsoft\Windows\Temporary Internet Files\Content.Outlook\VDWGJMU4\RZ-Logo-Logistikum-hoch-cmyk-2000x2000px.jp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10736" y="583006"/>
            <a:ext cx="576064" cy="576064"/>
          </a:xfrm>
          <a:prstGeom prst="rect">
            <a:avLst/>
          </a:prstGeom>
          <a:noFill/>
        </p:spPr>
      </p:pic>
      <p:pic>
        <p:nvPicPr>
          <p:cNvPr id="15" name="Picture 2"/>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l="12995" t="31961" r="8507" b="17103"/>
          <a:stretch/>
        </p:blipFill>
        <p:spPr bwMode="auto">
          <a:xfrm>
            <a:off x="7032355" y="949275"/>
            <a:ext cx="108012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75951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p:txStyles>
    <p:titleStyle>
      <a:lvl1pPr algn="l" defTabSz="914400" rtl="0" eaLnBrk="1" latinLnBrk="0" hangingPunct="1">
        <a:spcBef>
          <a:spcPct val="0"/>
        </a:spcBef>
        <a:buNone/>
        <a:defRPr sz="28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a:t>Click to edit Master title style </a:t>
            </a:r>
            <a:r>
              <a:rPr lang="en-US" dirty="0" err="1"/>
              <a:t>nur</a:t>
            </a:r>
            <a:r>
              <a:rPr lang="en-US" dirty="0"/>
              <a:t> </a:t>
            </a:r>
            <a:r>
              <a:rPr lang="en-US" dirty="0" err="1"/>
              <a:t>ein</a:t>
            </a:r>
            <a:r>
              <a:rPr lang="en-US" dirty="0"/>
              <a:t> Test </a:t>
            </a:r>
            <a:r>
              <a:rPr lang="en-US" dirty="0" err="1"/>
              <a:t>wie</a:t>
            </a:r>
            <a:r>
              <a:rPr lang="en-US" dirty="0"/>
              <a:t> der </a:t>
            </a:r>
            <a:r>
              <a:rPr lang="en-US" dirty="0" err="1"/>
              <a:t>zweizeiliger</a:t>
            </a:r>
            <a:r>
              <a:rPr lang="en-US" dirty="0"/>
              <a:t> Text</a:t>
            </a:r>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 y="1484783"/>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4EA701C3-84C2-4A30-A51F-1D873A00160D}" type="datetime7">
              <a:rPr lang="de-DE" smtClean="0">
                <a:solidFill>
                  <a:prstClr val="white"/>
                </a:solidFill>
              </a:rPr>
              <a:pPr/>
              <a:t>Sep-22</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a:t>
            </a:fld>
            <a:endParaRPr lang="de-AT" dirty="0">
              <a:solidFill>
                <a:prstClr val="white"/>
              </a:solidFill>
            </a:endParaRPr>
          </a:p>
        </p:txBody>
      </p:sp>
      <p:pic>
        <p:nvPicPr>
          <p:cNvPr id="9" name="Picture 2" descr="C:\Users\p41662\AppData\Local\Microsoft\Windows\Temporary Internet Files\Content.Outlook\VDWGJMU4\REWWay (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87150" y="629022"/>
            <a:ext cx="1013242" cy="257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p41662\AppData\Local\Microsoft\Windows\Temporary Internet Files\Content.Outlook\VDWGJMU4\RZ-Logo-Logistikum-hoch-cmyk-2000x2000px.jp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10736" y="583006"/>
            <a:ext cx="576064" cy="576064"/>
          </a:xfrm>
          <a:prstGeom prst="rect">
            <a:avLst/>
          </a:prstGeom>
          <a:noFill/>
        </p:spPr>
      </p:pic>
      <p:pic>
        <p:nvPicPr>
          <p:cNvPr id="13" name="Picture 2"/>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l="12995" t="31961" r="8507" b="17103"/>
          <a:stretch/>
        </p:blipFill>
        <p:spPr bwMode="auto">
          <a:xfrm>
            <a:off x="7032355" y="949275"/>
            <a:ext cx="108012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86484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p:txStyles>
    <p:titleStyle>
      <a:lvl1pPr algn="l" defTabSz="914400" rtl="0" eaLnBrk="1" latinLnBrk="0" hangingPunct="1">
        <a:spcBef>
          <a:spcPct val="0"/>
        </a:spcBef>
        <a:buNone/>
        <a:defRPr sz="28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hyperlink" Target="https://www.portofrotterdam.com/de"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viadonau.org/en/newsroom/publications/manual-on-danube-navigation/"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www.ines-danube.info/?lang=en" TargetMode="External"/><Relationship Id="rId4" Type="http://schemas.openxmlformats.org/officeDocument/2006/relationships/hyperlink" Target="http://www.viadonau.org/en/newsroom/publications/folder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rewway@fh-steyr.at" TargetMode="External"/><Relationship Id="rId7"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hyperlink" Target="http://www.rewway.at/en/services/" TargetMode="External"/><Relationship Id="rId4" Type="http://schemas.openxmlformats.org/officeDocument/2006/relationships/hyperlink" Target="http://www.rewway.at/en/teaching-materials/bundl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376092"/>
                </a:solidFill>
                <a:latin typeface="Corbel" panose="020B0503020204020204" pitchFamily="34" charset="0"/>
              </a:rPr>
              <a:t>How to work with this learning material</a:t>
            </a:r>
          </a:p>
        </p:txBody>
      </p:sp>
      <p:sp>
        <p:nvSpPr>
          <p:cNvPr id="2" name="Content Placeholder 1"/>
          <p:cNvSpPr>
            <a:spLocks noGrp="1"/>
          </p:cNvSpPr>
          <p:nvPr>
            <p:ph idx="1"/>
          </p:nvPr>
        </p:nvSpPr>
        <p:spPr/>
        <p:txBody>
          <a:bodyPr>
            <a:normAutofit lnSpcReduction="10000"/>
          </a:bodyPr>
          <a:lstStyle/>
          <a:p>
            <a:pPr>
              <a:spcBef>
                <a:spcPts val="600"/>
              </a:spcBef>
              <a:buClr>
                <a:srgbClr val="189BC4"/>
              </a:buClr>
            </a:pPr>
            <a:endParaRPr lang="en-US" sz="1800" b="1" dirty="0">
              <a:solidFill>
                <a:srgbClr val="189BC4"/>
              </a:solidFill>
              <a:latin typeface="Corbel" panose="020B0503020204020204" pitchFamily="34" charset="0"/>
            </a:endParaRPr>
          </a:p>
          <a:p>
            <a:pPr>
              <a:spcBef>
                <a:spcPts val="600"/>
              </a:spcBef>
              <a:buClr>
                <a:srgbClr val="189BC4"/>
              </a:buClr>
            </a:pPr>
            <a:r>
              <a:rPr lang="en-US" sz="1800" b="1" dirty="0">
                <a:solidFill>
                  <a:srgbClr val="189BC4"/>
                </a:solidFill>
                <a:latin typeface="Corbel" panose="020B0503020204020204" pitchFamily="34" charset="0"/>
              </a:rPr>
              <a:t>Power Point</a:t>
            </a:r>
          </a:p>
          <a:p>
            <a:pPr marL="0" lvl="1" indent="0" algn="just">
              <a:spcBef>
                <a:spcPts val="600"/>
              </a:spcBef>
              <a:buClr>
                <a:srgbClr val="189BC4"/>
              </a:buClr>
              <a:buNone/>
            </a:pPr>
            <a:r>
              <a:rPr lang="en-US" sz="1600" dirty="0">
                <a:solidFill>
                  <a:srgbClr val="376092"/>
                </a:solidFill>
                <a:latin typeface="Corbel" panose="020B0503020204020204" pitchFamily="34" charset="0"/>
              </a:rPr>
              <a:t>The following power point presents </a:t>
            </a:r>
            <a:r>
              <a:rPr lang="en-US" sz="1600" cap="all" dirty="0">
                <a:solidFill>
                  <a:srgbClr val="376092"/>
                </a:solidFill>
                <a:latin typeface="Corbel" panose="020B0503020204020204" pitchFamily="34" charset="0"/>
              </a:rPr>
              <a:t>The international waterway of the Danube</a:t>
            </a:r>
            <a:r>
              <a:rPr lang="en-US" sz="1600" dirty="0">
                <a:solidFill>
                  <a:srgbClr val="376092"/>
                </a:solidFill>
                <a:latin typeface="Corbel" panose="020B0503020204020204" pitchFamily="34" charset="0"/>
              </a:rPr>
              <a:t>. The slides are shortly described in the notes below and you can also find the link to the source if you need further information.</a:t>
            </a:r>
          </a:p>
          <a:p>
            <a:pPr>
              <a:spcBef>
                <a:spcPts val="600"/>
              </a:spcBef>
              <a:buClr>
                <a:srgbClr val="189BC4"/>
              </a:buClr>
            </a:pPr>
            <a:r>
              <a:rPr lang="en-US" sz="1800" b="1" dirty="0">
                <a:solidFill>
                  <a:srgbClr val="189BC4"/>
                </a:solidFill>
                <a:latin typeface="Corbel" panose="020B0503020204020204" pitchFamily="34" charset="0"/>
              </a:rPr>
              <a:t>Reader</a:t>
            </a:r>
          </a:p>
          <a:p>
            <a:pPr marL="0" lvl="1" indent="0" algn="just">
              <a:spcBef>
                <a:spcPts val="600"/>
              </a:spcBef>
              <a:buClr>
                <a:srgbClr val="189BC4"/>
              </a:buClr>
              <a:buNone/>
            </a:pPr>
            <a:r>
              <a:rPr lang="en-US" sz="1600" dirty="0">
                <a:solidFill>
                  <a:srgbClr val="376092"/>
                </a:solidFill>
                <a:latin typeface="Corbel" panose="020B0503020204020204" pitchFamily="34" charset="0"/>
              </a:rPr>
              <a:t>In addition to the power point presentation, you can also use the reader provided on our platform. It’s more detailed and can be used as a script for your lessons. </a:t>
            </a:r>
          </a:p>
          <a:p>
            <a:pPr>
              <a:spcBef>
                <a:spcPts val="600"/>
              </a:spcBef>
              <a:buClr>
                <a:srgbClr val="189BC4"/>
              </a:buClr>
            </a:pPr>
            <a:r>
              <a:rPr lang="en-US" sz="1800" b="1" dirty="0">
                <a:solidFill>
                  <a:srgbClr val="189BC4"/>
                </a:solidFill>
                <a:latin typeface="Corbel" panose="020B0503020204020204" pitchFamily="34" charset="0"/>
              </a:rPr>
              <a:t>Links </a:t>
            </a:r>
          </a:p>
          <a:p>
            <a:pPr marL="0" lvl="1" indent="0" algn="just">
              <a:spcBef>
                <a:spcPts val="600"/>
              </a:spcBef>
              <a:buClr>
                <a:srgbClr val="189BC4"/>
              </a:buClr>
              <a:buNone/>
            </a:pPr>
            <a:r>
              <a:rPr lang="en-US" sz="1600" dirty="0">
                <a:solidFill>
                  <a:srgbClr val="376092"/>
                </a:solidFill>
                <a:latin typeface="Corbel" panose="020B0503020204020204" pitchFamily="34" charset="0"/>
              </a:rPr>
              <a:t>You can also find the sources of our presentation and reader in the links section of the relevant bundled teaching material.</a:t>
            </a:r>
          </a:p>
          <a:p>
            <a:pPr>
              <a:spcBef>
                <a:spcPts val="600"/>
              </a:spcBef>
              <a:buClr>
                <a:srgbClr val="189BC4"/>
              </a:buClr>
            </a:pPr>
            <a:r>
              <a:rPr lang="en-US" sz="1800" b="1" dirty="0">
                <a:solidFill>
                  <a:srgbClr val="189BC4"/>
                </a:solidFill>
                <a:latin typeface="Corbel" panose="020B0503020204020204" pitchFamily="34" charset="0"/>
              </a:rPr>
              <a:t>Videos and exercises</a:t>
            </a:r>
          </a:p>
          <a:p>
            <a:pPr marL="0" lvl="2" indent="0" algn="just">
              <a:spcBef>
                <a:spcPts val="600"/>
              </a:spcBef>
              <a:buClr>
                <a:srgbClr val="189BC4"/>
              </a:buClr>
              <a:buNone/>
            </a:pPr>
            <a:r>
              <a:rPr lang="en-US" sz="1600" dirty="0">
                <a:solidFill>
                  <a:srgbClr val="376092"/>
                </a:solidFill>
                <a:latin typeface="Corbel" panose="020B0503020204020204" pitchFamily="34" charset="0"/>
              </a:rPr>
              <a:t>There are also different videos and exercises used as sources in this presentation. You can find these videos as well as a variety of exercises separately in the corresponding section of the relevant bundled teaching material.</a:t>
            </a:r>
          </a:p>
          <a:p>
            <a:pPr marL="0" lvl="2" indent="0" algn="just">
              <a:spcBef>
                <a:spcPts val="600"/>
              </a:spcBef>
              <a:buClr>
                <a:srgbClr val="189BC4"/>
              </a:buClr>
              <a:buNone/>
            </a:pPr>
            <a:r>
              <a:rPr lang="en-US" sz="1600" dirty="0">
                <a:solidFill>
                  <a:srgbClr val="376092"/>
                </a:solidFill>
                <a:latin typeface="Corbel" panose="020B0503020204020204" pitchFamily="34" charset="0"/>
              </a:rPr>
              <a:t>https://www.rewway.at/en/teaching-materials/bundles/the-international-waterway-of-the-danube/</a:t>
            </a: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a:t>
            </a:fld>
            <a:endParaRPr lang="de-AT" dirty="0">
              <a:solidFill>
                <a:prstClr val="white"/>
              </a:solidFill>
            </a:endParaRPr>
          </a:p>
        </p:txBody>
      </p:sp>
    </p:spTree>
    <p:extLst>
      <p:ext uri="{BB962C8B-B14F-4D97-AF65-F5344CB8AC3E}">
        <p14:creationId xmlns:p14="http://schemas.microsoft.com/office/powerpoint/2010/main" val="3895128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solidFill>
                <a:latin typeface="Corbel" panose="020B0503020204020204" pitchFamily="34" charset="0"/>
              </a:rPr>
              <a:t>Danube – Data and Facts</a:t>
            </a:r>
            <a:br>
              <a:rPr lang="en-GB" sz="2400" dirty="0">
                <a:solidFill>
                  <a:schemeClr val="accent1"/>
                </a:solidFill>
                <a:latin typeface="Corbel" panose="020B0503020204020204" pitchFamily="34" charset="0"/>
              </a:rPr>
            </a:br>
            <a:r>
              <a:rPr lang="de-AT" sz="2400" dirty="0">
                <a:solidFill>
                  <a:schemeClr val="accent1"/>
                </a:solidFill>
                <a:latin typeface="Corbel" panose="020B0503020204020204" pitchFamily="34" charset="0"/>
              </a:rPr>
              <a:t>The </a:t>
            </a:r>
            <a:r>
              <a:rPr lang="de-AT" sz="2400" dirty="0" err="1">
                <a:solidFill>
                  <a:schemeClr val="accent1"/>
                </a:solidFill>
                <a:latin typeface="Corbel" panose="020B0503020204020204" pitchFamily="34" charset="0"/>
              </a:rPr>
              <a:t>Danube</a:t>
            </a:r>
            <a:r>
              <a:rPr lang="de-AT" sz="2400" dirty="0">
                <a:solidFill>
                  <a:schemeClr val="accent1"/>
                </a:solidFill>
                <a:latin typeface="Corbel" panose="020B0503020204020204" pitchFamily="34" charset="0"/>
              </a:rPr>
              <a:t> </a:t>
            </a:r>
            <a:r>
              <a:rPr lang="de-AT" sz="2400" dirty="0" err="1">
                <a:solidFill>
                  <a:schemeClr val="accent1"/>
                </a:solidFill>
                <a:latin typeface="Corbel" panose="020B0503020204020204" pitchFamily="34" charset="0"/>
              </a:rPr>
              <a:t>Waterway</a:t>
            </a:r>
            <a:endParaRPr lang="en-GB" sz="2400" dirty="0">
              <a:latin typeface="Corbel" panose="020B0503020204020204" pitchFamily="34" charset="0"/>
            </a:endParaRPr>
          </a:p>
        </p:txBody>
      </p:sp>
      <p:sp>
        <p:nvSpPr>
          <p:cNvPr id="3" name="Content Placeholder 2"/>
          <p:cNvSpPr>
            <a:spLocks noGrp="1"/>
          </p:cNvSpPr>
          <p:nvPr>
            <p:ph idx="1"/>
          </p:nvPr>
        </p:nvSpPr>
        <p:spPr/>
        <p:txBody>
          <a:bodyPr>
            <a:normAutofit/>
          </a:bodyPr>
          <a:lstStyle/>
          <a:p>
            <a:pPr>
              <a:spcBef>
                <a:spcPts val="600"/>
              </a:spcBef>
              <a:buClr>
                <a:srgbClr val="189BC4"/>
              </a:buClr>
            </a:pPr>
            <a:r>
              <a:rPr lang="en-GB" sz="1800" b="1" dirty="0">
                <a:solidFill>
                  <a:srgbClr val="189BC4"/>
                </a:solidFill>
                <a:latin typeface="Corbel" panose="020B0503020204020204" pitchFamily="34" charset="0"/>
              </a:rPr>
              <a:t>second largest river </a:t>
            </a:r>
            <a:r>
              <a:rPr lang="en-GB" sz="1800" dirty="0">
                <a:solidFill>
                  <a:schemeClr val="accent1"/>
                </a:solidFill>
                <a:latin typeface="Corbel" panose="020B0503020204020204" pitchFamily="34" charset="0"/>
              </a:rPr>
              <a:t>in Europe</a:t>
            </a:r>
          </a:p>
          <a:p>
            <a:pPr>
              <a:spcBef>
                <a:spcPts val="600"/>
              </a:spcBef>
              <a:buClr>
                <a:srgbClr val="189BC4"/>
              </a:buClr>
            </a:pPr>
            <a:endParaRPr lang="en-GB" sz="1800" dirty="0">
              <a:solidFill>
                <a:schemeClr val="accent1"/>
              </a:solidFill>
              <a:latin typeface="Corbel" panose="020B0503020204020204" pitchFamily="34" charset="0"/>
            </a:endParaRPr>
          </a:p>
          <a:p>
            <a:pPr>
              <a:spcBef>
                <a:spcPts val="600"/>
              </a:spcBef>
              <a:buClr>
                <a:srgbClr val="189BC4"/>
              </a:buClr>
            </a:pPr>
            <a:r>
              <a:rPr lang="en-GB" sz="1800" b="1" dirty="0">
                <a:solidFill>
                  <a:srgbClr val="189BC4"/>
                </a:solidFill>
                <a:latin typeface="Corbel" panose="020B0503020204020204" pitchFamily="34" charset="0"/>
              </a:rPr>
              <a:t>2.845 km </a:t>
            </a:r>
            <a:r>
              <a:rPr lang="en-GB" sz="1800" dirty="0">
                <a:solidFill>
                  <a:schemeClr val="accent1"/>
                </a:solidFill>
                <a:latin typeface="Corbel" panose="020B0503020204020204" pitchFamily="34" charset="0"/>
              </a:rPr>
              <a:t>long</a:t>
            </a:r>
          </a:p>
          <a:p>
            <a:pPr lvl="1">
              <a:spcBef>
                <a:spcPts val="600"/>
              </a:spcBef>
              <a:buClr>
                <a:srgbClr val="189BC4"/>
              </a:buClr>
            </a:pPr>
            <a:r>
              <a:rPr lang="en-GB" sz="1400" dirty="0">
                <a:solidFill>
                  <a:schemeClr val="accent1"/>
                </a:solidFill>
                <a:latin typeface="Corbel" panose="020B0503020204020204" pitchFamily="34" charset="0"/>
              </a:rPr>
              <a:t>navigable: 2.415 km</a:t>
            </a:r>
          </a:p>
          <a:p>
            <a:pPr>
              <a:spcBef>
                <a:spcPts val="600"/>
              </a:spcBef>
              <a:buClr>
                <a:srgbClr val="189BC4"/>
              </a:buClr>
            </a:pPr>
            <a:endParaRPr lang="en-GB" sz="1800" dirty="0">
              <a:solidFill>
                <a:schemeClr val="accent1"/>
              </a:solidFill>
              <a:latin typeface="Corbel" panose="020B0503020204020204" pitchFamily="34" charset="0"/>
            </a:endParaRPr>
          </a:p>
          <a:p>
            <a:pPr>
              <a:spcBef>
                <a:spcPts val="600"/>
              </a:spcBef>
              <a:buClr>
                <a:srgbClr val="189BC4"/>
              </a:buClr>
            </a:pPr>
            <a:r>
              <a:rPr lang="en-GB" sz="1800" dirty="0">
                <a:solidFill>
                  <a:schemeClr val="accent1"/>
                </a:solidFill>
                <a:latin typeface="Corbel" panose="020B0503020204020204" pitchFamily="34" charset="0"/>
              </a:rPr>
              <a:t>connects </a:t>
            </a:r>
            <a:r>
              <a:rPr lang="en-GB" sz="1800" b="1" dirty="0">
                <a:solidFill>
                  <a:srgbClr val="189BC4"/>
                </a:solidFill>
                <a:latin typeface="Corbel" panose="020B0503020204020204" pitchFamily="34" charset="0"/>
              </a:rPr>
              <a:t>10 riparian states</a:t>
            </a:r>
          </a:p>
          <a:p>
            <a:pPr>
              <a:spcBef>
                <a:spcPts val="600"/>
              </a:spcBef>
              <a:buClr>
                <a:srgbClr val="189BC4"/>
              </a:buClr>
            </a:pPr>
            <a:endParaRPr lang="en-GB" sz="1800" dirty="0">
              <a:solidFill>
                <a:schemeClr val="accent1"/>
              </a:solidFill>
              <a:latin typeface="Corbel" panose="020B0503020204020204" pitchFamily="34" charset="0"/>
            </a:endParaRPr>
          </a:p>
          <a:p>
            <a:pPr>
              <a:spcBef>
                <a:spcPts val="600"/>
              </a:spcBef>
              <a:buClr>
                <a:srgbClr val="189BC4"/>
              </a:buClr>
            </a:pPr>
            <a:r>
              <a:rPr lang="en-GB" sz="1800" dirty="0">
                <a:solidFill>
                  <a:schemeClr val="accent1"/>
                </a:solidFill>
                <a:latin typeface="Corbel" panose="020B0503020204020204" pitchFamily="34" charset="0"/>
              </a:rPr>
              <a:t>from the </a:t>
            </a:r>
            <a:r>
              <a:rPr lang="en-GB" sz="1800" b="1" dirty="0">
                <a:solidFill>
                  <a:srgbClr val="189BC4"/>
                </a:solidFill>
                <a:latin typeface="Corbel" panose="020B0503020204020204" pitchFamily="34" charset="0"/>
              </a:rPr>
              <a:t>Black Forest </a:t>
            </a:r>
            <a:r>
              <a:rPr lang="en-GB" sz="1800" dirty="0">
                <a:solidFill>
                  <a:schemeClr val="accent1"/>
                </a:solidFill>
                <a:latin typeface="Corbel" panose="020B0503020204020204" pitchFamily="34" charset="0"/>
              </a:rPr>
              <a:t>to the </a:t>
            </a:r>
            <a:r>
              <a:rPr lang="en-GB" sz="1800" b="1" dirty="0">
                <a:solidFill>
                  <a:srgbClr val="189BC4"/>
                </a:solidFill>
                <a:latin typeface="Corbel" panose="020B0503020204020204" pitchFamily="34" charset="0"/>
              </a:rPr>
              <a:t>Black Sea</a:t>
            </a:r>
          </a:p>
          <a:p>
            <a:pPr>
              <a:spcBef>
                <a:spcPts val="600"/>
              </a:spcBef>
              <a:buClr>
                <a:srgbClr val="189BC4"/>
              </a:buClr>
            </a:pPr>
            <a:endParaRPr lang="en-GB" sz="1800" dirty="0">
              <a:solidFill>
                <a:schemeClr val="accent1"/>
              </a:solidFill>
              <a:latin typeface="Corbel" panose="020B0503020204020204" pitchFamily="34" charset="0"/>
            </a:endParaRPr>
          </a:p>
          <a:p>
            <a:endParaRPr lang="de-AT" sz="2200"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10</a:t>
            </a:fld>
            <a:endParaRPr lang="de-AT" dirty="0">
              <a:solidFill>
                <a:prstClr val="white"/>
              </a:solidFill>
            </a:endParaRP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6" y="4500644"/>
            <a:ext cx="9144000" cy="2207380"/>
          </a:xfrm>
          <a:prstGeom prst="rect">
            <a:avLst/>
          </a:prstGeom>
        </p:spPr>
      </p:pic>
      <p:sp>
        <p:nvSpPr>
          <p:cNvPr id="9" name="Textfeld 1"/>
          <p:cNvSpPr txBox="1">
            <a:spLocks noChangeArrowheads="1"/>
          </p:cNvSpPr>
          <p:nvPr/>
        </p:nvSpPr>
        <p:spPr bwMode="auto">
          <a:xfrm>
            <a:off x="8230223" y="4500644"/>
            <a:ext cx="9378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a:solidFill>
                  <a:schemeClr val="bg1"/>
                </a:solidFill>
                <a:latin typeface="+mn-lt"/>
              </a:rPr>
              <a:t>Quelle: via </a:t>
            </a:r>
            <a:r>
              <a:rPr lang="de-DE" sz="800" dirty="0" err="1">
                <a:solidFill>
                  <a:schemeClr val="bg1"/>
                </a:solidFill>
                <a:latin typeface="+mn-lt"/>
              </a:rPr>
              <a:t>donau</a:t>
            </a:r>
            <a:endParaRPr lang="de-DE" sz="800" dirty="0">
              <a:solidFill>
                <a:schemeClr val="bg1"/>
              </a:solidFill>
              <a:latin typeface="+mn-lt"/>
            </a:endParaRPr>
          </a:p>
        </p:txBody>
      </p:sp>
    </p:spTree>
    <p:extLst>
      <p:ext uri="{BB962C8B-B14F-4D97-AF65-F5344CB8AC3E}">
        <p14:creationId xmlns:p14="http://schemas.microsoft.com/office/powerpoint/2010/main" val="1096840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9832" y="1756816"/>
            <a:ext cx="5410944" cy="4776192"/>
          </a:xfrm>
        </p:spPr>
        <p:txBody>
          <a:bodyPr>
            <a:normAutofit/>
          </a:bodyPr>
          <a:lstStyle/>
          <a:p>
            <a:pPr>
              <a:spcBef>
                <a:spcPts val="600"/>
              </a:spcBef>
              <a:buClr>
                <a:srgbClr val="189BC4"/>
              </a:buClr>
            </a:pPr>
            <a:r>
              <a:rPr lang="en-GB" sz="1800" dirty="0">
                <a:solidFill>
                  <a:schemeClr val="accent1"/>
                </a:solidFill>
                <a:latin typeface="Corbel" panose="020B0503020204020204" pitchFamily="34" charset="0"/>
              </a:rPr>
              <a:t>Danube passes through </a:t>
            </a:r>
            <a:r>
              <a:rPr lang="en-GB" sz="1800" b="1" dirty="0">
                <a:solidFill>
                  <a:srgbClr val="189BC4"/>
                </a:solidFill>
                <a:latin typeface="Corbel" panose="020B0503020204020204" pitchFamily="34" charset="0"/>
              </a:rPr>
              <a:t>10</a:t>
            </a:r>
            <a:r>
              <a:rPr lang="en-GB" sz="1800" dirty="0">
                <a:solidFill>
                  <a:schemeClr val="accent1"/>
                </a:solidFill>
                <a:latin typeface="Corbel" panose="020B0503020204020204" pitchFamily="34" charset="0"/>
              </a:rPr>
              <a:t> riparian states</a:t>
            </a:r>
          </a:p>
          <a:p>
            <a:pPr>
              <a:spcBef>
                <a:spcPts val="600"/>
              </a:spcBef>
              <a:buClr>
                <a:srgbClr val="189BC4"/>
              </a:buClr>
            </a:pPr>
            <a:endParaRPr lang="en-GB" sz="1800" dirty="0">
              <a:solidFill>
                <a:schemeClr val="accent1"/>
              </a:solidFill>
              <a:latin typeface="Corbel" panose="020B0503020204020204" pitchFamily="34" charset="0"/>
            </a:endParaRPr>
          </a:p>
          <a:p>
            <a:pPr>
              <a:spcBef>
                <a:spcPts val="600"/>
              </a:spcBef>
              <a:buClr>
                <a:srgbClr val="189BC4"/>
              </a:buClr>
            </a:pPr>
            <a:endParaRPr lang="en-GB" sz="1800" dirty="0">
              <a:solidFill>
                <a:schemeClr val="accent1"/>
              </a:solidFill>
              <a:latin typeface="Corbel" panose="020B0503020204020204" pitchFamily="34" charset="0"/>
            </a:endParaRPr>
          </a:p>
          <a:p>
            <a:pPr>
              <a:spcBef>
                <a:spcPts val="600"/>
              </a:spcBef>
              <a:buClr>
                <a:srgbClr val="189BC4"/>
              </a:buClr>
            </a:pPr>
            <a:r>
              <a:rPr lang="en-GB" sz="1800" dirty="0">
                <a:solidFill>
                  <a:schemeClr val="accent1"/>
                </a:solidFill>
                <a:latin typeface="Corbel" panose="020B0503020204020204" pitchFamily="34" charset="0"/>
              </a:rPr>
              <a:t>Austrian segment: 351 km</a:t>
            </a:r>
          </a:p>
          <a:p>
            <a:pPr>
              <a:spcBef>
                <a:spcPts val="600"/>
              </a:spcBef>
              <a:buClr>
                <a:srgbClr val="189BC4"/>
              </a:buClr>
            </a:pPr>
            <a:endParaRPr lang="en-GB" sz="1800" dirty="0">
              <a:solidFill>
                <a:schemeClr val="accent1"/>
              </a:solidFill>
              <a:latin typeface="Corbel" panose="020B0503020204020204" pitchFamily="34" charset="0"/>
            </a:endParaRPr>
          </a:p>
          <a:p>
            <a:pPr>
              <a:spcBef>
                <a:spcPts val="600"/>
              </a:spcBef>
              <a:buClr>
                <a:srgbClr val="189BC4"/>
              </a:buClr>
            </a:pPr>
            <a:endParaRPr lang="en-GB" sz="1800" dirty="0">
              <a:solidFill>
                <a:schemeClr val="accent1"/>
              </a:solidFill>
              <a:latin typeface="Corbel" panose="020B0503020204020204" pitchFamily="34" charset="0"/>
            </a:endParaRPr>
          </a:p>
          <a:p>
            <a:pPr>
              <a:spcBef>
                <a:spcPts val="600"/>
              </a:spcBef>
              <a:buClr>
                <a:srgbClr val="189BC4"/>
              </a:buClr>
            </a:pPr>
            <a:r>
              <a:rPr lang="en-GB" sz="1800" dirty="0">
                <a:solidFill>
                  <a:schemeClr val="accent1"/>
                </a:solidFill>
                <a:latin typeface="Corbel" panose="020B0503020204020204" pitchFamily="34" charset="0"/>
              </a:rPr>
              <a:t>Romanian segment of 1.075 km largest share</a:t>
            </a:r>
          </a:p>
          <a:p>
            <a:pPr>
              <a:spcBef>
                <a:spcPts val="600"/>
              </a:spcBef>
              <a:buClr>
                <a:srgbClr val="189BC4"/>
              </a:buClr>
            </a:pPr>
            <a:endParaRPr lang="en-GB" sz="1800" dirty="0">
              <a:solidFill>
                <a:schemeClr val="accent1"/>
              </a:solidFill>
              <a:latin typeface="Corbel" panose="020B0503020204020204" pitchFamily="34" charset="0"/>
            </a:endParaRPr>
          </a:p>
          <a:p>
            <a:pPr>
              <a:spcBef>
                <a:spcPts val="600"/>
              </a:spcBef>
              <a:buClr>
                <a:srgbClr val="189BC4"/>
              </a:buClr>
            </a:pPr>
            <a:endParaRPr lang="en-GB" sz="1800" dirty="0">
              <a:solidFill>
                <a:schemeClr val="accent1"/>
              </a:solidFill>
              <a:latin typeface="Corbel" panose="020B0503020204020204" pitchFamily="34" charset="0"/>
            </a:endParaRPr>
          </a:p>
          <a:p>
            <a:pPr>
              <a:spcBef>
                <a:spcPts val="600"/>
              </a:spcBef>
              <a:buClr>
                <a:srgbClr val="189BC4"/>
              </a:buClr>
            </a:pPr>
            <a:r>
              <a:rPr lang="en-GB" sz="1800" dirty="0">
                <a:solidFill>
                  <a:schemeClr val="accent1"/>
                </a:solidFill>
                <a:latin typeface="Corbel" panose="020B0503020204020204" pitchFamily="34" charset="0"/>
              </a:rPr>
              <a:t>river basin covers  801.463 km² </a:t>
            </a:r>
          </a:p>
          <a:p>
            <a:pPr lvl="1">
              <a:spcBef>
                <a:spcPts val="600"/>
              </a:spcBef>
              <a:buClr>
                <a:srgbClr val="189BC4"/>
              </a:buClr>
              <a:buFont typeface="Symbol" panose="05050102010706020507" pitchFamily="18" charset="2"/>
              <a:buChar char="-"/>
            </a:pPr>
            <a:r>
              <a:rPr lang="en-GB" sz="1600" dirty="0">
                <a:solidFill>
                  <a:schemeClr val="accent1"/>
                </a:solidFill>
                <a:latin typeface="Corbel" panose="020B0503020204020204" pitchFamily="34" charset="0"/>
              </a:rPr>
              <a:t>important </a:t>
            </a:r>
            <a:r>
              <a:rPr lang="en-GB" sz="1600" b="1" dirty="0">
                <a:solidFill>
                  <a:srgbClr val="189BC4"/>
                </a:solidFill>
                <a:latin typeface="Corbel" panose="020B0503020204020204" pitchFamily="34" charset="0"/>
              </a:rPr>
              <a:t>transport mode</a:t>
            </a:r>
          </a:p>
          <a:p>
            <a:pPr lvl="1">
              <a:spcBef>
                <a:spcPts val="600"/>
              </a:spcBef>
              <a:buClr>
                <a:srgbClr val="189BC4"/>
              </a:buClr>
              <a:buFont typeface="Symbol" panose="05050102010706020507" pitchFamily="18" charset="2"/>
              <a:buChar char="-"/>
            </a:pPr>
            <a:r>
              <a:rPr lang="en-GB" sz="1600" dirty="0">
                <a:solidFill>
                  <a:schemeClr val="accent1"/>
                </a:solidFill>
                <a:latin typeface="Corbel" panose="020B0503020204020204" pitchFamily="34" charset="0"/>
              </a:rPr>
              <a:t>important </a:t>
            </a:r>
            <a:r>
              <a:rPr lang="en-GB" sz="1600" b="1" dirty="0">
                <a:solidFill>
                  <a:srgbClr val="189BC4"/>
                </a:solidFill>
                <a:latin typeface="Corbel" panose="020B0503020204020204" pitchFamily="34" charset="0"/>
              </a:rPr>
              <a:t>source</a:t>
            </a:r>
            <a:r>
              <a:rPr lang="en-GB" sz="1600" dirty="0">
                <a:solidFill>
                  <a:schemeClr val="accent1"/>
                </a:solidFill>
                <a:latin typeface="Corbel" panose="020B0503020204020204" pitchFamily="34" charset="0"/>
              </a:rPr>
              <a:t> </a:t>
            </a:r>
            <a:r>
              <a:rPr lang="en-GB" sz="1600" b="1" dirty="0">
                <a:solidFill>
                  <a:srgbClr val="189BC4"/>
                </a:solidFill>
                <a:latin typeface="Corbel" panose="020B0503020204020204" pitchFamily="34" charset="0"/>
              </a:rPr>
              <a:t>of energy- </a:t>
            </a:r>
            <a:r>
              <a:rPr lang="en-GB" sz="1600" dirty="0">
                <a:solidFill>
                  <a:schemeClr val="accent1"/>
                </a:solidFill>
                <a:latin typeface="Corbel" panose="020B0503020204020204" pitchFamily="34" charset="0"/>
              </a:rPr>
              <a:t>and </a:t>
            </a:r>
            <a:r>
              <a:rPr lang="en-GB" sz="1600" b="1" dirty="0">
                <a:solidFill>
                  <a:srgbClr val="189BC4"/>
                </a:solidFill>
                <a:latin typeface="Corbel" panose="020B0503020204020204" pitchFamily="34" charset="0"/>
              </a:rPr>
              <a:t>drinking water</a:t>
            </a:r>
          </a:p>
          <a:p>
            <a:pPr lvl="1">
              <a:spcBef>
                <a:spcPts val="600"/>
              </a:spcBef>
              <a:buClr>
                <a:srgbClr val="189BC4"/>
              </a:buClr>
              <a:buFont typeface="Symbol" panose="05050102010706020507" pitchFamily="18" charset="2"/>
              <a:buChar char="-"/>
            </a:pPr>
            <a:r>
              <a:rPr lang="en-GB" sz="1600" dirty="0">
                <a:solidFill>
                  <a:schemeClr val="accent1"/>
                </a:solidFill>
                <a:latin typeface="Corbel" panose="020B0503020204020204" pitchFamily="34" charset="0"/>
              </a:rPr>
              <a:t>valuable </a:t>
            </a:r>
            <a:r>
              <a:rPr lang="en-US" sz="1600" b="1" dirty="0">
                <a:solidFill>
                  <a:srgbClr val="189BC4"/>
                </a:solidFill>
                <a:latin typeface="Corbel" panose="020B0503020204020204" pitchFamily="34" charset="0"/>
              </a:rPr>
              <a:t>recreational </a:t>
            </a:r>
            <a:r>
              <a:rPr lang="en-US" sz="1600" dirty="0">
                <a:solidFill>
                  <a:schemeClr val="accent1"/>
                </a:solidFill>
                <a:latin typeface="Corbel" panose="020B0503020204020204" pitchFamily="34" charset="0"/>
              </a:rPr>
              <a:t>and </a:t>
            </a:r>
            <a:r>
              <a:rPr lang="en-US" sz="1600" b="1" dirty="0">
                <a:solidFill>
                  <a:srgbClr val="189BC4"/>
                </a:solidFill>
                <a:latin typeface="Corbel" panose="020B0503020204020204" pitchFamily="34" charset="0"/>
              </a:rPr>
              <a:t>living environment</a:t>
            </a:r>
            <a:endParaRPr lang="de-DE" sz="1600" b="1" dirty="0">
              <a:solidFill>
                <a:srgbClr val="189BC4"/>
              </a:solidFill>
              <a:latin typeface="Corbel" panose="020B0503020204020204" pitchFamily="34" charset="0"/>
            </a:endParaRPr>
          </a:p>
          <a:p>
            <a:endParaRPr lang="de-DE" dirty="0">
              <a:solidFill>
                <a:schemeClr val="accent1"/>
              </a:solidFill>
              <a:latin typeface="Corbel" panose="020B0503020204020204" pitchFamily="34" charset="0"/>
            </a:endParaRPr>
          </a:p>
          <a:p>
            <a:endParaRPr lang="de-DE" dirty="0">
              <a:solidFill>
                <a:schemeClr val="accent1"/>
              </a:solidFill>
              <a:latin typeface="Corbel" panose="020B0503020204020204" pitchFamily="34" charset="0"/>
            </a:endParaRPr>
          </a:p>
          <a:p>
            <a:endParaRPr lang="de-AT"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11</a:t>
            </a:fld>
            <a:endParaRPr lang="de-AT" dirty="0">
              <a:solidFill>
                <a:prstClr val="white"/>
              </a:solidFill>
            </a:endParaRPr>
          </a:p>
        </p:txBody>
      </p:sp>
      <p:sp>
        <p:nvSpPr>
          <p:cNvPr id="7" name="Textfeld 1"/>
          <p:cNvSpPr txBox="1">
            <a:spLocks noChangeArrowheads="1"/>
          </p:cNvSpPr>
          <p:nvPr/>
        </p:nvSpPr>
        <p:spPr bwMode="auto">
          <a:xfrm>
            <a:off x="8215897" y="6425286"/>
            <a:ext cx="936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en-GB" sz="800" dirty="0">
                <a:solidFill>
                  <a:schemeClr val="accent1"/>
                </a:solidFill>
                <a:latin typeface="Corbel" panose="020B0503020204020204" pitchFamily="34" charset="0"/>
              </a:rPr>
              <a:t>source</a:t>
            </a:r>
            <a:r>
              <a:rPr lang="de-DE" sz="800" dirty="0">
                <a:solidFill>
                  <a:schemeClr val="accent1"/>
                </a:solidFill>
                <a:latin typeface="Corbel" panose="020B0503020204020204" pitchFamily="34" charset="0"/>
              </a:rPr>
              <a:t>: via </a:t>
            </a:r>
            <a:r>
              <a:rPr lang="de-DE" sz="800" dirty="0" err="1">
                <a:solidFill>
                  <a:schemeClr val="accent1"/>
                </a:solidFill>
                <a:latin typeface="Corbel" panose="020B0503020204020204" pitchFamily="34" charset="0"/>
              </a:rPr>
              <a:t>donau</a:t>
            </a:r>
            <a:endParaRPr lang="de-DE" sz="800" dirty="0">
              <a:solidFill>
                <a:schemeClr val="accent1"/>
              </a:solidFill>
              <a:latin typeface="Corbel" panose="020B0503020204020204" pitchFamily="34" charset="0"/>
            </a:endParaRPr>
          </a:p>
        </p:txBody>
      </p:sp>
      <p:sp>
        <p:nvSpPr>
          <p:cNvPr id="10" name="Textfeld 1"/>
          <p:cNvSpPr txBox="1">
            <a:spLocks noChangeArrowheads="1"/>
          </p:cNvSpPr>
          <p:nvPr/>
        </p:nvSpPr>
        <p:spPr bwMode="auto">
          <a:xfrm>
            <a:off x="714577" y="6120128"/>
            <a:ext cx="18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ctr" eaLnBrk="1" hangingPunct="1"/>
            <a:r>
              <a:rPr lang="en-GB" sz="1200" dirty="0">
                <a:solidFill>
                  <a:schemeClr val="accent1"/>
                </a:solidFill>
                <a:latin typeface="Corbel" panose="020B0503020204020204" pitchFamily="34" charset="0"/>
              </a:rPr>
              <a:t>Danube Bordering States</a:t>
            </a:r>
          </a:p>
        </p:txBody>
      </p:sp>
      <p:pic>
        <p:nvPicPr>
          <p:cNvPr id="11" name="Picture 10"/>
          <p:cNvPicPr/>
          <p:nvPr/>
        </p:nvPicPr>
        <p:blipFill rotWithShape="1">
          <a:blip r:embed="rId3"/>
          <a:srcRect l="70010" t="14026" r="13859" b="5714"/>
          <a:stretch/>
        </p:blipFill>
        <p:spPr bwMode="auto">
          <a:xfrm>
            <a:off x="323528" y="1805866"/>
            <a:ext cx="2593787" cy="4235798"/>
          </a:xfrm>
          <a:prstGeom prst="rect">
            <a:avLst/>
          </a:prstGeom>
          <a:ln>
            <a:noFill/>
          </a:ln>
          <a:extLst>
            <a:ext uri="{53640926-AAD7-44D8-BBD7-CCE9431645EC}">
              <a14:shadowObscured xmlns:a14="http://schemas.microsoft.com/office/drawing/2010/main"/>
            </a:ext>
          </a:extLst>
        </p:spPr>
      </p:pic>
      <p:sp>
        <p:nvSpPr>
          <p:cNvPr id="9" name="Title 1"/>
          <p:cNvSpPr>
            <a:spLocks noGrp="1"/>
          </p:cNvSpPr>
          <p:nvPr>
            <p:ph type="title"/>
          </p:nvPr>
        </p:nvSpPr>
        <p:spPr>
          <a:xfrm>
            <a:off x="457200" y="404664"/>
            <a:ext cx="4762872" cy="990600"/>
          </a:xfrm>
        </p:spPr>
        <p:txBody>
          <a:bodyPr/>
          <a:lstStyle/>
          <a:p>
            <a:r>
              <a:rPr lang="en-GB" b="1" dirty="0">
                <a:solidFill>
                  <a:schemeClr val="accent1"/>
                </a:solidFill>
                <a:latin typeface="Corbel" panose="020B0503020204020204" pitchFamily="34" charset="0"/>
              </a:rPr>
              <a:t>Danube – Data and Facts</a:t>
            </a:r>
            <a:br>
              <a:rPr lang="en-GB" sz="2400" dirty="0">
                <a:solidFill>
                  <a:schemeClr val="accent1"/>
                </a:solidFill>
                <a:latin typeface="Corbel" panose="020B0503020204020204" pitchFamily="34" charset="0"/>
              </a:rPr>
            </a:br>
            <a:r>
              <a:rPr lang="de-AT" sz="2400" dirty="0">
                <a:solidFill>
                  <a:schemeClr val="accent1"/>
                </a:solidFill>
                <a:latin typeface="Corbel" panose="020B0503020204020204" pitchFamily="34" charset="0"/>
              </a:rPr>
              <a:t>The </a:t>
            </a:r>
            <a:r>
              <a:rPr lang="de-AT" sz="2400" dirty="0" err="1">
                <a:solidFill>
                  <a:schemeClr val="accent1"/>
                </a:solidFill>
                <a:latin typeface="Corbel" panose="020B0503020204020204" pitchFamily="34" charset="0"/>
              </a:rPr>
              <a:t>Danube</a:t>
            </a:r>
            <a:r>
              <a:rPr lang="de-AT" sz="2400" dirty="0">
                <a:solidFill>
                  <a:schemeClr val="accent1"/>
                </a:solidFill>
                <a:latin typeface="Corbel" panose="020B0503020204020204" pitchFamily="34" charset="0"/>
              </a:rPr>
              <a:t> </a:t>
            </a:r>
            <a:r>
              <a:rPr lang="de-AT" sz="2400" dirty="0" err="1">
                <a:solidFill>
                  <a:schemeClr val="accent1"/>
                </a:solidFill>
                <a:latin typeface="Corbel" panose="020B0503020204020204" pitchFamily="34" charset="0"/>
              </a:rPr>
              <a:t>Waterway</a:t>
            </a:r>
            <a:endParaRPr lang="en-GB" sz="2400" dirty="0">
              <a:latin typeface="Corbel" panose="020B0503020204020204" pitchFamily="34" charset="0"/>
            </a:endParaRPr>
          </a:p>
        </p:txBody>
      </p:sp>
      <p:sp>
        <p:nvSpPr>
          <p:cNvPr id="8" name="Textfeld 1"/>
          <p:cNvSpPr txBox="1">
            <a:spLocks noChangeArrowheads="1"/>
          </p:cNvSpPr>
          <p:nvPr/>
        </p:nvSpPr>
        <p:spPr bwMode="auto">
          <a:xfrm>
            <a:off x="326382" y="5961318"/>
            <a:ext cx="936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en-GB" sz="800" dirty="0">
                <a:solidFill>
                  <a:schemeClr val="accent1"/>
                </a:solidFill>
                <a:latin typeface="Corbel" panose="020B0503020204020204" pitchFamily="34" charset="0"/>
              </a:rPr>
              <a:t>source</a:t>
            </a:r>
            <a:r>
              <a:rPr lang="de-DE" sz="800" dirty="0">
                <a:solidFill>
                  <a:schemeClr val="accent1"/>
                </a:solidFill>
                <a:latin typeface="Corbel" panose="020B0503020204020204" pitchFamily="34" charset="0"/>
              </a:rPr>
              <a:t>: via </a:t>
            </a:r>
            <a:r>
              <a:rPr lang="de-DE" sz="800" dirty="0" err="1">
                <a:solidFill>
                  <a:schemeClr val="accent1"/>
                </a:solidFill>
                <a:latin typeface="Corbel" panose="020B0503020204020204" pitchFamily="34" charset="0"/>
              </a:rPr>
              <a:t>donau</a:t>
            </a:r>
            <a:endParaRPr lang="de-DE" sz="800" dirty="0">
              <a:solidFill>
                <a:schemeClr val="accent1"/>
              </a:solidFill>
              <a:latin typeface="Corbel" panose="020B0503020204020204" pitchFamily="34" charset="0"/>
            </a:endParaRPr>
          </a:p>
        </p:txBody>
      </p:sp>
    </p:spTree>
    <p:extLst>
      <p:ext uri="{BB962C8B-B14F-4D97-AF65-F5344CB8AC3E}">
        <p14:creationId xmlns:p14="http://schemas.microsoft.com/office/powerpoint/2010/main" val="112826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AT" b="1" dirty="0" err="1">
                <a:solidFill>
                  <a:schemeClr val="accent1"/>
                </a:solidFill>
                <a:latin typeface="Corbel" panose="020B0503020204020204" pitchFamily="34" charset="0"/>
              </a:rPr>
              <a:t>Danube</a:t>
            </a:r>
            <a:r>
              <a:rPr lang="de-AT" b="1" dirty="0">
                <a:solidFill>
                  <a:schemeClr val="accent1"/>
                </a:solidFill>
                <a:latin typeface="Corbel" panose="020B0503020204020204" pitchFamily="34" charset="0"/>
              </a:rPr>
              <a:t> Region</a:t>
            </a:r>
            <a:br>
              <a:rPr lang="de-AT" b="1" dirty="0">
                <a:solidFill>
                  <a:schemeClr val="accent1"/>
                </a:solidFill>
                <a:latin typeface="Corbel" panose="020B0503020204020204" pitchFamily="34" charset="0"/>
              </a:rPr>
            </a:br>
            <a:r>
              <a:rPr lang="de-AT" sz="2400" dirty="0">
                <a:solidFill>
                  <a:schemeClr val="accent1"/>
                </a:solidFill>
                <a:latin typeface="Corbel" panose="020B0503020204020204" pitchFamily="34" charset="0"/>
              </a:rPr>
              <a:t>The </a:t>
            </a:r>
            <a:r>
              <a:rPr lang="de-AT" sz="2400" dirty="0" err="1">
                <a:solidFill>
                  <a:schemeClr val="accent1"/>
                </a:solidFill>
                <a:latin typeface="Corbel" panose="020B0503020204020204" pitchFamily="34" charset="0"/>
              </a:rPr>
              <a:t>Danube</a:t>
            </a:r>
            <a:r>
              <a:rPr lang="de-AT" sz="2400" dirty="0">
                <a:solidFill>
                  <a:schemeClr val="accent1"/>
                </a:solidFill>
                <a:latin typeface="Corbel" panose="020B0503020204020204" pitchFamily="34" charset="0"/>
              </a:rPr>
              <a:t> </a:t>
            </a:r>
            <a:r>
              <a:rPr lang="de-AT" sz="2400" dirty="0" err="1">
                <a:solidFill>
                  <a:schemeClr val="accent1"/>
                </a:solidFill>
                <a:latin typeface="Corbel" panose="020B0503020204020204" pitchFamily="34" charset="0"/>
              </a:rPr>
              <a:t>Waterway</a:t>
            </a:r>
            <a:r>
              <a:rPr lang="de-AT" sz="2400" dirty="0">
                <a:solidFill>
                  <a:schemeClr val="accent1"/>
                </a:solidFill>
                <a:latin typeface="Corbel" panose="020B0503020204020204" pitchFamily="34" charset="0"/>
              </a:rPr>
              <a:t> </a:t>
            </a:r>
            <a:endParaRPr lang="de-AT" b="1" dirty="0">
              <a:solidFill>
                <a:schemeClr val="accent1"/>
              </a:solidFill>
              <a:latin typeface="Corbel" panose="020B0503020204020204" pitchFamily="34" charset="0"/>
            </a:endParaRPr>
          </a:p>
        </p:txBody>
      </p:sp>
      <p:sp>
        <p:nvSpPr>
          <p:cNvPr id="7" name="Content Placeholder 6"/>
          <p:cNvSpPr>
            <a:spLocks noGrp="1"/>
          </p:cNvSpPr>
          <p:nvPr>
            <p:ph idx="1"/>
          </p:nvPr>
        </p:nvSpPr>
        <p:spPr>
          <a:xfrm>
            <a:off x="2277214" y="1717921"/>
            <a:ext cx="6687273" cy="4776192"/>
          </a:xfrm>
        </p:spPr>
        <p:txBody>
          <a:bodyPr>
            <a:normAutofit/>
          </a:bodyPr>
          <a:lstStyle/>
          <a:p>
            <a:pPr>
              <a:spcBef>
                <a:spcPts val="600"/>
              </a:spcBef>
              <a:buClr>
                <a:srgbClr val="189BC4"/>
              </a:buClr>
            </a:pPr>
            <a:r>
              <a:rPr lang="en-GB" sz="1800" dirty="0">
                <a:solidFill>
                  <a:schemeClr val="accent1"/>
                </a:solidFill>
                <a:latin typeface="Corbel" panose="020B0503020204020204" pitchFamily="34" charset="0"/>
              </a:rPr>
              <a:t>90 Mio. inhabitants</a:t>
            </a:r>
          </a:p>
          <a:p>
            <a:pPr>
              <a:spcBef>
                <a:spcPts val="600"/>
              </a:spcBef>
              <a:buClr>
                <a:srgbClr val="189BC4"/>
              </a:buClr>
            </a:pPr>
            <a:endParaRPr lang="en-GB" sz="1800" dirty="0">
              <a:solidFill>
                <a:schemeClr val="accent1"/>
              </a:solidFill>
              <a:latin typeface="Corbel" panose="020B0503020204020204" pitchFamily="34" charset="0"/>
            </a:endParaRPr>
          </a:p>
          <a:p>
            <a:pPr>
              <a:spcBef>
                <a:spcPts val="600"/>
              </a:spcBef>
              <a:buClr>
                <a:srgbClr val="189BC4"/>
              </a:buClr>
            </a:pPr>
            <a:endParaRPr lang="en-GB" sz="1800" dirty="0">
              <a:solidFill>
                <a:schemeClr val="accent1"/>
              </a:solidFill>
              <a:latin typeface="Corbel" panose="020B0503020204020204" pitchFamily="34" charset="0"/>
            </a:endParaRPr>
          </a:p>
          <a:p>
            <a:pPr>
              <a:spcBef>
                <a:spcPts val="600"/>
              </a:spcBef>
              <a:buClr>
                <a:srgbClr val="189BC4"/>
              </a:buClr>
            </a:pPr>
            <a:r>
              <a:rPr lang="en-GB" sz="1800" dirty="0">
                <a:solidFill>
                  <a:schemeClr val="accent1"/>
                </a:solidFill>
                <a:latin typeface="Corbel" panose="020B0503020204020204" pitchFamily="34" charset="0"/>
              </a:rPr>
              <a:t>transport mode for industrial sites along the Danube</a:t>
            </a:r>
          </a:p>
          <a:p>
            <a:pPr>
              <a:spcBef>
                <a:spcPts val="600"/>
              </a:spcBef>
              <a:buClr>
                <a:srgbClr val="189BC4"/>
              </a:buClr>
            </a:pPr>
            <a:endParaRPr lang="en-GB" sz="1800" dirty="0">
              <a:solidFill>
                <a:schemeClr val="accent1"/>
              </a:solidFill>
              <a:latin typeface="Corbel" panose="020B0503020204020204" pitchFamily="34" charset="0"/>
            </a:endParaRPr>
          </a:p>
          <a:p>
            <a:pPr>
              <a:spcBef>
                <a:spcPts val="600"/>
              </a:spcBef>
              <a:buClr>
                <a:srgbClr val="189BC4"/>
              </a:buClr>
            </a:pPr>
            <a:endParaRPr lang="en-GB" sz="1800" dirty="0">
              <a:solidFill>
                <a:schemeClr val="accent1"/>
              </a:solidFill>
              <a:latin typeface="Corbel" panose="020B0503020204020204" pitchFamily="34" charset="0"/>
            </a:endParaRPr>
          </a:p>
          <a:p>
            <a:pPr>
              <a:spcBef>
                <a:spcPts val="600"/>
              </a:spcBef>
              <a:buClr>
                <a:srgbClr val="189BC4"/>
              </a:buClr>
            </a:pPr>
            <a:r>
              <a:rPr lang="en-GB" sz="1800" b="1" dirty="0">
                <a:solidFill>
                  <a:srgbClr val="189BC4"/>
                </a:solidFill>
                <a:latin typeface="Corbel" panose="020B0503020204020204" pitchFamily="34" charset="0"/>
              </a:rPr>
              <a:t>steel, paper</a:t>
            </a:r>
            <a:r>
              <a:rPr lang="en-GB" sz="1800" dirty="0">
                <a:solidFill>
                  <a:srgbClr val="189BC4"/>
                </a:solidFill>
                <a:latin typeface="Corbel" panose="020B0503020204020204" pitchFamily="34" charset="0"/>
              </a:rPr>
              <a:t>, </a:t>
            </a:r>
            <a:r>
              <a:rPr lang="en-GB" sz="1800" b="1" dirty="0">
                <a:solidFill>
                  <a:srgbClr val="189BC4"/>
                </a:solidFill>
                <a:latin typeface="Corbel" panose="020B0503020204020204" pitchFamily="34" charset="0"/>
              </a:rPr>
              <a:t>petroleum</a:t>
            </a:r>
            <a:r>
              <a:rPr lang="en-GB" sz="1800" dirty="0">
                <a:solidFill>
                  <a:srgbClr val="189BC4"/>
                </a:solidFill>
                <a:latin typeface="Corbel" panose="020B0503020204020204" pitchFamily="34" charset="0"/>
              </a:rPr>
              <a:t> </a:t>
            </a:r>
            <a:r>
              <a:rPr lang="en-GB" sz="1800" dirty="0">
                <a:solidFill>
                  <a:schemeClr val="accent1"/>
                </a:solidFill>
                <a:latin typeface="Corbel" panose="020B0503020204020204" pitchFamily="34" charset="0"/>
              </a:rPr>
              <a:t>and </a:t>
            </a:r>
            <a:r>
              <a:rPr lang="en-GB" sz="1800" b="1" dirty="0">
                <a:solidFill>
                  <a:srgbClr val="189BC4"/>
                </a:solidFill>
                <a:latin typeface="Corbel" panose="020B0503020204020204" pitchFamily="34" charset="0"/>
              </a:rPr>
              <a:t>chemical</a:t>
            </a:r>
            <a:r>
              <a:rPr lang="en-GB" sz="1800" dirty="0">
                <a:solidFill>
                  <a:schemeClr val="accent1"/>
                </a:solidFill>
                <a:latin typeface="Corbel" panose="020B0503020204020204" pitchFamily="34" charset="0"/>
              </a:rPr>
              <a:t> industries along with the </a:t>
            </a:r>
            <a:r>
              <a:rPr lang="en-GB" sz="1800" b="1" dirty="0">
                <a:solidFill>
                  <a:srgbClr val="189BC4"/>
                </a:solidFill>
                <a:latin typeface="Corbel" panose="020B0503020204020204" pitchFamily="34" charset="0"/>
              </a:rPr>
              <a:t>mechanical engineering</a:t>
            </a:r>
            <a:r>
              <a:rPr lang="en-GB" sz="1800" dirty="0">
                <a:solidFill>
                  <a:srgbClr val="189BC4"/>
                </a:solidFill>
                <a:latin typeface="Corbel" panose="020B0503020204020204" pitchFamily="34" charset="0"/>
              </a:rPr>
              <a:t> </a:t>
            </a:r>
            <a:r>
              <a:rPr lang="en-GB" sz="1800" dirty="0">
                <a:solidFill>
                  <a:schemeClr val="accent1"/>
                </a:solidFill>
                <a:latin typeface="Corbel" panose="020B0503020204020204" pitchFamily="34" charset="0"/>
              </a:rPr>
              <a:t>and </a:t>
            </a:r>
            <a:r>
              <a:rPr lang="en-GB" sz="1800" b="1" dirty="0">
                <a:solidFill>
                  <a:srgbClr val="189BC4"/>
                </a:solidFill>
                <a:latin typeface="Corbel" panose="020B0503020204020204" pitchFamily="34" charset="0"/>
              </a:rPr>
              <a:t>automotive industry </a:t>
            </a:r>
            <a:r>
              <a:rPr lang="en-GB" sz="1800" dirty="0">
                <a:solidFill>
                  <a:schemeClr val="accent1"/>
                </a:solidFill>
                <a:latin typeface="Corbel" panose="020B0503020204020204" pitchFamily="34" charset="0"/>
              </a:rPr>
              <a:t>are to be </a:t>
            </a:r>
            <a:br>
              <a:rPr lang="en-GB" sz="1800" dirty="0">
                <a:solidFill>
                  <a:schemeClr val="accent1"/>
                </a:solidFill>
                <a:latin typeface="Corbel" panose="020B0503020204020204" pitchFamily="34" charset="0"/>
              </a:rPr>
            </a:br>
            <a:r>
              <a:rPr lang="en-GB" sz="1800" dirty="0">
                <a:solidFill>
                  <a:schemeClr val="accent1"/>
                </a:solidFill>
                <a:latin typeface="Corbel" panose="020B0503020204020204" pitchFamily="34" charset="0"/>
              </a:rPr>
              <a:t>found within the catchment area of the Danube</a:t>
            </a:r>
          </a:p>
          <a:p>
            <a:pPr>
              <a:spcBef>
                <a:spcPts val="600"/>
              </a:spcBef>
              <a:buClr>
                <a:srgbClr val="189BC4"/>
              </a:buClr>
            </a:pPr>
            <a:endParaRPr lang="en-GB" sz="1800" dirty="0">
              <a:solidFill>
                <a:schemeClr val="accent1"/>
              </a:solidFill>
              <a:latin typeface="Corbel" panose="020B0503020204020204" pitchFamily="34" charset="0"/>
            </a:endParaRPr>
          </a:p>
          <a:p>
            <a:pPr>
              <a:spcBef>
                <a:spcPts val="600"/>
              </a:spcBef>
              <a:buClr>
                <a:srgbClr val="189BC4"/>
              </a:buClr>
            </a:pPr>
            <a:endParaRPr lang="en-GB" sz="1800" dirty="0">
              <a:solidFill>
                <a:schemeClr val="accent1"/>
              </a:solidFill>
              <a:latin typeface="Corbel" panose="020B0503020204020204" pitchFamily="34" charset="0"/>
            </a:endParaRPr>
          </a:p>
          <a:p>
            <a:pPr>
              <a:spcBef>
                <a:spcPts val="600"/>
              </a:spcBef>
              <a:buClr>
                <a:srgbClr val="189BC4"/>
              </a:buClr>
            </a:pPr>
            <a:r>
              <a:rPr lang="en-GB" sz="1800" dirty="0">
                <a:solidFill>
                  <a:schemeClr val="accent1"/>
                </a:solidFill>
                <a:latin typeface="Corbel" panose="020B0503020204020204" pitchFamily="34" charset="0"/>
              </a:rPr>
              <a:t>fertile soil</a:t>
            </a:r>
            <a:br>
              <a:rPr lang="en-GB" sz="1800" dirty="0">
                <a:solidFill>
                  <a:schemeClr val="accent1"/>
                </a:solidFill>
                <a:latin typeface="Corbel" panose="020B0503020204020204" pitchFamily="34" charset="0"/>
              </a:rPr>
            </a:br>
            <a:r>
              <a:rPr lang="en-GB" sz="1800" dirty="0">
                <a:solidFill>
                  <a:schemeClr val="accent1"/>
                </a:solidFill>
                <a:latin typeface="Corbel" panose="020B0503020204020204" pitchFamily="34" charset="0"/>
                <a:sym typeface="Wingdings" panose="05000000000000000000" pitchFamily="2" charset="2"/>
              </a:rPr>
              <a:t> </a:t>
            </a:r>
            <a:r>
              <a:rPr lang="en-GB" sz="1800" b="1" dirty="0">
                <a:solidFill>
                  <a:srgbClr val="189BC4"/>
                </a:solidFill>
                <a:latin typeface="Corbel" panose="020B0503020204020204" pitchFamily="34" charset="0"/>
              </a:rPr>
              <a:t>agricultural raw materials</a:t>
            </a:r>
            <a:br>
              <a:rPr lang="en-GB" sz="1800" b="1" dirty="0">
                <a:solidFill>
                  <a:srgbClr val="189BC4"/>
                </a:solidFill>
                <a:latin typeface="Corbel" panose="020B0503020204020204" pitchFamily="34" charset="0"/>
              </a:rPr>
            </a:br>
            <a:r>
              <a:rPr lang="en-GB" sz="1800" b="1" dirty="0">
                <a:solidFill>
                  <a:srgbClr val="189BC4"/>
                </a:solidFill>
                <a:latin typeface="Corbel" panose="020B0503020204020204" pitchFamily="34" charset="0"/>
                <a:sym typeface="Wingdings" panose="05000000000000000000" pitchFamily="2" charset="2"/>
              </a:rPr>
              <a:t> transport </a:t>
            </a:r>
            <a:r>
              <a:rPr lang="en-GB" sz="1800" dirty="0">
                <a:solidFill>
                  <a:schemeClr val="accent1"/>
                </a:solidFill>
                <a:latin typeface="Corbel" panose="020B0503020204020204" pitchFamily="34" charset="0"/>
                <a:sym typeface="Wingdings" panose="05000000000000000000" pitchFamily="2" charset="2"/>
              </a:rPr>
              <a:t>on the Rhine-Main-Danube-Corridor to the ports</a:t>
            </a:r>
            <a:endParaRPr lang="en-GB" sz="1800"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12</a:t>
            </a:fld>
            <a:endParaRPr lang="de-AT" dirty="0">
              <a:solidFill>
                <a:prstClr val="white"/>
              </a:solidFill>
            </a:endParaRPr>
          </a:p>
        </p:txBody>
      </p:sp>
      <p:sp>
        <p:nvSpPr>
          <p:cNvPr id="9" name="Textfeld 1"/>
          <p:cNvSpPr txBox="1">
            <a:spLocks noChangeArrowheads="1"/>
          </p:cNvSpPr>
          <p:nvPr/>
        </p:nvSpPr>
        <p:spPr bwMode="auto">
          <a:xfrm>
            <a:off x="8209935" y="6369278"/>
            <a:ext cx="9378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err="1">
                <a:solidFill>
                  <a:schemeClr val="accent1"/>
                </a:solidFill>
                <a:latin typeface="Corbel" panose="020B0503020204020204" pitchFamily="34" charset="0"/>
              </a:rPr>
              <a:t>source</a:t>
            </a:r>
            <a:r>
              <a:rPr lang="de-DE" sz="800" dirty="0">
                <a:solidFill>
                  <a:schemeClr val="accent1"/>
                </a:solidFill>
                <a:latin typeface="Corbel" panose="020B0503020204020204" pitchFamily="34" charset="0"/>
              </a:rPr>
              <a:t>: via </a:t>
            </a:r>
            <a:r>
              <a:rPr lang="de-DE" sz="800" dirty="0" err="1">
                <a:solidFill>
                  <a:schemeClr val="accent1"/>
                </a:solidFill>
                <a:latin typeface="Corbel" panose="020B0503020204020204" pitchFamily="34" charset="0"/>
              </a:rPr>
              <a:t>donau</a:t>
            </a:r>
            <a:endParaRPr lang="de-DE" sz="800" dirty="0">
              <a:solidFill>
                <a:schemeClr val="accent1"/>
              </a:solidFill>
              <a:latin typeface="Corbel" panose="020B0503020204020204" pitchFamily="34" charset="0"/>
            </a:endParaRPr>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47415"/>
            <a:ext cx="1910098" cy="1272902"/>
          </a:xfrm>
          <a:prstGeom prst="rect">
            <a:avLst/>
          </a:prstGeom>
        </p:spPr>
      </p:pic>
      <p:pic>
        <p:nvPicPr>
          <p:cNvPr id="13" name="Grafik 12"/>
          <p:cNvPicPr>
            <a:picLocks noChangeAspect="1"/>
          </p:cNvPicPr>
          <p:nvPr/>
        </p:nvPicPr>
        <p:blipFill>
          <a:blip r:embed="rId4"/>
          <a:stretch>
            <a:fillRect/>
          </a:stretch>
        </p:blipFill>
        <p:spPr>
          <a:xfrm>
            <a:off x="-2394" y="4120317"/>
            <a:ext cx="1910098" cy="1273399"/>
          </a:xfrm>
          <a:prstGeom prst="rect">
            <a:avLst/>
          </a:prstGeom>
        </p:spPr>
      </p:pic>
      <p:sp>
        <p:nvSpPr>
          <p:cNvPr id="14" name="Textfeld 1"/>
          <p:cNvSpPr txBox="1">
            <a:spLocks noChangeArrowheads="1"/>
          </p:cNvSpPr>
          <p:nvPr/>
        </p:nvSpPr>
        <p:spPr bwMode="auto">
          <a:xfrm>
            <a:off x="-52017" y="4106017"/>
            <a:ext cx="18722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err="1">
                <a:solidFill>
                  <a:schemeClr val="bg1"/>
                </a:solidFill>
                <a:latin typeface="+mn-lt"/>
              </a:rPr>
              <a:t>source</a:t>
            </a:r>
            <a:r>
              <a:rPr lang="de-DE" sz="800" dirty="0">
                <a:solidFill>
                  <a:schemeClr val="accent1"/>
                </a:solidFill>
                <a:latin typeface="+mn-lt"/>
              </a:rPr>
              <a:t>: </a:t>
            </a:r>
            <a:r>
              <a:rPr lang="de-AT" sz="800" dirty="0">
                <a:solidFill>
                  <a:schemeClr val="bg1"/>
                </a:solidFill>
                <a:latin typeface="Corbel" panose="020B0503020204020204" pitchFamily="34" charset="0"/>
              </a:rPr>
              <a:t>istockphoto.com/David</a:t>
            </a:r>
            <a:r>
              <a:rPr lang="de-AT" sz="800" dirty="0">
                <a:solidFill>
                  <a:schemeClr val="accent1"/>
                </a:solidFill>
                <a:latin typeface="Corbel" panose="020B0503020204020204" pitchFamily="34" charset="0"/>
              </a:rPr>
              <a:t> Jones</a:t>
            </a:r>
            <a:endParaRPr lang="de-DE" sz="800" dirty="0">
              <a:solidFill>
                <a:schemeClr val="accent1"/>
              </a:solidFill>
              <a:latin typeface="Corbel" panose="020B0503020204020204" pitchFamily="34" charset="0"/>
            </a:endParaRPr>
          </a:p>
        </p:txBody>
      </p:sp>
      <p:sp>
        <p:nvSpPr>
          <p:cNvPr id="16" name="Textfeld 1"/>
          <p:cNvSpPr txBox="1">
            <a:spLocks noChangeArrowheads="1"/>
          </p:cNvSpPr>
          <p:nvPr/>
        </p:nvSpPr>
        <p:spPr bwMode="auto">
          <a:xfrm>
            <a:off x="-53760" y="2832618"/>
            <a:ext cx="9378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a:solidFill>
                  <a:schemeClr val="bg1"/>
                </a:solidFill>
                <a:latin typeface="+mn-lt"/>
              </a:rPr>
              <a:t>Source</a:t>
            </a:r>
            <a:r>
              <a:rPr lang="de-DE" sz="800" dirty="0">
                <a:solidFill>
                  <a:schemeClr val="accent1"/>
                </a:solidFill>
                <a:latin typeface="+mn-lt"/>
              </a:rPr>
              <a:t>: </a:t>
            </a:r>
            <a:r>
              <a:rPr lang="de-DE" sz="800" dirty="0" err="1">
                <a:solidFill>
                  <a:schemeClr val="bg1"/>
                </a:solidFill>
                <a:latin typeface="+mn-lt"/>
              </a:rPr>
              <a:t>pixabay</a:t>
            </a:r>
            <a:endParaRPr lang="de-DE" sz="800" dirty="0">
              <a:solidFill>
                <a:schemeClr val="bg1"/>
              </a:solidFill>
              <a:latin typeface="+mn-lt"/>
            </a:endParaRPr>
          </a:p>
        </p:txBody>
      </p:sp>
      <p:pic>
        <p:nvPicPr>
          <p:cNvPr id="18" name="Grafi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627904"/>
            <a:ext cx="1907704" cy="1190414"/>
          </a:xfrm>
          <a:prstGeom prst="rect">
            <a:avLst/>
          </a:prstGeom>
        </p:spPr>
      </p:pic>
      <p:sp>
        <p:nvSpPr>
          <p:cNvPr id="19" name="Textfeld 1"/>
          <p:cNvSpPr txBox="1">
            <a:spLocks noChangeArrowheads="1"/>
          </p:cNvSpPr>
          <p:nvPr/>
        </p:nvSpPr>
        <p:spPr bwMode="auto">
          <a:xfrm>
            <a:off x="-52017" y="1627903"/>
            <a:ext cx="9378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a:solidFill>
                  <a:schemeClr val="accent1"/>
                </a:solidFill>
                <a:latin typeface="+mn-lt"/>
              </a:rPr>
              <a:t>Source: via </a:t>
            </a:r>
            <a:r>
              <a:rPr lang="de-DE" sz="800" dirty="0" err="1">
                <a:solidFill>
                  <a:schemeClr val="accent1"/>
                </a:solidFill>
                <a:latin typeface="+mn-lt"/>
              </a:rPr>
              <a:t>donau</a:t>
            </a:r>
            <a:endParaRPr lang="de-DE" sz="800" dirty="0">
              <a:solidFill>
                <a:schemeClr val="accent1"/>
              </a:solidFill>
              <a:latin typeface="+mn-lt"/>
            </a:endParaRPr>
          </a:p>
        </p:txBody>
      </p:sp>
      <p:pic>
        <p:nvPicPr>
          <p:cNvPr id="20" name="Grafi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411169"/>
            <a:ext cx="1907704" cy="1269816"/>
          </a:xfrm>
          <a:prstGeom prst="rect">
            <a:avLst/>
          </a:prstGeom>
        </p:spPr>
      </p:pic>
      <p:sp>
        <p:nvSpPr>
          <p:cNvPr id="22" name="Textfeld 1"/>
          <p:cNvSpPr txBox="1">
            <a:spLocks noChangeArrowheads="1"/>
          </p:cNvSpPr>
          <p:nvPr/>
        </p:nvSpPr>
        <p:spPr bwMode="auto">
          <a:xfrm>
            <a:off x="-19906" y="5393219"/>
            <a:ext cx="9378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a:solidFill>
                  <a:schemeClr val="bg1"/>
                </a:solidFill>
                <a:latin typeface="+mn-lt"/>
              </a:rPr>
              <a:t>Source</a:t>
            </a:r>
            <a:r>
              <a:rPr lang="de-DE" sz="800" dirty="0">
                <a:solidFill>
                  <a:schemeClr val="accent1"/>
                </a:solidFill>
                <a:latin typeface="+mn-lt"/>
              </a:rPr>
              <a:t>: </a:t>
            </a:r>
            <a:r>
              <a:rPr lang="de-DE" sz="800" dirty="0" err="1">
                <a:solidFill>
                  <a:schemeClr val="bg1"/>
                </a:solidFill>
                <a:latin typeface="+mn-lt"/>
              </a:rPr>
              <a:t>pixabay</a:t>
            </a:r>
            <a:endParaRPr lang="de-DE" sz="800" dirty="0">
              <a:solidFill>
                <a:schemeClr val="bg1"/>
              </a:solidFill>
              <a:latin typeface="+mn-lt"/>
            </a:endParaRPr>
          </a:p>
        </p:txBody>
      </p:sp>
    </p:spTree>
    <p:extLst>
      <p:ext uri="{BB962C8B-B14F-4D97-AF65-F5344CB8AC3E}">
        <p14:creationId xmlns:p14="http://schemas.microsoft.com/office/powerpoint/2010/main" val="2212576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err="1">
                <a:solidFill>
                  <a:schemeClr val="accent1"/>
                </a:solidFill>
                <a:latin typeface="Corbel" panose="020B0503020204020204" pitchFamily="34" charset="0"/>
              </a:rPr>
              <a:t>Danube</a:t>
            </a:r>
            <a:br>
              <a:rPr lang="de-AT" b="1" dirty="0">
                <a:solidFill>
                  <a:schemeClr val="accent1"/>
                </a:solidFill>
                <a:latin typeface="Corbel" panose="020B0503020204020204" pitchFamily="34" charset="0"/>
              </a:rPr>
            </a:br>
            <a:r>
              <a:rPr lang="de-AT" sz="2400" dirty="0">
                <a:solidFill>
                  <a:schemeClr val="accent1"/>
                </a:solidFill>
                <a:latin typeface="Corbel" panose="020B0503020204020204" pitchFamily="34" charset="0"/>
              </a:rPr>
              <a:t>The </a:t>
            </a:r>
            <a:r>
              <a:rPr lang="de-AT" sz="2400" dirty="0" err="1">
                <a:solidFill>
                  <a:schemeClr val="accent1"/>
                </a:solidFill>
                <a:latin typeface="Corbel" panose="020B0503020204020204" pitchFamily="34" charset="0"/>
              </a:rPr>
              <a:t>Danube</a:t>
            </a:r>
            <a:r>
              <a:rPr lang="de-AT" sz="2400" dirty="0">
                <a:solidFill>
                  <a:schemeClr val="accent1"/>
                </a:solidFill>
                <a:latin typeface="Corbel" panose="020B0503020204020204" pitchFamily="34" charset="0"/>
              </a:rPr>
              <a:t> </a:t>
            </a:r>
            <a:r>
              <a:rPr lang="de-AT" sz="2400" dirty="0" err="1">
                <a:solidFill>
                  <a:schemeClr val="accent1"/>
                </a:solidFill>
                <a:latin typeface="Corbel" panose="020B0503020204020204" pitchFamily="34" charset="0"/>
              </a:rPr>
              <a:t>Waterway</a:t>
            </a:r>
            <a:endParaRPr lang="en-US" sz="2000" dirty="0">
              <a:solidFill>
                <a:schemeClr val="accent1"/>
              </a:solidFill>
              <a:latin typeface="Corbel" panose="020B0503020204020204" pitchFamily="34" charset="0"/>
            </a:endParaRPr>
          </a:p>
        </p:txBody>
      </p:sp>
      <p:sp>
        <p:nvSpPr>
          <p:cNvPr id="3" name="Inhaltsplatzhalter 2"/>
          <p:cNvSpPr>
            <a:spLocks noGrp="1"/>
          </p:cNvSpPr>
          <p:nvPr>
            <p:ph idx="1"/>
          </p:nvPr>
        </p:nvSpPr>
        <p:spPr>
          <a:xfrm>
            <a:off x="145" y="1821160"/>
            <a:ext cx="4402832" cy="4776192"/>
          </a:xfrm>
        </p:spPr>
        <p:txBody>
          <a:bodyPr>
            <a:normAutofit lnSpcReduction="10000"/>
          </a:bodyPr>
          <a:lstStyle/>
          <a:p>
            <a:pPr>
              <a:buClr>
                <a:srgbClr val="189BC4"/>
              </a:buClr>
            </a:pPr>
            <a:r>
              <a:rPr lang="en-GB" sz="1800" dirty="0">
                <a:solidFill>
                  <a:schemeClr val="accent1"/>
                </a:solidFill>
                <a:latin typeface="Corbel" panose="020B0503020204020204" pitchFamily="34" charset="0"/>
              </a:rPr>
              <a:t>transport volume: </a:t>
            </a:r>
            <a:r>
              <a:rPr lang="en-GB" sz="1800" b="1" dirty="0">
                <a:solidFill>
                  <a:srgbClr val="189BC4"/>
                </a:solidFill>
                <a:latin typeface="Corbel" panose="020B0503020204020204" pitchFamily="34" charset="0"/>
              </a:rPr>
              <a:t>39.3 million tons (2017)</a:t>
            </a:r>
            <a:endParaRPr lang="en-GB" sz="1800" dirty="0">
              <a:solidFill>
                <a:schemeClr val="accent1"/>
              </a:solidFill>
              <a:latin typeface="Corbel" panose="020B0503020204020204" pitchFamily="34" charset="0"/>
            </a:endParaRPr>
          </a:p>
          <a:p>
            <a:pPr>
              <a:buClr>
                <a:srgbClr val="189BC4"/>
              </a:buClr>
            </a:pPr>
            <a:endParaRPr lang="en-GB" sz="1800" dirty="0">
              <a:solidFill>
                <a:schemeClr val="accent1"/>
              </a:solidFill>
              <a:latin typeface="Corbel" panose="020B0503020204020204" pitchFamily="34" charset="0"/>
            </a:endParaRPr>
          </a:p>
          <a:p>
            <a:pPr>
              <a:buClr>
                <a:srgbClr val="189BC4"/>
              </a:buClr>
            </a:pPr>
            <a:endParaRPr lang="en-GB" sz="1800" dirty="0">
              <a:solidFill>
                <a:schemeClr val="accent1"/>
              </a:solidFill>
              <a:latin typeface="Corbel" panose="020B0503020204020204" pitchFamily="34" charset="0"/>
            </a:endParaRPr>
          </a:p>
          <a:p>
            <a:pPr>
              <a:buClr>
                <a:srgbClr val="189BC4"/>
              </a:buClr>
            </a:pPr>
            <a:r>
              <a:rPr lang="en-GB" sz="1800" dirty="0">
                <a:solidFill>
                  <a:schemeClr val="accent1"/>
                </a:solidFill>
                <a:latin typeface="Corbel" panose="020B0503020204020204" pitchFamily="34" charset="0"/>
              </a:rPr>
              <a:t>average transport distance: </a:t>
            </a:r>
            <a:r>
              <a:rPr lang="en-GB" sz="1800" b="1" dirty="0">
                <a:solidFill>
                  <a:srgbClr val="189BC4"/>
                </a:solidFill>
                <a:latin typeface="Corbel" panose="020B0503020204020204" pitchFamily="34" charset="0"/>
              </a:rPr>
              <a:t>600 km</a:t>
            </a:r>
          </a:p>
          <a:p>
            <a:pPr>
              <a:buClr>
                <a:srgbClr val="189BC4"/>
              </a:buClr>
            </a:pPr>
            <a:endParaRPr lang="en-GB" sz="1800" dirty="0">
              <a:solidFill>
                <a:schemeClr val="accent1"/>
              </a:solidFill>
              <a:latin typeface="Corbel" panose="020B0503020204020204" pitchFamily="34" charset="0"/>
            </a:endParaRPr>
          </a:p>
          <a:p>
            <a:pPr>
              <a:buClr>
                <a:srgbClr val="189BC4"/>
              </a:buClr>
            </a:pPr>
            <a:endParaRPr lang="en-GB" sz="1800" dirty="0">
              <a:solidFill>
                <a:schemeClr val="accent1"/>
              </a:solidFill>
              <a:latin typeface="Corbel" panose="020B0503020204020204" pitchFamily="34" charset="0"/>
            </a:endParaRPr>
          </a:p>
          <a:p>
            <a:pPr>
              <a:buClr>
                <a:srgbClr val="189BC4"/>
              </a:buClr>
            </a:pPr>
            <a:r>
              <a:rPr lang="en-GB" sz="1800" dirty="0">
                <a:solidFill>
                  <a:schemeClr val="accent1"/>
                </a:solidFill>
                <a:latin typeface="Corbel" panose="020B0503020204020204" pitchFamily="34" charset="0"/>
              </a:rPr>
              <a:t>navigability of the Danube in 2018:   </a:t>
            </a:r>
            <a:r>
              <a:rPr lang="en-GB" sz="1800" b="1" dirty="0">
                <a:solidFill>
                  <a:srgbClr val="189BC4"/>
                </a:solidFill>
                <a:latin typeface="Corbel" panose="020B0503020204020204" pitchFamily="34" charset="0"/>
              </a:rPr>
              <a:t>100,00 %</a:t>
            </a:r>
            <a:br>
              <a:rPr lang="en-GB" sz="1800" dirty="0">
                <a:solidFill>
                  <a:schemeClr val="accent1"/>
                </a:solidFill>
                <a:latin typeface="Corbel" panose="020B0503020204020204" pitchFamily="34" charset="0"/>
              </a:rPr>
            </a:br>
            <a:r>
              <a:rPr lang="en-GB" sz="1800" dirty="0">
                <a:solidFill>
                  <a:schemeClr val="accent1"/>
                </a:solidFill>
                <a:latin typeface="Corbel" panose="020B0503020204020204" pitchFamily="34" charset="0"/>
                <a:sym typeface="Wingdings" panose="05000000000000000000" pitchFamily="2" charset="2"/>
              </a:rPr>
              <a:t> </a:t>
            </a:r>
            <a:r>
              <a:rPr lang="en-GB" sz="1800" b="1" dirty="0">
                <a:solidFill>
                  <a:srgbClr val="189BC4"/>
                </a:solidFill>
                <a:latin typeface="Corbel" panose="020B0503020204020204" pitchFamily="34" charset="0"/>
                <a:sym typeface="Wingdings" panose="05000000000000000000" pitchFamily="2" charset="2"/>
              </a:rPr>
              <a:t>no barriers </a:t>
            </a:r>
            <a:r>
              <a:rPr lang="en-GB" sz="1800" dirty="0">
                <a:solidFill>
                  <a:schemeClr val="accent1"/>
                </a:solidFill>
                <a:latin typeface="Corbel" panose="020B0503020204020204" pitchFamily="34" charset="0"/>
                <a:sym typeface="Wingdings" panose="05000000000000000000" pitchFamily="2" charset="2"/>
              </a:rPr>
              <a:t>because of ice or floods necessary</a:t>
            </a:r>
            <a:endParaRPr lang="en-GB" sz="1800" dirty="0">
              <a:solidFill>
                <a:schemeClr val="accent1"/>
              </a:solidFill>
              <a:latin typeface="Corbel" panose="020B0503020204020204" pitchFamily="34" charset="0"/>
            </a:endParaRPr>
          </a:p>
          <a:p>
            <a:pPr>
              <a:buClr>
                <a:srgbClr val="189BC4"/>
              </a:buClr>
            </a:pPr>
            <a:endParaRPr lang="en-GB" sz="1800" dirty="0">
              <a:solidFill>
                <a:schemeClr val="accent1"/>
              </a:solidFill>
              <a:latin typeface="Corbel" panose="020B0503020204020204" pitchFamily="34" charset="0"/>
            </a:endParaRPr>
          </a:p>
          <a:p>
            <a:pPr>
              <a:buClr>
                <a:srgbClr val="189BC4"/>
              </a:buClr>
            </a:pPr>
            <a:endParaRPr lang="en-GB" sz="1800" dirty="0">
              <a:solidFill>
                <a:schemeClr val="accent1"/>
              </a:solidFill>
              <a:latin typeface="Corbel" panose="020B0503020204020204" pitchFamily="34" charset="0"/>
            </a:endParaRPr>
          </a:p>
          <a:p>
            <a:pPr>
              <a:buClr>
                <a:srgbClr val="189BC4"/>
              </a:buClr>
            </a:pPr>
            <a:r>
              <a:rPr lang="en-GB" sz="1800" b="1" dirty="0">
                <a:solidFill>
                  <a:srgbClr val="189BC4"/>
                </a:solidFill>
                <a:latin typeface="Corbel" panose="020B0503020204020204" pitchFamily="34" charset="0"/>
              </a:rPr>
              <a:t>important markets:</a:t>
            </a:r>
          </a:p>
          <a:p>
            <a:pPr lvl="1">
              <a:buClr>
                <a:srgbClr val="189BC4"/>
              </a:buClr>
              <a:buFont typeface="Symbol" panose="05050102010706020507" pitchFamily="18" charset="2"/>
              <a:buChar char="-"/>
            </a:pPr>
            <a:r>
              <a:rPr lang="en-GB" sz="1800" dirty="0">
                <a:solidFill>
                  <a:schemeClr val="accent1"/>
                </a:solidFill>
                <a:latin typeface="Corbel" panose="020B0503020204020204" pitchFamily="34" charset="0"/>
              </a:rPr>
              <a:t>Iron ores and metal wastes</a:t>
            </a:r>
          </a:p>
          <a:p>
            <a:pPr lvl="1">
              <a:buClr>
                <a:srgbClr val="189BC4"/>
              </a:buClr>
              <a:buFont typeface="Symbol" panose="05050102010706020507" pitchFamily="18" charset="2"/>
              <a:buChar char="-"/>
            </a:pPr>
            <a:r>
              <a:rPr lang="en-GB" sz="1800" dirty="0">
                <a:solidFill>
                  <a:schemeClr val="accent1"/>
                </a:solidFill>
                <a:latin typeface="Corbel" panose="020B0503020204020204" pitchFamily="34" charset="0"/>
              </a:rPr>
              <a:t>agricultural and forestry products</a:t>
            </a:r>
          </a:p>
          <a:p>
            <a:pPr lvl="1">
              <a:buClr>
                <a:srgbClr val="189BC4"/>
              </a:buClr>
              <a:buFont typeface="Symbol" panose="05050102010706020507" pitchFamily="18" charset="2"/>
              <a:buChar char="-"/>
            </a:pPr>
            <a:r>
              <a:rPr lang="en-GB" sz="1800" dirty="0">
                <a:solidFill>
                  <a:schemeClr val="accent1"/>
                </a:solidFill>
                <a:latin typeface="Corbel" panose="020B0503020204020204" pitchFamily="34" charset="0"/>
              </a:rPr>
              <a:t>mineral oil products</a:t>
            </a:r>
          </a:p>
          <a:p>
            <a:pPr lvl="1">
              <a:buClr>
                <a:srgbClr val="189BC4"/>
              </a:buClr>
              <a:buFont typeface="Symbol" panose="05050102010706020507" pitchFamily="18" charset="2"/>
              <a:buChar char="-"/>
            </a:pPr>
            <a:endParaRPr lang="de-AT" sz="1800" dirty="0">
              <a:solidFill>
                <a:schemeClr val="accent1"/>
              </a:solidFill>
            </a:endParaRPr>
          </a:p>
          <a:p>
            <a:pPr>
              <a:buClr>
                <a:srgbClr val="189BC4"/>
              </a:buClr>
            </a:pPr>
            <a:endParaRPr lang="de-AT" sz="2200" dirty="0">
              <a:solidFill>
                <a:schemeClr val="accent1"/>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13</a:t>
            </a:fld>
            <a:endParaRPr lang="de-AT" dirty="0">
              <a:solidFill>
                <a:prstClr val="white"/>
              </a:solidFill>
            </a:endParaRPr>
          </a:p>
        </p:txBody>
      </p:sp>
      <p:graphicFrame>
        <p:nvGraphicFramePr>
          <p:cNvPr id="9" name="Diagramm 8"/>
          <p:cNvGraphicFramePr>
            <a:graphicFrameLocks/>
          </p:cNvGraphicFramePr>
          <p:nvPr>
            <p:extLst>
              <p:ext uri="{D42A27DB-BD31-4B8C-83A1-F6EECF244321}">
                <p14:modId xmlns:p14="http://schemas.microsoft.com/office/powerpoint/2010/main" val="952040483"/>
              </p:ext>
            </p:extLst>
          </p:nvPr>
        </p:nvGraphicFramePr>
        <p:xfrm>
          <a:off x="4712024" y="2625080"/>
          <a:ext cx="4427984" cy="316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3742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7139136" cy="990600"/>
          </a:xfrm>
        </p:spPr>
        <p:txBody>
          <a:bodyPr>
            <a:normAutofit/>
          </a:bodyPr>
          <a:lstStyle/>
          <a:p>
            <a:r>
              <a:rPr lang="en-US" sz="2600" b="1" dirty="0">
                <a:solidFill>
                  <a:schemeClr val="accent1"/>
                </a:solidFill>
                <a:latin typeface="Corbel" panose="020B0503020204020204" pitchFamily="34" charset="0"/>
              </a:rPr>
              <a:t>Transport volumes on the entire Danube (2020)</a:t>
            </a:r>
            <a:br>
              <a:rPr lang="en-US" sz="2600" dirty="0">
                <a:solidFill>
                  <a:schemeClr val="accent1"/>
                </a:solidFill>
                <a:latin typeface="Corbel" panose="020B0503020204020204" pitchFamily="34" charset="0"/>
              </a:rPr>
            </a:br>
            <a:r>
              <a:rPr lang="de-AT" sz="2400" dirty="0">
                <a:solidFill>
                  <a:schemeClr val="accent1"/>
                </a:solidFill>
                <a:latin typeface="Corbel" panose="020B0503020204020204" pitchFamily="34" charset="0"/>
              </a:rPr>
              <a:t>The </a:t>
            </a:r>
            <a:r>
              <a:rPr lang="de-AT" sz="2400" dirty="0" err="1">
                <a:solidFill>
                  <a:schemeClr val="accent1"/>
                </a:solidFill>
                <a:latin typeface="Corbel" panose="020B0503020204020204" pitchFamily="34" charset="0"/>
              </a:rPr>
              <a:t>Danube</a:t>
            </a:r>
            <a:r>
              <a:rPr lang="de-AT" sz="2400" dirty="0">
                <a:solidFill>
                  <a:schemeClr val="accent1"/>
                </a:solidFill>
                <a:latin typeface="Corbel" panose="020B0503020204020204" pitchFamily="34" charset="0"/>
              </a:rPr>
              <a:t> </a:t>
            </a:r>
            <a:r>
              <a:rPr lang="de-AT" sz="2400" dirty="0" err="1">
                <a:solidFill>
                  <a:schemeClr val="accent1"/>
                </a:solidFill>
                <a:latin typeface="Corbel" panose="020B0503020204020204" pitchFamily="34" charset="0"/>
              </a:rPr>
              <a:t>Waterway</a:t>
            </a:r>
            <a:endParaRPr lang="de-AT" sz="2400" dirty="0">
              <a:solidFill>
                <a:schemeClr val="accent1"/>
              </a:solidFill>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14</a:t>
            </a:fld>
            <a:endParaRPr lang="de-AT" dirty="0">
              <a:solidFill>
                <a:prstClr val="white"/>
              </a:solidFill>
            </a:endParaRPr>
          </a:p>
        </p:txBody>
      </p:sp>
      <p:sp>
        <p:nvSpPr>
          <p:cNvPr id="7" name="Textfeld 1"/>
          <p:cNvSpPr txBox="1">
            <a:spLocks noChangeArrowheads="1"/>
          </p:cNvSpPr>
          <p:nvPr/>
        </p:nvSpPr>
        <p:spPr bwMode="auto">
          <a:xfrm>
            <a:off x="827584" y="1800795"/>
            <a:ext cx="936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err="1">
                <a:solidFill>
                  <a:schemeClr val="accent1"/>
                </a:solidFill>
                <a:latin typeface="+mn-lt"/>
              </a:rPr>
              <a:t>source</a:t>
            </a:r>
            <a:r>
              <a:rPr lang="de-DE" sz="800" dirty="0">
                <a:solidFill>
                  <a:schemeClr val="accent1"/>
                </a:solidFill>
                <a:latin typeface="+mn-lt"/>
              </a:rPr>
              <a:t>: via </a:t>
            </a:r>
            <a:r>
              <a:rPr lang="de-DE" sz="800" dirty="0" err="1">
                <a:solidFill>
                  <a:schemeClr val="accent1"/>
                </a:solidFill>
                <a:latin typeface="+mn-lt"/>
              </a:rPr>
              <a:t>donau</a:t>
            </a:r>
            <a:endParaRPr lang="de-DE" sz="800" dirty="0">
              <a:solidFill>
                <a:schemeClr val="accent1"/>
              </a:solidFill>
              <a:latin typeface="+mn-lt"/>
            </a:endParaRPr>
          </a:p>
        </p:txBody>
      </p:sp>
      <p:pic>
        <p:nvPicPr>
          <p:cNvPr id="4" name="Picture 3">
            <a:extLst>
              <a:ext uri="{FF2B5EF4-FFF2-40B4-BE49-F238E27FC236}">
                <a16:creationId xmlns:a16="http://schemas.microsoft.com/office/drawing/2014/main" id="{41807EFF-9846-F5CB-BADB-A670060D0B5D}"/>
              </a:ext>
            </a:extLst>
          </p:cNvPr>
          <p:cNvPicPr>
            <a:picLocks noChangeAspect="1"/>
          </p:cNvPicPr>
          <p:nvPr/>
        </p:nvPicPr>
        <p:blipFill>
          <a:blip r:embed="rId3"/>
          <a:stretch>
            <a:fillRect/>
          </a:stretch>
        </p:blipFill>
        <p:spPr>
          <a:xfrm>
            <a:off x="475208" y="1739485"/>
            <a:ext cx="8057232" cy="4845912"/>
          </a:xfrm>
          <a:prstGeom prst="rect">
            <a:avLst/>
          </a:prstGeom>
        </p:spPr>
      </p:pic>
    </p:spTree>
    <p:extLst>
      <p:ext uri="{BB962C8B-B14F-4D97-AF65-F5344CB8AC3E}">
        <p14:creationId xmlns:p14="http://schemas.microsoft.com/office/powerpoint/2010/main" val="1113396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err="1">
                <a:solidFill>
                  <a:schemeClr val="accent1"/>
                </a:solidFill>
              </a:rPr>
              <a:t>Danube</a:t>
            </a:r>
            <a:r>
              <a:rPr lang="de-AT" b="1" dirty="0">
                <a:solidFill>
                  <a:schemeClr val="accent1"/>
                </a:solidFill>
              </a:rPr>
              <a:t> Ports</a:t>
            </a:r>
            <a:br>
              <a:rPr lang="de-AT" dirty="0">
                <a:solidFill>
                  <a:schemeClr val="accent1"/>
                </a:solidFill>
              </a:rPr>
            </a:br>
            <a:r>
              <a:rPr lang="de-AT" sz="2400" dirty="0">
                <a:solidFill>
                  <a:schemeClr val="accent1"/>
                </a:solidFill>
              </a:rPr>
              <a:t>The </a:t>
            </a:r>
            <a:r>
              <a:rPr lang="de-AT" sz="2400" dirty="0" err="1">
                <a:solidFill>
                  <a:schemeClr val="accent1"/>
                </a:solidFill>
              </a:rPr>
              <a:t>Danube</a:t>
            </a:r>
            <a:r>
              <a:rPr lang="de-AT" sz="2400" dirty="0">
                <a:solidFill>
                  <a:schemeClr val="accent1"/>
                </a:solidFill>
              </a:rPr>
              <a:t> </a:t>
            </a:r>
            <a:r>
              <a:rPr lang="de-AT" sz="2400" dirty="0" err="1">
                <a:solidFill>
                  <a:schemeClr val="accent1"/>
                </a:solidFill>
              </a:rPr>
              <a:t>Waterway</a:t>
            </a:r>
            <a:endParaRPr lang="de-AT" dirty="0">
              <a:solidFill>
                <a:schemeClr val="accent1"/>
              </a:solidFill>
            </a:endParaRPr>
          </a:p>
        </p:txBody>
      </p:sp>
      <p:sp>
        <p:nvSpPr>
          <p:cNvPr id="3" name="Inhaltsplatzhalter 2"/>
          <p:cNvSpPr>
            <a:spLocks noGrp="1"/>
          </p:cNvSpPr>
          <p:nvPr>
            <p:ph idx="1"/>
          </p:nvPr>
        </p:nvSpPr>
        <p:spPr/>
        <p:txBody>
          <a:bodyPr/>
          <a:lstStyle/>
          <a:p>
            <a:pPr>
              <a:buClr>
                <a:srgbClr val="189BC4"/>
              </a:buClr>
            </a:pPr>
            <a:endParaRPr lang="de-AT" sz="1800" dirty="0">
              <a:solidFill>
                <a:schemeClr val="accent1"/>
              </a:solidFill>
              <a:latin typeface="Corbel" panose="020B0503020204020204" pitchFamily="34" charset="0"/>
            </a:endParaRPr>
          </a:p>
          <a:p>
            <a:pPr>
              <a:buClr>
                <a:srgbClr val="189BC4"/>
              </a:buClr>
            </a:pPr>
            <a:r>
              <a:rPr lang="en-GB" sz="1800" dirty="0">
                <a:solidFill>
                  <a:schemeClr val="accent1"/>
                </a:solidFill>
                <a:latin typeface="Corbel" panose="020B0503020204020204" pitchFamily="34" charset="0"/>
              </a:rPr>
              <a:t>connection between the modes of transport</a:t>
            </a:r>
            <a:br>
              <a:rPr lang="en-GB" sz="1800" dirty="0">
                <a:solidFill>
                  <a:schemeClr val="accent1"/>
                </a:solidFill>
                <a:latin typeface="Corbel" panose="020B0503020204020204" pitchFamily="34" charset="0"/>
              </a:rPr>
            </a:br>
            <a:r>
              <a:rPr lang="en-GB" sz="1800" dirty="0">
                <a:solidFill>
                  <a:schemeClr val="accent1"/>
                </a:solidFill>
                <a:latin typeface="Corbel" panose="020B0503020204020204" pitchFamily="34" charset="0"/>
              </a:rPr>
              <a:t>waterway, road and rail</a:t>
            </a:r>
          </a:p>
          <a:p>
            <a:pPr>
              <a:buClr>
                <a:srgbClr val="189BC4"/>
              </a:buClr>
            </a:pPr>
            <a:endParaRPr lang="en-GB" sz="1800" dirty="0">
              <a:solidFill>
                <a:schemeClr val="accent1"/>
              </a:solidFill>
              <a:latin typeface="Corbel" panose="020B0503020204020204" pitchFamily="34" charset="0"/>
            </a:endParaRPr>
          </a:p>
          <a:p>
            <a:pPr marL="0" indent="0">
              <a:buClr>
                <a:srgbClr val="189BC4"/>
              </a:buClr>
              <a:buNone/>
            </a:pPr>
            <a:endParaRPr lang="en-GB" sz="1800" dirty="0">
              <a:solidFill>
                <a:schemeClr val="accent1"/>
              </a:solidFill>
              <a:latin typeface="Corbel" panose="020B0503020204020204" pitchFamily="34" charset="0"/>
            </a:endParaRPr>
          </a:p>
          <a:p>
            <a:pPr>
              <a:buClr>
                <a:srgbClr val="189BC4"/>
              </a:buClr>
            </a:pPr>
            <a:r>
              <a:rPr lang="en-GB" sz="1800" dirty="0">
                <a:solidFill>
                  <a:schemeClr val="accent1"/>
                </a:solidFill>
                <a:latin typeface="Corbel" panose="020B0503020204020204" pitchFamily="34" charset="0"/>
              </a:rPr>
              <a:t>modern </a:t>
            </a:r>
            <a:r>
              <a:rPr lang="en-GB" sz="1800" b="1" dirty="0">
                <a:solidFill>
                  <a:srgbClr val="189BC4"/>
                </a:solidFill>
                <a:latin typeface="Corbel" panose="020B0503020204020204" pitchFamily="34" charset="0"/>
              </a:rPr>
              <a:t>logistical hubs</a:t>
            </a:r>
          </a:p>
          <a:p>
            <a:pPr marL="0" indent="0">
              <a:buClr>
                <a:srgbClr val="189BC4"/>
              </a:buClr>
              <a:buNone/>
            </a:pPr>
            <a:endParaRPr lang="en-GB" sz="1800" dirty="0">
              <a:solidFill>
                <a:schemeClr val="accent1"/>
              </a:solidFill>
              <a:latin typeface="Corbel" panose="020B0503020204020204" pitchFamily="34" charset="0"/>
            </a:endParaRPr>
          </a:p>
          <a:p>
            <a:pPr>
              <a:buClr>
                <a:srgbClr val="189BC4"/>
              </a:buClr>
            </a:pPr>
            <a:endParaRPr lang="en-GB" sz="1800" dirty="0">
              <a:solidFill>
                <a:schemeClr val="accent1"/>
              </a:solidFill>
              <a:latin typeface="Corbel" panose="020B0503020204020204" pitchFamily="34" charset="0"/>
            </a:endParaRPr>
          </a:p>
          <a:p>
            <a:pPr>
              <a:buClr>
                <a:srgbClr val="189BC4"/>
              </a:buClr>
            </a:pPr>
            <a:r>
              <a:rPr lang="en-GB" sz="1800" dirty="0">
                <a:solidFill>
                  <a:schemeClr val="accent1"/>
                </a:solidFill>
                <a:latin typeface="Corbel" panose="020B0503020204020204" pitchFamily="34" charset="0"/>
              </a:rPr>
              <a:t>three </a:t>
            </a:r>
            <a:r>
              <a:rPr lang="en-GB" sz="1800" b="1" dirty="0">
                <a:solidFill>
                  <a:srgbClr val="189BC4"/>
                </a:solidFill>
                <a:latin typeface="Corbel" panose="020B0503020204020204" pitchFamily="34" charset="0"/>
              </a:rPr>
              <a:t>major ports </a:t>
            </a:r>
            <a:r>
              <a:rPr lang="en-GB" sz="1800" dirty="0">
                <a:solidFill>
                  <a:schemeClr val="accent1"/>
                </a:solidFill>
                <a:latin typeface="Corbel" panose="020B0503020204020204" pitchFamily="34" charset="0"/>
              </a:rPr>
              <a:t>on the Danube:</a:t>
            </a:r>
          </a:p>
          <a:p>
            <a:pPr lvl="1">
              <a:buClr>
                <a:srgbClr val="189BC4"/>
              </a:buClr>
              <a:buFont typeface="Symbol" panose="05050102010706020507" pitchFamily="18" charset="2"/>
              <a:buChar char="-"/>
            </a:pPr>
            <a:endParaRPr lang="en-GB" sz="1800" dirty="0">
              <a:solidFill>
                <a:schemeClr val="accent1"/>
              </a:solidFill>
              <a:latin typeface="Corbel" panose="020B0503020204020204" pitchFamily="34" charset="0"/>
            </a:endParaRPr>
          </a:p>
          <a:p>
            <a:pPr lvl="1">
              <a:buClr>
                <a:srgbClr val="189BC4"/>
              </a:buClr>
              <a:buFont typeface="Symbol" panose="05050102010706020507" pitchFamily="18" charset="2"/>
              <a:buChar char="-"/>
            </a:pPr>
            <a:r>
              <a:rPr lang="en-GB" sz="1800" dirty="0" err="1">
                <a:solidFill>
                  <a:schemeClr val="accent1"/>
                </a:solidFill>
                <a:latin typeface="Corbel" panose="020B0503020204020204" pitchFamily="34" charset="0"/>
              </a:rPr>
              <a:t>Izmail</a:t>
            </a:r>
            <a:r>
              <a:rPr lang="en-GB" sz="1800" dirty="0">
                <a:solidFill>
                  <a:schemeClr val="accent1"/>
                </a:solidFill>
                <a:latin typeface="Corbel" panose="020B0503020204020204" pitchFamily="34" charset="0"/>
              </a:rPr>
              <a:t> (Ukraine)</a:t>
            </a:r>
          </a:p>
          <a:p>
            <a:pPr lvl="1">
              <a:buClr>
                <a:srgbClr val="189BC4"/>
              </a:buClr>
              <a:buFont typeface="Symbol" panose="05050102010706020507" pitchFamily="18" charset="2"/>
              <a:buChar char="-"/>
            </a:pPr>
            <a:r>
              <a:rPr lang="en-GB" sz="1800" dirty="0">
                <a:solidFill>
                  <a:schemeClr val="accent1"/>
                </a:solidFill>
                <a:latin typeface="Corbel" panose="020B0503020204020204" pitchFamily="34" charset="0"/>
              </a:rPr>
              <a:t>Linz (Austria)</a:t>
            </a:r>
          </a:p>
          <a:p>
            <a:pPr lvl="1">
              <a:buClr>
                <a:srgbClr val="189BC4"/>
              </a:buClr>
              <a:buFont typeface="Symbol" panose="05050102010706020507" pitchFamily="18" charset="2"/>
              <a:buChar char="-"/>
            </a:pPr>
            <a:r>
              <a:rPr lang="en-GB" sz="1800" dirty="0">
                <a:solidFill>
                  <a:schemeClr val="accent1"/>
                </a:solidFill>
                <a:latin typeface="Corbel" panose="020B0503020204020204" pitchFamily="34" charset="0"/>
              </a:rPr>
              <a:t>Galati (Romania)</a:t>
            </a:r>
          </a:p>
          <a:p>
            <a:pPr lvl="1"/>
            <a:endParaRPr lang="de-AT" dirty="0"/>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15</a:t>
            </a:fld>
            <a:endParaRPr lang="de-AT" dirty="0">
              <a:solidFill>
                <a:prstClr val="white"/>
              </a:solidFill>
            </a:endParaRPr>
          </a:p>
        </p:txBody>
      </p:sp>
      <p:sp>
        <p:nvSpPr>
          <p:cNvPr id="11" name="Textfeld 1"/>
          <p:cNvSpPr txBox="1">
            <a:spLocks noChangeArrowheads="1"/>
          </p:cNvSpPr>
          <p:nvPr/>
        </p:nvSpPr>
        <p:spPr bwMode="auto">
          <a:xfrm>
            <a:off x="6444208" y="6395246"/>
            <a:ext cx="28922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a:solidFill>
                  <a:schemeClr val="accent1"/>
                </a:solidFill>
                <a:latin typeface="+mn-lt"/>
              </a:rPr>
              <a:t>Quelle: via </a:t>
            </a:r>
            <a:r>
              <a:rPr lang="de-DE" sz="800" dirty="0" err="1">
                <a:solidFill>
                  <a:schemeClr val="accent1"/>
                </a:solidFill>
                <a:latin typeface="+mn-lt"/>
              </a:rPr>
              <a:t>donau</a:t>
            </a:r>
            <a:r>
              <a:rPr lang="de-DE" sz="800" dirty="0">
                <a:solidFill>
                  <a:schemeClr val="accent1"/>
                </a:solidFill>
                <a:latin typeface="+mn-lt"/>
              </a:rPr>
              <a:t>, Observatory </a:t>
            </a:r>
            <a:r>
              <a:rPr lang="de-DE" sz="800" dirty="0" err="1">
                <a:solidFill>
                  <a:schemeClr val="accent1"/>
                </a:solidFill>
                <a:latin typeface="+mn-lt"/>
              </a:rPr>
              <a:t>of</a:t>
            </a:r>
            <a:r>
              <a:rPr lang="de-DE" sz="800" dirty="0">
                <a:solidFill>
                  <a:schemeClr val="accent1"/>
                </a:solidFill>
                <a:latin typeface="+mn-lt"/>
              </a:rPr>
              <a:t> European </a:t>
            </a:r>
            <a:r>
              <a:rPr lang="de-DE" sz="800" dirty="0" err="1">
                <a:solidFill>
                  <a:schemeClr val="accent1"/>
                </a:solidFill>
                <a:latin typeface="+mn-lt"/>
              </a:rPr>
              <a:t>inland</a:t>
            </a:r>
            <a:r>
              <a:rPr lang="de-DE" sz="800" dirty="0">
                <a:solidFill>
                  <a:schemeClr val="accent1"/>
                </a:solidFill>
                <a:latin typeface="+mn-lt"/>
              </a:rPr>
              <a:t> </a:t>
            </a:r>
            <a:r>
              <a:rPr lang="de-DE" sz="800" dirty="0" err="1">
                <a:solidFill>
                  <a:schemeClr val="accent1"/>
                </a:solidFill>
                <a:latin typeface="+mn-lt"/>
              </a:rPr>
              <a:t>navigation</a:t>
            </a:r>
            <a:endParaRPr lang="de-DE" sz="800" dirty="0">
              <a:solidFill>
                <a:schemeClr val="accent1"/>
              </a:solidFill>
              <a:latin typeface="+mn-lt"/>
            </a:endParaRPr>
          </a:p>
        </p:txBody>
      </p:sp>
      <p:pic>
        <p:nvPicPr>
          <p:cNvPr id="13" name="Grafik 12"/>
          <p:cNvPicPr>
            <a:picLocks noChangeAspect="1"/>
          </p:cNvPicPr>
          <p:nvPr/>
        </p:nvPicPr>
        <p:blipFill>
          <a:blip r:embed="rId3"/>
          <a:stretch>
            <a:fillRect/>
          </a:stretch>
        </p:blipFill>
        <p:spPr>
          <a:xfrm>
            <a:off x="5798533" y="2636912"/>
            <a:ext cx="3364886" cy="2615962"/>
          </a:xfrm>
          <a:prstGeom prst="rect">
            <a:avLst/>
          </a:prstGeom>
        </p:spPr>
      </p:pic>
      <p:sp>
        <p:nvSpPr>
          <p:cNvPr id="14" name="Ellipse 13"/>
          <p:cNvSpPr/>
          <p:nvPr/>
        </p:nvSpPr>
        <p:spPr>
          <a:xfrm>
            <a:off x="6300192" y="3892037"/>
            <a:ext cx="146542" cy="100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Ellipse 14"/>
          <p:cNvSpPr/>
          <p:nvPr/>
        </p:nvSpPr>
        <p:spPr>
          <a:xfrm>
            <a:off x="8506065" y="4509120"/>
            <a:ext cx="146542" cy="100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Ellipse 15"/>
          <p:cNvSpPr/>
          <p:nvPr/>
        </p:nvSpPr>
        <p:spPr>
          <a:xfrm>
            <a:off x="8778567" y="4509119"/>
            <a:ext cx="146542" cy="100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feld 1"/>
          <p:cNvSpPr txBox="1">
            <a:spLocks noChangeArrowheads="1"/>
          </p:cNvSpPr>
          <p:nvPr/>
        </p:nvSpPr>
        <p:spPr bwMode="auto">
          <a:xfrm>
            <a:off x="5794587" y="2692412"/>
            <a:ext cx="28922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a:solidFill>
                  <a:schemeClr val="accent1"/>
                </a:solidFill>
                <a:latin typeface="Corbel" panose="020B0503020204020204" pitchFamily="34" charset="0"/>
              </a:rPr>
              <a:t>Source: </a:t>
            </a:r>
            <a:r>
              <a:rPr lang="de-DE" sz="800" dirty="0" err="1">
                <a:solidFill>
                  <a:schemeClr val="accent1"/>
                </a:solidFill>
                <a:latin typeface="Corbel" panose="020B0503020204020204" pitchFamily="34" charset="0"/>
              </a:rPr>
              <a:t>viadonau</a:t>
            </a:r>
            <a:r>
              <a:rPr lang="de-DE" sz="800" dirty="0">
                <a:solidFill>
                  <a:schemeClr val="accent1"/>
                </a:solidFill>
                <a:latin typeface="Corbel" panose="020B0503020204020204" pitchFamily="34" charset="0"/>
              </a:rPr>
              <a:t>, Inland Navigation Europe</a:t>
            </a:r>
          </a:p>
        </p:txBody>
      </p:sp>
    </p:spTree>
    <p:extLst>
      <p:ext uri="{BB962C8B-B14F-4D97-AF65-F5344CB8AC3E}">
        <p14:creationId xmlns:p14="http://schemas.microsoft.com/office/powerpoint/2010/main" val="1971379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b="1" dirty="0"/>
              <a:t>Legal Framework</a:t>
            </a:r>
            <a:br>
              <a:rPr lang="de-AT" b="1" dirty="0"/>
            </a:br>
            <a:r>
              <a:rPr lang="de-AT" b="1" dirty="0" err="1"/>
              <a:t>Belgrade</a:t>
            </a:r>
            <a:r>
              <a:rPr lang="de-AT" b="1" dirty="0"/>
              <a:t> </a:t>
            </a:r>
            <a:r>
              <a:rPr lang="de-AT" b="1" dirty="0" err="1"/>
              <a:t>Convention</a:t>
            </a:r>
            <a:endParaRPr lang="de-AT" dirty="0"/>
          </a:p>
        </p:txBody>
      </p:sp>
      <p:sp>
        <p:nvSpPr>
          <p:cNvPr id="3" name="Inhaltsplatzhalter 2"/>
          <p:cNvSpPr>
            <a:spLocks noGrp="1"/>
          </p:cNvSpPr>
          <p:nvPr>
            <p:ph idx="1"/>
          </p:nvPr>
        </p:nvSpPr>
        <p:spPr/>
        <p:txBody>
          <a:bodyPr/>
          <a:lstStyle/>
          <a:p>
            <a:pPr>
              <a:spcBef>
                <a:spcPts val="600"/>
              </a:spcBef>
              <a:spcAft>
                <a:spcPts val="300"/>
              </a:spcAft>
              <a:buClr>
                <a:srgbClr val="189BC4"/>
              </a:buClr>
            </a:pPr>
            <a:r>
              <a:rPr lang="de-AT" sz="1800" dirty="0">
                <a:solidFill>
                  <a:schemeClr val="accent1"/>
                </a:solidFill>
              </a:rPr>
              <a:t>„</a:t>
            </a:r>
            <a:r>
              <a:rPr lang="en-US" sz="1800" dirty="0"/>
              <a:t>Convention Regarding the Regime of Navigation on the Danube </a:t>
            </a:r>
            <a:r>
              <a:rPr lang="de-AT" sz="1800" dirty="0">
                <a:solidFill>
                  <a:schemeClr val="accent1"/>
                </a:solidFill>
              </a:rPr>
              <a:t>“</a:t>
            </a:r>
          </a:p>
          <a:p>
            <a:pPr>
              <a:spcBef>
                <a:spcPts val="600"/>
              </a:spcBef>
              <a:spcAft>
                <a:spcPts val="300"/>
              </a:spcAft>
              <a:buClr>
                <a:srgbClr val="189BC4"/>
              </a:buClr>
            </a:pPr>
            <a:endParaRPr lang="de-AT" sz="1800" dirty="0">
              <a:solidFill>
                <a:schemeClr val="accent1"/>
              </a:solidFill>
            </a:endParaRPr>
          </a:p>
          <a:p>
            <a:pPr>
              <a:spcBef>
                <a:spcPts val="600"/>
              </a:spcBef>
              <a:spcAft>
                <a:spcPts val="300"/>
              </a:spcAft>
              <a:buClr>
                <a:srgbClr val="189BC4"/>
              </a:buClr>
            </a:pPr>
            <a:r>
              <a:rPr lang="en-US" sz="1800" dirty="0"/>
              <a:t>signed by all Danube riparian states</a:t>
            </a:r>
          </a:p>
          <a:p>
            <a:pPr>
              <a:spcBef>
                <a:spcPts val="600"/>
              </a:spcBef>
              <a:spcAft>
                <a:spcPts val="300"/>
              </a:spcAft>
              <a:buClr>
                <a:srgbClr val="189BC4"/>
              </a:buClr>
            </a:pPr>
            <a:endParaRPr lang="de-AT" sz="1800" dirty="0">
              <a:solidFill>
                <a:schemeClr val="accent1"/>
              </a:solidFill>
            </a:endParaRPr>
          </a:p>
          <a:p>
            <a:pPr>
              <a:spcBef>
                <a:spcPts val="600"/>
              </a:spcBef>
              <a:spcAft>
                <a:spcPts val="300"/>
              </a:spcAft>
              <a:buClr>
                <a:srgbClr val="189BC4"/>
              </a:buClr>
            </a:pPr>
            <a:r>
              <a:rPr lang="de-AT" sz="1800" b="1" dirty="0" err="1">
                <a:solidFill>
                  <a:srgbClr val="189BC4"/>
                </a:solidFill>
              </a:rPr>
              <a:t>main</a:t>
            </a:r>
            <a:r>
              <a:rPr lang="de-AT" sz="1800" b="1" dirty="0">
                <a:solidFill>
                  <a:srgbClr val="189BC4"/>
                </a:solidFill>
              </a:rPr>
              <a:t> </a:t>
            </a:r>
            <a:r>
              <a:rPr lang="en-US" sz="1800" b="1" dirty="0">
                <a:solidFill>
                  <a:srgbClr val="189BC4"/>
                </a:solidFill>
              </a:rPr>
              <a:t>objectives</a:t>
            </a:r>
            <a:r>
              <a:rPr lang="de-AT" sz="1800" b="1" dirty="0">
                <a:solidFill>
                  <a:srgbClr val="189BC4"/>
                </a:solidFill>
              </a:rPr>
              <a:t>: </a:t>
            </a:r>
          </a:p>
          <a:p>
            <a:pPr lvl="1">
              <a:spcBef>
                <a:spcPts val="600"/>
              </a:spcBef>
              <a:spcAft>
                <a:spcPts val="300"/>
              </a:spcAft>
              <a:buClr>
                <a:srgbClr val="189BC4"/>
              </a:buClr>
              <a:buFont typeface="Symbol" panose="05050102010706020507" pitchFamily="18" charset="2"/>
              <a:buChar char="-"/>
            </a:pPr>
            <a:r>
              <a:rPr lang="en-US" sz="1800" dirty="0"/>
              <a:t>to safeguard the freedom of navigation on the Danube </a:t>
            </a:r>
          </a:p>
          <a:p>
            <a:pPr lvl="1">
              <a:spcBef>
                <a:spcPts val="600"/>
              </a:spcBef>
              <a:spcAft>
                <a:spcPts val="300"/>
              </a:spcAft>
              <a:buClr>
                <a:srgbClr val="189BC4"/>
              </a:buClr>
              <a:buFont typeface="Symbol" panose="05050102010706020507" pitchFamily="18" charset="2"/>
              <a:buChar char="-"/>
            </a:pPr>
            <a:r>
              <a:rPr lang="en-US" sz="1800" dirty="0"/>
              <a:t>obligation of Danube states to maintain their sections of the Danube waterway</a:t>
            </a:r>
          </a:p>
          <a:p>
            <a:pPr marL="274320" lvl="1" indent="0">
              <a:spcBef>
                <a:spcPts val="600"/>
              </a:spcBef>
              <a:spcAft>
                <a:spcPts val="300"/>
              </a:spcAft>
              <a:buClr>
                <a:srgbClr val="189BC4"/>
              </a:buClr>
              <a:buNone/>
            </a:pPr>
            <a:endParaRPr lang="de-AT" sz="1800" dirty="0">
              <a:solidFill>
                <a:schemeClr val="accent1"/>
              </a:solidFill>
            </a:endParaRPr>
          </a:p>
          <a:p>
            <a:pPr>
              <a:spcBef>
                <a:spcPts val="600"/>
              </a:spcBef>
              <a:spcAft>
                <a:spcPts val="300"/>
              </a:spcAft>
              <a:buClr>
                <a:srgbClr val="189BC4"/>
              </a:buClr>
            </a:pPr>
            <a:r>
              <a:rPr lang="en-US" sz="1800" dirty="0"/>
              <a:t>the </a:t>
            </a:r>
            <a:r>
              <a:rPr lang="en-US" sz="1800" b="1" dirty="0">
                <a:solidFill>
                  <a:srgbClr val="189BC4"/>
                </a:solidFill>
              </a:rPr>
              <a:t>implementation</a:t>
            </a:r>
            <a:r>
              <a:rPr lang="en-US" sz="1800" dirty="0"/>
              <a:t> of the Belgrade Convention is supervised by the Danube Commission which is based in Budapest. </a:t>
            </a:r>
            <a:endParaRPr lang="de-AT" dirty="0"/>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16</a:t>
            </a:fld>
            <a:endParaRPr lang="de-AT" dirty="0">
              <a:solidFill>
                <a:prstClr val="white"/>
              </a:solidFill>
            </a:endParaRPr>
          </a:p>
        </p:txBody>
      </p:sp>
    </p:spTree>
    <p:extLst>
      <p:ext uri="{BB962C8B-B14F-4D97-AF65-F5344CB8AC3E}">
        <p14:creationId xmlns:p14="http://schemas.microsoft.com/office/powerpoint/2010/main" val="2015869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819908"/>
            <a:ext cx="8229600" cy="4776192"/>
          </a:xfrm>
        </p:spPr>
        <p:txBody>
          <a:bodyPr>
            <a:normAutofit fontScale="92500"/>
          </a:bodyPr>
          <a:lstStyle/>
          <a:p>
            <a:pPr>
              <a:spcBef>
                <a:spcPts val="600"/>
              </a:spcBef>
            </a:pPr>
            <a:r>
              <a:rPr lang="en-US" dirty="0">
                <a:solidFill>
                  <a:schemeClr val="accent1"/>
                </a:solidFill>
                <a:latin typeface="Corbel" panose="020B0503020204020204" pitchFamily="34" charset="0"/>
              </a:rPr>
              <a:t>No canal and lock fees on the Danube (classification as international waterway)</a:t>
            </a:r>
          </a:p>
          <a:p>
            <a:pPr marL="0" indent="0">
              <a:spcBef>
                <a:spcPts val="600"/>
              </a:spcBef>
              <a:buNone/>
            </a:pPr>
            <a:endParaRPr lang="en-US" dirty="0">
              <a:solidFill>
                <a:schemeClr val="accent1"/>
              </a:solidFill>
              <a:latin typeface="Corbel" panose="020B0503020204020204" pitchFamily="34" charset="0"/>
            </a:endParaRPr>
          </a:p>
          <a:p>
            <a:pPr>
              <a:spcBef>
                <a:spcPts val="600"/>
              </a:spcBef>
            </a:pPr>
            <a:r>
              <a:rPr lang="en-US" dirty="0">
                <a:solidFill>
                  <a:schemeClr val="accent1"/>
                </a:solidFill>
                <a:latin typeface="Corbel" panose="020B0503020204020204" pitchFamily="34" charset="0"/>
              </a:rPr>
              <a:t>Locks are carried out free of charge</a:t>
            </a:r>
          </a:p>
          <a:p>
            <a:pPr marL="0" indent="0">
              <a:spcBef>
                <a:spcPts val="600"/>
              </a:spcBef>
              <a:buNone/>
            </a:pPr>
            <a:endParaRPr lang="en-US" dirty="0">
              <a:solidFill>
                <a:schemeClr val="accent1"/>
              </a:solidFill>
              <a:latin typeface="Corbel" panose="020B0503020204020204" pitchFamily="34" charset="0"/>
            </a:endParaRPr>
          </a:p>
          <a:p>
            <a:pPr>
              <a:spcBef>
                <a:spcPts val="600"/>
              </a:spcBef>
            </a:pPr>
            <a:r>
              <a:rPr lang="en-US" dirty="0">
                <a:solidFill>
                  <a:schemeClr val="accent1"/>
                </a:solidFill>
                <a:latin typeface="Corbel" panose="020B0503020204020204" pitchFamily="34" charset="0"/>
              </a:rPr>
              <a:t>Belgrade Convention </a:t>
            </a:r>
            <a:r>
              <a:rPr lang="de-AT" dirty="0">
                <a:solidFill>
                  <a:schemeClr val="accent1"/>
                </a:solidFill>
                <a:latin typeface="Corbel" panose="020B0503020204020204" pitchFamily="34" charset="0"/>
                <a:sym typeface="Wingdings" panose="05000000000000000000" pitchFamily="2" charset="2"/>
              </a:rPr>
              <a:t></a:t>
            </a:r>
            <a:r>
              <a:rPr lang="en-US" dirty="0">
                <a:solidFill>
                  <a:schemeClr val="accent1"/>
                </a:solidFill>
                <a:latin typeface="Corbel" panose="020B0503020204020204" pitchFamily="34" charset="0"/>
              </a:rPr>
              <a:t> free navigation on the Danube for merchant vessels under the flags of all states of the Danube riparian states</a:t>
            </a:r>
          </a:p>
          <a:p>
            <a:pPr marL="0" indent="0">
              <a:spcBef>
                <a:spcPts val="600"/>
              </a:spcBef>
              <a:buNone/>
            </a:pPr>
            <a:endParaRPr lang="en-US" dirty="0">
              <a:solidFill>
                <a:schemeClr val="accent1"/>
              </a:solidFill>
              <a:latin typeface="Corbel" panose="020B0503020204020204" pitchFamily="34" charset="0"/>
            </a:endParaRPr>
          </a:p>
          <a:p>
            <a:pPr>
              <a:spcBef>
                <a:spcPts val="600"/>
              </a:spcBef>
            </a:pPr>
            <a:r>
              <a:rPr lang="en-US" dirty="0">
                <a:solidFill>
                  <a:schemeClr val="accent1"/>
                </a:solidFill>
                <a:latin typeface="Corbel" panose="020B0503020204020204" pitchFamily="34" charset="0"/>
              </a:rPr>
              <a:t>fees have to be paid for navigating the Main-Danube Canal and the Danube-Black Sea Canal (Romania) </a:t>
            </a:r>
            <a:br>
              <a:rPr lang="en-US" dirty="0">
                <a:solidFill>
                  <a:schemeClr val="accent1"/>
                </a:solidFill>
                <a:latin typeface="Corbel" panose="020B0503020204020204" pitchFamily="34" charset="0"/>
              </a:rPr>
            </a:br>
            <a:r>
              <a:rPr lang="en-US" dirty="0">
                <a:solidFill>
                  <a:schemeClr val="accent1"/>
                </a:solidFill>
                <a:latin typeface="Corbel" panose="020B0503020204020204" pitchFamily="34" charset="0"/>
              </a:rPr>
              <a:t>(national waterways are not covered by the Belgrade Convention)</a:t>
            </a:r>
            <a:endParaRPr lang="en-GB" sz="2200" dirty="0">
              <a:solidFill>
                <a:schemeClr val="accent1"/>
              </a:solidFill>
              <a:latin typeface="Corbel" panose="020B0503020204020204" pitchFamily="34" charset="0"/>
            </a:endParaRPr>
          </a:p>
          <a:p>
            <a:pPr marL="274320" lvl="1" indent="0">
              <a:buNone/>
            </a:pPr>
            <a:endParaRPr lang="en-GB" dirty="0">
              <a:solidFill>
                <a:schemeClr val="accent1"/>
              </a:solidFill>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17</a:t>
            </a:fld>
            <a:endParaRPr lang="de-AT" dirty="0">
              <a:solidFill>
                <a:prstClr val="white"/>
              </a:solidFill>
            </a:endParaRPr>
          </a:p>
        </p:txBody>
      </p:sp>
      <p:sp>
        <p:nvSpPr>
          <p:cNvPr id="10" name="Textfeld 1"/>
          <p:cNvSpPr txBox="1">
            <a:spLocks noChangeArrowheads="1"/>
          </p:cNvSpPr>
          <p:nvPr/>
        </p:nvSpPr>
        <p:spPr bwMode="auto">
          <a:xfrm>
            <a:off x="6359385" y="6381282"/>
            <a:ext cx="28083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en-GB" sz="800" dirty="0">
                <a:solidFill>
                  <a:schemeClr val="accent1"/>
                </a:solidFill>
                <a:latin typeface="Corbel" panose="020B0503020204020204" pitchFamily="34" charset="0"/>
              </a:rPr>
              <a:t>source</a:t>
            </a:r>
            <a:r>
              <a:rPr lang="de-DE" sz="800" dirty="0">
                <a:solidFill>
                  <a:schemeClr val="accent1"/>
                </a:solidFill>
                <a:latin typeface="Corbel" panose="020B0503020204020204" pitchFamily="34" charset="0"/>
              </a:rPr>
              <a:t>: via </a:t>
            </a:r>
            <a:r>
              <a:rPr lang="de-DE" sz="800" dirty="0" err="1">
                <a:solidFill>
                  <a:schemeClr val="accent1"/>
                </a:solidFill>
                <a:latin typeface="Corbel" panose="020B0503020204020204" pitchFamily="34" charset="0"/>
              </a:rPr>
              <a:t>donau</a:t>
            </a:r>
            <a:r>
              <a:rPr lang="de-DE" sz="800" dirty="0">
                <a:solidFill>
                  <a:schemeClr val="accent1"/>
                </a:solidFill>
                <a:latin typeface="Corbel" panose="020B0503020204020204" pitchFamily="34" charset="0"/>
              </a:rPr>
              <a:t>, Observatory </a:t>
            </a:r>
            <a:r>
              <a:rPr lang="de-DE" sz="800" dirty="0" err="1">
                <a:solidFill>
                  <a:schemeClr val="accent1"/>
                </a:solidFill>
                <a:latin typeface="Corbel" panose="020B0503020204020204" pitchFamily="34" charset="0"/>
              </a:rPr>
              <a:t>of</a:t>
            </a:r>
            <a:r>
              <a:rPr lang="de-DE" sz="800" dirty="0">
                <a:solidFill>
                  <a:schemeClr val="accent1"/>
                </a:solidFill>
                <a:latin typeface="Corbel" panose="020B0503020204020204" pitchFamily="34" charset="0"/>
              </a:rPr>
              <a:t> European </a:t>
            </a:r>
            <a:r>
              <a:rPr lang="de-DE" sz="800" dirty="0" err="1">
                <a:solidFill>
                  <a:schemeClr val="accent1"/>
                </a:solidFill>
                <a:latin typeface="Corbel" panose="020B0503020204020204" pitchFamily="34" charset="0"/>
              </a:rPr>
              <a:t>inland</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navigation</a:t>
            </a:r>
            <a:endParaRPr lang="de-DE" sz="800" dirty="0">
              <a:solidFill>
                <a:schemeClr val="accent1"/>
              </a:solidFill>
              <a:latin typeface="Corbel" panose="020B0503020204020204" pitchFamily="34" charset="0"/>
            </a:endParaRPr>
          </a:p>
        </p:txBody>
      </p:sp>
      <p:sp>
        <p:nvSpPr>
          <p:cNvPr id="6" name="Titel 1"/>
          <p:cNvSpPr txBox="1">
            <a:spLocks/>
          </p:cNvSpPr>
          <p:nvPr/>
        </p:nvSpPr>
        <p:spPr>
          <a:xfrm>
            <a:off x="457200" y="476672"/>
            <a:ext cx="4762872"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spc="-100" baseline="0">
                <a:solidFill>
                  <a:schemeClr val="tx2"/>
                </a:solidFill>
                <a:latin typeface="+mj-lt"/>
                <a:ea typeface="+mj-ea"/>
                <a:cs typeface="+mj-cs"/>
              </a:defRPr>
            </a:lvl1pPr>
          </a:lstStyle>
          <a:p>
            <a:r>
              <a:rPr lang="de-AT" b="1" dirty="0"/>
              <a:t>Legal Framework</a:t>
            </a:r>
            <a:br>
              <a:rPr lang="de-AT" b="1" dirty="0"/>
            </a:br>
            <a:r>
              <a:rPr lang="de-AT" b="1" dirty="0" err="1"/>
              <a:t>Belgrade</a:t>
            </a:r>
            <a:r>
              <a:rPr lang="de-AT" b="1" dirty="0"/>
              <a:t> </a:t>
            </a:r>
            <a:r>
              <a:rPr lang="de-AT" b="1" dirty="0" err="1"/>
              <a:t>Convention</a:t>
            </a:r>
            <a:endParaRPr lang="de-AT" dirty="0"/>
          </a:p>
        </p:txBody>
      </p:sp>
    </p:spTree>
    <p:extLst>
      <p:ext uri="{BB962C8B-B14F-4D97-AF65-F5344CB8AC3E}">
        <p14:creationId xmlns:p14="http://schemas.microsoft.com/office/powerpoint/2010/main" val="1678402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5410944" cy="990600"/>
          </a:xfrm>
        </p:spPr>
        <p:txBody>
          <a:bodyPr>
            <a:normAutofit/>
          </a:bodyPr>
          <a:lstStyle/>
          <a:p>
            <a:r>
              <a:rPr lang="de-DE" b="1" dirty="0">
                <a:solidFill>
                  <a:schemeClr val="accent1"/>
                </a:solidFill>
              </a:rPr>
              <a:t>Quiz</a:t>
            </a:r>
            <a:br>
              <a:rPr lang="de-DE" b="1" dirty="0">
                <a:solidFill>
                  <a:schemeClr val="accent1"/>
                </a:solidFill>
              </a:rPr>
            </a:br>
            <a:r>
              <a:rPr lang="de-DE" sz="2400" dirty="0">
                <a:solidFill>
                  <a:schemeClr val="accent1"/>
                </a:solidFill>
              </a:rPr>
              <a:t>The </a:t>
            </a:r>
            <a:r>
              <a:rPr lang="de-DE" sz="2400" dirty="0" err="1">
                <a:solidFill>
                  <a:schemeClr val="accent1"/>
                </a:solidFill>
              </a:rPr>
              <a:t>Danube</a:t>
            </a:r>
            <a:r>
              <a:rPr lang="de-DE" sz="2400" dirty="0">
                <a:solidFill>
                  <a:schemeClr val="accent1"/>
                </a:solidFill>
              </a:rPr>
              <a:t> </a:t>
            </a:r>
            <a:r>
              <a:rPr lang="de-DE" sz="2400" dirty="0" err="1">
                <a:solidFill>
                  <a:schemeClr val="accent1"/>
                </a:solidFill>
              </a:rPr>
              <a:t>waterway</a:t>
            </a:r>
            <a:endParaRPr lang="de-AT" sz="2400" dirty="0">
              <a:solidFill>
                <a:schemeClr val="accent1"/>
              </a:solidFill>
            </a:endParaRPr>
          </a:p>
        </p:txBody>
      </p:sp>
      <p:sp>
        <p:nvSpPr>
          <p:cNvPr id="3" name="Inhaltsplatzhalter 2"/>
          <p:cNvSpPr>
            <a:spLocks noGrp="1"/>
          </p:cNvSpPr>
          <p:nvPr>
            <p:ph idx="1"/>
          </p:nvPr>
        </p:nvSpPr>
        <p:spPr/>
        <p:txBody>
          <a:bodyPr/>
          <a:lstStyle/>
          <a:p>
            <a:pPr marL="0" indent="0" algn="ctr">
              <a:buNone/>
            </a:pPr>
            <a:endParaRPr lang="de-DE" dirty="0">
              <a:solidFill>
                <a:schemeClr val="accent1"/>
              </a:solidFill>
            </a:endParaRPr>
          </a:p>
          <a:p>
            <a:pPr marL="0" indent="0" algn="ctr">
              <a:buNone/>
            </a:pPr>
            <a:r>
              <a:rPr lang="de-DE" dirty="0">
                <a:solidFill>
                  <a:schemeClr val="accent1"/>
                </a:solidFill>
              </a:rPr>
              <a:t>The </a:t>
            </a:r>
            <a:r>
              <a:rPr lang="de-DE" dirty="0" err="1">
                <a:solidFill>
                  <a:schemeClr val="accent1"/>
                </a:solidFill>
              </a:rPr>
              <a:t>Danube</a:t>
            </a:r>
            <a:r>
              <a:rPr lang="de-DE" dirty="0">
                <a:solidFill>
                  <a:schemeClr val="accent1"/>
                </a:solidFill>
              </a:rPr>
              <a:t> </a:t>
            </a:r>
            <a:r>
              <a:rPr lang="de-DE" dirty="0" err="1">
                <a:solidFill>
                  <a:schemeClr val="accent1"/>
                </a:solidFill>
              </a:rPr>
              <a:t>flows</a:t>
            </a:r>
            <a:r>
              <a:rPr lang="de-DE" dirty="0">
                <a:solidFill>
                  <a:schemeClr val="accent1"/>
                </a:solidFill>
              </a:rPr>
              <a:t> </a:t>
            </a:r>
            <a:r>
              <a:rPr lang="de-DE" dirty="0" err="1">
                <a:solidFill>
                  <a:schemeClr val="accent1"/>
                </a:solidFill>
              </a:rPr>
              <a:t>from</a:t>
            </a:r>
            <a:r>
              <a:rPr lang="de-DE" dirty="0">
                <a:solidFill>
                  <a:schemeClr val="accent1"/>
                </a:solidFill>
              </a:rPr>
              <a:t> …</a:t>
            </a:r>
          </a:p>
          <a:p>
            <a:pPr marL="0" indent="0" algn="ctr">
              <a:buNone/>
            </a:pPr>
            <a:endParaRPr lang="de-DE" dirty="0">
              <a:solidFill>
                <a:schemeClr val="accent1"/>
              </a:solidFill>
            </a:endParaRPr>
          </a:p>
          <a:p>
            <a:pPr marL="2955925" indent="-457200">
              <a:buAutoNum type="alphaLcParenR"/>
            </a:pPr>
            <a:r>
              <a:rPr lang="de-DE" dirty="0">
                <a:solidFill>
                  <a:schemeClr val="accent1"/>
                </a:solidFill>
              </a:rPr>
              <a:t>West </a:t>
            </a:r>
            <a:r>
              <a:rPr lang="de-DE" dirty="0" err="1">
                <a:solidFill>
                  <a:schemeClr val="accent1"/>
                </a:solidFill>
              </a:rPr>
              <a:t>to</a:t>
            </a:r>
            <a:r>
              <a:rPr lang="de-DE" dirty="0">
                <a:solidFill>
                  <a:schemeClr val="accent1"/>
                </a:solidFill>
              </a:rPr>
              <a:t> East</a:t>
            </a:r>
          </a:p>
          <a:p>
            <a:pPr marL="2955925" indent="-457200">
              <a:buAutoNum type="alphaLcParenR"/>
            </a:pPr>
            <a:r>
              <a:rPr lang="de-DE" dirty="0">
                <a:solidFill>
                  <a:schemeClr val="accent1"/>
                </a:solidFill>
              </a:rPr>
              <a:t>East </a:t>
            </a:r>
            <a:r>
              <a:rPr lang="de-DE" dirty="0" err="1">
                <a:solidFill>
                  <a:schemeClr val="accent1"/>
                </a:solidFill>
              </a:rPr>
              <a:t>to</a:t>
            </a:r>
            <a:r>
              <a:rPr lang="de-DE" dirty="0">
                <a:solidFill>
                  <a:schemeClr val="accent1"/>
                </a:solidFill>
              </a:rPr>
              <a:t> West</a:t>
            </a:r>
          </a:p>
          <a:p>
            <a:pPr marL="2955925" indent="-457200">
              <a:buAutoNum type="alphaLcParenR"/>
            </a:pPr>
            <a:r>
              <a:rPr lang="de-DE" dirty="0">
                <a:solidFill>
                  <a:schemeClr val="accent1"/>
                </a:solidFill>
              </a:rPr>
              <a:t>North </a:t>
            </a:r>
            <a:r>
              <a:rPr lang="de-DE" dirty="0" err="1">
                <a:solidFill>
                  <a:schemeClr val="accent1"/>
                </a:solidFill>
              </a:rPr>
              <a:t>to</a:t>
            </a:r>
            <a:r>
              <a:rPr lang="de-DE" dirty="0">
                <a:solidFill>
                  <a:schemeClr val="accent1"/>
                </a:solidFill>
              </a:rPr>
              <a:t> South</a:t>
            </a:r>
          </a:p>
          <a:p>
            <a:pPr marL="2955925" indent="-457200">
              <a:buAutoNum type="alphaLcParenR"/>
            </a:pPr>
            <a:r>
              <a:rPr lang="de-DE" dirty="0">
                <a:solidFill>
                  <a:schemeClr val="accent1"/>
                </a:solidFill>
              </a:rPr>
              <a:t>South </a:t>
            </a:r>
            <a:r>
              <a:rPr lang="de-DE" dirty="0" err="1">
                <a:solidFill>
                  <a:schemeClr val="accent1"/>
                </a:solidFill>
              </a:rPr>
              <a:t>to</a:t>
            </a:r>
            <a:r>
              <a:rPr lang="de-DE" dirty="0">
                <a:solidFill>
                  <a:schemeClr val="accent1"/>
                </a:solidFill>
              </a:rPr>
              <a:t> North</a:t>
            </a:r>
          </a:p>
          <a:p>
            <a:pPr marL="457200" indent="-457200" algn="ctr">
              <a:buAutoNum type="alphaLcParenR"/>
            </a:pPr>
            <a:endParaRPr lang="de-AT" dirty="0">
              <a:solidFill>
                <a:schemeClr val="accent1"/>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18</a:t>
            </a:fld>
            <a:endParaRPr lang="de-AT" dirty="0">
              <a:solidFill>
                <a:prstClr val="white"/>
              </a:solidFill>
            </a:endParaRPr>
          </a:p>
        </p:txBody>
      </p:sp>
      <p:sp>
        <p:nvSpPr>
          <p:cNvPr id="6" name="Ellipse 5"/>
          <p:cNvSpPr/>
          <p:nvPr/>
        </p:nvSpPr>
        <p:spPr>
          <a:xfrm>
            <a:off x="2483768" y="3068960"/>
            <a:ext cx="3312368"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7" name="Grafik 6"/>
          <p:cNvPicPr>
            <a:picLocks noChangeAspect="1"/>
          </p:cNvPicPr>
          <p:nvPr/>
        </p:nvPicPr>
        <p:blipFill rotWithShape="1">
          <a:blip r:embed="rId3"/>
          <a:srcRect t="45048" b="17898"/>
          <a:stretch/>
        </p:blipFill>
        <p:spPr>
          <a:xfrm>
            <a:off x="0" y="5267712"/>
            <a:ext cx="9144000" cy="1381777"/>
          </a:xfrm>
          <a:prstGeom prst="rect">
            <a:avLst/>
          </a:prstGeom>
        </p:spPr>
      </p:pic>
      <p:sp>
        <p:nvSpPr>
          <p:cNvPr id="8" name="Rectangle 4"/>
          <p:cNvSpPr>
            <a:spLocks noChangeArrowheads="1"/>
          </p:cNvSpPr>
          <p:nvPr/>
        </p:nvSpPr>
        <p:spPr bwMode="auto">
          <a:xfrm>
            <a:off x="0" y="5267712"/>
            <a:ext cx="8322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800" dirty="0">
                <a:solidFill>
                  <a:schemeClr val="bg1"/>
                </a:solidFill>
              </a:rPr>
              <a:t>Quelle: </a:t>
            </a:r>
            <a:r>
              <a:rPr lang="de-DE" sz="800" dirty="0" err="1">
                <a:solidFill>
                  <a:schemeClr val="bg1"/>
                </a:solidFill>
              </a:rPr>
              <a:t>pixabay</a:t>
            </a:r>
            <a:endParaRPr lang="de-DE" sz="800" dirty="0">
              <a:solidFill>
                <a:schemeClr val="bg1"/>
              </a:solidFill>
            </a:endParaRPr>
          </a:p>
        </p:txBody>
      </p:sp>
    </p:spTree>
    <p:extLst>
      <p:ext uri="{BB962C8B-B14F-4D97-AF65-F5344CB8AC3E}">
        <p14:creationId xmlns:p14="http://schemas.microsoft.com/office/powerpoint/2010/main" val="418148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4664"/>
            <a:ext cx="5410944" cy="990600"/>
          </a:xfrm>
        </p:spPr>
        <p:txBody>
          <a:bodyPr>
            <a:normAutofit fontScale="90000"/>
          </a:bodyPr>
          <a:lstStyle/>
          <a:p>
            <a:r>
              <a:rPr lang="en-US" sz="3100" b="1" dirty="0">
                <a:solidFill>
                  <a:schemeClr val="accent1"/>
                </a:solidFill>
                <a:latin typeface="Corbel" panose="020B0503020204020204" pitchFamily="34" charset="0"/>
              </a:rPr>
              <a:t>Agenda</a:t>
            </a:r>
            <a:br>
              <a:rPr lang="en-US" b="1" dirty="0">
                <a:solidFill>
                  <a:schemeClr val="accent1"/>
                </a:solidFill>
                <a:latin typeface="Corbel" panose="020B0503020204020204" pitchFamily="34" charset="0"/>
              </a:rPr>
            </a:br>
            <a:r>
              <a:rPr lang="en-US" sz="2700" dirty="0">
                <a:solidFill>
                  <a:schemeClr val="accent1"/>
                </a:solidFill>
                <a:latin typeface="Corbel" panose="020B0503020204020204" pitchFamily="34" charset="0"/>
              </a:rPr>
              <a:t>The international waterway of the Danube</a:t>
            </a: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19</a:t>
            </a:fld>
            <a:endParaRPr lang="de-AT" dirty="0">
              <a:solidFill>
                <a:prstClr val="white"/>
              </a:solidFill>
            </a:endParaRPr>
          </a:p>
        </p:txBody>
      </p:sp>
      <p:graphicFrame>
        <p:nvGraphicFramePr>
          <p:cNvPr id="5" name="Inhaltsplatzhalter 4"/>
          <p:cNvGraphicFramePr>
            <a:graphicFrameLocks/>
          </p:cNvGraphicFramePr>
          <p:nvPr>
            <p:extLst>
              <p:ext uri="{D42A27DB-BD31-4B8C-83A1-F6EECF244321}">
                <p14:modId xmlns:p14="http://schemas.microsoft.com/office/powerpoint/2010/main" val="4140328374"/>
              </p:ext>
            </p:extLst>
          </p:nvPr>
        </p:nvGraphicFramePr>
        <p:xfrm>
          <a:off x="1835696" y="1988840"/>
          <a:ext cx="604867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393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Learning </a:t>
            </a:r>
            <a:r>
              <a:rPr lang="en-GB" dirty="0"/>
              <a:t>objectives</a:t>
            </a:r>
          </a:p>
        </p:txBody>
      </p:sp>
      <p:sp>
        <p:nvSpPr>
          <p:cNvPr id="3" name="Inhaltsplatzhalter 2"/>
          <p:cNvSpPr>
            <a:spLocks noGrp="1"/>
          </p:cNvSpPr>
          <p:nvPr>
            <p:ph idx="1"/>
          </p:nvPr>
        </p:nvSpPr>
        <p:spPr>
          <a:xfrm>
            <a:off x="457200" y="1700808"/>
            <a:ext cx="8003232" cy="2763312"/>
          </a:xfrm>
        </p:spPr>
        <p:txBody>
          <a:bodyPr>
            <a:normAutofit fontScale="77500" lnSpcReduction="20000"/>
          </a:bodyPr>
          <a:lstStyle/>
          <a:p>
            <a:pPr marL="0" indent="0">
              <a:buNone/>
            </a:pPr>
            <a:r>
              <a:rPr lang="en-US" dirty="0"/>
              <a:t>After working through this content, the learners know…</a:t>
            </a:r>
          </a:p>
          <a:p>
            <a:pPr marL="0" indent="0">
              <a:buNone/>
            </a:pPr>
            <a:endParaRPr lang="en-US" dirty="0"/>
          </a:p>
          <a:p>
            <a:r>
              <a:rPr lang="en-US" dirty="0"/>
              <a:t>Facts and figures about the European waterways, as well as the modal split.</a:t>
            </a:r>
          </a:p>
          <a:p>
            <a:r>
              <a:rPr lang="en-US" dirty="0"/>
              <a:t>The Danube waterway and the industries domiciled next to the Danube, the largest ports, and the strengths, weaknesses, chances and risks of the Danube waterway.</a:t>
            </a:r>
          </a:p>
          <a:p>
            <a:r>
              <a:rPr lang="en-US" dirty="0"/>
              <a:t>The Rhine waterway and the transported goods on the Rhine, as well as the port of Duisburg and Rotterdam.</a:t>
            </a:r>
          </a:p>
          <a:p>
            <a:r>
              <a:rPr lang="en-US" dirty="0"/>
              <a:t>The Rhine-Main-Danube Corridor and a comparison between the Danube and the Rhine</a:t>
            </a:r>
            <a:r>
              <a:rPr lang="de-AT" dirty="0"/>
              <a:t>.</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D77C34-6C44-4277-B246-65ADA1908AF9}" type="datetime7">
              <a:rPr kumimoji="0" lang="de-AT" sz="12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Sep-22</a:t>
            </a:fld>
            <a:endParaRPr kumimoji="0" lang="de-AT"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4D7BA-8E13-46FE-8871-8877FE7E3568}" type="slidenum">
              <a:rPr kumimoji="0" lang="de-AT"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AT"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Inhaltsplatzhalter 2"/>
          <p:cNvSpPr txBox="1">
            <a:spLocks/>
          </p:cNvSpPr>
          <p:nvPr/>
        </p:nvSpPr>
        <p:spPr>
          <a:xfrm>
            <a:off x="683568" y="4869160"/>
            <a:ext cx="4176464" cy="23042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rgbClr val="189BC4"/>
                </a:solidFill>
                <a:latin typeface="Corbel" panose="020B0503020204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rgbClr val="189BC4"/>
                </a:solidFill>
                <a:latin typeface="Corbel" panose="020B0503020204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rgbClr val="189BC4"/>
                </a:solidFill>
                <a:latin typeface="Corbel" panose="020B0503020204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189BC4"/>
                </a:solidFill>
                <a:latin typeface="Corbel" panose="020B0503020204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189BC4"/>
                </a:solidFill>
                <a:latin typeface="Corbel" panose="020B0503020204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3C628F"/>
              </a:buClr>
              <a:buSzPct val="85000"/>
              <a:buFont typeface="Arial" pitchFamily="34" charset="0"/>
              <a:buNone/>
              <a:tabLst/>
              <a:defRPr/>
            </a:pPr>
            <a:r>
              <a:rPr kumimoji="0" lang="en-US" sz="1600" b="1" i="0" u="none" strike="noStrike" kern="1200" cap="none" spc="0" normalizeH="0" baseline="0" noProof="0" dirty="0">
                <a:ln>
                  <a:noFill/>
                </a:ln>
                <a:solidFill>
                  <a:srgbClr val="3C628F"/>
                </a:solidFill>
                <a:effectLst/>
                <a:uLnTx/>
                <a:uFillTx/>
              </a:rPr>
              <a:t>Target group</a:t>
            </a:r>
          </a:p>
          <a:p>
            <a:pPr marL="182880" marR="0" lvl="0" indent="-182880" algn="l" defTabSz="914400" rtl="0" eaLnBrk="1" fontAlgn="auto" latinLnBrk="0" hangingPunct="1">
              <a:lnSpc>
                <a:spcPct val="100000"/>
              </a:lnSpc>
              <a:spcBef>
                <a:spcPct val="20000"/>
              </a:spcBef>
              <a:spcAft>
                <a:spcPts val="0"/>
              </a:spcAft>
              <a:buClr>
                <a:srgbClr val="3C628F"/>
              </a:buClr>
              <a:buSzPct val="85000"/>
              <a:buFont typeface="Arial" pitchFamily="34" charset="0"/>
              <a:buChar char="•"/>
              <a:tabLst/>
              <a:defRPr/>
            </a:pPr>
            <a:r>
              <a:rPr kumimoji="0" lang="en-US" sz="1600" b="0" i="0" u="none" strike="noStrike" kern="1200" cap="none" spc="0" normalizeH="0" baseline="0" noProof="0" dirty="0">
                <a:ln>
                  <a:noFill/>
                </a:ln>
                <a:solidFill>
                  <a:srgbClr val="3C628F"/>
                </a:solidFill>
                <a:effectLst/>
                <a:uLnTx/>
                <a:uFillTx/>
              </a:rPr>
              <a:t>Secondary</a:t>
            </a:r>
            <a:r>
              <a:rPr kumimoji="0" lang="en-US" sz="1600" b="0" i="0" u="none" strike="noStrike" kern="1200" cap="none" spc="0" normalizeH="0" noProof="0" dirty="0">
                <a:ln>
                  <a:noFill/>
                </a:ln>
                <a:solidFill>
                  <a:srgbClr val="3C628F"/>
                </a:solidFill>
                <a:effectLst/>
                <a:uLnTx/>
                <a:uFillTx/>
              </a:rPr>
              <a:t> schools</a:t>
            </a:r>
            <a:endParaRPr kumimoji="0" lang="en-US" sz="1600" b="0" i="0" u="none" strike="noStrike" kern="1200" cap="none" spc="0" normalizeH="0" baseline="0" noProof="0" dirty="0">
              <a:ln>
                <a:noFill/>
              </a:ln>
              <a:solidFill>
                <a:srgbClr val="3C628F"/>
              </a:solidFill>
              <a:effectLst/>
              <a:uLnTx/>
              <a:uFillTx/>
            </a:endParaRPr>
          </a:p>
          <a:p>
            <a:pPr marL="182880" marR="0" lvl="0" indent="-182880" algn="l" defTabSz="914400" rtl="0" eaLnBrk="1" fontAlgn="auto" latinLnBrk="0" hangingPunct="1">
              <a:lnSpc>
                <a:spcPct val="100000"/>
              </a:lnSpc>
              <a:spcBef>
                <a:spcPct val="20000"/>
              </a:spcBef>
              <a:spcAft>
                <a:spcPts val="0"/>
              </a:spcAft>
              <a:buClr>
                <a:srgbClr val="3C628F"/>
              </a:buClr>
              <a:buSzPct val="85000"/>
              <a:buFont typeface="Arial" pitchFamily="34" charset="0"/>
              <a:buChar char="•"/>
              <a:tabLst/>
              <a:defRPr/>
            </a:pPr>
            <a:r>
              <a:rPr kumimoji="0" lang="en-US" sz="1600" b="0" i="0" u="none" strike="noStrike" kern="1200" cap="none" spc="0" normalizeH="0" baseline="0" noProof="0" dirty="0">
                <a:ln>
                  <a:noFill/>
                </a:ln>
                <a:solidFill>
                  <a:srgbClr val="3C628F"/>
                </a:solidFill>
                <a:effectLst/>
                <a:uLnTx/>
                <a:uFillTx/>
              </a:rPr>
              <a:t>Vocational</a:t>
            </a:r>
            <a:r>
              <a:rPr kumimoji="0" lang="en-US" sz="1600" b="0" i="0" u="none" strike="noStrike" kern="1200" cap="none" spc="0" normalizeH="0" noProof="0" dirty="0">
                <a:ln>
                  <a:noFill/>
                </a:ln>
                <a:solidFill>
                  <a:srgbClr val="3C628F"/>
                </a:solidFill>
                <a:effectLst/>
                <a:uLnTx/>
                <a:uFillTx/>
              </a:rPr>
              <a:t> school students</a:t>
            </a:r>
          </a:p>
          <a:p>
            <a:pPr marL="182880" marR="0" lvl="0" indent="-182880" algn="l" defTabSz="914400" rtl="0" eaLnBrk="1" fontAlgn="auto" latinLnBrk="0" hangingPunct="1">
              <a:lnSpc>
                <a:spcPct val="100000"/>
              </a:lnSpc>
              <a:spcBef>
                <a:spcPct val="20000"/>
              </a:spcBef>
              <a:spcAft>
                <a:spcPts val="0"/>
              </a:spcAft>
              <a:buClr>
                <a:srgbClr val="3C628F"/>
              </a:buClr>
              <a:buSzPct val="85000"/>
              <a:buFont typeface="Arial" pitchFamily="34" charset="0"/>
              <a:buChar char="•"/>
              <a:tabLst/>
              <a:defRPr/>
            </a:pPr>
            <a:r>
              <a:rPr lang="en-US" sz="1600" dirty="0">
                <a:solidFill>
                  <a:srgbClr val="3C628F"/>
                </a:solidFill>
              </a:rPr>
              <a:t>University students as an introduction in inland navigation</a:t>
            </a:r>
            <a:r>
              <a:rPr kumimoji="0" lang="en-US" sz="1600" b="0" i="0" u="none" strike="noStrike" kern="1200" cap="none" spc="0" normalizeH="0" baseline="0" noProof="0" dirty="0">
                <a:ln>
                  <a:noFill/>
                </a:ln>
                <a:solidFill>
                  <a:srgbClr val="3C628F"/>
                </a:solidFill>
                <a:effectLst/>
                <a:uLnTx/>
                <a:uFillTx/>
              </a:rPr>
              <a:t>.</a:t>
            </a:r>
          </a:p>
        </p:txBody>
      </p:sp>
    </p:spTree>
    <p:extLst>
      <p:ext uri="{BB962C8B-B14F-4D97-AF65-F5344CB8AC3E}">
        <p14:creationId xmlns:p14="http://schemas.microsoft.com/office/powerpoint/2010/main" val="1421506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chemeClr val="accent1"/>
                </a:solidFill>
                <a:latin typeface="Corbel" panose="020B0503020204020204" pitchFamily="34" charset="0"/>
              </a:rPr>
              <a:t>Rhine-Main-Danube Corridor</a:t>
            </a:r>
          </a:p>
        </p:txBody>
      </p:sp>
      <p:sp>
        <p:nvSpPr>
          <p:cNvPr id="3" name="Inhaltsplatzhalter 2"/>
          <p:cNvSpPr>
            <a:spLocks noGrp="1"/>
          </p:cNvSpPr>
          <p:nvPr>
            <p:ph idx="1"/>
          </p:nvPr>
        </p:nvSpPr>
        <p:spPr/>
        <p:txBody>
          <a:bodyPr>
            <a:normAutofit/>
          </a:bodyPr>
          <a:lstStyle/>
          <a:p>
            <a:pPr>
              <a:spcBef>
                <a:spcPts val="600"/>
              </a:spcBef>
            </a:pPr>
            <a:r>
              <a:rPr lang="en-GB" b="1" dirty="0">
                <a:solidFill>
                  <a:srgbClr val="189BC4"/>
                </a:solidFill>
                <a:latin typeface="Corbel" panose="020B0503020204020204" pitchFamily="34" charset="0"/>
              </a:rPr>
              <a:t>most important inland waterway axis </a:t>
            </a:r>
            <a:r>
              <a:rPr lang="en-GB" dirty="0">
                <a:solidFill>
                  <a:schemeClr val="accent1"/>
                </a:solidFill>
                <a:latin typeface="Corbel" panose="020B0503020204020204" pitchFamily="34" charset="0"/>
              </a:rPr>
              <a:t>on the European mainland</a:t>
            </a:r>
          </a:p>
          <a:p>
            <a:pPr>
              <a:spcBef>
                <a:spcPts val="600"/>
              </a:spcBef>
            </a:pPr>
            <a:endParaRPr lang="en-GB" b="1" dirty="0">
              <a:solidFill>
                <a:schemeClr val="accent1"/>
              </a:solidFill>
              <a:latin typeface="Corbel" panose="020B0503020204020204" pitchFamily="34" charset="0"/>
            </a:endParaRPr>
          </a:p>
          <a:p>
            <a:pPr>
              <a:spcBef>
                <a:spcPts val="600"/>
              </a:spcBef>
            </a:pPr>
            <a:r>
              <a:rPr lang="en-GB" dirty="0">
                <a:solidFill>
                  <a:schemeClr val="accent1"/>
                </a:solidFill>
                <a:latin typeface="Corbel" panose="020B0503020204020204" pitchFamily="34" charset="0"/>
              </a:rPr>
              <a:t>international waterway between the North Sea in the West and the Black Sea in the East</a:t>
            </a:r>
          </a:p>
          <a:p>
            <a:pPr>
              <a:spcBef>
                <a:spcPts val="600"/>
              </a:spcBef>
            </a:pPr>
            <a:endParaRPr lang="en-GB" dirty="0">
              <a:solidFill>
                <a:schemeClr val="accent1"/>
              </a:solidFill>
              <a:latin typeface="Corbel" panose="020B0503020204020204" pitchFamily="34" charset="0"/>
            </a:endParaRPr>
          </a:p>
          <a:p>
            <a:pPr>
              <a:spcBef>
                <a:spcPts val="600"/>
              </a:spcBef>
            </a:pPr>
            <a:r>
              <a:rPr lang="en-GB" dirty="0">
                <a:solidFill>
                  <a:schemeClr val="accent1"/>
                </a:solidFill>
                <a:latin typeface="Corbel" panose="020B0503020204020204" pitchFamily="34" charset="0"/>
              </a:rPr>
              <a:t>total length: 3.504 km</a:t>
            </a:r>
          </a:p>
          <a:p>
            <a:pPr>
              <a:spcBef>
                <a:spcPts val="600"/>
              </a:spcBef>
            </a:pPr>
            <a:endParaRPr lang="en-GB" dirty="0">
              <a:solidFill>
                <a:schemeClr val="accent1"/>
              </a:solidFill>
              <a:latin typeface="Corbel" panose="020B0503020204020204" pitchFamily="34" charset="0"/>
            </a:endParaRPr>
          </a:p>
          <a:p>
            <a:pPr>
              <a:spcBef>
                <a:spcPts val="600"/>
              </a:spcBef>
            </a:pPr>
            <a:r>
              <a:rPr lang="en-GB" dirty="0">
                <a:solidFill>
                  <a:schemeClr val="accent1"/>
                </a:solidFill>
                <a:latin typeface="Corbel" panose="020B0503020204020204" pitchFamily="34" charset="0"/>
              </a:rPr>
              <a:t>connects </a:t>
            </a:r>
            <a:r>
              <a:rPr lang="en-GB" b="1" dirty="0">
                <a:solidFill>
                  <a:srgbClr val="189BC4"/>
                </a:solidFill>
                <a:latin typeface="Corbel" panose="020B0503020204020204" pitchFamily="34" charset="0"/>
              </a:rPr>
              <a:t>15 countries</a:t>
            </a:r>
          </a:p>
          <a:p>
            <a:pPr>
              <a:spcBef>
                <a:spcPts val="600"/>
              </a:spcBef>
            </a:pPr>
            <a:endParaRPr lang="en-GB" dirty="0">
              <a:solidFill>
                <a:schemeClr val="accent1"/>
              </a:solidFill>
              <a:latin typeface="Corbel" panose="020B0503020204020204" pitchFamily="34" charset="0"/>
            </a:endParaRPr>
          </a:p>
          <a:p>
            <a:pPr>
              <a:spcBef>
                <a:spcPts val="600"/>
              </a:spcBef>
            </a:pPr>
            <a:r>
              <a:rPr lang="en-GB" dirty="0">
                <a:solidFill>
                  <a:schemeClr val="accent1"/>
                </a:solidFill>
                <a:latin typeface="Corbel" panose="020B0503020204020204" pitchFamily="34" charset="0"/>
              </a:rPr>
              <a:t>Main-Danube-Canal </a:t>
            </a:r>
            <a:r>
              <a:rPr lang="en-GB" b="1" dirty="0">
                <a:solidFill>
                  <a:srgbClr val="189BC4"/>
                </a:solidFill>
                <a:latin typeface="Corbel" panose="020B0503020204020204" pitchFamily="34" charset="0"/>
              </a:rPr>
              <a:t>since 1992 </a:t>
            </a:r>
            <a:r>
              <a:rPr lang="en-GB" dirty="0">
                <a:solidFill>
                  <a:schemeClr val="accent1"/>
                </a:solidFill>
                <a:latin typeface="Corbel" panose="020B0503020204020204" pitchFamily="34" charset="0"/>
              </a:rPr>
              <a:t>opened to navigation</a:t>
            </a:r>
            <a:endParaRPr lang="en-GB" dirty="0">
              <a:latin typeface="Corbel" panose="020B0503020204020204" pitchFamily="34" charset="0"/>
            </a:endParaRPr>
          </a:p>
          <a:p>
            <a:endParaRPr lang="de-DE" dirty="0">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20</a:t>
            </a:fld>
            <a:endParaRPr lang="de-AT" dirty="0">
              <a:solidFill>
                <a:prstClr val="white"/>
              </a:solidFill>
            </a:endParaRPr>
          </a:p>
        </p:txBody>
      </p:sp>
      <p:sp>
        <p:nvSpPr>
          <p:cNvPr id="6" name="Textfeld 1"/>
          <p:cNvSpPr txBox="1">
            <a:spLocks noChangeArrowheads="1"/>
          </p:cNvSpPr>
          <p:nvPr/>
        </p:nvSpPr>
        <p:spPr bwMode="auto">
          <a:xfrm>
            <a:off x="8129736" y="6381908"/>
            <a:ext cx="9562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en-GB" sz="800" dirty="0">
                <a:solidFill>
                  <a:schemeClr val="accent1"/>
                </a:solidFill>
                <a:latin typeface="Corbel" panose="020B0503020204020204" pitchFamily="34" charset="0"/>
              </a:rPr>
              <a:t>source</a:t>
            </a:r>
            <a:r>
              <a:rPr lang="de-DE" sz="800" dirty="0">
                <a:solidFill>
                  <a:schemeClr val="accent1"/>
                </a:solidFill>
                <a:latin typeface="Corbel" panose="020B0503020204020204" pitchFamily="34" charset="0"/>
              </a:rPr>
              <a:t>: via </a:t>
            </a:r>
            <a:r>
              <a:rPr lang="de-DE" sz="800" dirty="0" err="1">
                <a:solidFill>
                  <a:schemeClr val="accent1"/>
                </a:solidFill>
                <a:latin typeface="Corbel" panose="020B0503020204020204" pitchFamily="34" charset="0"/>
              </a:rPr>
              <a:t>donau</a:t>
            </a:r>
            <a:endParaRPr lang="de-DE" sz="800" dirty="0">
              <a:solidFill>
                <a:schemeClr val="accent1"/>
              </a:solidFill>
              <a:latin typeface="Corbel" panose="020B0503020204020204" pitchFamily="34" charset="0"/>
            </a:endParaRPr>
          </a:p>
        </p:txBody>
      </p:sp>
      <p:pic>
        <p:nvPicPr>
          <p:cNvPr id="8" name="Grafik 7"/>
          <p:cNvPicPr>
            <a:picLocks noChangeAspect="1"/>
          </p:cNvPicPr>
          <p:nvPr/>
        </p:nvPicPr>
        <p:blipFill>
          <a:blip r:embed="rId3"/>
          <a:stretch>
            <a:fillRect/>
          </a:stretch>
        </p:blipFill>
        <p:spPr>
          <a:xfrm>
            <a:off x="4544489" y="3669492"/>
            <a:ext cx="4281318" cy="2253792"/>
          </a:xfrm>
          <a:prstGeom prst="rect">
            <a:avLst/>
          </a:prstGeom>
        </p:spPr>
      </p:pic>
      <p:sp>
        <p:nvSpPr>
          <p:cNvPr id="9" name="Textfeld 1"/>
          <p:cNvSpPr txBox="1">
            <a:spLocks noChangeArrowheads="1"/>
          </p:cNvSpPr>
          <p:nvPr/>
        </p:nvSpPr>
        <p:spPr bwMode="auto">
          <a:xfrm>
            <a:off x="6449263" y="3669492"/>
            <a:ext cx="27584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a:solidFill>
                  <a:schemeClr val="accent1"/>
                </a:solidFill>
                <a:latin typeface="Corbel" panose="020B0503020204020204" pitchFamily="34" charset="0"/>
              </a:rPr>
              <a:t>Quelle: viadonau, Inland Navigation Europe</a:t>
            </a:r>
          </a:p>
        </p:txBody>
      </p:sp>
    </p:spTree>
    <p:extLst>
      <p:ext uri="{BB962C8B-B14F-4D97-AF65-F5344CB8AC3E}">
        <p14:creationId xmlns:p14="http://schemas.microsoft.com/office/powerpoint/2010/main" val="2873184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latin typeface="Corbel" panose="020B0503020204020204" pitchFamily="34" charset="0"/>
              </a:rPr>
              <a:t>Rhine-Main-Danube Corridor</a:t>
            </a:r>
            <a:endParaRPr lang="en-US" sz="2400" b="1" dirty="0">
              <a:solidFill>
                <a:schemeClr val="accent1"/>
              </a:solidFill>
              <a:latin typeface="Corbel" panose="020B0503020204020204" pitchFamily="34" charset="0"/>
            </a:endParaRPr>
          </a:p>
        </p:txBody>
      </p:sp>
      <p:sp>
        <p:nvSpPr>
          <p:cNvPr id="3" name="Content Placeholder 2"/>
          <p:cNvSpPr>
            <a:spLocks noGrp="1"/>
          </p:cNvSpPr>
          <p:nvPr>
            <p:ph idx="1"/>
          </p:nvPr>
        </p:nvSpPr>
        <p:spPr>
          <a:xfrm>
            <a:off x="179512" y="1700808"/>
            <a:ext cx="8640960" cy="4681100"/>
          </a:xfrm>
        </p:spPr>
        <p:txBody>
          <a:bodyPr>
            <a:normAutofit lnSpcReduction="10000"/>
          </a:bodyPr>
          <a:lstStyle/>
          <a:p>
            <a:pPr marL="0" indent="0">
              <a:buNone/>
            </a:pPr>
            <a:r>
              <a:rPr lang="en-GB" b="1" dirty="0">
                <a:solidFill>
                  <a:schemeClr val="accent1"/>
                </a:solidFill>
                <a:latin typeface="Corbel" panose="020B0503020204020204" pitchFamily="34" charset="0"/>
              </a:rPr>
              <a:t>Rhine vs. Danube</a:t>
            </a:r>
            <a:r>
              <a:rPr lang="en-GB" dirty="0">
                <a:solidFill>
                  <a:schemeClr val="accent1"/>
                </a:solidFill>
                <a:latin typeface="Corbel" panose="020B0503020204020204" pitchFamily="34" charset="0"/>
              </a:rPr>
              <a:t>:</a:t>
            </a:r>
          </a:p>
          <a:p>
            <a:pPr marL="0" indent="0">
              <a:buNone/>
            </a:pPr>
            <a:r>
              <a:rPr lang="en-GB" dirty="0">
                <a:solidFill>
                  <a:schemeClr val="accent1"/>
                </a:solidFill>
                <a:latin typeface="Corbel" panose="020B0503020204020204" pitchFamily="34" charset="0"/>
              </a:rPr>
              <a:t>Rhine-Main-Danube-Corridor is the most important European waterway</a:t>
            </a:r>
          </a:p>
          <a:p>
            <a:pPr marL="0" indent="0">
              <a:buNone/>
            </a:pPr>
            <a:r>
              <a:rPr lang="en-GB" sz="2200" b="1" dirty="0">
                <a:solidFill>
                  <a:schemeClr val="accent1"/>
                </a:solidFill>
                <a:latin typeface="Corbel" panose="020B0503020204020204" pitchFamily="34" charset="0"/>
                <a:sym typeface="Wingdings" panose="05000000000000000000" pitchFamily="2" charset="2"/>
              </a:rPr>
              <a:t></a:t>
            </a:r>
            <a:r>
              <a:rPr lang="en-GB" sz="1900" b="1" dirty="0">
                <a:solidFill>
                  <a:srgbClr val="189BC4"/>
                </a:solidFill>
                <a:latin typeface="Corbel" panose="020B0503020204020204" pitchFamily="34" charset="0"/>
                <a:sym typeface="Wingdings" panose="05000000000000000000" pitchFamily="2" charset="2"/>
              </a:rPr>
              <a:t>d</a:t>
            </a:r>
            <a:r>
              <a:rPr lang="en-GB" sz="1900" b="1" dirty="0">
                <a:solidFill>
                  <a:srgbClr val="189BC4"/>
                </a:solidFill>
                <a:latin typeface="Corbel" panose="020B0503020204020204" pitchFamily="34" charset="0"/>
              </a:rPr>
              <a:t>ifferent infrastructural preconditions:</a:t>
            </a:r>
          </a:p>
          <a:p>
            <a:pPr marL="0" indent="0">
              <a:buNone/>
            </a:pPr>
            <a:endParaRPr lang="en-GB" sz="1900" b="1" dirty="0">
              <a:solidFill>
                <a:srgbClr val="189BC4"/>
              </a:solidFill>
              <a:latin typeface="Corbel" panose="020B0503020204020204" pitchFamily="34" charset="0"/>
            </a:endParaRPr>
          </a:p>
          <a:p>
            <a:pPr marL="0" indent="0">
              <a:buNone/>
            </a:pPr>
            <a:r>
              <a:rPr lang="en-GB" sz="1900" b="1" dirty="0">
                <a:solidFill>
                  <a:srgbClr val="189BC4"/>
                </a:solidFill>
                <a:latin typeface="Corbel" panose="020B0503020204020204" pitchFamily="34" charset="0"/>
              </a:rPr>
              <a:t>	DANUBE:</a:t>
            </a:r>
          </a:p>
          <a:p>
            <a:pPr lvl="1">
              <a:buFont typeface="Symbol" panose="05050102010706020507" pitchFamily="18" charset="2"/>
              <a:buChar char="-"/>
            </a:pPr>
            <a:r>
              <a:rPr lang="en-GB" sz="2200" dirty="0">
                <a:solidFill>
                  <a:schemeClr val="accent1"/>
                </a:solidFill>
                <a:latin typeface="Corbel" panose="020B0503020204020204" pitchFamily="34" charset="0"/>
              </a:rPr>
              <a:t>limited ramification of Danube waterway</a:t>
            </a:r>
          </a:p>
          <a:p>
            <a:pPr lvl="1">
              <a:buFont typeface="Symbol" panose="05050102010706020507" pitchFamily="18" charset="2"/>
              <a:buChar char="-"/>
            </a:pPr>
            <a:r>
              <a:rPr lang="en-GB" sz="2200" dirty="0">
                <a:solidFill>
                  <a:schemeClr val="accent1"/>
                </a:solidFill>
                <a:latin typeface="Corbel" panose="020B0503020204020204" pitchFamily="34" charset="0"/>
              </a:rPr>
              <a:t>bridges – 130 bridges span international </a:t>
            </a:r>
          </a:p>
          <a:p>
            <a:pPr lvl="1">
              <a:buFont typeface="Symbol" panose="05050102010706020507" pitchFamily="18" charset="2"/>
              <a:buChar char="-"/>
            </a:pPr>
            <a:r>
              <a:rPr lang="en-GB" sz="2200" dirty="0">
                <a:solidFill>
                  <a:schemeClr val="accent1"/>
                </a:solidFill>
                <a:latin typeface="Corbel" panose="020B0503020204020204" pitchFamily="34" charset="0"/>
              </a:rPr>
              <a:t>inland navigation on the Danube is characterised by longer distances.</a:t>
            </a:r>
          </a:p>
          <a:p>
            <a:pPr lvl="1">
              <a:buFont typeface="Symbol" panose="05050102010706020507" pitchFamily="18" charset="2"/>
              <a:buChar char="-"/>
            </a:pPr>
            <a:endParaRPr lang="en-GB" sz="2200" dirty="0">
              <a:solidFill>
                <a:schemeClr val="accent1"/>
              </a:solidFill>
              <a:latin typeface="Corbel" panose="020B0503020204020204" pitchFamily="34" charset="0"/>
            </a:endParaRPr>
          </a:p>
          <a:p>
            <a:pPr marL="0" lvl="1" indent="0">
              <a:buNone/>
            </a:pPr>
            <a:r>
              <a:rPr lang="en-GB" sz="1900" b="1" dirty="0">
                <a:solidFill>
                  <a:srgbClr val="189BC4"/>
                </a:solidFill>
                <a:latin typeface="Corbel" panose="020B0503020204020204" pitchFamily="34" charset="0"/>
              </a:rPr>
              <a:t>	RHINE:</a:t>
            </a:r>
          </a:p>
          <a:p>
            <a:pPr lvl="1">
              <a:buFont typeface="Symbol" panose="05050102010706020507" pitchFamily="18" charset="2"/>
              <a:buChar char="-"/>
            </a:pPr>
            <a:r>
              <a:rPr lang="en-GB" sz="2200" dirty="0">
                <a:solidFill>
                  <a:schemeClr val="accent1"/>
                </a:solidFill>
                <a:latin typeface="Corbel" panose="020B0503020204020204" pitchFamily="34" charset="0"/>
              </a:rPr>
              <a:t>density of population and economic activity at Rhine </a:t>
            </a:r>
          </a:p>
          <a:p>
            <a:pPr lvl="1"/>
            <a:endParaRPr lang="en-GB" sz="1800"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21</a:t>
            </a:fld>
            <a:endParaRPr lang="de-AT" dirty="0">
              <a:solidFill>
                <a:prstClr val="white"/>
              </a:solidFill>
            </a:endParaRPr>
          </a:p>
        </p:txBody>
      </p:sp>
      <p:sp>
        <p:nvSpPr>
          <p:cNvPr id="7" name="Textfeld 1"/>
          <p:cNvSpPr txBox="1">
            <a:spLocks noChangeArrowheads="1"/>
          </p:cNvSpPr>
          <p:nvPr/>
        </p:nvSpPr>
        <p:spPr bwMode="auto">
          <a:xfrm>
            <a:off x="4211960" y="6381908"/>
            <a:ext cx="50311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en-GB" sz="800" dirty="0">
                <a:solidFill>
                  <a:schemeClr val="accent1"/>
                </a:solidFill>
                <a:latin typeface="Corbel" panose="020B0503020204020204" pitchFamily="34" charset="0"/>
              </a:rPr>
              <a:t>source</a:t>
            </a:r>
            <a:r>
              <a:rPr lang="de-DE" sz="800" dirty="0">
                <a:solidFill>
                  <a:schemeClr val="accent1"/>
                </a:solidFill>
                <a:latin typeface="Corbel" panose="020B0503020204020204" pitchFamily="34" charset="0"/>
              </a:rPr>
              <a:t>: via </a:t>
            </a:r>
            <a:r>
              <a:rPr lang="de-DE" sz="800" dirty="0" err="1">
                <a:solidFill>
                  <a:schemeClr val="accent1"/>
                </a:solidFill>
                <a:latin typeface="Corbel" panose="020B0503020204020204" pitchFamily="34" charset="0"/>
              </a:rPr>
              <a:t>donau</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observatory</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of</a:t>
            </a:r>
            <a:r>
              <a:rPr lang="de-DE" sz="800" dirty="0">
                <a:solidFill>
                  <a:schemeClr val="accent1"/>
                </a:solidFill>
                <a:latin typeface="Corbel" panose="020B0503020204020204" pitchFamily="34" charset="0"/>
              </a:rPr>
              <a:t> European </a:t>
            </a:r>
            <a:r>
              <a:rPr lang="de-DE" sz="800" dirty="0" err="1">
                <a:solidFill>
                  <a:schemeClr val="accent1"/>
                </a:solidFill>
                <a:latin typeface="Corbel" panose="020B0503020204020204" pitchFamily="34" charset="0"/>
              </a:rPr>
              <a:t>inland</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navigation</a:t>
            </a:r>
            <a:r>
              <a:rPr lang="de-DE" sz="800" dirty="0">
                <a:solidFill>
                  <a:schemeClr val="accent1"/>
                </a:solidFill>
                <a:latin typeface="Corbel" panose="020B0503020204020204" pitchFamily="34" charset="0"/>
              </a:rPr>
              <a:t>, Central </a:t>
            </a:r>
            <a:r>
              <a:rPr lang="de-DE" sz="800" dirty="0" err="1">
                <a:solidFill>
                  <a:schemeClr val="accent1"/>
                </a:solidFill>
                <a:latin typeface="Corbel" panose="020B0503020204020204" pitchFamily="34" charset="0"/>
              </a:rPr>
              <a:t>Commission</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for</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the</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navigation</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of</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the</a:t>
            </a:r>
            <a:r>
              <a:rPr lang="de-DE" sz="800" dirty="0">
                <a:solidFill>
                  <a:schemeClr val="accent1"/>
                </a:solidFill>
                <a:latin typeface="Corbel" panose="020B0503020204020204" pitchFamily="34" charset="0"/>
              </a:rPr>
              <a:t> Rhine</a:t>
            </a:r>
          </a:p>
        </p:txBody>
      </p:sp>
    </p:spTree>
    <p:extLst>
      <p:ext uri="{BB962C8B-B14F-4D97-AF65-F5344CB8AC3E}">
        <p14:creationId xmlns:p14="http://schemas.microsoft.com/office/powerpoint/2010/main" val="2667302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0" y="2659658"/>
            <a:ext cx="8964488" cy="3910528"/>
          </a:xfrm>
          <a:prstGeom prst="rect">
            <a:avLst/>
          </a:prstGeom>
        </p:spPr>
      </p:pic>
      <p:sp>
        <p:nvSpPr>
          <p:cNvPr id="2" name="Title 1"/>
          <p:cNvSpPr>
            <a:spLocks noGrp="1"/>
          </p:cNvSpPr>
          <p:nvPr>
            <p:ph type="title"/>
          </p:nvPr>
        </p:nvSpPr>
        <p:spPr/>
        <p:txBody>
          <a:bodyPr/>
          <a:lstStyle/>
          <a:p>
            <a:r>
              <a:rPr lang="en-US" b="1" dirty="0">
                <a:solidFill>
                  <a:schemeClr val="accent1"/>
                </a:solidFill>
                <a:latin typeface="Corbel" panose="020B0503020204020204" pitchFamily="34" charset="0"/>
              </a:rPr>
              <a:t>Rhine-Main-Danube Corridor</a:t>
            </a:r>
            <a:endParaRPr lang="en-US" sz="2400" b="1"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22</a:t>
            </a:fld>
            <a:endParaRPr lang="de-AT" dirty="0">
              <a:solidFill>
                <a:prstClr val="white"/>
              </a:solidFill>
            </a:endParaRPr>
          </a:p>
        </p:txBody>
      </p:sp>
      <p:sp>
        <p:nvSpPr>
          <p:cNvPr id="7" name="Textfeld 1"/>
          <p:cNvSpPr txBox="1">
            <a:spLocks noChangeArrowheads="1"/>
          </p:cNvSpPr>
          <p:nvPr/>
        </p:nvSpPr>
        <p:spPr bwMode="auto">
          <a:xfrm>
            <a:off x="4211960" y="6381908"/>
            <a:ext cx="50311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en-GB" sz="800" dirty="0">
                <a:solidFill>
                  <a:schemeClr val="accent1"/>
                </a:solidFill>
                <a:latin typeface="Corbel" panose="020B0503020204020204" pitchFamily="34" charset="0"/>
              </a:rPr>
              <a:t>source</a:t>
            </a:r>
            <a:r>
              <a:rPr lang="de-DE" sz="800" dirty="0">
                <a:solidFill>
                  <a:schemeClr val="accent1"/>
                </a:solidFill>
                <a:latin typeface="Corbel" panose="020B0503020204020204" pitchFamily="34" charset="0"/>
              </a:rPr>
              <a:t>: via </a:t>
            </a:r>
            <a:r>
              <a:rPr lang="de-DE" sz="800" dirty="0" err="1">
                <a:solidFill>
                  <a:schemeClr val="accent1"/>
                </a:solidFill>
                <a:latin typeface="Corbel" panose="020B0503020204020204" pitchFamily="34" charset="0"/>
              </a:rPr>
              <a:t>donau</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observatory</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of</a:t>
            </a:r>
            <a:r>
              <a:rPr lang="de-DE" sz="800" dirty="0">
                <a:solidFill>
                  <a:schemeClr val="accent1"/>
                </a:solidFill>
                <a:latin typeface="Corbel" panose="020B0503020204020204" pitchFamily="34" charset="0"/>
              </a:rPr>
              <a:t> European </a:t>
            </a:r>
            <a:r>
              <a:rPr lang="de-DE" sz="800" dirty="0" err="1">
                <a:solidFill>
                  <a:schemeClr val="accent1"/>
                </a:solidFill>
                <a:latin typeface="Corbel" panose="020B0503020204020204" pitchFamily="34" charset="0"/>
              </a:rPr>
              <a:t>inland</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navigation</a:t>
            </a:r>
            <a:r>
              <a:rPr lang="de-DE" sz="800" dirty="0">
                <a:solidFill>
                  <a:schemeClr val="accent1"/>
                </a:solidFill>
                <a:latin typeface="Corbel" panose="020B0503020204020204" pitchFamily="34" charset="0"/>
              </a:rPr>
              <a:t>, Central </a:t>
            </a:r>
            <a:r>
              <a:rPr lang="de-DE" sz="800" dirty="0" err="1">
                <a:solidFill>
                  <a:schemeClr val="accent1"/>
                </a:solidFill>
                <a:latin typeface="Corbel" panose="020B0503020204020204" pitchFamily="34" charset="0"/>
              </a:rPr>
              <a:t>Commission</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for</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the</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navigation</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of</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the</a:t>
            </a:r>
            <a:r>
              <a:rPr lang="de-DE" sz="800" dirty="0">
                <a:solidFill>
                  <a:schemeClr val="accent1"/>
                </a:solidFill>
                <a:latin typeface="Corbel" panose="020B0503020204020204" pitchFamily="34" charset="0"/>
              </a:rPr>
              <a:t> Rhine</a:t>
            </a:r>
          </a:p>
        </p:txBody>
      </p:sp>
      <p:sp>
        <p:nvSpPr>
          <p:cNvPr id="9" name="Textfeld 1"/>
          <p:cNvSpPr txBox="1">
            <a:spLocks noChangeArrowheads="1"/>
          </p:cNvSpPr>
          <p:nvPr/>
        </p:nvSpPr>
        <p:spPr bwMode="auto">
          <a:xfrm>
            <a:off x="909260" y="4077072"/>
            <a:ext cx="33027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a:solidFill>
                  <a:schemeClr val="accent1"/>
                </a:solidFill>
                <a:latin typeface="Corbel" panose="020B0503020204020204" pitchFamily="34" charset="0"/>
              </a:rPr>
              <a:t>Source: </a:t>
            </a:r>
            <a:r>
              <a:rPr lang="de-DE" sz="800" dirty="0" err="1">
                <a:solidFill>
                  <a:schemeClr val="accent1"/>
                </a:solidFill>
                <a:latin typeface="Corbel" panose="020B0503020204020204" pitchFamily="34" charset="0"/>
              </a:rPr>
              <a:t>viadonau</a:t>
            </a:r>
            <a:r>
              <a:rPr lang="de-DE" sz="800" dirty="0">
                <a:solidFill>
                  <a:schemeClr val="accent1"/>
                </a:solidFill>
                <a:latin typeface="Corbel" panose="020B0503020204020204" pitchFamily="34" charset="0"/>
              </a:rPr>
              <a:t>, Central </a:t>
            </a:r>
            <a:r>
              <a:rPr lang="de-DE" sz="800" dirty="0" err="1">
                <a:solidFill>
                  <a:schemeClr val="accent1"/>
                </a:solidFill>
                <a:latin typeface="Corbel" panose="020B0503020204020204" pitchFamily="34" charset="0"/>
              </a:rPr>
              <a:t>Comision</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of</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the</a:t>
            </a:r>
            <a:r>
              <a:rPr lang="de-DE" sz="800" dirty="0">
                <a:solidFill>
                  <a:schemeClr val="accent1"/>
                </a:solidFill>
                <a:latin typeface="Corbel" panose="020B0503020204020204" pitchFamily="34" charset="0"/>
              </a:rPr>
              <a:t> Navigation on </a:t>
            </a:r>
            <a:r>
              <a:rPr lang="de-DE" sz="800" dirty="0" err="1">
                <a:solidFill>
                  <a:schemeClr val="accent1"/>
                </a:solidFill>
                <a:latin typeface="Corbel" panose="020B0503020204020204" pitchFamily="34" charset="0"/>
              </a:rPr>
              <a:t>the</a:t>
            </a:r>
            <a:r>
              <a:rPr lang="de-DE" sz="800" dirty="0">
                <a:solidFill>
                  <a:schemeClr val="accent1"/>
                </a:solidFill>
                <a:latin typeface="Corbel" panose="020B0503020204020204" pitchFamily="34" charset="0"/>
              </a:rPr>
              <a:t> Rhine</a:t>
            </a:r>
          </a:p>
        </p:txBody>
      </p:sp>
      <p:sp>
        <p:nvSpPr>
          <p:cNvPr id="8" name="Rechteck 7"/>
          <p:cNvSpPr/>
          <p:nvPr/>
        </p:nvSpPr>
        <p:spPr>
          <a:xfrm>
            <a:off x="457200" y="1842795"/>
            <a:ext cx="1976823" cy="369332"/>
          </a:xfrm>
          <a:prstGeom prst="rect">
            <a:avLst/>
          </a:prstGeom>
        </p:spPr>
        <p:txBody>
          <a:bodyPr wrap="none">
            <a:spAutoFit/>
          </a:bodyPr>
          <a:lstStyle/>
          <a:p>
            <a:r>
              <a:rPr lang="en-GB" b="1" dirty="0">
                <a:solidFill>
                  <a:schemeClr val="accent1"/>
                </a:solidFill>
                <a:latin typeface="Corbel" panose="020B0503020204020204" pitchFamily="34" charset="0"/>
              </a:rPr>
              <a:t>Rhine vs. Danube</a:t>
            </a:r>
            <a:r>
              <a:rPr lang="en-GB" dirty="0">
                <a:solidFill>
                  <a:schemeClr val="accent1"/>
                </a:solidFill>
                <a:latin typeface="Corbel" panose="020B0503020204020204" pitchFamily="34" charset="0"/>
              </a:rPr>
              <a:t>:</a:t>
            </a:r>
          </a:p>
        </p:txBody>
      </p:sp>
    </p:spTree>
    <p:extLst>
      <p:ext uri="{BB962C8B-B14F-4D97-AF65-F5344CB8AC3E}">
        <p14:creationId xmlns:p14="http://schemas.microsoft.com/office/powerpoint/2010/main" val="3317396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Quiz</a:t>
            </a:r>
            <a:br>
              <a:rPr lang="de-DE" b="1" dirty="0">
                <a:solidFill>
                  <a:schemeClr val="accent1"/>
                </a:solidFill>
              </a:rPr>
            </a:br>
            <a:r>
              <a:rPr lang="de-DE" sz="2400" dirty="0">
                <a:solidFill>
                  <a:schemeClr val="accent1"/>
                </a:solidFill>
              </a:rPr>
              <a:t>Rhine-Main-</a:t>
            </a:r>
            <a:r>
              <a:rPr lang="de-DE" sz="2400" dirty="0" err="1">
                <a:solidFill>
                  <a:schemeClr val="accent1"/>
                </a:solidFill>
              </a:rPr>
              <a:t>Danube</a:t>
            </a:r>
            <a:r>
              <a:rPr lang="de-DE" sz="2400" dirty="0">
                <a:solidFill>
                  <a:schemeClr val="accent1"/>
                </a:solidFill>
              </a:rPr>
              <a:t>-</a:t>
            </a:r>
            <a:r>
              <a:rPr lang="de-DE" sz="2400" dirty="0" err="1">
                <a:solidFill>
                  <a:schemeClr val="accent1"/>
                </a:solidFill>
              </a:rPr>
              <a:t>Corridor</a:t>
            </a:r>
            <a:endParaRPr lang="de-AT" sz="2400" dirty="0">
              <a:solidFill>
                <a:schemeClr val="accent1"/>
              </a:solidFill>
            </a:endParaRPr>
          </a:p>
        </p:txBody>
      </p:sp>
      <p:sp>
        <p:nvSpPr>
          <p:cNvPr id="3" name="Inhaltsplatzhalter 2"/>
          <p:cNvSpPr>
            <a:spLocks noGrp="1"/>
          </p:cNvSpPr>
          <p:nvPr>
            <p:ph idx="1"/>
          </p:nvPr>
        </p:nvSpPr>
        <p:spPr>
          <a:xfrm>
            <a:off x="462324" y="1163543"/>
            <a:ext cx="8229600" cy="4776192"/>
          </a:xfrm>
        </p:spPr>
        <p:txBody>
          <a:bodyPr/>
          <a:lstStyle/>
          <a:p>
            <a:pPr marL="0" indent="0" algn="ctr">
              <a:buNone/>
            </a:pPr>
            <a:endParaRPr lang="de-DE" dirty="0">
              <a:solidFill>
                <a:schemeClr val="accent1"/>
              </a:solidFill>
            </a:endParaRPr>
          </a:p>
          <a:p>
            <a:pPr marL="0" indent="0" algn="ctr">
              <a:buNone/>
            </a:pPr>
            <a:r>
              <a:rPr lang="de-DE" dirty="0" err="1">
                <a:solidFill>
                  <a:schemeClr val="accent1"/>
                </a:solidFill>
              </a:rPr>
              <a:t>How</a:t>
            </a:r>
            <a:r>
              <a:rPr lang="de-DE" dirty="0">
                <a:solidFill>
                  <a:schemeClr val="accent1"/>
                </a:solidFill>
              </a:rPr>
              <a:t> </a:t>
            </a:r>
            <a:r>
              <a:rPr lang="de-DE" dirty="0" err="1">
                <a:solidFill>
                  <a:schemeClr val="accent1"/>
                </a:solidFill>
              </a:rPr>
              <a:t>many</a:t>
            </a:r>
            <a:r>
              <a:rPr lang="de-DE" dirty="0">
                <a:solidFill>
                  <a:schemeClr val="accent1"/>
                </a:solidFill>
              </a:rPr>
              <a:t> countries </a:t>
            </a:r>
            <a:r>
              <a:rPr lang="de-DE" dirty="0" err="1">
                <a:solidFill>
                  <a:schemeClr val="accent1"/>
                </a:solidFill>
              </a:rPr>
              <a:t>does</a:t>
            </a:r>
            <a:r>
              <a:rPr lang="de-DE" dirty="0">
                <a:solidFill>
                  <a:schemeClr val="accent1"/>
                </a:solidFill>
              </a:rPr>
              <a:t> </a:t>
            </a:r>
            <a:r>
              <a:rPr lang="de-DE" dirty="0" err="1">
                <a:solidFill>
                  <a:schemeClr val="accent1"/>
                </a:solidFill>
              </a:rPr>
              <a:t>the</a:t>
            </a:r>
            <a:r>
              <a:rPr lang="de-DE" dirty="0">
                <a:solidFill>
                  <a:schemeClr val="accent1"/>
                </a:solidFill>
              </a:rPr>
              <a:t> Rhine-Main-</a:t>
            </a:r>
            <a:r>
              <a:rPr lang="de-DE" dirty="0" err="1">
                <a:solidFill>
                  <a:schemeClr val="accent1"/>
                </a:solidFill>
              </a:rPr>
              <a:t>Danube</a:t>
            </a:r>
            <a:r>
              <a:rPr lang="de-DE" dirty="0">
                <a:solidFill>
                  <a:schemeClr val="accent1"/>
                </a:solidFill>
              </a:rPr>
              <a:t>-</a:t>
            </a:r>
            <a:r>
              <a:rPr lang="de-DE" dirty="0" err="1">
                <a:solidFill>
                  <a:schemeClr val="accent1"/>
                </a:solidFill>
              </a:rPr>
              <a:t>Corridor</a:t>
            </a:r>
            <a:r>
              <a:rPr lang="de-DE" dirty="0">
                <a:solidFill>
                  <a:schemeClr val="accent1"/>
                </a:solidFill>
              </a:rPr>
              <a:t> </a:t>
            </a:r>
            <a:r>
              <a:rPr lang="de-DE" dirty="0" err="1">
                <a:solidFill>
                  <a:schemeClr val="accent1"/>
                </a:solidFill>
              </a:rPr>
              <a:t>connect</a:t>
            </a:r>
            <a:r>
              <a:rPr lang="de-DE" dirty="0">
                <a:solidFill>
                  <a:schemeClr val="accent1"/>
                </a:solidFill>
              </a:rPr>
              <a:t>?</a:t>
            </a:r>
          </a:p>
          <a:p>
            <a:pPr marL="1433513" indent="-457200">
              <a:buSzPct val="100000"/>
              <a:buFont typeface="Arial" pitchFamily="34" charset="0"/>
              <a:buAutoNum type="alphaLcParenR"/>
              <a:tabLst>
                <a:tab pos="5021263" algn="l"/>
              </a:tabLst>
            </a:pPr>
            <a:r>
              <a:rPr lang="de-DE" dirty="0">
                <a:solidFill>
                  <a:schemeClr val="accent1"/>
                </a:solidFill>
              </a:rPr>
              <a:t>10	c) 20</a:t>
            </a:r>
          </a:p>
          <a:p>
            <a:pPr marL="1433513" indent="-457200">
              <a:buSzPct val="100000"/>
              <a:buAutoNum type="alphaLcParenR"/>
              <a:tabLst>
                <a:tab pos="5021263" algn="l"/>
              </a:tabLst>
            </a:pPr>
            <a:r>
              <a:rPr lang="de-DE" dirty="0">
                <a:solidFill>
                  <a:schemeClr val="accent1"/>
                </a:solidFill>
              </a:rPr>
              <a:t>15	d) 24</a:t>
            </a:r>
          </a:p>
          <a:p>
            <a:pPr marL="1433513" indent="-457200">
              <a:buSzPct val="100000"/>
              <a:buAutoNum type="alphaLcParenR"/>
              <a:tabLst>
                <a:tab pos="5021263" algn="l"/>
              </a:tabLst>
            </a:pPr>
            <a:endParaRPr lang="de-AT" dirty="0">
              <a:solidFill>
                <a:schemeClr val="accent1"/>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23</a:t>
            </a:fld>
            <a:endParaRPr lang="de-AT" dirty="0">
              <a:solidFill>
                <a:prstClr val="white"/>
              </a:solidFill>
            </a:endParaRPr>
          </a:p>
        </p:txBody>
      </p:sp>
      <p:sp>
        <p:nvSpPr>
          <p:cNvPr id="6" name="Ellipse 5"/>
          <p:cNvSpPr/>
          <p:nvPr/>
        </p:nvSpPr>
        <p:spPr>
          <a:xfrm>
            <a:off x="1331640" y="2894022"/>
            <a:ext cx="1224136"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7" name="Grafik 6"/>
          <p:cNvPicPr>
            <a:picLocks noChangeAspect="1"/>
          </p:cNvPicPr>
          <p:nvPr/>
        </p:nvPicPr>
        <p:blipFill>
          <a:blip r:embed="rId3"/>
          <a:stretch>
            <a:fillRect/>
          </a:stretch>
        </p:blipFill>
        <p:spPr>
          <a:xfrm>
            <a:off x="10249" y="3501009"/>
            <a:ext cx="9133751" cy="3180920"/>
          </a:xfrm>
          <a:prstGeom prst="rect">
            <a:avLst/>
          </a:prstGeom>
        </p:spPr>
      </p:pic>
    </p:spTree>
    <p:extLst>
      <p:ext uri="{BB962C8B-B14F-4D97-AF65-F5344CB8AC3E}">
        <p14:creationId xmlns:p14="http://schemas.microsoft.com/office/powerpoint/2010/main" val="250627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4664"/>
            <a:ext cx="5698976" cy="990600"/>
          </a:xfrm>
        </p:spPr>
        <p:txBody>
          <a:bodyPr>
            <a:normAutofit/>
          </a:bodyPr>
          <a:lstStyle/>
          <a:p>
            <a:r>
              <a:rPr lang="en-US" b="1" dirty="0">
                <a:solidFill>
                  <a:schemeClr val="accent1"/>
                </a:solidFill>
                <a:latin typeface="Corbel" panose="020B0503020204020204" pitchFamily="34" charset="0"/>
              </a:rPr>
              <a:t>Agenda</a:t>
            </a:r>
            <a:br>
              <a:rPr lang="en-US" b="1" dirty="0">
                <a:solidFill>
                  <a:schemeClr val="accent1"/>
                </a:solidFill>
                <a:latin typeface="Corbel" panose="020B0503020204020204" pitchFamily="34" charset="0"/>
              </a:rPr>
            </a:br>
            <a:r>
              <a:rPr lang="en-US" sz="2400" dirty="0">
                <a:solidFill>
                  <a:schemeClr val="accent1"/>
                </a:solidFill>
                <a:latin typeface="Corbel" panose="020B0503020204020204" pitchFamily="34" charset="0"/>
              </a:rPr>
              <a:t>The international waterway of the Danube</a:t>
            </a:r>
            <a:endParaRPr lang="en-US" sz="2000" dirty="0">
              <a:solidFill>
                <a:schemeClr val="accent1"/>
              </a:solidFill>
              <a:latin typeface="Corbel" panose="020B0503020204020204" pitchFamily="34" charset="0"/>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24</a:t>
            </a:fld>
            <a:endParaRPr lang="de-AT" dirty="0">
              <a:solidFill>
                <a:prstClr val="white"/>
              </a:solidFill>
            </a:endParaRPr>
          </a:p>
        </p:txBody>
      </p:sp>
      <p:graphicFrame>
        <p:nvGraphicFramePr>
          <p:cNvPr id="5" name="Inhaltsplatzhalter 4"/>
          <p:cNvGraphicFramePr>
            <a:graphicFrameLocks/>
          </p:cNvGraphicFramePr>
          <p:nvPr>
            <p:extLst>
              <p:ext uri="{D42A27DB-BD31-4B8C-83A1-F6EECF244321}">
                <p14:modId xmlns:p14="http://schemas.microsoft.com/office/powerpoint/2010/main" val="3775374633"/>
              </p:ext>
            </p:extLst>
          </p:nvPr>
        </p:nvGraphicFramePr>
        <p:xfrm>
          <a:off x="1835696" y="1988840"/>
          <a:ext cx="604867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8143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AT" b="1" dirty="0">
                <a:solidFill>
                  <a:schemeClr val="accent1"/>
                </a:solidFill>
                <a:latin typeface="Corbel" panose="020B0503020204020204" pitchFamily="34" charset="0"/>
              </a:rPr>
              <a:t>The Rhine </a:t>
            </a:r>
            <a:r>
              <a:rPr lang="de-AT" b="1" dirty="0" err="1">
                <a:solidFill>
                  <a:schemeClr val="accent1"/>
                </a:solidFill>
                <a:latin typeface="Corbel" panose="020B0503020204020204" pitchFamily="34" charset="0"/>
              </a:rPr>
              <a:t>Waterway</a:t>
            </a:r>
            <a:r>
              <a:rPr lang="de-AT" b="1" dirty="0">
                <a:solidFill>
                  <a:schemeClr val="accent1"/>
                </a:solidFill>
                <a:latin typeface="Corbel" panose="020B0503020204020204" pitchFamily="34" charset="0"/>
              </a:rPr>
              <a:t> </a:t>
            </a:r>
            <a:endParaRPr lang="en-US" b="1" dirty="0">
              <a:solidFill>
                <a:schemeClr val="accent1"/>
              </a:solidFill>
              <a:latin typeface="Corbel" panose="020B0503020204020204" pitchFamily="34" charset="0"/>
            </a:endParaRPr>
          </a:p>
        </p:txBody>
      </p:sp>
      <p:sp>
        <p:nvSpPr>
          <p:cNvPr id="3" name="Inhaltsplatzhalter 2"/>
          <p:cNvSpPr>
            <a:spLocks noGrp="1"/>
          </p:cNvSpPr>
          <p:nvPr>
            <p:ph idx="1"/>
          </p:nvPr>
        </p:nvSpPr>
        <p:spPr>
          <a:xfrm>
            <a:off x="4139952" y="1700808"/>
            <a:ext cx="4546848" cy="4776192"/>
          </a:xfrm>
        </p:spPr>
        <p:txBody>
          <a:bodyPr/>
          <a:lstStyle/>
          <a:p>
            <a:pPr>
              <a:spcBef>
                <a:spcPts val="600"/>
              </a:spcBef>
            </a:pPr>
            <a:r>
              <a:rPr lang="en-GB" dirty="0">
                <a:solidFill>
                  <a:schemeClr val="accent1"/>
                </a:solidFill>
                <a:latin typeface="Corbel" panose="020B0503020204020204" pitchFamily="34" charset="0"/>
              </a:rPr>
              <a:t>Length: </a:t>
            </a:r>
            <a:r>
              <a:rPr lang="en-GB" b="1" dirty="0">
                <a:solidFill>
                  <a:srgbClr val="189BC4"/>
                </a:solidFill>
                <a:latin typeface="Corbel" panose="020B0503020204020204" pitchFamily="34" charset="0"/>
              </a:rPr>
              <a:t>1,320 km</a:t>
            </a:r>
          </a:p>
          <a:p>
            <a:pPr lvl="1">
              <a:spcBef>
                <a:spcPts val="600"/>
              </a:spcBef>
              <a:buFont typeface="Symbol" panose="05050102010706020507" pitchFamily="18" charset="2"/>
              <a:buChar char="-"/>
            </a:pPr>
            <a:r>
              <a:rPr lang="en-GB" sz="2400" dirty="0">
                <a:solidFill>
                  <a:schemeClr val="accent1"/>
                </a:solidFill>
                <a:latin typeface="Corbel" panose="020B0503020204020204" pitchFamily="34" charset="0"/>
              </a:rPr>
              <a:t> navigable: 885 km</a:t>
            </a:r>
          </a:p>
          <a:p>
            <a:pPr lvl="1">
              <a:spcBef>
                <a:spcPts val="600"/>
              </a:spcBef>
              <a:buFont typeface="Symbol" panose="05050102010706020507" pitchFamily="18" charset="2"/>
              <a:buChar char="-"/>
            </a:pPr>
            <a:endParaRPr lang="en-GB" sz="2400" dirty="0">
              <a:solidFill>
                <a:schemeClr val="accent1"/>
              </a:solidFill>
              <a:latin typeface="Corbel" panose="020B0503020204020204" pitchFamily="34" charset="0"/>
            </a:endParaRPr>
          </a:p>
          <a:p>
            <a:pPr>
              <a:spcBef>
                <a:spcPts val="600"/>
              </a:spcBef>
            </a:pPr>
            <a:r>
              <a:rPr lang="en-GB" dirty="0">
                <a:solidFill>
                  <a:schemeClr val="accent1"/>
                </a:solidFill>
                <a:latin typeface="Corbel" panose="020B0503020204020204" pitchFamily="34" charset="0"/>
              </a:rPr>
              <a:t>Transported volume 2017: </a:t>
            </a:r>
          </a:p>
          <a:p>
            <a:pPr lvl="1">
              <a:spcBef>
                <a:spcPts val="600"/>
              </a:spcBef>
              <a:buFont typeface="Symbol" panose="05050102010706020507" pitchFamily="18" charset="2"/>
              <a:buChar char="-"/>
            </a:pPr>
            <a:r>
              <a:rPr lang="en-GB" sz="2400" b="1" dirty="0">
                <a:solidFill>
                  <a:srgbClr val="189BC4"/>
                </a:solidFill>
                <a:latin typeface="Corbel" panose="020B0503020204020204" pitchFamily="34" charset="0"/>
              </a:rPr>
              <a:t>186,5 million tons</a:t>
            </a:r>
          </a:p>
          <a:p>
            <a:pPr lvl="1">
              <a:spcBef>
                <a:spcPts val="600"/>
              </a:spcBef>
              <a:buFont typeface="Symbol" panose="05050102010706020507" pitchFamily="18" charset="2"/>
              <a:buChar char="-"/>
            </a:pPr>
            <a:endParaRPr lang="en-GB" sz="2400" dirty="0">
              <a:solidFill>
                <a:schemeClr val="accent1"/>
              </a:solidFill>
              <a:latin typeface="Corbel" panose="020B0503020204020204" pitchFamily="34" charset="0"/>
            </a:endParaRPr>
          </a:p>
          <a:p>
            <a:pPr>
              <a:spcBef>
                <a:spcPts val="600"/>
              </a:spcBef>
            </a:pPr>
            <a:r>
              <a:rPr lang="en-GB" dirty="0">
                <a:solidFill>
                  <a:schemeClr val="accent1"/>
                </a:solidFill>
                <a:latin typeface="Corbel" panose="020B0503020204020204" pitchFamily="34" charset="0"/>
              </a:rPr>
              <a:t>Average transport distance</a:t>
            </a:r>
            <a:r>
              <a:rPr lang="en-GB">
                <a:solidFill>
                  <a:schemeClr val="accent1"/>
                </a:solidFill>
                <a:latin typeface="Corbel" panose="020B0503020204020204" pitchFamily="34" charset="0"/>
              </a:rPr>
              <a:t>:    </a:t>
            </a:r>
            <a:r>
              <a:rPr lang="en-GB" b="1">
                <a:solidFill>
                  <a:srgbClr val="189BC4"/>
                </a:solidFill>
                <a:latin typeface="Corbel" panose="020B0503020204020204" pitchFamily="34" charset="0"/>
              </a:rPr>
              <a:t>200 </a:t>
            </a:r>
            <a:r>
              <a:rPr lang="en-GB" b="1" dirty="0">
                <a:solidFill>
                  <a:srgbClr val="189BC4"/>
                </a:solidFill>
                <a:latin typeface="Corbel" panose="020B0503020204020204" pitchFamily="34" charset="0"/>
              </a:rPr>
              <a:t>km</a:t>
            </a:r>
          </a:p>
          <a:p>
            <a:pPr marL="0" indent="0">
              <a:buNone/>
            </a:pPr>
            <a:endParaRPr lang="en-GB" dirty="0">
              <a:solidFill>
                <a:schemeClr val="accent1"/>
              </a:solidFill>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25</a:t>
            </a:fld>
            <a:endParaRPr lang="de-AT" dirty="0">
              <a:solidFill>
                <a:prstClr val="white"/>
              </a:solidFill>
            </a:endParaRPr>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27" y="4303135"/>
            <a:ext cx="3384376" cy="2254488"/>
          </a:xfrm>
          <a:prstGeom prst="rect">
            <a:avLst/>
          </a:prstGeom>
        </p:spPr>
      </p:pic>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684368"/>
            <a:ext cx="3384376" cy="2256251"/>
          </a:xfrm>
          <a:prstGeom prst="rect">
            <a:avLst/>
          </a:prstGeom>
        </p:spPr>
      </p:pic>
      <p:sp>
        <p:nvSpPr>
          <p:cNvPr id="16" name="Rechteck 15"/>
          <p:cNvSpPr/>
          <p:nvPr/>
        </p:nvSpPr>
        <p:spPr>
          <a:xfrm>
            <a:off x="365874" y="4303135"/>
            <a:ext cx="2826568" cy="215444"/>
          </a:xfrm>
          <a:prstGeom prst="rect">
            <a:avLst/>
          </a:prstGeom>
        </p:spPr>
        <p:txBody>
          <a:bodyPr wrap="square">
            <a:spAutoFit/>
          </a:bodyPr>
          <a:lstStyle/>
          <a:p>
            <a:r>
              <a:rPr lang="de-AT" sz="800" dirty="0"/>
              <a:t>Quelle: </a:t>
            </a:r>
            <a:r>
              <a:rPr lang="de-AT" sz="800" dirty="0" err="1"/>
              <a:t>pixabay</a:t>
            </a:r>
            <a:endParaRPr lang="de-AT" sz="800" dirty="0"/>
          </a:p>
        </p:txBody>
      </p:sp>
      <p:sp>
        <p:nvSpPr>
          <p:cNvPr id="17" name="Rechteck 16"/>
          <p:cNvSpPr/>
          <p:nvPr/>
        </p:nvSpPr>
        <p:spPr>
          <a:xfrm>
            <a:off x="423027" y="1708165"/>
            <a:ext cx="2826568" cy="215444"/>
          </a:xfrm>
          <a:prstGeom prst="rect">
            <a:avLst/>
          </a:prstGeom>
        </p:spPr>
        <p:txBody>
          <a:bodyPr wrap="square">
            <a:spAutoFit/>
          </a:bodyPr>
          <a:lstStyle/>
          <a:p>
            <a:r>
              <a:rPr lang="de-AT" sz="800" dirty="0">
                <a:solidFill>
                  <a:schemeClr val="bg1">
                    <a:lumMod val="85000"/>
                  </a:schemeClr>
                </a:solidFill>
              </a:rPr>
              <a:t>Quelle: </a:t>
            </a:r>
            <a:r>
              <a:rPr lang="de-AT" sz="800" dirty="0" err="1">
                <a:solidFill>
                  <a:schemeClr val="bg1">
                    <a:lumMod val="85000"/>
                  </a:schemeClr>
                </a:solidFill>
              </a:rPr>
              <a:t>pixabay</a:t>
            </a:r>
            <a:endParaRPr lang="de-AT" sz="800" dirty="0">
              <a:solidFill>
                <a:schemeClr val="bg1">
                  <a:lumMod val="85000"/>
                </a:schemeClr>
              </a:solidFill>
            </a:endParaRPr>
          </a:p>
        </p:txBody>
      </p:sp>
    </p:spTree>
    <p:extLst>
      <p:ext uri="{BB962C8B-B14F-4D97-AF65-F5344CB8AC3E}">
        <p14:creationId xmlns:p14="http://schemas.microsoft.com/office/powerpoint/2010/main" val="585839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 11"/>
          <p:cNvGraphicFramePr>
            <a:graphicFrameLocks/>
          </p:cNvGraphicFramePr>
          <p:nvPr>
            <p:extLst>
              <p:ext uri="{D42A27DB-BD31-4B8C-83A1-F6EECF244321}">
                <p14:modId xmlns:p14="http://schemas.microsoft.com/office/powerpoint/2010/main" val="4138914938"/>
              </p:ext>
            </p:extLst>
          </p:nvPr>
        </p:nvGraphicFramePr>
        <p:xfrm>
          <a:off x="0" y="1636953"/>
          <a:ext cx="8892480" cy="38638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p:txBody>
          <a:bodyPr/>
          <a:lstStyle/>
          <a:p>
            <a:pPr lvl="0"/>
            <a:r>
              <a:rPr lang="de-AT" b="1" dirty="0">
                <a:solidFill>
                  <a:schemeClr val="accent1"/>
                </a:solidFill>
                <a:latin typeface="Corbel" panose="020B0503020204020204" pitchFamily="34" charset="0"/>
              </a:rPr>
              <a:t>The Rhine </a:t>
            </a:r>
            <a:r>
              <a:rPr lang="de-AT" b="1" dirty="0" err="1">
                <a:solidFill>
                  <a:schemeClr val="accent1"/>
                </a:solidFill>
                <a:latin typeface="Corbel" panose="020B0503020204020204" pitchFamily="34" charset="0"/>
              </a:rPr>
              <a:t>Waterway</a:t>
            </a:r>
            <a:r>
              <a:rPr lang="de-AT" b="1" dirty="0">
                <a:solidFill>
                  <a:schemeClr val="accent1"/>
                </a:solidFill>
                <a:latin typeface="Corbel" panose="020B0503020204020204" pitchFamily="34" charset="0"/>
              </a:rPr>
              <a:t> </a:t>
            </a:r>
            <a:endParaRPr lang="en-US" b="1" dirty="0">
              <a:solidFill>
                <a:schemeClr val="accent1"/>
              </a:solidFill>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26</a:t>
            </a:fld>
            <a:endParaRPr lang="de-AT" dirty="0">
              <a:solidFill>
                <a:prstClr val="white"/>
              </a:solidFill>
            </a:endParaRPr>
          </a:p>
        </p:txBody>
      </p:sp>
      <p:sp>
        <p:nvSpPr>
          <p:cNvPr id="6" name="Textfeld 5"/>
          <p:cNvSpPr txBox="1"/>
          <p:nvPr/>
        </p:nvSpPr>
        <p:spPr>
          <a:xfrm>
            <a:off x="539552" y="5500852"/>
            <a:ext cx="8352928" cy="769441"/>
          </a:xfrm>
          <a:prstGeom prst="rect">
            <a:avLst/>
          </a:prstGeom>
          <a:noFill/>
          <a:ln>
            <a:solidFill>
              <a:schemeClr val="accent1"/>
            </a:solidFill>
          </a:ln>
        </p:spPr>
        <p:txBody>
          <a:bodyPr wrap="square" rtlCol="0" anchor="ctr">
            <a:spAutoFit/>
          </a:bodyPr>
          <a:lstStyle/>
          <a:p>
            <a:pPr lvl="1"/>
            <a:r>
              <a:rPr lang="en-GB" sz="2200" b="1" dirty="0">
                <a:solidFill>
                  <a:schemeClr val="accent1"/>
                </a:solidFill>
                <a:latin typeface="Corbel" panose="020B0503020204020204" pitchFamily="34" charset="0"/>
              </a:rPr>
              <a:t>2/3 of all goods transported on inland waterways in Europe pass through the Rhine</a:t>
            </a:r>
            <a:endParaRPr lang="en-GB" sz="2200" dirty="0">
              <a:solidFill>
                <a:schemeClr val="accent1"/>
              </a:solidFill>
              <a:latin typeface="Corbel" panose="020B0503020204020204" pitchFamily="34" charset="0"/>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5658286"/>
            <a:ext cx="412022" cy="47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8"/>
          <p:cNvGraphicFramePr/>
          <p:nvPr/>
        </p:nvGraphicFramePr>
        <p:xfrm>
          <a:off x="6678488" y="1571558"/>
          <a:ext cx="4272136" cy="3472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047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solidFill>
                  <a:schemeClr val="accent1"/>
                </a:solidFill>
                <a:latin typeface="Corbel" panose="020B0503020204020204" pitchFamily="34" charset="0"/>
              </a:rPr>
              <a:t>Digression: Port </a:t>
            </a:r>
            <a:r>
              <a:rPr lang="de-DE" b="1" dirty="0" err="1">
                <a:solidFill>
                  <a:schemeClr val="accent1"/>
                </a:solidFill>
                <a:latin typeface="Corbel" panose="020B0503020204020204" pitchFamily="34" charset="0"/>
              </a:rPr>
              <a:t>of</a:t>
            </a:r>
            <a:r>
              <a:rPr lang="de-DE" b="1" dirty="0">
                <a:solidFill>
                  <a:schemeClr val="accent1"/>
                </a:solidFill>
                <a:latin typeface="Corbel" panose="020B0503020204020204" pitchFamily="34" charset="0"/>
              </a:rPr>
              <a:t> Rotterdam</a:t>
            </a:r>
            <a:endParaRPr lang="de-AT" dirty="0">
              <a:latin typeface="Corbel" panose="020B0503020204020204" pitchFamily="34" charset="0"/>
            </a:endParaRPr>
          </a:p>
        </p:txBody>
      </p:sp>
      <p:sp>
        <p:nvSpPr>
          <p:cNvPr id="3" name="Content Placeholder 2"/>
          <p:cNvSpPr>
            <a:spLocks noGrp="1"/>
          </p:cNvSpPr>
          <p:nvPr>
            <p:ph idx="1"/>
          </p:nvPr>
        </p:nvSpPr>
        <p:spPr/>
        <p:txBody>
          <a:bodyPr>
            <a:normAutofit lnSpcReduction="10000"/>
          </a:bodyPr>
          <a:lstStyle/>
          <a:p>
            <a:pPr>
              <a:spcBef>
                <a:spcPts val="1200"/>
              </a:spcBef>
              <a:spcAft>
                <a:spcPts val="1200"/>
              </a:spcAft>
              <a:buClr>
                <a:srgbClr val="189BC4"/>
              </a:buClr>
            </a:pPr>
            <a:r>
              <a:rPr lang="en-GB" sz="1800" dirty="0">
                <a:solidFill>
                  <a:schemeClr val="accent1"/>
                </a:solidFill>
                <a:latin typeface="Corbel" panose="020B0503020204020204" pitchFamily="34" charset="0"/>
              </a:rPr>
              <a:t>located in the Rhine-Meuse Delta</a:t>
            </a:r>
            <a:r>
              <a:rPr lang="en-GB" sz="1800" dirty="0">
                <a:solidFill>
                  <a:srgbClr val="FF0000"/>
                </a:solidFill>
                <a:latin typeface="Corbel" panose="020B0503020204020204" pitchFamily="34" charset="0"/>
              </a:rPr>
              <a:t> </a:t>
            </a:r>
            <a:r>
              <a:rPr lang="en-GB" sz="1800" dirty="0">
                <a:solidFill>
                  <a:schemeClr val="accent1"/>
                </a:solidFill>
                <a:latin typeface="Corbel" panose="020B0503020204020204" pitchFamily="34" charset="0"/>
              </a:rPr>
              <a:t>(mouth of the Rhine, North Sea)</a:t>
            </a:r>
          </a:p>
          <a:p>
            <a:pPr>
              <a:spcBef>
                <a:spcPts val="1200"/>
              </a:spcBef>
              <a:spcAft>
                <a:spcPts val="1200"/>
              </a:spcAft>
              <a:buClr>
                <a:srgbClr val="189BC4"/>
              </a:buClr>
            </a:pPr>
            <a:r>
              <a:rPr lang="en-GB" sz="1800" dirty="0">
                <a:solidFill>
                  <a:schemeClr val="accent1"/>
                </a:solidFill>
                <a:latin typeface="Corbel" panose="020B0503020204020204" pitchFamily="34" charset="0"/>
              </a:rPr>
              <a:t>about </a:t>
            </a:r>
            <a:r>
              <a:rPr lang="en-GB" sz="1800" b="1" dirty="0">
                <a:solidFill>
                  <a:srgbClr val="189BC4"/>
                </a:solidFill>
                <a:latin typeface="Corbel" panose="020B0503020204020204" pitchFamily="34" charset="0"/>
              </a:rPr>
              <a:t>469,4 Mio. tons </a:t>
            </a:r>
            <a:r>
              <a:rPr lang="en-GB" sz="1800" dirty="0">
                <a:solidFill>
                  <a:schemeClr val="accent1"/>
                </a:solidFill>
                <a:latin typeface="Corbel" panose="020B0503020204020204" pitchFamily="34" charset="0"/>
              </a:rPr>
              <a:t>of  freight transhipment (2019)</a:t>
            </a:r>
          </a:p>
          <a:p>
            <a:pPr>
              <a:spcBef>
                <a:spcPts val="1200"/>
              </a:spcBef>
              <a:spcAft>
                <a:spcPts val="1200"/>
              </a:spcAft>
              <a:buClr>
                <a:srgbClr val="189BC4"/>
              </a:buClr>
            </a:pPr>
            <a:r>
              <a:rPr lang="en-GB" sz="1800" dirty="0">
                <a:solidFill>
                  <a:schemeClr val="accent1"/>
                </a:solidFill>
                <a:latin typeface="Corbel" panose="020B0503020204020204" pitchFamily="34" charset="0"/>
              </a:rPr>
              <a:t>biggest sea port of Europe*</a:t>
            </a:r>
          </a:p>
          <a:p>
            <a:pPr>
              <a:spcBef>
                <a:spcPts val="1200"/>
              </a:spcBef>
              <a:spcAft>
                <a:spcPts val="1200"/>
              </a:spcAft>
              <a:buClr>
                <a:srgbClr val="189BC4"/>
              </a:buClr>
            </a:pPr>
            <a:r>
              <a:rPr lang="en-GB" sz="1800" dirty="0">
                <a:solidFill>
                  <a:schemeClr val="accent1"/>
                </a:solidFill>
                <a:latin typeface="Corbel" panose="020B0503020204020204" pitchFamily="34" charset="0"/>
              </a:rPr>
              <a:t>eight-largest sea port  worldwide*</a:t>
            </a:r>
          </a:p>
          <a:p>
            <a:pPr>
              <a:spcBef>
                <a:spcPts val="1200"/>
              </a:spcBef>
              <a:spcAft>
                <a:spcPts val="1200"/>
              </a:spcAft>
              <a:buClr>
                <a:srgbClr val="189BC4"/>
              </a:buClr>
            </a:pPr>
            <a:r>
              <a:rPr lang="en-GB" sz="1800" dirty="0">
                <a:solidFill>
                  <a:schemeClr val="accent1"/>
                </a:solidFill>
                <a:latin typeface="Corbel" panose="020B0503020204020204" pitchFamily="34" charset="0"/>
              </a:rPr>
              <a:t>about </a:t>
            </a:r>
            <a:r>
              <a:rPr lang="en-GB" sz="1800" b="1" dirty="0">
                <a:solidFill>
                  <a:srgbClr val="189BC4"/>
                </a:solidFill>
                <a:latin typeface="Corbel" panose="020B0503020204020204" pitchFamily="34" charset="0"/>
              </a:rPr>
              <a:t>100 km² </a:t>
            </a:r>
            <a:r>
              <a:rPr lang="en-GB" sz="1800" dirty="0">
                <a:solidFill>
                  <a:schemeClr val="accent1"/>
                </a:solidFill>
                <a:latin typeface="Corbel" panose="020B0503020204020204" pitchFamily="34" charset="0"/>
              </a:rPr>
              <a:t>port area (42 km length)</a:t>
            </a:r>
          </a:p>
          <a:p>
            <a:pPr>
              <a:spcBef>
                <a:spcPts val="1200"/>
              </a:spcBef>
              <a:spcAft>
                <a:spcPts val="1200"/>
              </a:spcAft>
              <a:buClr>
                <a:srgbClr val="189BC4"/>
              </a:buClr>
            </a:pPr>
            <a:r>
              <a:rPr lang="en-GB" sz="1800" b="1" dirty="0">
                <a:solidFill>
                  <a:srgbClr val="189BC4"/>
                </a:solidFill>
                <a:latin typeface="Corbel" panose="020B0503020204020204" pitchFamily="34" charset="0"/>
              </a:rPr>
              <a:t>385.500 employees </a:t>
            </a:r>
            <a:r>
              <a:rPr lang="en-GB" sz="1800" dirty="0">
                <a:solidFill>
                  <a:schemeClr val="accent1"/>
                </a:solidFill>
                <a:latin typeface="Corbel" panose="020B0503020204020204" pitchFamily="34" charset="0"/>
              </a:rPr>
              <a:t>in the </a:t>
            </a:r>
            <a:r>
              <a:rPr lang="en-GB" sz="1800" dirty="0" err="1">
                <a:solidFill>
                  <a:schemeClr val="accent1"/>
                </a:solidFill>
                <a:latin typeface="Corbel" panose="020B0503020204020204" pitchFamily="34" charset="0"/>
              </a:rPr>
              <a:t>mainport</a:t>
            </a:r>
            <a:r>
              <a:rPr lang="en-GB" sz="1800" dirty="0">
                <a:solidFill>
                  <a:schemeClr val="accent1"/>
                </a:solidFill>
                <a:latin typeface="Corbel" panose="020B0503020204020204" pitchFamily="34" charset="0"/>
              </a:rPr>
              <a:t> Rotterdam</a:t>
            </a:r>
          </a:p>
          <a:p>
            <a:pPr>
              <a:spcBef>
                <a:spcPts val="1200"/>
              </a:spcBef>
              <a:spcAft>
                <a:spcPts val="1200"/>
              </a:spcAft>
              <a:buClr>
                <a:srgbClr val="189BC4"/>
              </a:buClr>
            </a:pPr>
            <a:r>
              <a:rPr lang="en-GB" sz="1800" dirty="0">
                <a:solidFill>
                  <a:schemeClr val="accent1"/>
                </a:solidFill>
                <a:latin typeface="Corbel" panose="020B0503020204020204" pitchFamily="34" charset="0"/>
              </a:rPr>
              <a:t>fairway 26 m deep (=without limitation of a ships draught)</a:t>
            </a:r>
          </a:p>
          <a:p>
            <a:pPr marL="0" indent="0">
              <a:buNone/>
            </a:pPr>
            <a:endParaRPr lang="en-GB" sz="1600" dirty="0">
              <a:latin typeface="Corbel" panose="020B0503020204020204" pitchFamily="34" charset="0"/>
            </a:endParaRPr>
          </a:p>
          <a:p>
            <a:pPr marL="0" indent="0">
              <a:buNone/>
            </a:pPr>
            <a:endParaRPr lang="en-GB" sz="1600" dirty="0">
              <a:latin typeface="Corbel" panose="020B0503020204020204" pitchFamily="34" charset="0"/>
            </a:endParaRPr>
          </a:p>
          <a:p>
            <a:pPr marL="0" indent="0">
              <a:buNone/>
            </a:pPr>
            <a:r>
              <a:rPr lang="en-GB" sz="1200" dirty="0">
                <a:solidFill>
                  <a:schemeClr val="accent1"/>
                </a:solidFill>
                <a:latin typeface="Corbel" panose="020B0503020204020204" pitchFamily="34" charset="0"/>
              </a:rPr>
              <a:t>* on the basis of total cargo throughput</a:t>
            </a:r>
          </a:p>
          <a:p>
            <a:endParaRPr lang="de-AT" sz="2000"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27</a:t>
            </a:fld>
            <a:endParaRPr lang="de-AT" dirty="0">
              <a:solidFill>
                <a:prstClr val="white"/>
              </a:solidFill>
            </a:endParaRPr>
          </a:p>
        </p:txBody>
      </p:sp>
      <p:sp>
        <p:nvSpPr>
          <p:cNvPr id="10" name="Textfeld 9"/>
          <p:cNvSpPr txBox="1"/>
          <p:nvPr/>
        </p:nvSpPr>
        <p:spPr>
          <a:xfrm>
            <a:off x="6377395" y="2989655"/>
            <a:ext cx="2981901" cy="461665"/>
          </a:xfrm>
          <a:prstGeom prst="rect">
            <a:avLst/>
          </a:prstGeom>
          <a:noFill/>
        </p:spPr>
        <p:txBody>
          <a:bodyPr wrap="square" rtlCol="0">
            <a:spAutoFit/>
          </a:bodyPr>
          <a:lstStyle/>
          <a:p>
            <a:r>
              <a:rPr lang="de-AT" sz="1200" dirty="0">
                <a:solidFill>
                  <a:schemeClr val="accent1"/>
                </a:solidFill>
                <a:latin typeface="Corbel" panose="020B0503020204020204" pitchFamily="34" charset="0"/>
              </a:rPr>
              <a:t>Further </a:t>
            </a:r>
            <a:r>
              <a:rPr lang="de-AT" sz="1200" dirty="0" err="1">
                <a:solidFill>
                  <a:schemeClr val="accent1"/>
                </a:solidFill>
                <a:latin typeface="Corbel" panose="020B0503020204020204" pitchFamily="34" charset="0"/>
              </a:rPr>
              <a:t>information</a:t>
            </a:r>
            <a:r>
              <a:rPr lang="de-AT" sz="1200" dirty="0">
                <a:solidFill>
                  <a:schemeClr val="accent1"/>
                </a:solidFill>
                <a:latin typeface="Corbel" panose="020B0503020204020204" pitchFamily="34" charset="0"/>
              </a:rPr>
              <a:t>: </a:t>
            </a:r>
            <a:r>
              <a:rPr lang="de-AT" sz="1200" dirty="0">
                <a:solidFill>
                  <a:schemeClr val="accent1"/>
                </a:solidFill>
                <a:latin typeface="Corbel" panose="020B0503020204020204" pitchFamily="34" charset="0"/>
                <a:hlinkClick r:id="rId3"/>
              </a:rPr>
              <a:t>https://www.portofrotterdam.com/de</a:t>
            </a:r>
            <a:r>
              <a:rPr lang="de-AT" sz="1200" dirty="0">
                <a:solidFill>
                  <a:schemeClr val="accent1"/>
                </a:solidFill>
                <a:latin typeface="Corbel" panose="020B0503020204020204" pitchFamily="34" charset="0"/>
              </a:rPr>
              <a:t> </a:t>
            </a:r>
          </a:p>
        </p:txBody>
      </p:sp>
      <p:sp>
        <p:nvSpPr>
          <p:cNvPr id="13" name="Rectangle 4"/>
          <p:cNvSpPr>
            <a:spLocks noChangeArrowheads="1"/>
          </p:cNvSpPr>
          <p:nvPr/>
        </p:nvSpPr>
        <p:spPr bwMode="auto">
          <a:xfrm>
            <a:off x="7868344" y="6384355"/>
            <a:ext cx="127310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800" dirty="0" err="1">
                <a:solidFill>
                  <a:srgbClr val="3C628F"/>
                </a:solidFill>
              </a:rPr>
              <a:t>source</a:t>
            </a:r>
            <a:r>
              <a:rPr lang="de-DE" sz="800" dirty="0">
                <a:solidFill>
                  <a:srgbClr val="3C628F"/>
                </a:solidFill>
              </a:rPr>
              <a:t>: </a:t>
            </a:r>
            <a:r>
              <a:rPr lang="de-DE" sz="800" dirty="0" err="1">
                <a:solidFill>
                  <a:srgbClr val="3C628F"/>
                </a:solidFill>
              </a:rPr>
              <a:t>port</a:t>
            </a:r>
            <a:r>
              <a:rPr lang="de-DE" sz="800" dirty="0">
                <a:solidFill>
                  <a:srgbClr val="3C628F"/>
                </a:solidFill>
              </a:rPr>
              <a:t> </a:t>
            </a:r>
            <a:r>
              <a:rPr lang="de-DE" sz="800" dirty="0" err="1">
                <a:solidFill>
                  <a:srgbClr val="3C628F"/>
                </a:solidFill>
              </a:rPr>
              <a:t>of</a:t>
            </a:r>
            <a:r>
              <a:rPr lang="de-DE" sz="800" dirty="0">
                <a:solidFill>
                  <a:srgbClr val="3C628F"/>
                </a:solidFill>
              </a:rPr>
              <a:t> Rotterdam</a:t>
            </a:r>
          </a:p>
        </p:txBody>
      </p:sp>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395" y="3564949"/>
            <a:ext cx="2645654" cy="1981485"/>
          </a:xfrm>
          <a:prstGeom prst="rect">
            <a:avLst/>
          </a:prstGeom>
        </p:spPr>
      </p:pic>
      <p:sp>
        <p:nvSpPr>
          <p:cNvPr id="15" name="Rectangle 4"/>
          <p:cNvSpPr>
            <a:spLocks noChangeArrowheads="1"/>
          </p:cNvSpPr>
          <p:nvPr/>
        </p:nvSpPr>
        <p:spPr bwMode="auto">
          <a:xfrm>
            <a:off x="6377395" y="3593437"/>
            <a:ext cx="85953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800" dirty="0">
                <a:solidFill>
                  <a:srgbClr val="3C628F"/>
                </a:solidFill>
              </a:rPr>
              <a:t>Quelle: </a:t>
            </a:r>
            <a:r>
              <a:rPr lang="de-DE" sz="800" dirty="0" err="1">
                <a:solidFill>
                  <a:srgbClr val="3C628F"/>
                </a:solidFill>
              </a:rPr>
              <a:t>pixabay</a:t>
            </a:r>
            <a:endParaRPr lang="de-DE" sz="800" dirty="0">
              <a:solidFill>
                <a:srgbClr val="3C628F"/>
              </a:solidFill>
            </a:endParaRPr>
          </a:p>
        </p:txBody>
      </p:sp>
    </p:spTree>
    <p:extLst>
      <p:ext uri="{BB962C8B-B14F-4D97-AF65-F5344CB8AC3E}">
        <p14:creationId xmlns:p14="http://schemas.microsoft.com/office/powerpoint/2010/main" val="3196239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chemeClr val="accent1"/>
                </a:solidFill>
                <a:latin typeface="Corbel" panose="020B0503020204020204" pitchFamily="34" charset="0"/>
              </a:rPr>
              <a:t>Comparison</a:t>
            </a:r>
            <a:r>
              <a:rPr lang="de-AT" b="1" dirty="0">
                <a:solidFill>
                  <a:schemeClr val="accent1"/>
                </a:solidFill>
                <a:latin typeface="Corbel" panose="020B0503020204020204" pitchFamily="34" charset="0"/>
              </a:rPr>
              <a:t> </a:t>
            </a:r>
            <a:br>
              <a:rPr lang="de-AT" b="1" dirty="0">
                <a:solidFill>
                  <a:schemeClr val="accent1"/>
                </a:solidFill>
                <a:latin typeface="Corbel" panose="020B0503020204020204" pitchFamily="34" charset="0"/>
              </a:rPr>
            </a:br>
            <a:r>
              <a:rPr lang="de-AT" sz="2400" dirty="0">
                <a:solidFill>
                  <a:schemeClr val="accent1"/>
                </a:solidFill>
                <a:latin typeface="Corbel" panose="020B0503020204020204" pitchFamily="34" charset="0"/>
              </a:rPr>
              <a:t>Rhine and Danube</a:t>
            </a:r>
            <a:endParaRPr lang="de-DE" sz="2000" dirty="0">
              <a:solidFill>
                <a:schemeClr val="accent1"/>
              </a:solidFill>
              <a:latin typeface="Corbel" panose="020B0503020204020204" pitchFamily="34" charset="0"/>
            </a:endParaRPr>
          </a:p>
        </p:txBody>
      </p:sp>
      <p:graphicFrame>
        <p:nvGraphicFramePr>
          <p:cNvPr id="6" name="Inhaltsplatzhalter 5"/>
          <p:cNvGraphicFramePr>
            <a:graphicFrameLocks noGrp="1"/>
          </p:cNvGraphicFramePr>
          <p:nvPr>
            <p:ph idx="1"/>
          </p:nvPr>
        </p:nvGraphicFramePr>
        <p:xfrm>
          <a:off x="457200" y="1803077"/>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p:cNvSpPr>
            <a:spLocks noGrp="1"/>
          </p:cNvSpPr>
          <p:nvPr>
            <p:ph type="sldNum" sz="quarter" idx="12"/>
          </p:nvPr>
        </p:nvSpPr>
        <p:spPr>
          <a:xfrm>
            <a:off x="7602996" y="6614105"/>
            <a:ext cx="1066800" cy="329184"/>
          </a:xfrm>
        </p:spPr>
        <p:txBody>
          <a:bodyPr/>
          <a:lstStyle/>
          <a:p>
            <a:fld id="{7D34D7BA-8E13-46FE-8871-8877FE7E3568}" type="slidenum">
              <a:rPr lang="de-AT" smtClean="0">
                <a:solidFill>
                  <a:prstClr val="white"/>
                </a:solidFill>
              </a:rPr>
              <a:pPr/>
              <a:t>28</a:t>
            </a:fld>
            <a:endParaRPr lang="de-AT" dirty="0">
              <a:solidFill>
                <a:prstClr val="white"/>
              </a:solidFill>
            </a:endParaRPr>
          </a:p>
        </p:txBody>
      </p:sp>
      <p:cxnSp>
        <p:nvCxnSpPr>
          <p:cNvPr id="8" name="Gerade Verbindung mit Pfeil 7"/>
          <p:cNvCxnSpPr/>
          <p:nvPr/>
        </p:nvCxnSpPr>
        <p:spPr>
          <a:xfrm>
            <a:off x="6732240" y="3387848"/>
            <a:ext cx="504056"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7236296" y="3171824"/>
            <a:ext cx="1800200" cy="584775"/>
          </a:xfrm>
          <a:prstGeom prst="rect">
            <a:avLst/>
          </a:prstGeom>
          <a:noFill/>
        </p:spPr>
        <p:txBody>
          <a:bodyPr wrap="square" rtlCol="0">
            <a:spAutoFit/>
          </a:bodyPr>
          <a:lstStyle/>
          <a:p>
            <a:r>
              <a:rPr lang="en-GB" sz="1600" dirty="0">
                <a:solidFill>
                  <a:schemeClr val="accent1"/>
                </a:solidFill>
                <a:latin typeface="Corbel" panose="020B0503020204020204" pitchFamily="34" charset="0"/>
              </a:rPr>
              <a:t>The Danube is 2,7 times longer</a:t>
            </a:r>
          </a:p>
        </p:txBody>
      </p:sp>
      <p:cxnSp>
        <p:nvCxnSpPr>
          <p:cNvPr id="10" name="Gerade Verbindung mit Pfeil 9"/>
          <p:cNvCxnSpPr/>
          <p:nvPr/>
        </p:nvCxnSpPr>
        <p:spPr>
          <a:xfrm>
            <a:off x="1907704" y="4216889"/>
            <a:ext cx="504056" cy="0"/>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79512" y="3924501"/>
            <a:ext cx="1800200" cy="830997"/>
          </a:xfrm>
          <a:prstGeom prst="rect">
            <a:avLst/>
          </a:prstGeom>
          <a:noFill/>
        </p:spPr>
        <p:txBody>
          <a:bodyPr wrap="square" rtlCol="0">
            <a:spAutoFit/>
          </a:bodyPr>
          <a:lstStyle/>
          <a:p>
            <a:r>
              <a:rPr lang="en-GB" sz="1600" dirty="0">
                <a:solidFill>
                  <a:schemeClr val="accent1"/>
                </a:solidFill>
                <a:latin typeface="Corbel" panose="020B0503020204020204" pitchFamily="34" charset="0"/>
              </a:rPr>
              <a:t>On the Rhine 4.8  times more goods are transported </a:t>
            </a:r>
          </a:p>
        </p:txBody>
      </p:sp>
      <p:cxnSp>
        <p:nvCxnSpPr>
          <p:cNvPr id="12" name="Gerade Verbindung mit Pfeil 11"/>
          <p:cNvCxnSpPr/>
          <p:nvPr/>
        </p:nvCxnSpPr>
        <p:spPr>
          <a:xfrm>
            <a:off x="1907704" y="5120396"/>
            <a:ext cx="504056" cy="0"/>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179512" y="4828008"/>
            <a:ext cx="1800200" cy="584775"/>
          </a:xfrm>
          <a:prstGeom prst="rect">
            <a:avLst/>
          </a:prstGeom>
          <a:noFill/>
        </p:spPr>
        <p:txBody>
          <a:bodyPr wrap="square" rtlCol="0">
            <a:spAutoFit/>
          </a:bodyPr>
          <a:lstStyle/>
          <a:p>
            <a:r>
              <a:rPr lang="en-GB" sz="1600" dirty="0">
                <a:solidFill>
                  <a:schemeClr val="accent1"/>
                </a:solidFill>
                <a:latin typeface="Corbel" panose="020B0503020204020204" pitchFamily="34" charset="0"/>
              </a:rPr>
              <a:t>carrying is  1.6 times higher</a:t>
            </a:r>
          </a:p>
        </p:txBody>
      </p:sp>
      <p:sp>
        <p:nvSpPr>
          <p:cNvPr id="14" name="Textfeld 13"/>
          <p:cNvSpPr txBox="1"/>
          <p:nvPr/>
        </p:nvSpPr>
        <p:spPr>
          <a:xfrm>
            <a:off x="6813134" y="4005064"/>
            <a:ext cx="2223362" cy="1200329"/>
          </a:xfrm>
          <a:prstGeom prst="rect">
            <a:avLst/>
          </a:prstGeom>
          <a:noFill/>
          <a:ln>
            <a:solidFill>
              <a:schemeClr val="accent1"/>
            </a:solidFill>
          </a:ln>
        </p:spPr>
        <p:txBody>
          <a:bodyPr wrap="square" rtlCol="0">
            <a:spAutoFit/>
          </a:bodyPr>
          <a:lstStyle/>
          <a:p>
            <a:pPr marL="540000"/>
            <a:r>
              <a:rPr lang="en-GB" dirty="0">
                <a:solidFill>
                  <a:schemeClr val="accent1"/>
                </a:solidFill>
                <a:latin typeface="Corbel" panose="020B0503020204020204" pitchFamily="34" charset="0"/>
              </a:rPr>
              <a:t>Danube traffic is characterised by longer distances</a:t>
            </a:r>
          </a:p>
        </p:txBody>
      </p:sp>
      <p:sp>
        <p:nvSpPr>
          <p:cNvPr id="15" name="Textfeld 14"/>
          <p:cNvSpPr txBox="1"/>
          <p:nvPr/>
        </p:nvSpPr>
        <p:spPr>
          <a:xfrm>
            <a:off x="750404" y="5878023"/>
            <a:ext cx="7643192" cy="707886"/>
          </a:xfrm>
          <a:prstGeom prst="rect">
            <a:avLst/>
          </a:prstGeom>
          <a:noFill/>
          <a:ln>
            <a:solidFill>
              <a:schemeClr val="accent1"/>
            </a:solidFill>
          </a:ln>
        </p:spPr>
        <p:txBody>
          <a:bodyPr wrap="square" rtlCol="0">
            <a:spAutoFit/>
          </a:bodyPr>
          <a:lstStyle/>
          <a:p>
            <a:pPr marL="540000"/>
            <a:r>
              <a:rPr lang="en-GB" sz="2000" dirty="0">
                <a:solidFill>
                  <a:schemeClr val="accent1"/>
                </a:solidFill>
                <a:latin typeface="Corbel" panose="020B0503020204020204" pitchFamily="34" charset="0"/>
              </a:rPr>
              <a:t>The Rhine-Main-Danube inland waterways  as the most important </a:t>
            </a:r>
          </a:p>
          <a:p>
            <a:pPr marL="540000"/>
            <a:r>
              <a:rPr lang="en-GB" sz="2000" dirty="0">
                <a:solidFill>
                  <a:schemeClr val="accent1"/>
                </a:solidFill>
                <a:latin typeface="Corbel" panose="020B0503020204020204" pitchFamily="34" charset="0"/>
              </a:rPr>
              <a:t>transport route for environmentally friendly transports</a:t>
            </a:r>
          </a:p>
        </p:txBody>
      </p:sp>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9201" y="5979078"/>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4342307"/>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feld 1"/>
          <p:cNvSpPr txBox="1">
            <a:spLocks noChangeArrowheads="1"/>
          </p:cNvSpPr>
          <p:nvPr/>
        </p:nvSpPr>
        <p:spPr bwMode="auto">
          <a:xfrm>
            <a:off x="2411760" y="5618967"/>
            <a:ext cx="3957145" cy="21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a:solidFill>
                  <a:schemeClr val="accent1"/>
                </a:solidFill>
                <a:latin typeface="+mn-lt"/>
              </a:rPr>
              <a:t>Source: </a:t>
            </a:r>
            <a:r>
              <a:rPr lang="de-DE" sz="800" dirty="0" err="1">
                <a:solidFill>
                  <a:schemeClr val="accent1"/>
                </a:solidFill>
                <a:latin typeface="+mn-lt"/>
              </a:rPr>
              <a:t>own</a:t>
            </a:r>
            <a:r>
              <a:rPr lang="de-DE" sz="800" dirty="0">
                <a:solidFill>
                  <a:schemeClr val="accent1"/>
                </a:solidFill>
                <a:latin typeface="+mn-lt"/>
              </a:rPr>
              <a:t> </a:t>
            </a:r>
            <a:r>
              <a:rPr lang="de-DE" sz="800" dirty="0" err="1">
                <a:solidFill>
                  <a:schemeClr val="accent1"/>
                </a:solidFill>
                <a:latin typeface="+mn-lt"/>
              </a:rPr>
              <a:t>representation</a:t>
            </a:r>
            <a:r>
              <a:rPr lang="de-DE" sz="800" dirty="0">
                <a:solidFill>
                  <a:schemeClr val="accent1"/>
                </a:solidFill>
                <a:latin typeface="+mn-lt"/>
              </a:rPr>
              <a:t>, </a:t>
            </a:r>
            <a:r>
              <a:rPr lang="de-DE" sz="800" dirty="0" err="1">
                <a:solidFill>
                  <a:schemeClr val="accent1"/>
                </a:solidFill>
                <a:latin typeface="+mn-lt"/>
              </a:rPr>
              <a:t>based</a:t>
            </a:r>
            <a:r>
              <a:rPr lang="de-DE" sz="800" dirty="0">
                <a:solidFill>
                  <a:schemeClr val="accent1"/>
                </a:solidFill>
                <a:latin typeface="+mn-lt"/>
              </a:rPr>
              <a:t> on  </a:t>
            </a:r>
            <a:r>
              <a:rPr lang="de-DE" sz="800" dirty="0" err="1">
                <a:solidFill>
                  <a:schemeClr val="accent1"/>
                </a:solidFill>
                <a:latin typeface="+mn-lt"/>
              </a:rPr>
              <a:t>viadonau</a:t>
            </a:r>
            <a:endParaRPr lang="de-DE" sz="800" dirty="0">
              <a:solidFill>
                <a:schemeClr val="accent1"/>
              </a:solidFill>
              <a:latin typeface="+mn-lt"/>
            </a:endParaRPr>
          </a:p>
        </p:txBody>
      </p:sp>
    </p:spTree>
    <p:extLst>
      <p:ext uri="{BB962C8B-B14F-4D97-AF65-F5344CB8AC3E}">
        <p14:creationId xmlns:p14="http://schemas.microsoft.com/office/powerpoint/2010/main" val="2071013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Quiz</a:t>
            </a:r>
            <a:br>
              <a:rPr lang="de-DE" b="1" dirty="0">
                <a:solidFill>
                  <a:schemeClr val="accent1"/>
                </a:solidFill>
              </a:rPr>
            </a:br>
            <a:r>
              <a:rPr lang="de-DE" sz="2400" dirty="0">
                <a:solidFill>
                  <a:schemeClr val="accent1"/>
                </a:solidFill>
              </a:rPr>
              <a:t>The Rhine </a:t>
            </a:r>
            <a:r>
              <a:rPr lang="de-DE" sz="2400" dirty="0" err="1">
                <a:solidFill>
                  <a:schemeClr val="accent1"/>
                </a:solidFill>
              </a:rPr>
              <a:t>waterway</a:t>
            </a:r>
            <a:endParaRPr lang="de-AT" sz="2400" dirty="0">
              <a:solidFill>
                <a:schemeClr val="accent1"/>
              </a:solidFill>
            </a:endParaRPr>
          </a:p>
        </p:txBody>
      </p:sp>
      <p:sp>
        <p:nvSpPr>
          <p:cNvPr id="3" name="Inhaltsplatzhalter 2"/>
          <p:cNvSpPr>
            <a:spLocks noGrp="1"/>
          </p:cNvSpPr>
          <p:nvPr>
            <p:ph idx="1"/>
          </p:nvPr>
        </p:nvSpPr>
        <p:spPr>
          <a:xfrm>
            <a:off x="433536" y="1309932"/>
            <a:ext cx="8229600" cy="4776192"/>
          </a:xfrm>
        </p:spPr>
        <p:txBody>
          <a:bodyPr/>
          <a:lstStyle/>
          <a:p>
            <a:pPr marL="0" indent="0" algn="ctr">
              <a:buNone/>
            </a:pPr>
            <a:endParaRPr lang="de-DE" dirty="0">
              <a:solidFill>
                <a:schemeClr val="accent1"/>
              </a:solidFill>
            </a:endParaRPr>
          </a:p>
          <a:p>
            <a:pPr marL="0" indent="0" algn="ctr">
              <a:buNone/>
            </a:pPr>
            <a:r>
              <a:rPr lang="de-DE" dirty="0" err="1">
                <a:solidFill>
                  <a:schemeClr val="accent1"/>
                </a:solidFill>
              </a:rPr>
              <a:t>How</a:t>
            </a:r>
            <a:r>
              <a:rPr lang="de-DE" dirty="0">
                <a:solidFill>
                  <a:schemeClr val="accent1"/>
                </a:solidFill>
              </a:rPr>
              <a:t> </a:t>
            </a:r>
            <a:r>
              <a:rPr lang="de-DE" dirty="0" err="1">
                <a:solidFill>
                  <a:schemeClr val="accent1"/>
                </a:solidFill>
              </a:rPr>
              <a:t>long</a:t>
            </a:r>
            <a:r>
              <a:rPr lang="de-DE" dirty="0">
                <a:solidFill>
                  <a:schemeClr val="accent1"/>
                </a:solidFill>
              </a:rPr>
              <a:t> </a:t>
            </a:r>
            <a:r>
              <a:rPr lang="de-DE" dirty="0" err="1">
                <a:solidFill>
                  <a:schemeClr val="accent1"/>
                </a:solidFill>
              </a:rPr>
              <a:t>is</a:t>
            </a:r>
            <a:r>
              <a:rPr lang="de-DE" dirty="0">
                <a:solidFill>
                  <a:schemeClr val="accent1"/>
                </a:solidFill>
              </a:rPr>
              <a:t> </a:t>
            </a:r>
            <a:r>
              <a:rPr lang="de-DE" dirty="0" err="1">
                <a:solidFill>
                  <a:schemeClr val="accent1"/>
                </a:solidFill>
              </a:rPr>
              <a:t>the</a:t>
            </a:r>
            <a:r>
              <a:rPr lang="de-DE" dirty="0">
                <a:solidFill>
                  <a:schemeClr val="accent1"/>
                </a:solidFill>
              </a:rPr>
              <a:t> </a:t>
            </a:r>
            <a:r>
              <a:rPr lang="de-DE" dirty="0" err="1">
                <a:solidFill>
                  <a:schemeClr val="accent1"/>
                </a:solidFill>
              </a:rPr>
              <a:t>average</a:t>
            </a:r>
            <a:r>
              <a:rPr lang="de-DE" dirty="0">
                <a:solidFill>
                  <a:schemeClr val="accent1"/>
                </a:solidFill>
              </a:rPr>
              <a:t> </a:t>
            </a:r>
            <a:r>
              <a:rPr lang="de-DE" dirty="0" err="1">
                <a:solidFill>
                  <a:schemeClr val="accent1"/>
                </a:solidFill>
              </a:rPr>
              <a:t>transport</a:t>
            </a:r>
            <a:r>
              <a:rPr lang="de-DE" dirty="0">
                <a:solidFill>
                  <a:schemeClr val="accent1"/>
                </a:solidFill>
              </a:rPr>
              <a:t> </a:t>
            </a:r>
            <a:r>
              <a:rPr lang="de-DE" dirty="0" err="1">
                <a:solidFill>
                  <a:schemeClr val="accent1"/>
                </a:solidFill>
              </a:rPr>
              <a:t>distance</a:t>
            </a:r>
            <a:r>
              <a:rPr lang="de-DE" dirty="0">
                <a:solidFill>
                  <a:schemeClr val="accent1"/>
                </a:solidFill>
              </a:rPr>
              <a:t> at </a:t>
            </a:r>
            <a:r>
              <a:rPr lang="de-DE" dirty="0" err="1">
                <a:solidFill>
                  <a:schemeClr val="accent1"/>
                </a:solidFill>
              </a:rPr>
              <a:t>the</a:t>
            </a:r>
            <a:r>
              <a:rPr lang="de-DE" dirty="0">
                <a:solidFill>
                  <a:schemeClr val="accent1"/>
                </a:solidFill>
              </a:rPr>
              <a:t> Rhine?</a:t>
            </a:r>
          </a:p>
          <a:p>
            <a:pPr marL="0" indent="0" algn="ctr">
              <a:buNone/>
            </a:pPr>
            <a:endParaRPr lang="de-DE" dirty="0">
              <a:solidFill>
                <a:schemeClr val="accent1"/>
              </a:solidFill>
            </a:endParaRPr>
          </a:p>
          <a:p>
            <a:pPr marL="0" indent="0" algn="ctr">
              <a:buNone/>
            </a:pPr>
            <a:endParaRPr lang="de-DE" dirty="0">
              <a:solidFill>
                <a:schemeClr val="accent1"/>
              </a:solidFill>
            </a:endParaRPr>
          </a:p>
          <a:p>
            <a:pPr marL="1433513" indent="-457200">
              <a:buSzPct val="100000"/>
              <a:buAutoNum type="alphaLcParenR"/>
              <a:tabLst>
                <a:tab pos="4303713" algn="l"/>
              </a:tabLst>
            </a:pPr>
            <a:r>
              <a:rPr lang="de-DE" dirty="0">
                <a:solidFill>
                  <a:schemeClr val="accent1"/>
                </a:solidFill>
              </a:rPr>
              <a:t>100 km	c) 300 km</a:t>
            </a:r>
          </a:p>
          <a:p>
            <a:pPr marL="1433513" indent="-457200">
              <a:buSzPct val="100000"/>
              <a:buAutoNum type="alphaLcParenR"/>
              <a:tabLst>
                <a:tab pos="4303713" algn="l"/>
              </a:tabLst>
            </a:pPr>
            <a:r>
              <a:rPr lang="de-DE" dirty="0">
                <a:solidFill>
                  <a:schemeClr val="accent1"/>
                </a:solidFill>
              </a:rPr>
              <a:t>200 km	d) 400 km</a:t>
            </a:r>
          </a:p>
          <a:p>
            <a:pPr marL="457200" indent="-457200" algn="ctr">
              <a:buAutoNum type="alphaLcParenR"/>
            </a:pPr>
            <a:endParaRPr lang="de-AT" dirty="0">
              <a:solidFill>
                <a:schemeClr val="accent1"/>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29</a:t>
            </a:fld>
            <a:endParaRPr lang="de-AT" dirty="0">
              <a:solidFill>
                <a:prstClr val="white"/>
              </a:solidFill>
            </a:endParaRPr>
          </a:p>
        </p:txBody>
      </p:sp>
      <p:sp>
        <p:nvSpPr>
          <p:cNvPr id="6" name="Ellipse 5"/>
          <p:cNvSpPr/>
          <p:nvPr/>
        </p:nvSpPr>
        <p:spPr>
          <a:xfrm>
            <a:off x="1331640" y="3524450"/>
            <a:ext cx="1872208"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05064"/>
            <a:ext cx="9144000" cy="2614436"/>
          </a:xfrm>
          <a:prstGeom prst="rect">
            <a:avLst/>
          </a:prstGeom>
        </p:spPr>
      </p:pic>
      <p:sp>
        <p:nvSpPr>
          <p:cNvPr id="8" name="Rectangle 4"/>
          <p:cNvSpPr>
            <a:spLocks noChangeArrowheads="1"/>
          </p:cNvSpPr>
          <p:nvPr/>
        </p:nvSpPr>
        <p:spPr bwMode="auto">
          <a:xfrm>
            <a:off x="140562" y="4035678"/>
            <a:ext cx="27032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800" dirty="0">
                <a:solidFill>
                  <a:srgbClr val="3C628F"/>
                </a:solidFill>
              </a:rPr>
              <a:t>Quelle: </a:t>
            </a:r>
            <a:r>
              <a:rPr lang="de-DE" sz="800" dirty="0" err="1">
                <a:solidFill>
                  <a:srgbClr val="3C628F"/>
                </a:solidFill>
              </a:rPr>
              <a:t>pixabay</a:t>
            </a:r>
            <a:endParaRPr lang="de-DE" sz="800" dirty="0">
              <a:solidFill>
                <a:srgbClr val="3C628F"/>
              </a:solidFill>
            </a:endParaRPr>
          </a:p>
        </p:txBody>
      </p:sp>
    </p:spTree>
    <p:extLst>
      <p:ext uri="{BB962C8B-B14F-4D97-AF65-F5344CB8AC3E}">
        <p14:creationId xmlns:p14="http://schemas.microsoft.com/office/powerpoint/2010/main" val="336989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13981" y="971532"/>
            <a:ext cx="7772400" cy="1377539"/>
          </a:xfrm>
        </p:spPr>
        <p:txBody>
          <a:bodyPr>
            <a:normAutofit/>
          </a:bodyPr>
          <a:lstStyle/>
          <a:p>
            <a:r>
              <a:rPr lang="en-US" sz="3200" b="1" dirty="0">
                <a:solidFill>
                  <a:schemeClr val="accent1">
                    <a:lumMod val="75000"/>
                  </a:schemeClr>
                </a:solidFill>
                <a:latin typeface="Corbel" panose="020B0503020204020204" pitchFamily="34" charset="0"/>
              </a:rPr>
              <a:t>The international waterway of the Danube</a:t>
            </a:r>
            <a:endParaRPr lang="en-GB" sz="3200" b="1" dirty="0">
              <a:solidFill>
                <a:schemeClr val="accent1">
                  <a:lumMod val="75000"/>
                </a:schemeClr>
              </a:solidFill>
              <a:latin typeface="Corbel" panose="020B0503020204020204" pitchFamily="34" charset="0"/>
            </a:endParaRPr>
          </a:p>
        </p:txBody>
      </p:sp>
      <p:pic>
        <p:nvPicPr>
          <p:cNvPr id="10"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28000"/>
                    </a14:imgEffect>
                  </a14:imgLayer>
                </a14:imgProps>
              </a:ext>
              <a:ext uri="{28A0092B-C50C-407E-A947-70E740481C1C}">
                <a14:useLocalDpi xmlns:a14="http://schemas.microsoft.com/office/drawing/2010/main"/>
              </a:ext>
            </a:extLst>
          </a:blip>
          <a:srcRect/>
          <a:stretch>
            <a:fillRect/>
          </a:stretch>
        </p:blipFill>
        <p:spPr bwMode="auto">
          <a:xfrm>
            <a:off x="4932040" y="3517918"/>
            <a:ext cx="2516190" cy="1548310"/>
          </a:xfrm>
          <a:prstGeom prst="rect">
            <a:avLst/>
          </a:prstGeom>
          <a:ln>
            <a:noFill/>
          </a:ln>
          <a:effectLst>
            <a:glow rad="2667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22370" b="19094"/>
          <a:stretch/>
        </p:blipFill>
        <p:spPr bwMode="auto">
          <a:xfrm>
            <a:off x="5292116" y="5338787"/>
            <a:ext cx="1796037"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C:\Users\p41662\AppData\Local\Microsoft\Windows\Temporary Internet Files\Content.Outlook\VDWGJMU4\RZ-Logo-Logistikum-hoch-cmyk-2000x2000px.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3722" y="5280114"/>
            <a:ext cx="629976" cy="669166"/>
          </a:xfrm>
          <a:prstGeom prst="rect">
            <a:avLst/>
          </a:prstGeom>
          <a:noFill/>
        </p:spPr>
      </p:pic>
      <p:pic>
        <p:nvPicPr>
          <p:cNvPr id="13" name="Picture 2" descr="C:\Users\p41662\AppData\Local\Microsoft\Windows\Temporary Internet Files\Content.Outlook\VDWGJMU4\REWWay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5937" y="5304126"/>
            <a:ext cx="1929367" cy="490721"/>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p:nvPicPr>
        <p:blipFill>
          <a:blip r:embed="rId8"/>
          <a:stretch>
            <a:fillRect/>
          </a:stretch>
        </p:blipFill>
        <p:spPr>
          <a:xfrm>
            <a:off x="1896125" y="3493825"/>
            <a:ext cx="2385041" cy="1583816"/>
          </a:xfrm>
          <a:prstGeom prst="rect">
            <a:avLst/>
          </a:prstGeom>
          <a:effectLst>
            <a:glow rad="228600">
              <a:schemeClr val="accent1">
                <a:alpha val="40000"/>
              </a:schemeClr>
            </a:glow>
          </a:effectLst>
        </p:spPr>
      </p:pic>
    </p:spTree>
    <p:extLst>
      <p:ext uri="{BB962C8B-B14F-4D97-AF65-F5344CB8AC3E}">
        <p14:creationId xmlns:p14="http://schemas.microsoft.com/office/powerpoint/2010/main" val="3230238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a:solidFill>
                  <a:schemeClr val="accent1"/>
                </a:solidFill>
                <a:latin typeface="Corbel" panose="020B0503020204020204" pitchFamily="34" charset="0"/>
              </a:rPr>
              <a:t>ABC-list</a:t>
            </a:r>
            <a:br>
              <a:rPr lang="de-AT" dirty="0">
                <a:solidFill>
                  <a:schemeClr val="accent1"/>
                </a:solidFill>
                <a:latin typeface="Corbel" panose="020B0503020204020204" pitchFamily="34" charset="0"/>
              </a:rPr>
            </a:br>
            <a:r>
              <a:rPr lang="de-AT" dirty="0">
                <a:solidFill>
                  <a:schemeClr val="accent1"/>
                </a:solidFill>
                <a:latin typeface="Corbel" panose="020B0503020204020204" pitchFamily="34" charset="0"/>
              </a:rPr>
              <a:t>final </a:t>
            </a:r>
            <a:r>
              <a:rPr lang="de-AT" dirty="0" err="1">
                <a:solidFill>
                  <a:schemeClr val="accent1"/>
                </a:solidFill>
                <a:latin typeface="Corbel" panose="020B0503020204020204" pitchFamily="34" charset="0"/>
              </a:rPr>
              <a:t>exercise</a:t>
            </a:r>
            <a:endParaRPr lang="de-AT" dirty="0">
              <a:solidFill>
                <a:schemeClr val="accent1"/>
              </a:solidFill>
              <a:latin typeface="Corbel" panose="020B0503020204020204" pitchFamily="34" charset="0"/>
            </a:endParaRPr>
          </a:p>
        </p:txBody>
      </p:sp>
      <p:sp>
        <p:nvSpPr>
          <p:cNvPr id="3" name="Inhaltsplatzhalter 2"/>
          <p:cNvSpPr>
            <a:spLocks noGrp="1"/>
          </p:cNvSpPr>
          <p:nvPr>
            <p:ph idx="1"/>
          </p:nvPr>
        </p:nvSpPr>
        <p:spPr/>
        <p:txBody>
          <a:bodyPr>
            <a:normAutofit/>
          </a:bodyPr>
          <a:lstStyle/>
          <a:p>
            <a:pPr>
              <a:buClr>
                <a:srgbClr val="189BC4"/>
              </a:buClr>
            </a:pPr>
            <a:r>
              <a:rPr lang="en-US" sz="2000" dirty="0">
                <a:solidFill>
                  <a:schemeClr val="accent1"/>
                </a:solidFill>
                <a:latin typeface="Corbel" panose="020B0503020204020204" pitchFamily="34" charset="0"/>
              </a:rPr>
              <a:t>Create an </a:t>
            </a:r>
            <a:r>
              <a:rPr lang="en-US" sz="2000" b="1" dirty="0">
                <a:solidFill>
                  <a:srgbClr val="189BC4"/>
                </a:solidFill>
                <a:latin typeface="Corbel" panose="020B0503020204020204" pitchFamily="34" charset="0"/>
              </a:rPr>
              <a:t>ABC-list</a:t>
            </a:r>
            <a:r>
              <a:rPr lang="en-US" sz="2000" dirty="0">
                <a:solidFill>
                  <a:schemeClr val="accent1"/>
                </a:solidFill>
                <a:latin typeface="Corbel" panose="020B0503020204020204" pitchFamily="34" charset="0"/>
              </a:rPr>
              <a:t> of the most important terms of the topic “</a:t>
            </a:r>
            <a:r>
              <a:rPr lang="en-GB" sz="2000" b="1" dirty="0">
                <a:solidFill>
                  <a:srgbClr val="189BC4"/>
                </a:solidFill>
              </a:rPr>
              <a:t>The international waterway of the Danube</a:t>
            </a:r>
            <a:r>
              <a:rPr lang="en-US" sz="2000" dirty="0">
                <a:solidFill>
                  <a:schemeClr val="accent1"/>
                </a:solidFill>
                <a:latin typeface="Corbel" panose="020B0503020204020204" pitchFamily="34" charset="0"/>
              </a:rPr>
              <a:t>” </a:t>
            </a:r>
          </a:p>
          <a:p>
            <a:pPr>
              <a:buClr>
                <a:srgbClr val="189BC4"/>
              </a:buClr>
            </a:pPr>
            <a:endParaRPr lang="en-US" sz="2000" dirty="0">
              <a:solidFill>
                <a:schemeClr val="accent1"/>
              </a:solidFill>
              <a:latin typeface="Corbel" panose="020B0503020204020204" pitchFamily="34" charset="0"/>
            </a:endParaRPr>
          </a:p>
          <a:p>
            <a:pPr>
              <a:buClr>
                <a:srgbClr val="189BC4"/>
              </a:buClr>
            </a:pPr>
            <a:r>
              <a:rPr lang="en-US" sz="2000" dirty="0">
                <a:solidFill>
                  <a:schemeClr val="accent1"/>
                </a:solidFill>
                <a:latin typeface="Corbel" panose="020B0503020204020204" pitchFamily="34" charset="0"/>
              </a:rPr>
              <a:t>Take a piece of paper, write down the ABC on the longer side of the paper.</a:t>
            </a:r>
          </a:p>
          <a:p>
            <a:pPr>
              <a:buClr>
                <a:srgbClr val="189BC4"/>
              </a:buClr>
            </a:pPr>
            <a:endParaRPr lang="en-US" sz="2000" dirty="0">
              <a:solidFill>
                <a:schemeClr val="accent1"/>
              </a:solidFill>
              <a:latin typeface="Corbel" panose="020B0503020204020204" pitchFamily="34" charset="0"/>
            </a:endParaRPr>
          </a:p>
          <a:p>
            <a:pPr>
              <a:buClr>
                <a:srgbClr val="189BC4"/>
              </a:buClr>
            </a:pPr>
            <a:r>
              <a:rPr lang="en-US" sz="2000" dirty="0">
                <a:solidFill>
                  <a:schemeClr val="accent1"/>
                </a:solidFill>
                <a:latin typeface="Corbel" panose="020B0503020204020204" pitchFamily="34" charset="0"/>
              </a:rPr>
              <a:t>Afterwards, you write down </a:t>
            </a:r>
            <a:r>
              <a:rPr lang="en-US" sz="2000" b="1" dirty="0">
                <a:solidFill>
                  <a:srgbClr val="189BC4"/>
                </a:solidFill>
                <a:latin typeface="Corbel" panose="020B0503020204020204" pitchFamily="34" charset="0"/>
              </a:rPr>
              <a:t>important terms </a:t>
            </a:r>
            <a:r>
              <a:rPr lang="en-US" sz="2000" dirty="0">
                <a:solidFill>
                  <a:schemeClr val="accent1"/>
                </a:solidFill>
                <a:latin typeface="Corbel" panose="020B0503020204020204" pitchFamily="34" charset="0"/>
              </a:rPr>
              <a:t>of the topic “</a:t>
            </a:r>
            <a:r>
              <a:rPr lang="en-GB" sz="2000" b="1" dirty="0">
                <a:solidFill>
                  <a:srgbClr val="189BC4"/>
                </a:solidFill>
              </a:rPr>
              <a:t>The international waterway of the Danube</a:t>
            </a:r>
            <a:r>
              <a:rPr lang="en-US" sz="2000" dirty="0">
                <a:solidFill>
                  <a:schemeClr val="accent1"/>
                </a:solidFill>
                <a:latin typeface="Corbel" panose="020B0503020204020204" pitchFamily="34" charset="0"/>
              </a:rPr>
              <a:t>” for every letter. In each line you write down terms, which start with the letter of that line for example S … shipping charges.</a:t>
            </a:r>
          </a:p>
          <a:p>
            <a:pPr>
              <a:buClr>
                <a:srgbClr val="189BC4"/>
              </a:buClr>
            </a:pPr>
            <a:endParaRPr lang="en-US" sz="2000" dirty="0">
              <a:solidFill>
                <a:schemeClr val="accent1"/>
              </a:solidFill>
              <a:latin typeface="Corbel" panose="020B0503020204020204" pitchFamily="34" charset="0"/>
            </a:endParaRPr>
          </a:p>
          <a:p>
            <a:pPr>
              <a:buClr>
                <a:srgbClr val="189BC4"/>
              </a:buClr>
            </a:pPr>
            <a:r>
              <a:rPr lang="en-US" sz="2000" dirty="0">
                <a:solidFill>
                  <a:schemeClr val="accent1"/>
                </a:solidFill>
                <a:latin typeface="Corbel" panose="020B0503020204020204" pitchFamily="34" charset="0"/>
              </a:rPr>
              <a:t>At the end you will have a collection of all the important terms regarding the topic “</a:t>
            </a:r>
            <a:r>
              <a:rPr lang="en-GB" sz="2000" b="1" dirty="0">
                <a:solidFill>
                  <a:srgbClr val="189BC4"/>
                </a:solidFill>
              </a:rPr>
              <a:t>The international waterway of the Danube</a:t>
            </a:r>
            <a:r>
              <a:rPr lang="en-US" sz="2000" dirty="0">
                <a:solidFill>
                  <a:schemeClr val="accent1"/>
                </a:solidFill>
                <a:latin typeface="Corbel" panose="020B0503020204020204" pitchFamily="34" charset="0"/>
              </a:rPr>
              <a:t>” </a:t>
            </a: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30</a:t>
            </a:fld>
            <a:endParaRPr lang="de-AT" dirty="0">
              <a:solidFill>
                <a:prstClr val="white"/>
              </a:solidFill>
            </a:endParaRPr>
          </a:p>
        </p:txBody>
      </p:sp>
    </p:spTree>
    <p:extLst>
      <p:ext uri="{BB962C8B-B14F-4D97-AF65-F5344CB8AC3E}">
        <p14:creationId xmlns:p14="http://schemas.microsoft.com/office/powerpoint/2010/main" val="1514654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a:t>4-field-matrix</a:t>
            </a:r>
            <a:br>
              <a:rPr lang="de-AT" b="1" dirty="0"/>
            </a:br>
            <a:r>
              <a:rPr lang="en-US" sz="2400" dirty="0">
                <a:solidFill>
                  <a:srgbClr val="3C628F"/>
                </a:solidFill>
                <a:latin typeface="Corbel" panose="020B0503020204020204" pitchFamily="34" charset="0"/>
              </a:rPr>
              <a:t>final</a:t>
            </a:r>
            <a:r>
              <a:rPr lang="en-US" b="1" dirty="0"/>
              <a:t> </a:t>
            </a:r>
            <a:r>
              <a:rPr lang="en-US" sz="2400" dirty="0">
                <a:solidFill>
                  <a:srgbClr val="3C628F"/>
                </a:solidFill>
                <a:latin typeface="Corbel" panose="020B0503020204020204" pitchFamily="34" charset="0"/>
              </a:rPr>
              <a:t>exercise</a:t>
            </a:r>
          </a:p>
        </p:txBody>
      </p:sp>
      <p:sp>
        <p:nvSpPr>
          <p:cNvPr id="3" name="Inhaltsplatzhalter 2"/>
          <p:cNvSpPr>
            <a:spLocks noGrp="1"/>
          </p:cNvSpPr>
          <p:nvPr>
            <p:ph idx="1"/>
          </p:nvPr>
        </p:nvSpPr>
        <p:spPr/>
        <p:txBody>
          <a:bodyPr>
            <a:normAutofit fontScale="85000" lnSpcReduction="20000"/>
          </a:bodyPr>
          <a:lstStyle/>
          <a:p>
            <a:pPr>
              <a:buClr>
                <a:srgbClr val="189BC4"/>
              </a:buClr>
            </a:pPr>
            <a:r>
              <a:rPr lang="en-US" sz="2200" dirty="0">
                <a:solidFill>
                  <a:schemeClr val="accent1"/>
                </a:solidFill>
              </a:rPr>
              <a:t>Take a big sheet of paper or a flipchart and </a:t>
            </a:r>
            <a:r>
              <a:rPr lang="en-US" sz="2200" b="1" dirty="0">
                <a:solidFill>
                  <a:srgbClr val="189BC4"/>
                </a:solidFill>
              </a:rPr>
              <a:t>separate it into 4 parts.</a:t>
            </a:r>
          </a:p>
          <a:p>
            <a:pPr>
              <a:buClr>
                <a:srgbClr val="189BC4"/>
              </a:buClr>
            </a:pPr>
            <a:r>
              <a:rPr lang="en-US" sz="2200" dirty="0">
                <a:solidFill>
                  <a:schemeClr val="accent1"/>
                </a:solidFill>
              </a:rPr>
              <a:t>Each of the fields is allocated to </a:t>
            </a:r>
            <a:r>
              <a:rPr lang="en-US" sz="2200" b="1" dirty="0">
                <a:solidFill>
                  <a:srgbClr val="189BC4"/>
                </a:solidFill>
              </a:rPr>
              <a:t>one of the thematic fields</a:t>
            </a:r>
            <a:r>
              <a:rPr lang="en-US" sz="2200" dirty="0">
                <a:solidFill>
                  <a:schemeClr val="accent1"/>
                </a:solidFill>
              </a:rPr>
              <a:t> of the presentation</a:t>
            </a:r>
          </a:p>
          <a:p>
            <a:pPr lvl="1">
              <a:buClr>
                <a:srgbClr val="189BC4"/>
              </a:buClr>
            </a:pPr>
            <a:r>
              <a:rPr lang="en-US" sz="2200" dirty="0">
                <a:solidFill>
                  <a:schemeClr val="accent1"/>
                </a:solidFill>
              </a:rPr>
              <a:t>Waterways in Europe</a:t>
            </a:r>
          </a:p>
          <a:p>
            <a:pPr lvl="1">
              <a:buClr>
                <a:srgbClr val="189BC4"/>
              </a:buClr>
            </a:pPr>
            <a:r>
              <a:rPr lang="en-US" sz="2200" dirty="0">
                <a:solidFill>
                  <a:schemeClr val="accent1"/>
                </a:solidFill>
              </a:rPr>
              <a:t>The Danube Waterway</a:t>
            </a:r>
          </a:p>
          <a:p>
            <a:pPr lvl="1">
              <a:buClr>
                <a:srgbClr val="189BC4"/>
              </a:buClr>
            </a:pPr>
            <a:r>
              <a:rPr lang="en-US" sz="2200" dirty="0">
                <a:solidFill>
                  <a:schemeClr val="accent1"/>
                </a:solidFill>
              </a:rPr>
              <a:t>Rhine-Main-Danube-Corridor</a:t>
            </a:r>
          </a:p>
          <a:p>
            <a:pPr lvl="1">
              <a:buClr>
                <a:srgbClr val="189BC4"/>
              </a:buClr>
            </a:pPr>
            <a:r>
              <a:rPr lang="en-US" sz="2200" dirty="0">
                <a:solidFill>
                  <a:schemeClr val="accent1"/>
                </a:solidFill>
              </a:rPr>
              <a:t>The Rhine Waterway</a:t>
            </a:r>
          </a:p>
          <a:p>
            <a:pPr>
              <a:buClr>
                <a:srgbClr val="189BC4"/>
              </a:buClr>
            </a:pPr>
            <a:r>
              <a:rPr lang="en-US" sz="2200" dirty="0">
                <a:solidFill>
                  <a:schemeClr val="accent1"/>
                </a:solidFill>
              </a:rPr>
              <a:t>Fill in the thematic blocs with </a:t>
            </a:r>
            <a:r>
              <a:rPr lang="en-US" sz="2200" b="1" dirty="0">
                <a:solidFill>
                  <a:srgbClr val="189BC4"/>
                </a:solidFill>
              </a:rPr>
              <a:t>everything you remember about the subject</a:t>
            </a:r>
            <a:r>
              <a:rPr lang="en-US" sz="2200" dirty="0">
                <a:solidFill>
                  <a:schemeClr val="accent1"/>
                </a:solidFill>
              </a:rPr>
              <a:t>. It could be content from this presentation or other things you learned at school, or read somewhere else.</a:t>
            </a:r>
          </a:p>
          <a:p>
            <a:pPr>
              <a:buClr>
                <a:srgbClr val="189BC4"/>
              </a:buClr>
            </a:pPr>
            <a:endParaRPr lang="en-US" sz="2200" dirty="0">
              <a:solidFill>
                <a:schemeClr val="accent1"/>
              </a:solidFill>
            </a:endParaRPr>
          </a:p>
          <a:p>
            <a:pPr>
              <a:buClr>
                <a:srgbClr val="189BC4"/>
              </a:buClr>
            </a:pPr>
            <a:endParaRPr lang="en-US" sz="2200" dirty="0">
              <a:solidFill>
                <a:schemeClr val="accent1"/>
              </a:solidFill>
            </a:endParaRPr>
          </a:p>
          <a:p>
            <a:pPr>
              <a:buClr>
                <a:srgbClr val="189BC4"/>
              </a:buClr>
            </a:pPr>
            <a:endParaRPr lang="en-US" sz="2200" dirty="0">
              <a:solidFill>
                <a:schemeClr val="accent1"/>
              </a:solidFill>
            </a:endParaRPr>
          </a:p>
          <a:p>
            <a:pPr>
              <a:buClr>
                <a:srgbClr val="189BC4"/>
              </a:buClr>
            </a:pPr>
            <a:endParaRPr lang="en-US" sz="2200" dirty="0">
              <a:solidFill>
                <a:schemeClr val="accent1"/>
              </a:solidFill>
            </a:endParaRPr>
          </a:p>
          <a:p>
            <a:pPr>
              <a:buClr>
                <a:srgbClr val="189BC4"/>
              </a:buClr>
            </a:pPr>
            <a:endParaRPr lang="en-US" sz="2200" dirty="0">
              <a:solidFill>
                <a:schemeClr val="accent1"/>
              </a:solidFill>
            </a:endParaRPr>
          </a:p>
          <a:p>
            <a:pPr>
              <a:buClr>
                <a:srgbClr val="189BC4"/>
              </a:buClr>
            </a:pPr>
            <a:endParaRPr lang="en-US" sz="2200" dirty="0">
              <a:solidFill>
                <a:schemeClr val="accent1"/>
              </a:solidFill>
            </a:endParaRPr>
          </a:p>
          <a:p>
            <a:pPr>
              <a:buClr>
                <a:srgbClr val="189BC4"/>
              </a:buClr>
            </a:pPr>
            <a:r>
              <a:rPr lang="en-US" sz="2200" dirty="0">
                <a:solidFill>
                  <a:schemeClr val="accent1"/>
                </a:solidFill>
              </a:rPr>
              <a:t>After finishing </a:t>
            </a:r>
            <a:r>
              <a:rPr lang="en-US" sz="2200" b="1" dirty="0">
                <a:solidFill>
                  <a:srgbClr val="189BC4"/>
                </a:solidFill>
              </a:rPr>
              <a:t>present the results </a:t>
            </a:r>
            <a:r>
              <a:rPr lang="en-US" sz="2200" dirty="0">
                <a:solidFill>
                  <a:schemeClr val="accent1"/>
                </a:solidFill>
              </a:rPr>
              <a:t>to your colleagues.</a:t>
            </a:r>
          </a:p>
          <a:p>
            <a:pPr marL="0" indent="0">
              <a:buNone/>
            </a:pPr>
            <a:endParaRPr lang="de-AT" dirty="0"/>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31</a:t>
            </a:fld>
            <a:endParaRPr lang="de-AT" dirty="0">
              <a:solidFill>
                <a:prstClr val="white"/>
              </a:solidFill>
            </a:endParaRPr>
          </a:p>
        </p:txBody>
      </p:sp>
      <p:grpSp>
        <p:nvGrpSpPr>
          <p:cNvPr id="7" name="Gruppieren 6"/>
          <p:cNvGrpSpPr/>
          <p:nvPr/>
        </p:nvGrpSpPr>
        <p:grpSpPr>
          <a:xfrm>
            <a:off x="5436096" y="4088904"/>
            <a:ext cx="3227040" cy="1860376"/>
            <a:chOff x="3203848" y="4829600"/>
            <a:chExt cx="2952328" cy="1656420"/>
          </a:xfrm>
        </p:grpSpPr>
        <p:sp>
          <p:nvSpPr>
            <p:cNvPr id="6" name="Rechteck 5"/>
            <p:cNvSpPr/>
            <p:nvPr/>
          </p:nvSpPr>
          <p:spPr>
            <a:xfrm>
              <a:off x="3203848" y="4829600"/>
              <a:ext cx="2952328" cy="15841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8" name="Gerader Verbinder 7"/>
            <p:cNvCxnSpPr>
              <a:stCxn id="6" idx="1"/>
              <a:endCxn id="6" idx="3"/>
            </p:cNvCxnSpPr>
            <p:nvPr/>
          </p:nvCxnSpPr>
          <p:spPr>
            <a:xfrm>
              <a:off x="3203848" y="5621688"/>
              <a:ext cx="295232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Gerader Verbinder 8"/>
            <p:cNvCxnSpPr>
              <a:stCxn id="6" idx="0"/>
            </p:cNvCxnSpPr>
            <p:nvPr/>
          </p:nvCxnSpPr>
          <p:spPr>
            <a:xfrm>
              <a:off x="4680012" y="4829600"/>
              <a:ext cx="0" cy="15661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3491880" y="5040978"/>
              <a:ext cx="1080120" cy="369332"/>
            </a:xfrm>
            <a:prstGeom prst="rect">
              <a:avLst/>
            </a:prstGeom>
            <a:noFill/>
          </p:spPr>
          <p:txBody>
            <a:bodyPr wrap="square" rtlCol="0">
              <a:spAutoFit/>
            </a:bodyPr>
            <a:lstStyle/>
            <a:p>
              <a:r>
                <a:rPr lang="de-AT" dirty="0">
                  <a:solidFill>
                    <a:srgbClr val="189BC4"/>
                  </a:solidFill>
                  <a:latin typeface="Corbel" panose="020B0503020204020204" pitchFamily="34" charset="0"/>
                </a:rPr>
                <a:t>Europe?</a:t>
              </a:r>
            </a:p>
          </p:txBody>
        </p:sp>
        <p:sp>
          <p:nvSpPr>
            <p:cNvPr id="13" name="Textfeld 12"/>
            <p:cNvSpPr txBox="1"/>
            <p:nvPr/>
          </p:nvSpPr>
          <p:spPr>
            <a:xfrm>
              <a:off x="3275856" y="5562690"/>
              <a:ext cx="1672952" cy="923330"/>
            </a:xfrm>
            <a:prstGeom prst="rect">
              <a:avLst/>
            </a:prstGeom>
            <a:noFill/>
          </p:spPr>
          <p:txBody>
            <a:bodyPr wrap="square" rtlCol="0">
              <a:spAutoFit/>
            </a:bodyPr>
            <a:lstStyle/>
            <a:p>
              <a:r>
                <a:rPr lang="de-AT" dirty="0">
                  <a:solidFill>
                    <a:srgbClr val="189BC4"/>
                  </a:solidFill>
                  <a:latin typeface="Corbel" panose="020B0503020204020204" pitchFamily="34" charset="0"/>
                </a:rPr>
                <a:t>Rhine-Main-</a:t>
              </a:r>
              <a:r>
                <a:rPr lang="de-AT" dirty="0" err="1">
                  <a:solidFill>
                    <a:srgbClr val="189BC4"/>
                  </a:solidFill>
                  <a:latin typeface="Corbel" panose="020B0503020204020204" pitchFamily="34" charset="0"/>
                </a:rPr>
                <a:t>Danube</a:t>
              </a:r>
              <a:r>
                <a:rPr lang="de-AT" dirty="0">
                  <a:solidFill>
                    <a:srgbClr val="189BC4"/>
                  </a:solidFill>
                  <a:latin typeface="Corbel" panose="020B0503020204020204" pitchFamily="34" charset="0"/>
                </a:rPr>
                <a:t>-</a:t>
              </a:r>
              <a:r>
                <a:rPr lang="de-AT" dirty="0" err="1">
                  <a:solidFill>
                    <a:srgbClr val="189BC4"/>
                  </a:solidFill>
                  <a:latin typeface="Corbel" panose="020B0503020204020204" pitchFamily="34" charset="0"/>
                </a:rPr>
                <a:t>Corridor</a:t>
              </a:r>
              <a:r>
                <a:rPr lang="de-AT" dirty="0">
                  <a:solidFill>
                    <a:srgbClr val="189BC4"/>
                  </a:solidFill>
                  <a:latin typeface="Corbel" panose="020B0503020204020204" pitchFamily="34" charset="0"/>
                </a:rPr>
                <a:t>?</a:t>
              </a:r>
            </a:p>
          </p:txBody>
        </p:sp>
        <p:sp>
          <p:nvSpPr>
            <p:cNvPr id="15" name="Textfeld 14"/>
            <p:cNvSpPr txBox="1"/>
            <p:nvPr/>
          </p:nvSpPr>
          <p:spPr>
            <a:xfrm>
              <a:off x="4943666" y="5833066"/>
              <a:ext cx="1080120" cy="369332"/>
            </a:xfrm>
            <a:prstGeom prst="rect">
              <a:avLst/>
            </a:prstGeom>
            <a:noFill/>
          </p:spPr>
          <p:txBody>
            <a:bodyPr wrap="square" rtlCol="0">
              <a:spAutoFit/>
            </a:bodyPr>
            <a:lstStyle/>
            <a:p>
              <a:r>
                <a:rPr lang="de-AT" dirty="0">
                  <a:solidFill>
                    <a:srgbClr val="189BC4"/>
                  </a:solidFill>
                  <a:latin typeface="Corbel" panose="020B0503020204020204" pitchFamily="34" charset="0"/>
                </a:rPr>
                <a:t>Rhine?</a:t>
              </a:r>
            </a:p>
          </p:txBody>
        </p:sp>
        <p:sp>
          <p:nvSpPr>
            <p:cNvPr id="16" name="Textfeld 15"/>
            <p:cNvSpPr txBox="1"/>
            <p:nvPr/>
          </p:nvSpPr>
          <p:spPr>
            <a:xfrm>
              <a:off x="4895937" y="5040978"/>
              <a:ext cx="1080120" cy="369332"/>
            </a:xfrm>
            <a:prstGeom prst="rect">
              <a:avLst/>
            </a:prstGeom>
            <a:noFill/>
          </p:spPr>
          <p:txBody>
            <a:bodyPr wrap="square" rtlCol="0">
              <a:spAutoFit/>
            </a:bodyPr>
            <a:lstStyle/>
            <a:p>
              <a:r>
                <a:rPr lang="de-AT" dirty="0" err="1">
                  <a:solidFill>
                    <a:srgbClr val="189BC4"/>
                  </a:solidFill>
                  <a:latin typeface="Corbel" panose="020B0503020204020204" pitchFamily="34" charset="0"/>
                </a:rPr>
                <a:t>Danube</a:t>
              </a:r>
              <a:r>
                <a:rPr lang="de-AT" dirty="0">
                  <a:solidFill>
                    <a:srgbClr val="189BC4"/>
                  </a:solidFill>
                  <a:latin typeface="Corbel" panose="020B0503020204020204" pitchFamily="34" charset="0"/>
                </a:rPr>
                <a:t>?</a:t>
              </a:r>
            </a:p>
          </p:txBody>
        </p:sp>
      </p:grpSp>
    </p:spTree>
    <p:extLst>
      <p:ext uri="{BB962C8B-B14F-4D97-AF65-F5344CB8AC3E}">
        <p14:creationId xmlns:p14="http://schemas.microsoft.com/office/powerpoint/2010/main" val="2488668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a:solidFill>
                  <a:schemeClr val="accent1"/>
                </a:solidFill>
                <a:latin typeface="Corbel" panose="020B0503020204020204" pitchFamily="34" charset="0"/>
              </a:rPr>
              <a:t>Sources</a:t>
            </a:r>
            <a:endParaRPr lang="de-DE" b="1" dirty="0">
              <a:solidFill>
                <a:schemeClr val="accent1"/>
              </a:solidFill>
              <a:latin typeface="Corbel" panose="020B0503020204020204" pitchFamily="34" charset="0"/>
            </a:endParaRPr>
          </a:p>
        </p:txBody>
      </p:sp>
      <p:sp>
        <p:nvSpPr>
          <p:cNvPr id="3" name="Inhaltsplatzhalter 2"/>
          <p:cNvSpPr>
            <a:spLocks noGrp="1"/>
          </p:cNvSpPr>
          <p:nvPr>
            <p:ph idx="1"/>
          </p:nvPr>
        </p:nvSpPr>
        <p:spPr>
          <a:xfrm>
            <a:off x="457200" y="1700808"/>
            <a:ext cx="8507288" cy="5400600"/>
          </a:xfrm>
        </p:spPr>
        <p:txBody>
          <a:bodyPr>
            <a:normAutofit/>
          </a:bodyPr>
          <a:lstStyle/>
          <a:p>
            <a:endParaRPr lang="de-DE" sz="1000" spc="60" dirty="0">
              <a:solidFill>
                <a:schemeClr val="accent1"/>
              </a:solidFill>
              <a:latin typeface="Corbel" panose="020B0503020204020204" pitchFamily="34" charset="0"/>
            </a:endParaRPr>
          </a:p>
          <a:p>
            <a:pPr>
              <a:buClr>
                <a:srgbClr val="3C628F"/>
              </a:buClr>
            </a:pPr>
            <a:r>
              <a:rPr lang="en-GB" sz="1400" spc="60" dirty="0">
                <a:solidFill>
                  <a:srgbClr val="3C628F"/>
                </a:solidFill>
                <a:latin typeface="Corbel" panose="020B0503020204020204" pitchFamily="34" charset="0"/>
              </a:rPr>
              <a:t>Eurostat: “Modal Split of Freight Transport”: URL: </a:t>
            </a:r>
            <a:r>
              <a:rPr lang="de-AT" sz="1400" spc="60" dirty="0">
                <a:solidFill>
                  <a:srgbClr val="3C628F"/>
                </a:solidFill>
                <a:latin typeface="Corbel" panose="020B0503020204020204" pitchFamily="34" charset="0"/>
              </a:rPr>
              <a:t>https://ec.europa.eu/eurostat/statistics-explained/index.php?title=Freight_transport_statistics_-_modal_split [2020]</a:t>
            </a:r>
          </a:p>
          <a:p>
            <a:pPr>
              <a:buClr>
                <a:srgbClr val="3C628F"/>
              </a:buClr>
            </a:pPr>
            <a:r>
              <a:rPr lang="de-AT" sz="1400" spc="60" dirty="0" err="1">
                <a:solidFill>
                  <a:srgbClr val="3C628F"/>
                </a:solidFill>
                <a:latin typeface="Corbel" panose="020B0503020204020204" pitchFamily="34" charset="0"/>
              </a:rPr>
              <a:t>viadonau</a:t>
            </a:r>
            <a:r>
              <a:rPr lang="de-AT" sz="1400" spc="60" dirty="0">
                <a:solidFill>
                  <a:srgbClr val="3C628F"/>
                </a:solidFill>
                <a:latin typeface="Corbel" panose="020B0503020204020204" pitchFamily="34" charset="0"/>
              </a:rPr>
              <a:t> (2019): Manual on Danube Navigation</a:t>
            </a:r>
            <a:r>
              <a:rPr lang="de-DE" sz="1400" spc="60" dirty="0">
                <a:solidFill>
                  <a:srgbClr val="3C628F"/>
                </a:solidFill>
                <a:latin typeface="Corbel" panose="020B0503020204020204" pitchFamily="34" charset="0"/>
              </a:rPr>
              <a:t>, Vienna.</a:t>
            </a:r>
          </a:p>
          <a:p>
            <a:pPr marL="458788" indent="-285750">
              <a:buClr>
                <a:srgbClr val="3C628F"/>
              </a:buClr>
            </a:pPr>
            <a:r>
              <a:rPr lang="de-DE" sz="1400" spc="60" dirty="0">
                <a:solidFill>
                  <a:srgbClr val="3C628F"/>
                </a:solidFill>
                <a:latin typeface="Corbel" panose="020B0503020204020204" pitchFamily="34" charset="0"/>
              </a:rPr>
              <a:t>Order </a:t>
            </a:r>
            <a:r>
              <a:rPr lang="de-DE" sz="1400" spc="60" dirty="0" err="1">
                <a:solidFill>
                  <a:srgbClr val="3C628F"/>
                </a:solidFill>
                <a:latin typeface="Corbel" panose="020B0503020204020204" pitchFamily="34" charset="0"/>
              </a:rPr>
              <a:t>or</a:t>
            </a:r>
            <a:r>
              <a:rPr lang="de-DE" sz="1400" spc="60" dirty="0">
                <a:solidFill>
                  <a:srgbClr val="3C628F"/>
                </a:solidFill>
                <a:latin typeface="Corbel" panose="020B0503020204020204" pitchFamily="34" charset="0"/>
              </a:rPr>
              <a:t> </a:t>
            </a:r>
            <a:r>
              <a:rPr lang="de-DE" sz="1400" spc="60" dirty="0" err="1">
                <a:solidFill>
                  <a:srgbClr val="3C628F"/>
                </a:solidFill>
                <a:latin typeface="Corbel" panose="020B0503020204020204" pitchFamily="34" charset="0"/>
              </a:rPr>
              <a:t>download</a:t>
            </a:r>
            <a:r>
              <a:rPr lang="de-DE" sz="1400" spc="60" dirty="0">
                <a:solidFill>
                  <a:srgbClr val="3C628F"/>
                </a:solidFill>
                <a:latin typeface="Corbel" panose="020B0503020204020204" pitchFamily="34" charset="0"/>
              </a:rPr>
              <a:t>:  </a:t>
            </a:r>
            <a:r>
              <a:rPr lang="de-DE" sz="1400" spc="60" dirty="0">
                <a:solidFill>
                  <a:srgbClr val="3C628F"/>
                </a:solidFill>
                <a:latin typeface="Corbel" panose="020B0503020204020204" pitchFamily="34" charset="0"/>
                <a:hlinkClick r:id="rId3"/>
              </a:rPr>
              <a:t>http://www.viadonau.org/en/newsroom/publications/manual-on-danube-navigation/</a:t>
            </a:r>
            <a:r>
              <a:rPr lang="de-DE" sz="1400" spc="60" dirty="0">
                <a:solidFill>
                  <a:srgbClr val="3C628F"/>
                </a:solidFill>
                <a:latin typeface="Corbel" panose="020B0503020204020204" pitchFamily="34" charset="0"/>
              </a:rPr>
              <a:t> </a:t>
            </a:r>
          </a:p>
          <a:p>
            <a:pPr>
              <a:buClr>
                <a:srgbClr val="3C628F"/>
              </a:buClr>
            </a:pPr>
            <a:r>
              <a:rPr lang="de-DE" sz="1400" spc="60" dirty="0">
                <a:solidFill>
                  <a:srgbClr val="3C628F"/>
                </a:solidFill>
                <a:latin typeface="Corbel" panose="020B0503020204020204" pitchFamily="34" charset="0"/>
              </a:rPr>
              <a:t>viadonau (2021): Danube Navigation in Austria– </a:t>
            </a:r>
            <a:br>
              <a:rPr lang="de-DE" sz="1400" spc="60" dirty="0">
                <a:solidFill>
                  <a:srgbClr val="3C628F"/>
                </a:solidFill>
                <a:latin typeface="Corbel" panose="020B0503020204020204" pitchFamily="34" charset="0"/>
              </a:rPr>
            </a:br>
            <a:r>
              <a:rPr lang="de-DE" sz="1400" spc="60" dirty="0">
                <a:solidFill>
                  <a:srgbClr val="3C628F"/>
                </a:solidFill>
                <a:latin typeface="Corbel" panose="020B0503020204020204" pitchFamily="34" charset="0"/>
              </a:rPr>
              <a:t>Annual Report 2021, Vienna.</a:t>
            </a:r>
          </a:p>
          <a:p>
            <a:pPr>
              <a:buClr>
                <a:srgbClr val="3C628F"/>
              </a:buClr>
            </a:pPr>
            <a:r>
              <a:rPr lang="de-AT" sz="1400" spc="60" dirty="0">
                <a:solidFill>
                  <a:srgbClr val="3C628F"/>
                </a:solidFill>
                <a:latin typeface="Corbel" panose="020B0503020204020204" pitchFamily="34" charset="0"/>
              </a:rPr>
              <a:t>    Download : </a:t>
            </a:r>
            <a:r>
              <a:rPr lang="de-DE" sz="1400" spc="60" dirty="0">
                <a:solidFill>
                  <a:srgbClr val="3C628F"/>
                </a:solidFill>
                <a:latin typeface="Corbel" panose="020B0503020204020204" pitchFamily="34" charset="0"/>
                <a:hlinkClick r:id="rId4"/>
              </a:rPr>
              <a:t>http://www.viadonau.org/en/newsroom/publications/folders/</a:t>
            </a:r>
            <a:r>
              <a:rPr lang="de-DE" sz="1400" spc="60" dirty="0">
                <a:solidFill>
                  <a:srgbClr val="3C628F"/>
                </a:solidFill>
                <a:latin typeface="Corbel" panose="020B0503020204020204" pitchFamily="34" charset="0"/>
              </a:rPr>
              <a:t> </a:t>
            </a:r>
            <a:endParaRPr lang="de-AT" sz="1400" spc="60" dirty="0">
              <a:solidFill>
                <a:srgbClr val="3C628F"/>
              </a:solidFill>
              <a:latin typeface="Corbel" panose="020B0503020204020204" pitchFamily="34" charset="0"/>
            </a:endParaRPr>
          </a:p>
          <a:p>
            <a:pPr>
              <a:buClr>
                <a:srgbClr val="3C628F"/>
              </a:buClr>
            </a:pPr>
            <a:r>
              <a:rPr lang="de-AT" sz="1400" spc="60" dirty="0">
                <a:solidFill>
                  <a:srgbClr val="3C628F"/>
                </a:solidFill>
                <a:latin typeface="Corbel" panose="020B0503020204020204" pitchFamily="34" charset="0"/>
              </a:rPr>
              <a:t>INeS Danube information platform on intermodal inland navigation </a:t>
            </a:r>
          </a:p>
          <a:p>
            <a:pPr>
              <a:buClr>
                <a:srgbClr val="3C628F"/>
              </a:buClr>
            </a:pPr>
            <a:r>
              <a:rPr lang="de-AT" sz="1600" spc="60" dirty="0">
                <a:solidFill>
                  <a:srgbClr val="3C628F"/>
                </a:solidFill>
                <a:latin typeface="Corbel" panose="020B0503020204020204" pitchFamily="34" charset="0"/>
              </a:rPr>
              <a:t>   Homepage</a:t>
            </a:r>
            <a:r>
              <a:rPr lang="de-AT" sz="1400" spc="60" dirty="0">
                <a:solidFill>
                  <a:srgbClr val="3C628F"/>
                </a:solidFill>
                <a:latin typeface="Corbel" panose="020B0503020204020204" pitchFamily="34" charset="0"/>
              </a:rPr>
              <a:t>: </a:t>
            </a:r>
            <a:r>
              <a:rPr lang="de-AT" sz="1400" spc="60" dirty="0">
                <a:solidFill>
                  <a:srgbClr val="3C628F"/>
                </a:solidFill>
                <a:latin typeface="Corbel" panose="020B0503020204020204" pitchFamily="34" charset="0"/>
                <a:hlinkClick r:id="rId5"/>
              </a:rPr>
              <a:t>http://www.ines-danube.info/?lang=en</a:t>
            </a:r>
            <a:r>
              <a:rPr lang="de-AT" sz="1400" spc="60" dirty="0">
                <a:solidFill>
                  <a:srgbClr val="3C628F"/>
                </a:solidFill>
                <a:latin typeface="Corbel" panose="020B0503020204020204" pitchFamily="34" charset="0"/>
              </a:rPr>
              <a:t> </a:t>
            </a:r>
          </a:p>
          <a:p>
            <a:pPr>
              <a:buClr>
                <a:srgbClr val="3C628F"/>
              </a:buClr>
            </a:pPr>
            <a:r>
              <a:rPr lang="de-AT" sz="1400" dirty="0"/>
              <a:t>Van </a:t>
            </a:r>
            <a:r>
              <a:rPr lang="de-AT" sz="1400" dirty="0" err="1"/>
              <a:t>Deleur</a:t>
            </a:r>
            <a:r>
              <a:rPr lang="de-AT" sz="1400" dirty="0"/>
              <a:t>, Caroline: </a:t>
            </a:r>
            <a:r>
              <a:rPr lang="de-AT" sz="1400" dirty="0" err="1"/>
              <a:t>Platina</a:t>
            </a:r>
            <a:r>
              <a:rPr lang="de-AT" sz="1400" dirty="0"/>
              <a:t> F&amp;F General (2012), online unter URL: http://de.slideshare.net/carolinevandeleur/platina-ff-general-14427068 [30.03.2020]; </a:t>
            </a:r>
          </a:p>
          <a:p>
            <a:pPr>
              <a:buClr>
                <a:srgbClr val="3C628F"/>
              </a:buClr>
            </a:pPr>
            <a:r>
              <a:rPr lang="de-AT" sz="1400" dirty="0" err="1"/>
              <a:t>Indexmundi</a:t>
            </a:r>
            <a:r>
              <a:rPr lang="de-AT" sz="1400" dirty="0"/>
              <a:t>, online unter URL: http://www.indexmundi.com/map/?t=10&amp;v=116&amp;r=eu&amp;l=en [30.03.2020]</a:t>
            </a:r>
          </a:p>
          <a:p>
            <a:pPr defTabSz="905988">
              <a:defRPr/>
            </a:pPr>
            <a:r>
              <a:rPr lang="en-GB" sz="1400" dirty="0"/>
              <a:t>World wide inland navigation network, URL: http://www.wwinn.org/the-rhine [21.03.2020]</a:t>
            </a:r>
          </a:p>
          <a:p>
            <a:r>
              <a:rPr lang="en-GB" sz="1400" dirty="0"/>
              <a:t>Manual on Danube Navigation </a:t>
            </a:r>
          </a:p>
          <a:p>
            <a:r>
              <a:rPr lang="en-GB" sz="1400" dirty="0"/>
              <a:t>https://www.portofrotterdam.com/de/unser-hafen/fakten-und-zahlen/fakten-und-zahlen-zum-hafen/hafeninfrastruktur </a:t>
            </a:r>
          </a:p>
          <a:p>
            <a:r>
              <a:rPr lang="en-US" sz="1400" dirty="0"/>
              <a:t>Central Commission for the navigation of the Rhine, “Inland navigation in Europe market observation – quarterly report 2016/Q1”, (2016)</a:t>
            </a:r>
            <a:endParaRPr lang="de-AT" sz="1400" spc="60" dirty="0">
              <a:solidFill>
                <a:srgbClr val="3C628F"/>
              </a:solidFill>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32</a:t>
            </a:fld>
            <a:endParaRPr lang="de-AT" dirty="0">
              <a:solidFill>
                <a:prstClr val="white"/>
              </a:solidFill>
            </a:endParaRPr>
          </a:p>
        </p:txBody>
      </p:sp>
    </p:spTree>
    <p:extLst>
      <p:ext uri="{BB962C8B-B14F-4D97-AF65-F5344CB8AC3E}">
        <p14:creationId xmlns:p14="http://schemas.microsoft.com/office/powerpoint/2010/main" val="3074095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a:solidFill>
                  <a:schemeClr val="accent1"/>
                </a:solidFill>
                <a:latin typeface="Corbel" panose="020B0503020204020204" pitchFamily="34" charset="0"/>
              </a:rPr>
              <a:t>Further Information</a:t>
            </a:r>
          </a:p>
        </p:txBody>
      </p:sp>
      <p:sp>
        <p:nvSpPr>
          <p:cNvPr id="3" name="Content Placeholder 2"/>
          <p:cNvSpPr>
            <a:spLocks noGrp="1"/>
          </p:cNvSpPr>
          <p:nvPr>
            <p:ph idx="1"/>
          </p:nvPr>
        </p:nvSpPr>
        <p:spPr/>
        <p:txBody>
          <a:bodyPr>
            <a:normAutofit lnSpcReduction="10000"/>
          </a:bodyPr>
          <a:lstStyle/>
          <a:p>
            <a:pPr marL="0" indent="0">
              <a:buNone/>
            </a:pPr>
            <a:r>
              <a:rPr lang="en-GB" sz="2000" b="1" dirty="0">
                <a:solidFill>
                  <a:schemeClr val="accent1"/>
                </a:solidFill>
                <a:latin typeface="Corbel" panose="020B0503020204020204" pitchFamily="34" charset="0"/>
              </a:rPr>
              <a:t>We hope our set of slides has met your expectations!</a:t>
            </a:r>
          </a:p>
          <a:p>
            <a:pPr marL="0" indent="0">
              <a:buNone/>
            </a:pPr>
            <a:endParaRPr lang="en-GB" sz="2000" b="1" dirty="0">
              <a:solidFill>
                <a:schemeClr val="accent1"/>
              </a:solidFill>
              <a:latin typeface="Corbel" panose="020B0503020204020204" pitchFamily="34" charset="0"/>
            </a:endParaRPr>
          </a:p>
          <a:p>
            <a:pPr marL="0" indent="0">
              <a:buNone/>
            </a:pPr>
            <a:r>
              <a:rPr lang="en-GB" sz="2000" b="1" dirty="0">
                <a:solidFill>
                  <a:schemeClr val="accent1"/>
                </a:solidFill>
                <a:latin typeface="Corbel" panose="020B0503020204020204" pitchFamily="34" charset="0"/>
              </a:rPr>
              <a:t>         - you are free to use, adapt and share this slides and to use it for your lectures.</a:t>
            </a:r>
          </a:p>
          <a:p>
            <a:pPr marL="0" indent="0">
              <a:buNone/>
            </a:pPr>
            <a:endParaRPr lang="en-GB" sz="2000" b="1" dirty="0">
              <a:solidFill>
                <a:schemeClr val="accent1"/>
              </a:solidFill>
              <a:latin typeface="Corbel" panose="020B0503020204020204" pitchFamily="34" charset="0"/>
            </a:endParaRPr>
          </a:p>
          <a:p>
            <a:pPr marL="0" indent="0">
              <a:buNone/>
            </a:pPr>
            <a:r>
              <a:rPr lang="en-GB" sz="2000" b="1" dirty="0">
                <a:solidFill>
                  <a:schemeClr val="accent1"/>
                </a:solidFill>
                <a:latin typeface="Corbel" panose="020B0503020204020204" pitchFamily="34" charset="0"/>
              </a:rPr>
              <a:t>For questions and feedback please do not hesitate to contact us:</a:t>
            </a:r>
          </a:p>
          <a:p>
            <a:pPr marL="0" indent="0">
              <a:buNone/>
            </a:pPr>
            <a:r>
              <a:rPr lang="en-GB" sz="2000" b="1" dirty="0">
                <a:solidFill>
                  <a:schemeClr val="accent1"/>
                </a:solidFill>
                <a:latin typeface="Corbel" panose="020B0503020204020204" pitchFamily="34" charset="0"/>
                <a:hlinkClick r:id="rId3"/>
              </a:rPr>
              <a:t>rewway@fh-steyr.at</a:t>
            </a:r>
            <a:endParaRPr lang="en-GB" sz="2000" b="1" dirty="0">
              <a:solidFill>
                <a:schemeClr val="accent1"/>
              </a:solidFill>
              <a:latin typeface="Corbel" panose="020B0503020204020204" pitchFamily="34" charset="0"/>
            </a:endParaRPr>
          </a:p>
          <a:p>
            <a:pPr marL="0" indent="0">
              <a:buNone/>
            </a:pPr>
            <a:endParaRPr lang="en-GB" sz="2000" b="1" dirty="0">
              <a:solidFill>
                <a:schemeClr val="accent1"/>
              </a:solidFill>
              <a:latin typeface="Corbel" panose="020B0503020204020204" pitchFamily="34" charset="0"/>
            </a:endParaRPr>
          </a:p>
          <a:p>
            <a:pPr marL="0" indent="0">
              <a:buNone/>
            </a:pPr>
            <a:r>
              <a:rPr lang="en-GB" sz="2000" b="1" dirty="0">
                <a:solidFill>
                  <a:schemeClr val="accent1"/>
                </a:solidFill>
                <a:latin typeface="Corbel" panose="020B0503020204020204" pitchFamily="34" charset="0"/>
              </a:rPr>
              <a:t>Further set of slides are available at:</a:t>
            </a:r>
          </a:p>
          <a:p>
            <a:pPr marL="0" indent="0">
              <a:buNone/>
            </a:pPr>
            <a:endParaRPr lang="en-GB" sz="400" b="1" dirty="0">
              <a:solidFill>
                <a:schemeClr val="accent1"/>
              </a:solidFill>
              <a:latin typeface="Corbel" panose="020B0503020204020204" pitchFamily="34" charset="0"/>
            </a:endParaRPr>
          </a:p>
          <a:p>
            <a:pPr marL="0" indent="0">
              <a:buNone/>
            </a:pPr>
            <a:r>
              <a:rPr lang="en-GB" sz="2000" dirty="0">
                <a:solidFill>
                  <a:schemeClr val="accent1"/>
                </a:solidFill>
                <a:latin typeface="Corbel" panose="020B0503020204020204" pitchFamily="34" charset="0"/>
                <a:hlinkClick r:id="rId4"/>
              </a:rPr>
              <a:t>http://www.rewway.at/en/teaching-materials/bundles/</a:t>
            </a:r>
            <a:r>
              <a:rPr lang="en-GB" sz="2000" dirty="0">
                <a:solidFill>
                  <a:schemeClr val="accent1"/>
                </a:solidFill>
                <a:latin typeface="Corbel" panose="020B0503020204020204" pitchFamily="34" charset="0"/>
              </a:rPr>
              <a:t> </a:t>
            </a:r>
          </a:p>
          <a:p>
            <a:pPr marL="0" indent="0">
              <a:buNone/>
            </a:pPr>
            <a:endParaRPr lang="en-GB" sz="2000" dirty="0">
              <a:latin typeface="Corbel" panose="020B0503020204020204" pitchFamily="34" charset="0"/>
            </a:endParaRPr>
          </a:p>
          <a:p>
            <a:pPr marL="0" indent="0">
              <a:buNone/>
            </a:pPr>
            <a:r>
              <a:rPr lang="en-GB" sz="2000" b="1" dirty="0">
                <a:solidFill>
                  <a:schemeClr val="accent1"/>
                </a:solidFill>
                <a:latin typeface="Corbel" panose="020B0503020204020204" pitchFamily="34" charset="0"/>
              </a:rPr>
              <a:t>Maybe you are interested in booking a Transport School Lab, </a:t>
            </a:r>
            <a:br>
              <a:rPr lang="en-GB" sz="2000" b="1" dirty="0">
                <a:solidFill>
                  <a:schemeClr val="accent1"/>
                </a:solidFill>
                <a:latin typeface="Corbel" panose="020B0503020204020204" pitchFamily="34" charset="0"/>
              </a:rPr>
            </a:br>
            <a:r>
              <a:rPr lang="en-GB" sz="2000" b="1" dirty="0">
                <a:solidFill>
                  <a:schemeClr val="accent1"/>
                </a:solidFill>
                <a:latin typeface="Corbel" panose="020B0503020204020204" pitchFamily="34" charset="0"/>
              </a:rPr>
              <a:t>a guest lecture or an excursion?</a:t>
            </a:r>
          </a:p>
          <a:p>
            <a:pPr marL="0" indent="0">
              <a:buNone/>
            </a:pPr>
            <a:r>
              <a:rPr lang="en-GB" sz="2000" dirty="0">
                <a:solidFill>
                  <a:schemeClr val="accent1"/>
                </a:solidFill>
                <a:latin typeface="Corbel" panose="020B0503020204020204" pitchFamily="34" charset="0"/>
                <a:hlinkClick r:id="rId5"/>
              </a:rPr>
              <a:t>http://www.rewway.at/en/services/</a:t>
            </a:r>
            <a:r>
              <a:rPr lang="en-GB" sz="2000" dirty="0">
                <a:solidFill>
                  <a:schemeClr val="accent1"/>
                </a:solidFill>
                <a:latin typeface="Corbel" panose="020B0503020204020204" pitchFamily="34" charset="0"/>
              </a:rPr>
              <a:t> </a:t>
            </a:r>
          </a:p>
        </p:txBody>
      </p:sp>
      <p:sp>
        <p:nvSpPr>
          <p:cNvPr id="5" name="Slide Number Placeholder 4"/>
          <p:cNvSpPr>
            <a:spLocks noGrp="1"/>
          </p:cNvSpPr>
          <p:nvPr>
            <p:ph type="sldNum" sz="quarter" idx="12"/>
          </p:nvPr>
        </p:nvSpPr>
        <p:spPr/>
        <p:txBody>
          <a:bodyPr/>
          <a:lstStyle/>
          <a:p>
            <a:fld id="{7D34D7BA-8E13-46FE-8871-8877FE7E3568}" type="slidenum">
              <a:rPr lang="de-AT" smtClean="0"/>
              <a:t>33</a:t>
            </a:fld>
            <a:endParaRPr lang="de-AT" dirty="0"/>
          </a:p>
        </p:txBody>
      </p:sp>
      <p:pic>
        <p:nvPicPr>
          <p:cNvPr id="4" name="Picture 3"/>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9552" y="2315660"/>
            <a:ext cx="432048" cy="432048"/>
          </a:xfrm>
          <a:prstGeom prst="rect">
            <a:avLst/>
          </a:prstGeom>
        </p:spPr>
      </p:pic>
      <p:pic>
        <p:nvPicPr>
          <p:cNvPr id="7" name="Picture 8" descr="C:\Users\p41662\AppData\Local\Microsoft\Windows\Temporary Internet Files\Content.Outlook\VDWGJMU4\RZ-Logo-Logistikum-hoch-cmyk-2000x2000px.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4328" y="5229200"/>
            <a:ext cx="1356314" cy="1152128"/>
          </a:xfrm>
          <a:prstGeom prst="rect">
            <a:avLst/>
          </a:prstGeom>
          <a:noFill/>
        </p:spPr>
      </p:pic>
    </p:spTree>
    <p:extLst>
      <p:ext uri="{BB962C8B-B14F-4D97-AF65-F5344CB8AC3E}">
        <p14:creationId xmlns:p14="http://schemas.microsoft.com/office/powerpoint/2010/main" val="541045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375891" y="1727443"/>
            <a:ext cx="6392217" cy="4036060"/>
          </a:xfrm>
          <a:prstGeom prst="rect">
            <a:avLst/>
          </a:prstGeom>
        </p:spPr>
      </p:pic>
      <p:sp>
        <p:nvSpPr>
          <p:cNvPr id="2" name="Title 1"/>
          <p:cNvSpPr>
            <a:spLocks noGrp="1"/>
          </p:cNvSpPr>
          <p:nvPr>
            <p:ph type="title"/>
          </p:nvPr>
        </p:nvSpPr>
        <p:spPr/>
        <p:txBody>
          <a:bodyPr>
            <a:normAutofit/>
          </a:bodyPr>
          <a:lstStyle/>
          <a:p>
            <a:r>
              <a:rPr lang="en-GB" b="1" dirty="0">
                <a:solidFill>
                  <a:srgbClr val="376092"/>
                </a:solidFill>
                <a:latin typeface="Corbel" panose="020B0503020204020204" pitchFamily="34" charset="0"/>
              </a:rPr>
              <a:t>Warm-Up</a:t>
            </a:r>
            <a:br>
              <a:rPr lang="en-GB" dirty="0">
                <a:solidFill>
                  <a:srgbClr val="376092"/>
                </a:solidFill>
                <a:latin typeface="Corbel" panose="020B0503020204020204" pitchFamily="34" charset="0"/>
              </a:rPr>
            </a:br>
            <a:r>
              <a:rPr lang="en-US" sz="2400" dirty="0">
                <a:solidFill>
                  <a:schemeClr val="accent1"/>
                </a:solidFill>
                <a:latin typeface="Corbel" panose="020B0503020204020204" pitchFamily="34" charset="0"/>
              </a:rPr>
              <a:t>The International Waterway of the Danube</a:t>
            </a:r>
            <a:endParaRPr lang="en-US" sz="2400" dirty="0">
              <a:solidFill>
                <a:srgbClr val="376092"/>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4</a:t>
            </a:fld>
            <a:endParaRPr lang="de-AT" dirty="0">
              <a:solidFill>
                <a:prstClr val="white"/>
              </a:solidFill>
            </a:endParaRPr>
          </a:p>
        </p:txBody>
      </p:sp>
      <p:sp>
        <p:nvSpPr>
          <p:cNvPr id="9" name="Textfeld 7"/>
          <p:cNvSpPr txBox="1"/>
          <p:nvPr/>
        </p:nvSpPr>
        <p:spPr>
          <a:xfrm>
            <a:off x="4860032" y="5800261"/>
            <a:ext cx="3456384" cy="769441"/>
          </a:xfrm>
          <a:prstGeom prst="rect">
            <a:avLst/>
          </a:prstGeom>
          <a:noFill/>
        </p:spPr>
        <p:txBody>
          <a:bodyPr wrap="square" rtlCol="0">
            <a:spAutoFit/>
          </a:bodyPr>
          <a:lstStyle/>
          <a:p>
            <a:r>
              <a:rPr lang="en-US" sz="2000" spc="-100" dirty="0">
                <a:solidFill>
                  <a:srgbClr val="376092"/>
                </a:solidFill>
                <a:latin typeface="Corbel" panose="020B0503020204020204" pitchFamily="34" charset="0"/>
                <a:ea typeface="+mj-ea"/>
                <a:cs typeface="+mj-cs"/>
              </a:rPr>
              <a:t>Why is the Danube important for the Austrian economy?</a:t>
            </a:r>
            <a:r>
              <a:rPr lang="en-US" sz="2400" spc="-100" dirty="0">
                <a:solidFill>
                  <a:srgbClr val="376092"/>
                </a:solidFill>
                <a:latin typeface="Corbel" panose="020B0503020204020204" pitchFamily="34" charset="0"/>
                <a:ea typeface="+mj-ea"/>
                <a:cs typeface="+mj-cs"/>
              </a:rPr>
              <a:t> </a:t>
            </a:r>
          </a:p>
        </p:txBody>
      </p:sp>
      <p:sp>
        <p:nvSpPr>
          <p:cNvPr id="3" name="Rechteck 2"/>
          <p:cNvSpPr/>
          <p:nvPr/>
        </p:nvSpPr>
        <p:spPr>
          <a:xfrm>
            <a:off x="737908" y="5800261"/>
            <a:ext cx="3341617" cy="707886"/>
          </a:xfrm>
          <a:prstGeom prst="rect">
            <a:avLst/>
          </a:prstGeom>
        </p:spPr>
        <p:txBody>
          <a:bodyPr wrap="square">
            <a:spAutoFit/>
          </a:bodyPr>
          <a:lstStyle/>
          <a:p>
            <a:pPr defTabSz="919641"/>
            <a:r>
              <a:rPr lang="en-US" sz="2000" spc="-100" dirty="0">
                <a:solidFill>
                  <a:srgbClr val="376092"/>
                </a:solidFill>
                <a:latin typeface="Corbel" panose="020B0503020204020204" pitchFamily="34" charset="0"/>
                <a:ea typeface="+mj-ea"/>
                <a:cs typeface="+mj-cs"/>
              </a:rPr>
              <a:t>How many riparian states does the Danube have?</a:t>
            </a:r>
            <a:endParaRPr lang="de-AT" sz="2000" spc="-100" dirty="0">
              <a:solidFill>
                <a:srgbClr val="376092"/>
              </a:solidFill>
              <a:latin typeface="Corbel" panose="020B0503020204020204" pitchFamily="34" charset="0"/>
              <a:ea typeface="+mj-ea"/>
              <a:cs typeface="+mj-cs"/>
            </a:endParaRPr>
          </a:p>
        </p:txBody>
      </p:sp>
      <p:sp>
        <p:nvSpPr>
          <p:cNvPr id="12" name="Rectangle 4"/>
          <p:cNvSpPr>
            <a:spLocks noChangeArrowheads="1"/>
          </p:cNvSpPr>
          <p:nvPr/>
        </p:nvSpPr>
        <p:spPr bwMode="auto">
          <a:xfrm>
            <a:off x="1375891" y="1727443"/>
            <a:ext cx="17636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800" dirty="0">
                <a:solidFill>
                  <a:schemeClr val="bg1"/>
                </a:solidFill>
                <a:latin typeface="Corbel" panose="020B0503020204020204" pitchFamily="34" charset="0"/>
              </a:rPr>
              <a:t>Picture</a:t>
            </a:r>
            <a:r>
              <a:rPr lang="de-DE" sz="800" dirty="0">
                <a:solidFill>
                  <a:srgbClr val="3C628F"/>
                </a:solidFill>
                <a:latin typeface="Corbel" panose="020B0503020204020204" pitchFamily="34" charset="0"/>
              </a:rPr>
              <a:t>: </a:t>
            </a:r>
            <a:r>
              <a:rPr lang="de-DE" sz="800" dirty="0">
                <a:solidFill>
                  <a:schemeClr val="bg1"/>
                </a:solidFill>
                <a:latin typeface="Corbel" panose="020B0503020204020204" pitchFamily="34" charset="0"/>
              </a:rPr>
              <a:t>INTERACT</a:t>
            </a:r>
          </a:p>
        </p:txBody>
      </p:sp>
    </p:spTree>
    <p:extLst>
      <p:ext uri="{BB962C8B-B14F-4D97-AF65-F5344CB8AC3E}">
        <p14:creationId xmlns:p14="http://schemas.microsoft.com/office/powerpoint/2010/main" val="3925255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chemeClr val="accent1"/>
                </a:solidFill>
                <a:latin typeface="Corbel" panose="020B0503020204020204" pitchFamily="34" charset="0"/>
              </a:rPr>
              <a:t>The international waterway of the Danube</a:t>
            </a:r>
            <a:endParaRPr lang="en-US" sz="2400" b="1" dirty="0">
              <a:solidFill>
                <a:schemeClr val="accent1"/>
              </a:solidFill>
              <a:latin typeface="Corbel" panose="020B0503020204020204" pitchFamily="34" charset="0"/>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5</a:t>
            </a:fld>
            <a:endParaRPr lang="de-AT" dirty="0">
              <a:solidFill>
                <a:prstClr val="white"/>
              </a:solidFill>
            </a:endParaRPr>
          </a:p>
        </p:txBody>
      </p:sp>
      <p:graphicFrame>
        <p:nvGraphicFramePr>
          <p:cNvPr id="5" name="Inhaltsplatzhalter 4"/>
          <p:cNvGraphicFramePr>
            <a:graphicFrameLocks/>
          </p:cNvGraphicFramePr>
          <p:nvPr>
            <p:extLst>
              <p:ext uri="{D42A27DB-BD31-4B8C-83A1-F6EECF244321}">
                <p14:modId xmlns:p14="http://schemas.microsoft.com/office/powerpoint/2010/main" val="115810472"/>
              </p:ext>
            </p:extLst>
          </p:nvPr>
        </p:nvGraphicFramePr>
        <p:xfrm>
          <a:off x="1835696" y="1988840"/>
          <a:ext cx="604867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173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de-DE" b="1" dirty="0">
                <a:solidFill>
                  <a:schemeClr val="accent1"/>
                </a:solidFill>
                <a:latin typeface="Corbel" panose="020B0503020204020204" pitchFamily="34" charset="0"/>
              </a:rPr>
              <a:t>European </a:t>
            </a:r>
            <a:r>
              <a:rPr lang="de-DE" b="1" dirty="0" err="1">
                <a:solidFill>
                  <a:schemeClr val="accent1"/>
                </a:solidFill>
                <a:latin typeface="Corbel" panose="020B0503020204020204" pitchFamily="34" charset="0"/>
              </a:rPr>
              <a:t>Waterways</a:t>
            </a:r>
            <a:endParaRPr lang="de-DE" b="1" dirty="0">
              <a:solidFill>
                <a:schemeClr val="accent1"/>
              </a:solidFill>
              <a:latin typeface="Corbel" panose="020B0503020204020204" pitchFamily="34" charset="0"/>
            </a:endParaRPr>
          </a:p>
        </p:txBody>
      </p:sp>
      <p:sp>
        <p:nvSpPr>
          <p:cNvPr id="3" name="Content Placeholder 2"/>
          <p:cNvSpPr>
            <a:spLocks noGrp="1"/>
          </p:cNvSpPr>
          <p:nvPr>
            <p:ph idx="1"/>
          </p:nvPr>
        </p:nvSpPr>
        <p:spPr>
          <a:xfrm>
            <a:off x="457200" y="1700808"/>
            <a:ext cx="7139136" cy="4824536"/>
          </a:xfrm>
        </p:spPr>
        <p:txBody>
          <a:bodyPr>
            <a:normAutofit/>
          </a:bodyPr>
          <a:lstStyle/>
          <a:p>
            <a:pPr marL="285750" indent="-285750">
              <a:buClr>
                <a:srgbClr val="189BC4"/>
              </a:buClr>
            </a:pPr>
            <a:r>
              <a:rPr lang="en-GB" b="1" dirty="0">
                <a:solidFill>
                  <a:srgbClr val="189BC4"/>
                </a:solidFill>
                <a:latin typeface="Corbel" panose="020B0503020204020204" pitchFamily="34" charset="0"/>
              </a:rPr>
              <a:t>&gt; 20.000 km </a:t>
            </a:r>
            <a:r>
              <a:rPr lang="en-GB" dirty="0">
                <a:solidFill>
                  <a:schemeClr val="accent1"/>
                </a:solidFill>
                <a:latin typeface="Corbel" panose="020B0503020204020204" pitchFamily="34" charset="0"/>
              </a:rPr>
              <a:t>of navigable waterways</a:t>
            </a:r>
          </a:p>
          <a:p>
            <a:pPr marL="285750" indent="-285750">
              <a:buClr>
                <a:srgbClr val="189BC4"/>
              </a:buClr>
            </a:pPr>
            <a:r>
              <a:rPr lang="en-GB" dirty="0">
                <a:solidFill>
                  <a:schemeClr val="accent1"/>
                </a:solidFill>
                <a:latin typeface="Corbel" panose="020B0503020204020204" pitchFamily="34" charset="0"/>
              </a:rPr>
              <a:t>2020 EU-wide 5,8 % of modal split</a:t>
            </a:r>
          </a:p>
          <a:p>
            <a:pPr marL="285750" lvl="1" indent="-285750">
              <a:buClr>
                <a:srgbClr val="189BC4"/>
              </a:buClr>
            </a:pPr>
            <a:r>
              <a:rPr lang="en-GB" sz="2400" dirty="0">
                <a:solidFill>
                  <a:schemeClr val="accent1"/>
                </a:solidFill>
                <a:latin typeface="Corbel" panose="020B0503020204020204" pitchFamily="34" charset="0"/>
              </a:rPr>
              <a:t>percentage strongly differs among the European countries</a:t>
            </a:r>
          </a:p>
          <a:p>
            <a:pPr marL="285750" indent="-285750">
              <a:buClr>
                <a:srgbClr val="189BC4"/>
              </a:buClr>
            </a:pPr>
            <a:r>
              <a:rPr lang="en-US" dirty="0">
                <a:solidFill>
                  <a:schemeClr val="accent1"/>
                </a:solidFill>
                <a:latin typeface="Corbel" panose="020B0503020204020204" pitchFamily="34" charset="0"/>
              </a:rPr>
              <a:t>Netherlands: highest share of inland navigation in the EU (around 41,6 %)</a:t>
            </a:r>
          </a:p>
          <a:p>
            <a:pPr marL="285750" indent="-285750">
              <a:buClr>
                <a:srgbClr val="189BC4"/>
              </a:buClr>
            </a:pPr>
            <a:r>
              <a:rPr lang="en-US">
                <a:solidFill>
                  <a:schemeClr val="accent1"/>
                </a:solidFill>
                <a:latin typeface="Corbel" panose="020B0503020204020204" pitchFamily="34" charset="0"/>
              </a:rPr>
              <a:t>about </a:t>
            </a:r>
            <a:r>
              <a:rPr lang="en-US" b="1">
                <a:solidFill>
                  <a:srgbClr val="189BC4"/>
                </a:solidFill>
                <a:latin typeface="Corbel" panose="020B0503020204020204" pitchFamily="34" charset="0"/>
              </a:rPr>
              <a:t>505 </a:t>
            </a:r>
            <a:r>
              <a:rPr lang="en-US" b="1" dirty="0">
                <a:solidFill>
                  <a:srgbClr val="189BC4"/>
                </a:solidFill>
                <a:latin typeface="Corbel" panose="020B0503020204020204" pitchFamily="34" charset="0"/>
              </a:rPr>
              <a:t>million tons of goods/year </a:t>
            </a:r>
            <a:r>
              <a:rPr lang="en-US" dirty="0">
                <a:solidFill>
                  <a:schemeClr val="accent1"/>
                </a:solidFill>
                <a:latin typeface="Corbel" panose="020B0503020204020204" pitchFamily="34" charset="0"/>
              </a:rPr>
              <a:t>were transported on the inland waterways of the </a:t>
            </a:r>
            <a:r>
              <a:rPr lang="en-US" b="1">
                <a:solidFill>
                  <a:srgbClr val="189BC4"/>
                </a:solidFill>
                <a:latin typeface="Corbel" panose="020B0503020204020204" pitchFamily="34" charset="0"/>
              </a:rPr>
              <a:t>European Union (2020)</a:t>
            </a:r>
            <a:endParaRPr lang="en-US" b="1" dirty="0">
              <a:solidFill>
                <a:srgbClr val="189BC4"/>
              </a:solidFill>
              <a:latin typeface="Corbel" panose="020B0503020204020204" pitchFamily="34" charset="0"/>
            </a:endParaRPr>
          </a:p>
          <a:p>
            <a:pPr lvl="1">
              <a:buClr>
                <a:srgbClr val="189BC4"/>
              </a:buClr>
              <a:buFont typeface="Symbol" panose="05050102010706020507" pitchFamily="18" charset="2"/>
              <a:buChar char="-"/>
            </a:pPr>
            <a:endParaRPr lang="en-GB" sz="1600" dirty="0">
              <a:solidFill>
                <a:schemeClr val="accent1"/>
              </a:solidFill>
              <a:latin typeface="Corbel" panose="020B0503020204020204" pitchFamily="34" charset="0"/>
            </a:endParaRPr>
          </a:p>
          <a:p>
            <a:pPr marL="0" indent="0">
              <a:buNone/>
            </a:pPr>
            <a:endParaRPr lang="en-GB" dirty="0">
              <a:solidFill>
                <a:schemeClr val="accent1"/>
              </a:solidFill>
              <a:latin typeface="Corbel" panose="020B0503020204020204" pitchFamily="34" charset="0"/>
              <a:sym typeface="Wingdings" panose="05000000000000000000" pitchFamily="2" charset="2"/>
            </a:endParaRPr>
          </a:p>
          <a:p>
            <a:pPr marL="0" indent="0">
              <a:buNone/>
            </a:pPr>
            <a:endParaRPr lang="en-GB" dirty="0">
              <a:solidFill>
                <a:schemeClr val="accent1"/>
              </a:solidFill>
              <a:latin typeface="Corbel" panose="020B0503020204020204" pitchFamily="34" charset="0"/>
              <a:sym typeface="Wingdings" panose="05000000000000000000" pitchFamily="2" charset="2"/>
            </a:endParaRPr>
          </a:p>
          <a:p>
            <a:pPr marL="0" indent="0">
              <a:buNone/>
            </a:pPr>
            <a:endParaRPr lang="en-GB" dirty="0">
              <a:solidFill>
                <a:schemeClr val="accent1"/>
              </a:solidFill>
              <a:latin typeface="Corbel" panose="020B0503020204020204" pitchFamily="34" charset="0"/>
              <a:sym typeface="Wingdings" panose="05000000000000000000" pitchFamily="2" charset="2"/>
            </a:endParaRPr>
          </a:p>
          <a:p>
            <a:endParaRPr lang="en-GB" spc="60" dirty="0">
              <a:solidFill>
                <a:schemeClr val="accent1"/>
              </a:solidFill>
              <a:latin typeface="Corbel" panose="020B0503020204020204" pitchFamily="34" charset="0"/>
            </a:endParaRPr>
          </a:p>
          <a:p>
            <a:endParaRPr lang="en-GB" spc="60" dirty="0">
              <a:solidFill>
                <a:schemeClr val="accent1"/>
              </a:solidFill>
              <a:latin typeface="Corbel" panose="020B0503020204020204" pitchFamily="34" charset="0"/>
            </a:endParaRPr>
          </a:p>
          <a:p>
            <a:endParaRPr lang="en-GB" spc="60" dirty="0">
              <a:solidFill>
                <a:schemeClr val="accent1"/>
              </a:solidFill>
              <a:latin typeface="Corbel" panose="020B0503020204020204" pitchFamily="34" charset="0"/>
            </a:endParaRPr>
          </a:p>
          <a:p>
            <a:endParaRPr lang="en-GB" b="1" spc="60" dirty="0">
              <a:solidFill>
                <a:schemeClr val="accent1"/>
              </a:solidFill>
              <a:latin typeface="Corbel" panose="020B0503020204020204" pitchFamily="34" charset="0"/>
            </a:endParaRPr>
          </a:p>
          <a:p>
            <a:pPr marL="0" indent="0">
              <a:buNone/>
            </a:pPr>
            <a:endParaRPr lang="en-GB" b="1" spc="60" dirty="0">
              <a:solidFill>
                <a:schemeClr val="accent1"/>
              </a:solidFill>
              <a:latin typeface="Corbel" panose="020B0503020204020204" pitchFamily="34" charset="0"/>
            </a:endParaRPr>
          </a:p>
          <a:p>
            <a:endParaRPr lang="en-GB" sz="1600" b="1" spc="60" dirty="0">
              <a:solidFill>
                <a:schemeClr val="accent1"/>
              </a:solidFill>
              <a:latin typeface="Corbel" panose="020B0503020204020204" pitchFamily="34" charset="0"/>
            </a:endParaRPr>
          </a:p>
          <a:p>
            <a:endParaRPr lang="en-GB" sz="3200" b="1" spc="60" dirty="0">
              <a:solidFill>
                <a:schemeClr val="accent1"/>
              </a:solidFill>
              <a:latin typeface="Corbel" panose="020B0503020204020204" pitchFamily="34" charset="0"/>
            </a:endParaRPr>
          </a:p>
          <a:p>
            <a:endParaRPr lang="en-GB" sz="3200" b="1" spc="60"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6</a:t>
            </a:fld>
            <a:endParaRPr lang="de-AT" dirty="0">
              <a:solidFill>
                <a:prstClr val="white"/>
              </a:solidFill>
            </a:endParaRPr>
          </a:p>
        </p:txBody>
      </p:sp>
      <p:sp>
        <p:nvSpPr>
          <p:cNvPr id="7" name="Rectangle 4"/>
          <p:cNvSpPr>
            <a:spLocks noChangeArrowheads="1"/>
          </p:cNvSpPr>
          <p:nvPr/>
        </p:nvSpPr>
        <p:spPr bwMode="auto">
          <a:xfrm>
            <a:off x="1399244" y="6238056"/>
            <a:ext cx="8659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800" dirty="0">
                <a:solidFill>
                  <a:srgbClr val="3C628F"/>
                </a:solidFill>
                <a:latin typeface="Corbel" panose="020B0503020204020204" pitchFamily="34" charset="0"/>
              </a:rPr>
              <a:t>source: eurostat</a:t>
            </a:r>
          </a:p>
        </p:txBody>
      </p:sp>
      <p:sp>
        <p:nvSpPr>
          <p:cNvPr id="9" name="Rectangle 4"/>
          <p:cNvSpPr>
            <a:spLocks noChangeArrowheads="1"/>
          </p:cNvSpPr>
          <p:nvPr/>
        </p:nvSpPr>
        <p:spPr bwMode="auto">
          <a:xfrm>
            <a:off x="7006876" y="6417622"/>
            <a:ext cx="213712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800" dirty="0">
                <a:solidFill>
                  <a:srgbClr val="3C628F"/>
                </a:solidFill>
                <a:latin typeface="Corbel" panose="020B0503020204020204" pitchFamily="34" charset="0"/>
              </a:rPr>
              <a:t>source: </a:t>
            </a:r>
            <a:r>
              <a:rPr lang="de-DE" sz="800" dirty="0" err="1">
                <a:solidFill>
                  <a:srgbClr val="3C628F"/>
                </a:solidFill>
                <a:latin typeface="Corbel" panose="020B0503020204020204" pitchFamily="34" charset="0"/>
              </a:rPr>
              <a:t>eurostat</a:t>
            </a:r>
            <a:r>
              <a:rPr lang="de-DE" sz="800" dirty="0">
                <a:solidFill>
                  <a:srgbClr val="3C628F"/>
                </a:solidFill>
                <a:latin typeface="Corbel" panose="020B0503020204020204" pitchFamily="34" charset="0"/>
              </a:rPr>
              <a:t>, Port </a:t>
            </a:r>
            <a:r>
              <a:rPr lang="de-DE" sz="800" dirty="0" err="1">
                <a:solidFill>
                  <a:srgbClr val="3C628F"/>
                </a:solidFill>
                <a:latin typeface="Corbel" panose="020B0503020204020204" pitchFamily="34" charset="0"/>
              </a:rPr>
              <a:t>of</a:t>
            </a:r>
            <a:r>
              <a:rPr lang="de-DE" sz="800" dirty="0">
                <a:solidFill>
                  <a:srgbClr val="3C628F"/>
                </a:solidFill>
                <a:latin typeface="Corbel" panose="020B0503020204020204" pitchFamily="34" charset="0"/>
              </a:rPr>
              <a:t> Rotterdam, via </a:t>
            </a:r>
            <a:r>
              <a:rPr lang="de-DE" sz="800" dirty="0" err="1">
                <a:solidFill>
                  <a:srgbClr val="3C628F"/>
                </a:solidFill>
                <a:latin typeface="Corbel" panose="020B0503020204020204" pitchFamily="34" charset="0"/>
              </a:rPr>
              <a:t>donau</a:t>
            </a:r>
            <a:endParaRPr lang="de-DE" sz="800" dirty="0">
              <a:solidFill>
                <a:srgbClr val="3C628F"/>
              </a:solidFill>
              <a:latin typeface="Corbel" panose="020B0503020204020204" pitchFamily="34" charset="0"/>
            </a:endParaRPr>
          </a:p>
        </p:txBody>
      </p:sp>
    </p:spTree>
    <p:extLst>
      <p:ext uri="{BB962C8B-B14F-4D97-AF65-F5344CB8AC3E}">
        <p14:creationId xmlns:p14="http://schemas.microsoft.com/office/powerpoint/2010/main" val="3579776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solidFill>
                  <a:schemeClr val="accent1"/>
                </a:solidFill>
                <a:latin typeface="Corbel" panose="020B0503020204020204" pitchFamily="34" charset="0"/>
              </a:rPr>
              <a:t>European Waterways</a:t>
            </a:r>
            <a:endParaRPr lang="de-AT" dirty="0">
              <a:latin typeface="Corbel" panose="020B0503020204020204" pitchFamily="34" charset="0"/>
            </a:endParaRPr>
          </a:p>
        </p:txBody>
      </p:sp>
      <p:sp>
        <p:nvSpPr>
          <p:cNvPr id="3" name="Content Placeholder 2"/>
          <p:cNvSpPr>
            <a:spLocks noGrp="1"/>
          </p:cNvSpPr>
          <p:nvPr>
            <p:ph idx="1"/>
          </p:nvPr>
        </p:nvSpPr>
        <p:spPr/>
        <p:txBody>
          <a:bodyPr>
            <a:noAutofit/>
          </a:bodyPr>
          <a:lstStyle/>
          <a:p>
            <a:pPr>
              <a:lnSpc>
                <a:spcPct val="90000"/>
              </a:lnSpc>
              <a:spcBef>
                <a:spcPts val="600"/>
              </a:spcBef>
              <a:buClr>
                <a:srgbClr val="189BC4"/>
              </a:buClr>
            </a:pPr>
            <a:endParaRPr lang="en-GB" sz="1800" b="1" dirty="0">
              <a:solidFill>
                <a:schemeClr val="accent1"/>
              </a:solidFill>
              <a:latin typeface="Corbel" panose="020B0503020204020204" pitchFamily="34" charset="0"/>
            </a:endParaRPr>
          </a:p>
          <a:p>
            <a:pPr>
              <a:lnSpc>
                <a:spcPct val="90000"/>
              </a:lnSpc>
              <a:spcBef>
                <a:spcPts val="600"/>
              </a:spcBef>
              <a:buClr>
                <a:srgbClr val="189BC4"/>
              </a:buClr>
            </a:pPr>
            <a:r>
              <a:rPr lang="en-GB" sz="1800" b="1" dirty="0">
                <a:solidFill>
                  <a:srgbClr val="189BC4"/>
                </a:solidFill>
                <a:latin typeface="Corbel" panose="020B0503020204020204" pitchFamily="34" charset="0"/>
              </a:rPr>
              <a:t>France:</a:t>
            </a:r>
            <a:r>
              <a:rPr lang="en-GB" sz="1800" dirty="0">
                <a:solidFill>
                  <a:schemeClr val="accent1"/>
                </a:solidFill>
                <a:latin typeface="Corbel" panose="020B0503020204020204" pitchFamily="34" charset="0"/>
              </a:rPr>
              <a:t> longest waterways</a:t>
            </a:r>
            <a:br>
              <a:rPr lang="en-GB" sz="1800" dirty="0">
                <a:solidFill>
                  <a:schemeClr val="accent1"/>
                </a:solidFill>
                <a:latin typeface="Corbel" panose="020B0503020204020204" pitchFamily="34" charset="0"/>
              </a:rPr>
            </a:br>
            <a:r>
              <a:rPr lang="en-GB" sz="1800" dirty="0">
                <a:solidFill>
                  <a:schemeClr val="accent1"/>
                </a:solidFill>
                <a:latin typeface="Corbel" panose="020B0503020204020204" pitchFamily="34" charset="0"/>
              </a:rPr>
              <a:t>in Europe (8.800 km)</a:t>
            </a:r>
          </a:p>
          <a:p>
            <a:pPr>
              <a:lnSpc>
                <a:spcPct val="90000"/>
              </a:lnSpc>
              <a:spcBef>
                <a:spcPts val="600"/>
              </a:spcBef>
              <a:buClr>
                <a:srgbClr val="189BC4"/>
              </a:buClr>
            </a:pPr>
            <a:endParaRPr lang="en-GB" sz="1800" dirty="0">
              <a:solidFill>
                <a:schemeClr val="accent1"/>
              </a:solidFill>
              <a:latin typeface="Corbel" panose="020B0503020204020204" pitchFamily="34" charset="0"/>
            </a:endParaRPr>
          </a:p>
          <a:p>
            <a:pPr>
              <a:lnSpc>
                <a:spcPct val="90000"/>
              </a:lnSpc>
              <a:spcBef>
                <a:spcPts val="600"/>
              </a:spcBef>
              <a:buClr>
                <a:srgbClr val="189BC4"/>
              </a:buClr>
            </a:pPr>
            <a:endParaRPr lang="en-GB" sz="1800" dirty="0">
              <a:solidFill>
                <a:schemeClr val="accent1"/>
              </a:solidFill>
              <a:latin typeface="Corbel" panose="020B0503020204020204" pitchFamily="34" charset="0"/>
            </a:endParaRPr>
          </a:p>
          <a:p>
            <a:pPr>
              <a:lnSpc>
                <a:spcPct val="90000"/>
              </a:lnSpc>
              <a:spcBef>
                <a:spcPts val="600"/>
              </a:spcBef>
              <a:buClr>
                <a:srgbClr val="189BC4"/>
              </a:buClr>
            </a:pPr>
            <a:r>
              <a:rPr lang="en-GB" sz="1800" b="1" dirty="0">
                <a:solidFill>
                  <a:srgbClr val="189BC4"/>
                </a:solidFill>
                <a:latin typeface="Corbel" panose="020B0503020204020204" pitchFamily="34" charset="0"/>
              </a:rPr>
              <a:t>Netherlands:</a:t>
            </a:r>
            <a:r>
              <a:rPr lang="en-GB" sz="1800" dirty="0">
                <a:solidFill>
                  <a:schemeClr val="accent1"/>
                </a:solidFill>
                <a:latin typeface="Corbel" panose="020B0503020204020204" pitchFamily="34" charset="0"/>
              </a:rPr>
              <a:t> most dense waterways </a:t>
            </a:r>
            <a:br>
              <a:rPr lang="en-GB" sz="1800" dirty="0">
                <a:solidFill>
                  <a:schemeClr val="accent1"/>
                </a:solidFill>
                <a:latin typeface="Corbel" panose="020B0503020204020204" pitchFamily="34" charset="0"/>
              </a:rPr>
            </a:br>
            <a:r>
              <a:rPr lang="en-GB" sz="1800" dirty="0">
                <a:solidFill>
                  <a:schemeClr val="accent1"/>
                </a:solidFill>
                <a:latin typeface="Corbel" panose="020B0503020204020204" pitchFamily="34" charset="0"/>
              </a:rPr>
              <a:t>(6.000 km, serving all parts of the country)</a:t>
            </a:r>
          </a:p>
          <a:p>
            <a:pPr>
              <a:lnSpc>
                <a:spcPct val="90000"/>
              </a:lnSpc>
              <a:spcBef>
                <a:spcPts val="600"/>
              </a:spcBef>
              <a:buClr>
                <a:srgbClr val="189BC4"/>
              </a:buClr>
            </a:pPr>
            <a:endParaRPr lang="en-GB" sz="1800" b="1" dirty="0">
              <a:solidFill>
                <a:schemeClr val="accent1"/>
              </a:solidFill>
              <a:latin typeface="Corbel" panose="020B0503020204020204" pitchFamily="34" charset="0"/>
            </a:endParaRPr>
          </a:p>
          <a:p>
            <a:pPr>
              <a:lnSpc>
                <a:spcPct val="90000"/>
              </a:lnSpc>
              <a:spcBef>
                <a:spcPts val="600"/>
              </a:spcBef>
              <a:buClr>
                <a:srgbClr val="189BC4"/>
              </a:buClr>
            </a:pPr>
            <a:endParaRPr lang="en-GB" sz="1800" b="1" dirty="0">
              <a:solidFill>
                <a:schemeClr val="accent1"/>
              </a:solidFill>
              <a:latin typeface="Corbel" panose="020B0503020204020204" pitchFamily="34" charset="0"/>
            </a:endParaRPr>
          </a:p>
          <a:p>
            <a:pPr>
              <a:lnSpc>
                <a:spcPct val="90000"/>
              </a:lnSpc>
              <a:spcBef>
                <a:spcPts val="600"/>
              </a:spcBef>
              <a:buClr>
                <a:srgbClr val="189BC4"/>
              </a:buClr>
            </a:pPr>
            <a:r>
              <a:rPr lang="en-GB" sz="1800" dirty="0">
                <a:solidFill>
                  <a:schemeClr val="accent1"/>
                </a:solidFill>
                <a:latin typeface="Corbel" panose="020B0503020204020204" pitchFamily="34" charset="0"/>
              </a:rPr>
              <a:t> 2/3 of European waterway transports include the </a:t>
            </a:r>
            <a:r>
              <a:rPr lang="en-GB" sz="1800" b="1" dirty="0">
                <a:solidFill>
                  <a:srgbClr val="189BC4"/>
                </a:solidFill>
                <a:latin typeface="Corbel" panose="020B0503020204020204" pitchFamily="34" charset="0"/>
              </a:rPr>
              <a:t>Rhine</a:t>
            </a:r>
          </a:p>
          <a:p>
            <a:pPr>
              <a:lnSpc>
                <a:spcPct val="90000"/>
              </a:lnSpc>
              <a:spcBef>
                <a:spcPts val="600"/>
              </a:spcBef>
              <a:buClr>
                <a:srgbClr val="189BC4"/>
              </a:buClr>
            </a:pPr>
            <a:endParaRPr lang="en-GB" sz="1800" b="1" dirty="0">
              <a:solidFill>
                <a:schemeClr val="accent1"/>
              </a:solidFill>
              <a:latin typeface="Corbel" panose="020B0503020204020204" pitchFamily="34" charset="0"/>
            </a:endParaRPr>
          </a:p>
          <a:p>
            <a:pPr>
              <a:lnSpc>
                <a:spcPct val="90000"/>
              </a:lnSpc>
              <a:spcBef>
                <a:spcPts val="600"/>
              </a:spcBef>
              <a:buClr>
                <a:srgbClr val="189BC4"/>
              </a:buClr>
            </a:pPr>
            <a:endParaRPr lang="en-GB" sz="1800" b="1" dirty="0">
              <a:solidFill>
                <a:schemeClr val="accent1"/>
              </a:solidFill>
              <a:latin typeface="Corbel" panose="020B0503020204020204" pitchFamily="34" charset="0"/>
            </a:endParaRPr>
          </a:p>
          <a:p>
            <a:pPr>
              <a:lnSpc>
                <a:spcPct val="90000"/>
              </a:lnSpc>
              <a:spcBef>
                <a:spcPts val="600"/>
              </a:spcBef>
              <a:buClr>
                <a:srgbClr val="189BC4"/>
              </a:buClr>
            </a:pPr>
            <a:r>
              <a:rPr lang="en-GB" sz="1800" b="1" dirty="0">
                <a:solidFill>
                  <a:srgbClr val="189BC4"/>
                </a:solidFill>
                <a:latin typeface="Corbel" panose="020B0503020204020204" pitchFamily="34" charset="0"/>
              </a:rPr>
              <a:t>Rhine-Main-Danube-Corridor</a:t>
            </a:r>
            <a:r>
              <a:rPr lang="en-GB" sz="1800" dirty="0">
                <a:solidFill>
                  <a:schemeClr val="accent1"/>
                </a:solidFill>
                <a:latin typeface="Corbel" panose="020B0503020204020204" pitchFamily="34" charset="0"/>
              </a:rPr>
              <a:t> is the most</a:t>
            </a:r>
            <a:br>
              <a:rPr lang="en-GB" sz="1800" dirty="0">
                <a:solidFill>
                  <a:schemeClr val="accent1"/>
                </a:solidFill>
                <a:latin typeface="Corbel" panose="020B0503020204020204" pitchFamily="34" charset="0"/>
              </a:rPr>
            </a:br>
            <a:r>
              <a:rPr lang="en-GB" sz="1800" dirty="0">
                <a:solidFill>
                  <a:schemeClr val="accent1"/>
                </a:solidFill>
                <a:latin typeface="Corbel" panose="020B0503020204020204" pitchFamily="34" charset="0"/>
              </a:rPr>
              <a:t>important inland waterway in Europe</a:t>
            </a: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7</a:t>
            </a:fld>
            <a:endParaRPr lang="de-AT" dirty="0">
              <a:solidFill>
                <a:prstClr val="white"/>
              </a:solidFill>
            </a:endParaRPr>
          </a:p>
        </p:txBody>
      </p:sp>
    </p:spTree>
    <p:extLst>
      <p:ext uri="{BB962C8B-B14F-4D97-AF65-F5344CB8AC3E}">
        <p14:creationId xmlns:p14="http://schemas.microsoft.com/office/powerpoint/2010/main" val="136767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Quiz</a:t>
            </a:r>
            <a:br>
              <a:rPr lang="de-DE" b="1" dirty="0">
                <a:solidFill>
                  <a:schemeClr val="accent1"/>
                </a:solidFill>
              </a:rPr>
            </a:br>
            <a:r>
              <a:rPr lang="de-DE" sz="2400" dirty="0">
                <a:solidFill>
                  <a:schemeClr val="accent1"/>
                </a:solidFill>
              </a:rPr>
              <a:t>European </a:t>
            </a:r>
            <a:r>
              <a:rPr lang="de-DE" sz="2400" dirty="0" err="1">
                <a:solidFill>
                  <a:schemeClr val="accent1"/>
                </a:solidFill>
              </a:rPr>
              <a:t>Waterways</a:t>
            </a:r>
            <a:endParaRPr lang="de-AT" sz="2000" dirty="0">
              <a:solidFill>
                <a:schemeClr val="accent1"/>
              </a:solidFill>
            </a:endParaRPr>
          </a:p>
        </p:txBody>
      </p:sp>
      <p:sp>
        <p:nvSpPr>
          <p:cNvPr id="3" name="Inhaltsplatzhalter 2"/>
          <p:cNvSpPr>
            <a:spLocks noGrp="1"/>
          </p:cNvSpPr>
          <p:nvPr>
            <p:ph idx="1"/>
          </p:nvPr>
        </p:nvSpPr>
        <p:spPr>
          <a:xfrm>
            <a:off x="457200" y="1700808"/>
            <a:ext cx="8348458" cy="4776192"/>
          </a:xfrm>
        </p:spPr>
        <p:txBody>
          <a:bodyPr/>
          <a:lstStyle/>
          <a:p>
            <a:pPr marL="0" indent="0" algn="ctr">
              <a:buNone/>
            </a:pPr>
            <a:endParaRPr lang="de-DE" dirty="0">
              <a:solidFill>
                <a:schemeClr val="accent1"/>
              </a:solidFill>
            </a:endParaRPr>
          </a:p>
          <a:p>
            <a:pPr marL="0" indent="0">
              <a:buNone/>
            </a:pPr>
            <a:r>
              <a:rPr lang="en-GB" dirty="0">
                <a:solidFill>
                  <a:schemeClr val="accent1"/>
                </a:solidFill>
              </a:rPr>
              <a:t>Which country in Europe has the longest waterways?</a:t>
            </a:r>
          </a:p>
          <a:p>
            <a:pPr marL="0" indent="0" algn="ctr">
              <a:buNone/>
            </a:pPr>
            <a:endParaRPr lang="de-DE" dirty="0">
              <a:solidFill>
                <a:schemeClr val="accent1"/>
              </a:solidFill>
            </a:endParaRPr>
          </a:p>
          <a:p>
            <a:pPr marL="0" indent="0" algn="ctr">
              <a:buNone/>
            </a:pPr>
            <a:endParaRPr lang="en-GB" dirty="0">
              <a:solidFill>
                <a:schemeClr val="accent1"/>
              </a:solidFill>
            </a:endParaRPr>
          </a:p>
          <a:p>
            <a:pPr marL="444500" indent="-444500">
              <a:buAutoNum type="alphaLcParenR"/>
              <a:tabLst>
                <a:tab pos="2333625" algn="l"/>
                <a:tab pos="2601913" algn="l"/>
                <a:tab pos="3949700" algn="l"/>
              </a:tabLst>
            </a:pPr>
            <a:r>
              <a:rPr lang="en-GB" dirty="0">
                <a:solidFill>
                  <a:schemeClr val="accent1"/>
                </a:solidFill>
              </a:rPr>
              <a:t>Netherlands</a:t>
            </a:r>
          </a:p>
          <a:p>
            <a:pPr marL="444500" indent="-444500">
              <a:buAutoNum type="alphaLcParenR"/>
              <a:tabLst>
                <a:tab pos="2333625" algn="l"/>
                <a:tab pos="2601913" algn="l"/>
                <a:tab pos="3949700" algn="l"/>
              </a:tabLst>
            </a:pPr>
            <a:r>
              <a:rPr lang="en-GB" dirty="0">
                <a:solidFill>
                  <a:schemeClr val="accent1"/>
                </a:solidFill>
              </a:rPr>
              <a:t>Germany</a:t>
            </a:r>
          </a:p>
          <a:p>
            <a:pPr marL="444500" indent="-444500">
              <a:buAutoNum type="alphaLcParenR"/>
              <a:tabLst>
                <a:tab pos="2333625" algn="l"/>
                <a:tab pos="2601913" algn="l"/>
                <a:tab pos="3949700" algn="l"/>
              </a:tabLst>
            </a:pPr>
            <a:r>
              <a:rPr lang="en-GB" dirty="0">
                <a:solidFill>
                  <a:schemeClr val="accent1"/>
                </a:solidFill>
              </a:rPr>
              <a:t>France</a:t>
            </a:r>
          </a:p>
          <a:p>
            <a:pPr marL="444500" indent="-444500">
              <a:buAutoNum type="alphaLcParenR"/>
              <a:tabLst>
                <a:tab pos="2333625" algn="l"/>
                <a:tab pos="2601913" algn="l"/>
                <a:tab pos="3949700" algn="l"/>
              </a:tabLst>
            </a:pPr>
            <a:r>
              <a:rPr lang="en-GB" dirty="0">
                <a:solidFill>
                  <a:schemeClr val="accent1"/>
                </a:solidFill>
              </a:rPr>
              <a:t>Italy</a:t>
            </a:r>
          </a:p>
          <a:p>
            <a:pPr marL="457200" indent="-457200" algn="ctr">
              <a:buAutoNum type="alphaLcParenR"/>
            </a:pPr>
            <a:endParaRPr lang="de-AT" dirty="0">
              <a:solidFill>
                <a:schemeClr val="accent1"/>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8</a:t>
            </a:fld>
            <a:endParaRPr lang="de-AT" dirty="0">
              <a:solidFill>
                <a:prstClr val="white"/>
              </a:solidFill>
            </a:endParaRPr>
          </a:p>
        </p:txBody>
      </p:sp>
      <p:sp>
        <p:nvSpPr>
          <p:cNvPr id="6" name="Ellipse 5"/>
          <p:cNvSpPr/>
          <p:nvPr/>
        </p:nvSpPr>
        <p:spPr>
          <a:xfrm>
            <a:off x="323528" y="4336435"/>
            <a:ext cx="1872208"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7" name="Grafik 6"/>
          <p:cNvPicPr>
            <a:picLocks noChangeAspect="1"/>
          </p:cNvPicPr>
          <p:nvPr/>
        </p:nvPicPr>
        <p:blipFill>
          <a:blip r:embed="rId3"/>
          <a:stretch>
            <a:fillRect/>
          </a:stretch>
        </p:blipFill>
        <p:spPr>
          <a:xfrm>
            <a:off x="4756956" y="3068960"/>
            <a:ext cx="3906180" cy="2606155"/>
          </a:xfrm>
          <a:prstGeom prst="rect">
            <a:avLst/>
          </a:prstGeom>
        </p:spPr>
      </p:pic>
      <p:sp>
        <p:nvSpPr>
          <p:cNvPr id="8" name="Rectangle 4"/>
          <p:cNvSpPr>
            <a:spLocks noChangeArrowheads="1"/>
          </p:cNvSpPr>
          <p:nvPr/>
        </p:nvSpPr>
        <p:spPr bwMode="auto">
          <a:xfrm>
            <a:off x="4756956" y="3070733"/>
            <a:ext cx="81464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800" dirty="0" err="1">
                <a:solidFill>
                  <a:schemeClr val="bg1"/>
                </a:solidFill>
              </a:rPr>
              <a:t>source:pixabay</a:t>
            </a:r>
            <a:endParaRPr lang="de-DE" sz="800" dirty="0">
              <a:solidFill>
                <a:schemeClr val="bg1"/>
              </a:solidFill>
            </a:endParaRPr>
          </a:p>
        </p:txBody>
      </p:sp>
    </p:spTree>
    <p:extLst>
      <p:ext uri="{BB962C8B-B14F-4D97-AF65-F5344CB8AC3E}">
        <p14:creationId xmlns:p14="http://schemas.microsoft.com/office/powerpoint/2010/main" val="202755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chemeClr val="accent1"/>
                </a:solidFill>
                <a:latin typeface="Corbel" panose="020B0503020204020204" pitchFamily="34" charset="0"/>
              </a:rPr>
              <a:t>Agenda</a:t>
            </a:r>
            <a:br>
              <a:rPr lang="en-US" b="1" dirty="0">
                <a:solidFill>
                  <a:schemeClr val="accent1"/>
                </a:solidFill>
                <a:latin typeface="Corbel" panose="020B0503020204020204" pitchFamily="34" charset="0"/>
              </a:rPr>
            </a:br>
            <a:r>
              <a:rPr lang="en-US" sz="2400" dirty="0">
                <a:solidFill>
                  <a:schemeClr val="accent1"/>
                </a:solidFill>
                <a:latin typeface="Corbel" panose="020B0503020204020204" pitchFamily="34" charset="0"/>
              </a:rPr>
              <a:t>The international waterway of the Danube</a:t>
            </a:r>
            <a:endParaRPr lang="en-US" sz="2200" dirty="0">
              <a:solidFill>
                <a:schemeClr val="accent1"/>
              </a:solidFill>
              <a:latin typeface="Corbel" panose="020B0503020204020204" pitchFamily="34" charset="0"/>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9</a:t>
            </a:fld>
            <a:endParaRPr lang="de-AT" dirty="0">
              <a:solidFill>
                <a:prstClr val="white"/>
              </a:solidFill>
            </a:endParaRPr>
          </a:p>
        </p:txBody>
      </p:sp>
      <p:graphicFrame>
        <p:nvGraphicFramePr>
          <p:cNvPr id="5" name="Inhaltsplatzhalter 4"/>
          <p:cNvGraphicFramePr>
            <a:graphicFrameLocks/>
          </p:cNvGraphicFramePr>
          <p:nvPr>
            <p:extLst>
              <p:ext uri="{D42A27DB-BD31-4B8C-83A1-F6EECF244321}">
                <p14:modId xmlns:p14="http://schemas.microsoft.com/office/powerpoint/2010/main" val="3307923118"/>
              </p:ext>
            </p:extLst>
          </p:nvPr>
        </p:nvGraphicFramePr>
        <p:xfrm>
          <a:off x="1835696" y="1988840"/>
          <a:ext cx="604867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511244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ustom 8">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4_Clarity">
  <a:themeElements>
    <a:clrScheme name="Custom 3">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2_Clarity">
  <a:themeElements>
    <a:clrScheme name="Custom 7">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5_Clarity">
  <a:themeElements>
    <a:clrScheme name="Custom 4">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5304</Words>
  <Application>Microsoft Office PowerPoint</Application>
  <PresentationFormat>On-screen Show (4:3)</PresentationFormat>
  <Paragraphs>570</Paragraphs>
  <Slides>33</Slides>
  <Notes>33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33</vt:i4>
      </vt:variant>
    </vt:vector>
  </HeadingPairs>
  <TitlesOfParts>
    <vt:vector size="43" baseType="lpstr">
      <vt:lpstr>AkkuratStd-Light</vt:lpstr>
      <vt:lpstr>Arial</vt:lpstr>
      <vt:lpstr>Calibri</vt:lpstr>
      <vt:lpstr>Corbel</vt:lpstr>
      <vt:lpstr>Symbol</vt:lpstr>
      <vt:lpstr>Custom Design</vt:lpstr>
      <vt:lpstr>1_Clarity</vt:lpstr>
      <vt:lpstr>4_Clarity</vt:lpstr>
      <vt:lpstr>2_Clarity</vt:lpstr>
      <vt:lpstr>5_Clarity</vt:lpstr>
      <vt:lpstr>How to work with this learning material</vt:lpstr>
      <vt:lpstr>Learning objectives</vt:lpstr>
      <vt:lpstr>The international waterway of the Danube</vt:lpstr>
      <vt:lpstr>Warm-Up The International Waterway of the Danube</vt:lpstr>
      <vt:lpstr>The international waterway of the Danube</vt:lpstr>
      <vt:lpstr>European Waterways</vt:lpstr>
      <vt:lpstr>European Waterways</vt:lpstr>
      <vt:lpstr>Quiz European Waterways</vt:lpstr>
      <vt:lpstr>Agenda The international waterway of the Danube</vt:lpstr>
      <vt:lpstr>Danube – Data and Facts The Danube Waterway</vt:lpstr>
      <vt:lpstr>Danube – Data and Facts The Danube Waterway</vt:lpstr>
      <vt:lpstr>Danube Region The Danube Waterway </vt:lpstr>
      <vt:lpstr>Danube The Danube Waterway</vt:lpstr>
      <vt:lpstr>Transport volumes on the entire Danube (2020) The Danube Waterway</vt:lpstr>
      <vt:lpstr>Danube Ports The Danube Waterway</vt:lpstr>
      <vt:lpstr>Legal Framework Belgrade Convention</vt:lpstr>
      <vt:lpstr>PowerPoint Presentation</vt:lpstr>
      <vt:lpstr>Quiz The Danube waterway</vt:lpstr>
      <vt:lpstr>Agenda The international waterway of the Danube</vt:lpstr>
      <vt:lpstr>Rhine-Main-Danube Corridor</vt:lpstr>
      <vt:lpstr>Rhine-Main-Danube Corridor</vt:lpstr>
      <vt:lpstr>Rhine-Main-Danube Corridor</vt:lpstr>
      <vt:lpstr>Quiz Rhine-Main-Danube-Corridor</vt:lpstr>
      <vt:lpstr>Agenda The international waterway of the Danube</vt:lpstr>
      <vt:lpstr>The Rhine Waterway </vt:lpstr>
      <vt:lpstr>The Rhine Waterway </vt:lpstr>
      <vt:lpstr>Digression: Port of Rotterdam</vt:lpstr>
      <vt:lpstr>Comparison  Rhine and Danube</vt:lpstr>
      <vt:lpstr>Quiz The Rhine waterway</vt:lpstr>
      <vt:lpstr>ABC-list final exercise</vt:lpstr>
      <vt:lpstr>4-field-matrix final exercise</vt:lpstr>
      <vt:lpstr>Sources</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sabine.jung</dc:creator>
  <cp:lastModifiedBy>Kompp Ricarda</cp:lastModifiedBy>
  <cp:revision>402</cp:revision>
  <cp:lastPrinted>2013-04-09T11:49:52Z</cp:lastPrinted>
  <dcterms:created xsi:type="dcterms:W3CDTF">2012-09-17T08:31:25Z</dcterms:created>
  <dcterms:modified xsi:type="dcterms:W3CDTF">2022-09-27T08:22:12Z</dcterms:modified>
</cp:coreProperties>
</file>