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75" r:id="rId2"/>
  </p:sldMasterIdLst>
  <p:notesMasterIdLst>
    <p:notesMasterId r:id="rId21"/>
  </p:notesMasterIdLst>
  <p:handoutMasterIdLst>
    <p:handoutMasterId r:id="rId22"/>
  </p:handoutMasterIdLst>
  <p:sldIdLst>
    <p:sldId id="408" r:id="rId3"/>
    <p:sldId id="449" r:id="rId4"/>
    <p:sldId id="434" r:id="rId5"/>
    <p:sldId id="435" r:id="rId6"/>
    <p:sldId id="436" r:id="rId7"/>
    <p:sldId id="437" r:id="rId8"/>
    <p:sldId id="438" r:id="rId9"/>
    <p:sldId id="439" r:id="rId10"/>
    <p:sldId id="440" r:id="rId11"/>
    <p:sldId id="441" r:id="rId12"/>
    <p:sldId id="442" r:id="rId13"/>
    <p:sldId id="443" r:id="rId14"/>
    <p:sldId id="444" r:id="rId15"/>
    <p:sldId id="445" r:id="rId16"/>
    <p:sldId id="446" r:id="rId17"/>
    <p:sldId id="447" r:id="rId18"/>
    <p:sldId id="448" r:id="rId19"/>
    <p:sldId id="409" r:id="rId20"/>
  </p:sldIdLst>
  <p:sldSz cx="9144000" cy="6858000" type="screen4x3"/>
  <p:notesSz cx="666908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era Hofbauer" initials="VHO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0"/>
    <a:srgbClr val="CDD5E1"/>
    <a:srgbClr val="001C48"/>
    <a:srgbClr val="376092"/>
    <a:srgbClr val="5578A2"/>
    <a:srgbClr val="189B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6151" autoAdjust="0"/>
  </p:normalViewPr>
  <p:slideViewPr>
    <p:cSldViewPr showGuides="1">
      <p:cViewPr varScale="1">
        <p:scale>
          <a:sx n="109" d="100"/>
          <a:sy n="109" d="100"/>
        </p:scale>
        <p:origin x="159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30" d="100"/>
          <a:sy n="130" d="100"/>
        </p:scale>
        <p:origin x="-2202" y="3096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3CAE0-6BF2-49B4-AC71-7B5DB262EF0E}" type="datetimeFigureOut">
              <a:rPr lang="de-AT" smtClean="0"/>
              <a:t>20.12.2018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F46EB-28A2-4FDD-8BD3-CE8D3BEF81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57412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6333"/>
          </a:xfrm>
          <a:prstGeom prst="rect">
            <a:avLst/>
          </a:prstGeom>
        </p:spPr>
        <p:txBody>
          <a:bodyPr vert="horz" lIns="91820" tIns="45910" rIns="91820" bIns="45910" rtlCol="0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8" y="0"/>
            <a:ext cx="2889938" cy="496333"/>
          </a:xfrm>
          <a:prstGeom prst="rect">
            <a:avLst/>
          </a:prstGeom>
        </p:spPr>
        <p:txBody>
          <a:bodyPr vert="horz" lIns="91820" tIns="45910" rIns="91820" bIns="45910" rtlCol="0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CCFC2A34-98BB-4C93-A97D-162B0DCA04A7}" type="datetimeFigureOut">
              <a:rPr lang="de-AT" smtClean="0"/>
              <a:pPr/>
              <a:t>20.12.2018</a:t>
            </a:fld>
            <a:endParaRPr lang="de-A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6125"/>
            <a:ext cx="4960938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0" tIns="45910" rIns="91820" bIns="45910" rtlCol="0" anchor="ctr"/>
          <a:lstStyle/>
          <a:p>
            <a:endParaRPr lang="de-A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5"/>
            <a:ext cx="5335270" cy="4466988"/>
          </a:xfrm>
          <a:prstGeom prst="rect">
            <a:avLst/>
          </a:prstGeom>
        </p:spPr>
        <p:txBody>
          <a:bodyPr vert="horz" lIns="91820" tIns="45910" rIns="91820" bIns="4591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A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9938" cy="496333"/>
          </a:xfrm>
          <a:prstGeom prst="rect">
            <a:avLst/>
          </a:prstGeom>
        </p:spPr>
        <p:txBody>
          <a:bodyPr vert="horz" lIns="91820" tIns="45910" rIns="91820" bIns="45910" rtlCol="0" anchor="b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8" y="9428584"/>
            <a:ext cx="2889938" cy="496333"/>
          </a:xfrm>
          <a:prstGeom prst="rect">
            <a:avLst/>
          </a:prstGeom>
        </p:spPr>
        <p:txBody>
          <a:bodyPr vert="horz" lIns="91820" tIns="45910" rIns="91820" bIns="45910" rtlCol="0" anchor="b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56F06DAA-0A4E-4110-9797-3FB8CA0FEA93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50144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06DAA-0A4E-4110-9797-3FB8CA0FEA93}" type="slidenum">
              <a:rPr lang="de-AT" smtClean="0"/>
              <a:t>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84070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06DAA-0A4E-4110-9797-3FB8CA0FEA93}" type="slidenum">
              <a:rPr lang="de-AT" smtClean="0"/>
              <a:t>18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4970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>
            <a:lvl1pPr>
              <a:defRPr lang="en-US" sz="5400" kern="1200" cap="all" spc="-100" baseline="0" smtClean="0">
                <a:solidFill>
                  <a:srgbClr val="189BC4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1752600"/>
          </a:xfrm>
        </p:spPr>
        <p:txBody>
          <a:bodyPr/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76F-7C42-49B1-9215-C5252768BCA5}" type="datetime7">
              <a:rPr lang="de-AT" smtClean="0"/>
              <a:t>Dez-18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3F612-187A-48BF-B5EE-AA4BEE289BC1}" type="slidenum">
              <a:rPr lang="de-AT" smtClean="0"/>
              <a:t>‹Nr.›</a:t>
            </a:fld>
            <a:endParaRPr lang="de-AT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5800" y="3398520"/>
            <a:ext cx="7848600" cy="1588"/>
          </a:xfrm>
          <a:prstGeom prst="line">
            <a:avLst/>
          </a:prstGeom>
          <a:ln w="571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02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0F70-6875-4134-A78D-4C0CCF16E59D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49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4156-34B3-494F-A207-671B24DBAB82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037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FD42-AB24-47A9-A3BD-590F8E9C1898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934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AB9-FD8C-47D2-8389-2AC6704E63A4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3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  <a:lvl2pPr>
              <a:defRPr>
                <a:solidFill>
                  <a:srgbClr val="189BC4"/>
                </a:solidFill>
              </a:defRPr>
            </a:lvl2pPr>
            <a:lvl3pPr>
              <a:defRPr>
                <a:solidFill>
                  <a:srgbClr val="189BC4"/>
                </a:solidFill>
              </a:defRPr>
            </a:lvl3pPr>
            <a:lvl4pPr>
              <a:defRPr>
                <a:solidFill>
                  <a:srgbClr val="189BC4"/>
                </a:solidFill>
              </a:defRPr>
            </a:lvl4pPr>
            <a:lvl5pPr>
              <a:defRPr>
                <a:solidFill>
                  <a:srgbClr val="189BC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C34-6C44-4277-B246-65ADA1908AF9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7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629022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83006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49275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189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189BC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9685-EB74-4F15-B0EF-AD3171FBD264}" type="datetime7">
              <a:rPr lang="de-AT" smtClean="0">
                <a:solidFill>
                  <a:prstClr val="black"/>
                </a:solidFill>
              </a:rPr>
              <a:t>Dez-18</a:t>
            </a:fld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black"/>
                </a:solidFill>
              </a:rPr>
              <a:pPr/>
              <a:t>‹Nr.›</a:t>
            </a:fld>
            <a:endParaRPr lang="de-AT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94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189BC4"/>
                </a:solidFill>
              </a:defRPr>
            </a:lvl1pPr>
            <a:lvl2pPr>
              <a:defRPr sz="2400">
                <a:solidFill>
                  <a:srgbClr val="189BC4"/>
                </a:solidFill>
              </a:defRPr>
            </a:lvl2pPr>
            <a:lvl3pPr>
              <a:defRPr sz="2000">
                <a:solidFill>
                  <a:srgbClr val="189BC4"/>
                </a:solidFill>
              </a:defRPr>
            </a:lvl3pPr>
            <a:lvl4pPr>
              <a:defRPr sz="1800">
                <a:solidFill>
                  <a:srgbClr val="189BC4"/>
                </a:solidFill>
              </a:defRPr>
            </a:lvl4pPr>
            <a:lvl5pPr>
              <a:defRPr sz="1800">
                <a:solidFill>
                  <a:srgbClr val="189BC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189BC4"/>
                </a:solidFill>
              </a:defRPr>
            </a:lvl1pPr>
            <a:lvl2pPr>
              <a:defRPr sz="2400">
                <a:solidFill>
                  <a:srgbClr val="189BC4"/>
                </a:solidFill>
              </a:defRPr>
            </a:lvl2pPr>
            <a:lvl3pPr>
              <a:defRPr sz="2000">
                <a:solidFill>
                  <a:srgbClr val="189BC4"/>
                </a:solidFill>
              </a:defRPr>
            </a:lvl3pPr>
            <a:lvl4pPr>
              <a:defRPr sz="1800">
                <a:solidFill>
                  <a:srgbClr val="189BC4"/>
                </a:solidFill>
              </a:defRPr>
            </a:lvl4pPr>
            <a:lvl5pPr>
              <a:defRPr sz="1800">
                <a:solidFill>
                  <a:srgbClr val="189BC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857C-1BD9-4D14-B5E7-5A9650CCC6E0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8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582533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36517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02786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6330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189BC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189BC4"/>
                </a:solidFill>
              </a:defRPr>
            </a:lvl1pPr>
            <a:lvl2pPr>
              <a:defRPr sz="2000">
                <a:solidFill>
                  <a:srgbClr val="189BC4"/>
                </a:solidFill>
              </a:defRPr>
            </a:lvl2pPr>
            <a:lvl3pPr>
              <a:defRPr sz="1800">
                <a:solidFill>
                  <a:srgbClr val="189BC4"/>
                </a:solidFill>
              </a:defRPr>
            </a:lvl3pPr>
            <a:lvl4pPr>
              <a:defRPr sz="1600">
                <a:solidFill>
                  <a:srgbClr val="189BC4"/>
                </a:solidFill>
              </a:defRPr>
            </a:lvl4pPr>
            <a:lvl5pPr>
              <a:defRPr sz="1600">
                <a:solidFill>
                  <a:srgbClr val="189BC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189BC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189BC4"/>
                </a:solidFill>
              </a:defRPr>
            </a:lvl1pPr>
            <a:lvl2pPr>
              <a:defRPr sz="2000">
                <a:solidFill>
                  <a:srgbClr val="189BC4"/>
                </a:solidFill>
              </a:defRPr>
            </a:lvl2pPr>
            <a:lvl3pPr>
              <a:defRPr sz="1800">
                <a:solidFill>
                  <a:srgbClr val="189BC4"/>
                </a:solidFill>
              </a:defRPr>
            </a:lvl3pPr>
            <a:lvl4pPr>
              <a:defRPr sz="1600">
                <a:solidFill>
                  <a:srgbClr val="189BC4"/>
                </a:solidFill>
              </a:defRPr>
            </a:lvl4pPr>
            <a:lvl5pPr>
              <a:defRPr sz="1600">
                <a:solidFill>
                  <a:srgbClr val="189BC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9222F-D777-47A3-9705-640BEEFF4280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73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96A6-1945-4B41-BEAF-9E54098FB90C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6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486" y="594696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072" y="548680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08691" y="914949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076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D14B-1E48-49FE-BF4B-BA55AA24700E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-21441" y="-46549"/>
            <a:ext cx="9141134" cy="6880646"/>
          </a:xfrm>
          <a:prstGeom prst="rect">
            <a:avLst/>
          </a:prstGeom>
          <a:solidFill>
            <a:srgbClr val="CDD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/>
          <p:cNvSpPr/>
          <p:nvPr userDrawn="1"/>
        </p:nvSpPr>
        <p:spPr>
          <a:xfrm>
            <a:off x="7092280" y="3324"/>
            <a:ext cx="2051720" cy="6880646"/>
          </a:xfrm>
          <a:prstGeom prst="rect">
            <a:avLst/>
          </a:prstGeom>
          <a:solidFill>
            <a:srgbClr val="002E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800" cap="small" baseline="0" dirty="0" smtClean="0"/>
              <a:t>Die Binnenschifffahrts-Millionenshow</a:t>
            </a:r>
          </a:p>
          <a:p>
            <a:pPr algn="ctr"/>
            <a:endParaRPr lang="de-DE" sz="1600" dirty="0" smtClean="0"/>
          </a:p>
          <a:p>
            <a:pPr algn="ctr"/>
            <a:r>
              <a:rPr lang="de-DE" sz="1800" cap="small" baseline="0" dirty="0" smtClean="0"/>
              <a:t>Joker:</a:t>
            </a:r>
          </a:p>
          <a:p>
            <a:pPr algn="ctr"/>
            <a:r>
              <a:rPr lang="de-DE" sz="1600" dirty="0" smtClean="0"/>
              <a:t>50:50</a:t>
            </a:r>
          </a:p>
          <a:p>
            <a:pPr algn="ctr"/>
            <a:r>
              <a:rPr lang="de-DE" sz="1600" dirty="0" smtClean="0"/>
              <a:t>Telefonjoker</a:t>
            </a:r>
          </a:p>
          <a:p>
            <a:pPr algn="ctr"/>
            <a:r>
              <a:rPr lang="de-DE" sz="1600" dirty="0" smtClean="0"/>
              <a:t>Publikumsjoker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smtClean="0"/>
              <a:t>Frage</a:t>
            </a:r>
            <a:r>
              <a:rPr lang="de-DE" baseline="0" dirty="0" smtClean="0"/>
              <a:t> 15</a:t>
            </a:r>
          </a:p>
          <a:p>
            <a:pPr algn="ctr"/>
            <a:r>
              <a:rPr lang="de-DE" baseline="0" dirty="0" smtClean="0"/>
              <a:t>Frage 14</a:t>
            </a:r>
          </a:p>
          <a:p>
            <a:pPr algn="ctr"/>
            <a:r>
              <a:rPr lang="de-DE" baseline="0" dirty="0" smtClean="0"/>
              <a:t>Frage 13</a:t>
            </a:r>
          </a:p>
          <a:p>
            <a:pPr algn="ctr"/>
            <a:r>
              <a:rPr lang="de-DE" baseline="0" dirty="0" smtClean="0"/>
              <a:t>Frage 12</a:t>
            </a:r>
          </a:p>
          <a:p>
            <a:pPr algn="ctr"/>
            <a:r>
              <a:rPr lang="de-DE" baseline="0" dirty="0" smtClean="0"/>
              <a:t>Frage 11</a:t>
            </a:r>
          </a:p>
          <a:p>
            <a:pPr algn="ctr"/>
            <a:r>
              <a:rPr lang="de-DE" baseline="0" dirty="0" smtClean="0"/>
              <a:t>Frage 10</a:t>
            </a:r>
          </a:p>
          <a:p>
            <a:pPr algn="ctr"/>
            <a:r>
              <a:rPr lang="de-DE" baseline="0" dirty="0" smtClean="0"/>
              <a:t>Frage 9</a:t>
            </a:r>
          </a:p>
          <a:p>
            <a:pPr algn="ctr"/>
            <a:r>
              <a:rPr lang="de-DE" baseline="0" dirty="0" smtClean="0"/>
              <a:t>Frage 8</a:t>
            </a:r>
          </a:p>
          <a:p>
            <a:pPr algn="ctr"/>
            <a:r>
              <a:rPr lang="de-DE" baseline="0" dirty="0" smtClean="0"/>
              <a:t>Frage 7</a:t>
            </a:r>
          </a:p>
          <a:p>
            <a:pPr algn="ctr"/>
            <a:r>
              <a:rPr lang="de-DE" baseline="0" dirty="0" smtClean="0"/>
              <a:t>Frage 6</a:t>
            </a:r>
          </a:p>
          <a:p>
            <a:pPr algn="ctr"/>
            <a:r>
              <a:rPr lang="de-DE" baseline="0" dirty="0" smtClean="0"/>
              <a:t>Frage 5</a:t>
            </a:r>
          </a:p>
          <a:p>
            <a:pPr algn="ctr"/>
            <a:r>
              <a:rPr lang="de-DE" baseline="0" dirty="0" smtClean="0"/>
              <a:t>Frage 4</a:t>
            </a:r>
          </a:p>
          <a:p>
            <a:pPr algn="ctr"/>
            <a:r>
              <a:rPr lang="de-DE" baseline="0" dirty="0" smtClean="0"/>
              <a:t>Frage 3</a:t>
            </a:r>
          </a:p>
          <a:p>
            <a:pPr algn="ctr"/>
            <a:r>
              <a:rPr lang="de-DE" baseline="0" dirty="0" smtClean="0"/>
              <a:t>Frage 2</a:t>
            </a:r>
          </a:p>
          <a:p>
            <a:pPr algn="ctr"/>
            <a:r>
              <a:rPr lang="de-DE" baseline="0" dirty="0" smtClean="0"/>
              <a:t>Frage 1</a:t>
            </a:r>
            <a:endParaRPr lang="de-AT" dirty="0"/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-45748" y="870776"/>
            <a:ext cx="7138028" cy="4011688"/>
            <a:chOff x="-45748" y="1476578"/>
            <a:chExt cx="7138028" cy="4011688"/>
          </a:xfrm>
        </p:grpSpPr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-39608" y="1476578"/>
              <a:ext cx="7131888" cy="4011688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 userDrawn="1"/>
          </p:nvSpPr>
          <p:spPr>
            <a:xfrm>
              <a:off x="-45748" y="1476578"/>
              <a:ext cx="67839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Quelle: ORF</a:t>
              </a:r>
              <a:endParaRPr lang="de-AT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pic>
        <p:nvPicPr>
          <p:cNvPr id="14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15" y="5877369"/>
            <a:ext cx="1501638" cy="3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661248"/>
            <a:ext cx="792088" cy="696109"/>
          </a:xfrm>
          <a:prstGeom prst="rect">
            <a:avLst/>
          </a:prstGeom>
          <a:noFill/>
          <a:extLst/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 rotWithShape="1">
          <a:blip r:embed="rId5" cstate="screen">
            <a:clrChange>
              <a:clrFrom>
                <a:srgbClr val="FFFCFD"/>
              </a:clrFrom>
              <a:clrTo>
                <a:srgbClr val="FFFC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5319383" y="5888666"/>
            <a:ext cx="1256179" cy="33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196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>
                <a:solidFill>
                  <a:srgbClr val="189BC4"/>
                </a:solidFill>
              </a:defRPr>
            </a:lvl1pPr>
            <a:lvl2pPr>
              <a:defRPr sz="2800">
                <a:solidFill>
                  <a:srgbClr val="189BC4"/>
                </a:solidFill>
              </a:defRPr>
            </a:lvl2pPr>
            <a:lvl3pPr>
              <a:defRPr sz="2400">
                <a:solidFill>
                  <a:srgbClr val="189BC4"/>
                </a:solidFill>
              </a:defRPr>
            </a:lvl3pPr>
            <a:lvl4pPr>
              <a:defRPr sz="2000">
                <a:solidFill>
                  <a:srgbClr val="189BC4"/>
                </a:solidFill>
              </a:defRPr>
            </a:lvl4pPr>
            <a:lvl5pPr>
              <a:defRPr sz="2000">
                <a:solidFill>
                  <a:srgbClr val="189BC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>
                <a:solidFill>
                  <a:srgbClr val="189BC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726A-A298-4DEA-B7A2-D05DBBD5E415}" type="datetime7">
              <a:rPr lang="de-AT" smtClean="0">
                <a:solidFill>
                  <a:prstClr val="white"/>
                </a:solidFill>
              </a:rPr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95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A5759BD0-624F-43C8-B800-062DF3ADF3D5}" type="datetime7">
              <a:rPr lang="de-AT" smtClean="0"/>
              <a:pPr/>
              <a:t>Dez-18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CD93F612-187A-48BF-B5EE-AA4BEE289BC1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7363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5578A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36512" y="6641176"/>
            <a:ext cx="9289032" cy="460232"/>
          </a:xfrm>
          <a:prstGeom prst="rect">
            <a:avLst/>
          </a:prstGeom>
          <a:solidFill>
            <a:srgbClr val="002E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4762872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 </a:t>
            </a:r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en-US" dirty="0" smtClean="0"/>
              <a:t> Test </a:t>
            </a:r>
            <a:r>
              <a:rPr lang="en-US" dirty="0" err="1" smtClean="0"/>
              <a:t>wie</a:t>
            </a:r>
            <a:r>
              <a:rPr lang="en-US" dirty="0" smtClean="0"/>
              <a:t> der </a:t>
            </a:r>
            <a:r>
              <a:rPr lang="en-US" dirty="0" err="1" smtClean="0"/>
              <a:t>zweizeiliger</a:t>
            </a:r>
            <a:r>
              <a:rPr lang="en-US" dirty="0" smtClean="0"/>
              <a:t> Text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8229600" cy="4776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1484783"/>
            <a:ext cx="9252521" cy="163635"/>
          </a:xfrm>
          <a:prstGeom prst="rect">
            <a:avLst/>
          </a:prstGeom>
          <a:solidFill>
            <a:srgbClr val="002E60"/>
          </a:solidFill>
          <a:ln>
            <a:solidFill>
              <a:srgbClr val="002E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3536" y="6597352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fld id="{B7322B96-C2BA-4112-8EFC-E13FF6A7CD00}" type="datetime7">
              <a:rPr lang="de-AT" smtClean="0">
                <a:solidFill>
                  <a:prstClr val="white"/>
                </a:solidFill>
              </a:rPr>
              <a:pPr/>
              <a:t>Dez-18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96336" y="6597352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5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rgbClr val="5578A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rewway.at/de/services/" TargetMode="External"/><Relationship Id="rId5" Type="http://schemas.openxmlformats.org/officeDocument/2006/relationships/hyperlink" Target="http://www.rewway.at/de/lehrmittel/pakete/" TargetMode="External"/><Relationship Id="rId4" Type="http://schemas.openxmlformats.org/officeDocument/2006/relationships/hyperlink" Target="mailto:rewway@fh-steyr.a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3517918"/>
            <a:ext cx="2516190" cy="1548310"/>
          </a:xfrm>
          <a:prstGeom prst="rect">
            <a:avLst/>
          </a:prstGeom>
          <a:ln>
            <a:noFill/>
          </a:ln>
          <a:effectLst>
            <a:glow rad="2667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www.via-donau.org/typo3temp/pics/4d8a5a418a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04226" y="3517918"/>
            <a:ext cx="2257189" cy="1563104"/>
          </a:xfrm>
          <a:prstGeom prst="rect">
            <a:avLst/>
          </a:prstGeom>
          <a:noFill/>
          <a:effectLst>
            <a:glow rad="266700">
              <a:schemeClr val="accent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0145" y="5258472"/>
            <a:ext cx="1939980" cy="797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itle 6"/>
          <p:cNvSpPr>
            <a:spLocks noGrp="1"/>
          </p:cNvSpPr>
          <p:nvPr>
            <p:ph type="ctrTitle"/>
          </p:nvPr>
        </p:nvSpPr>
        <p:spPr>
          <a:xfrm>
            <a:off x="683568" y="1166784"/>
            <a:ext cx="7772400" cy="1470025"/>
          </a:xfrm>
        </p:spPr>
        <p:txBody>
          <a:bodyPr>
            <a:normAutofit/>
          </a:bodyPr>
          <a:lstStyle/>
          <a:p>
            <a:r>
              <a:rPr lang="de-AT" sz="3200" b="1" cap="none" dirty="0" smtClean="0">
                <a:solidFill>
                  <a:srgbClr val="376092"/>
                </a:solidFill>
              </a:rPr>
              <a:t>DIE BINNENSCHIFFFAHRTS-MILLIONENSHOW</a:t>
            </a:r>
            <a:endParaRPr lang="de-AT" sz="3200" b="1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" name="Picture 11" descr="C:\Users\p41662\AppData\Local\Microsoft\Windows\Temporary Internet Files\Content.Outlook\VDWGJMU4\RZ-Logo-Logistikum-hoch-cmyk-2000x2000px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111" y="5258472"/>
            <a:ext cx="845810" cy="842034"/>
          </a:xfrm>
          <a:prstGeom prst="rect">
            <a:avLst/>
          </a:prstGeom>
          <a:noFill/>
          <a:extLst/>
        </p:spPr>
      </p:pic>
      <p:pic>
        <p:nvPicPr>
          <p:cNvPr id="14" name="Picture 2" descr="C:\Users\p41662\AppData\Local\Microsoft\Windows\Temporary Internet Files\Content.Outlook\VDWGJMU4\REWWay (2)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226" y="5373216"/>
            <a:ext cx="2232248" cy="56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82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Binnenschiff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Flugzeug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Zug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LKW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4509118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Welches </a:t>
              </a:r>
              <a:r>
                <a:rPr lang="de-AT" dirty="0"/>
                <a:t>Verkehrsmittel verursacht die geringsten externen Kosten</a:t>
              </a:r>
              <a:r>
                <a:rPr lang="de-AT" dirty="0" smtClean="0"/>
                <a:t>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6462" y="3310451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Binnenschiff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0267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Hafen Paris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Hafen Hamburg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Hafen Rotterdam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Hafen Wien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4221088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Welcher </a:t>
              </a:r>
              <a:r>
                <a:rPr lang="de-AT" dirty="0"/>
                <a:t>Hafen ist der größte Hochseehafen Europas?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44850" y="439759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C</a:t>
              </a:r>
              <a:r>
                <a:rPr lang="de-DE" dirty="0" smtClean="0"/>
                <a:t>: Hafen Rotterdam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91122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/>
                <a:t>A</a:t>
              </a:r>
              <a:r>
                <a:rPr lang="de-DE" dirty="0" smtClean="0"/>
                <a:t>nzahl an Brücken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Brückekran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Breite der Brücken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Durchfahrtshöhe (Brücken)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3933056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Was </a:t>
              </a:r>
              <a:r>
                <a:rPr lang="de-AT" dirty="0"/>
                <a:t>ist wichtig für die Schiffbarkeit entlang der Donau?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792386" y="3324901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Durchfahrtshöhe (Brücken)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9812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20 Minuten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120 Minuten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60 Minuten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40 Minuten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3645024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lange dauert circa ein Schleusengang (Stand 2013)?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792387" y="3324496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40 Minuten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424748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7 %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75 %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42 %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18 %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3368849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</a:t>
              </a:r>
              <a:r>
                <a:rPr lang="de-AT" dirty="0"/>
                <a:t>hoch war der Anteil von LKWs am Modal Split 2014?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815918" y="440461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75 %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11705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/>
                <a:t>höhere Verbraucherpreise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/>
                <a:t>verminderte Qualität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/>
                <a:t>keine Auswirkungen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/>
                <a:t>niedrigere Verbraucherpreise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3075979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Was </a:t>
              </a:r>
              <a:r>
                <a:rPr lang="de-AT" dirty="0"/>
                <a:t>wäre die Auswirkung von höheren Transportpreisen?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81885" y="3317472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A</a:t>
              </a:r>
              <a:r>
                <a:rPr lang="de-DE" dirty="0" smtClean="0"/>
                <a:t>: </a:t>
              </a:r>
              <a:r>
                <a:rPr lang="de-DE" dirty="0"/>
                <a:t>höhere Verbraucherpreise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31216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60 Mio.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100 Mio.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90 Mio.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70 Mio.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2852936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</a:t>
              </a:r>
              <a:r>
                <a:rPr lang="de-AT" dirty="0"/>
                <a:t>viel Einwohner hat der Donaukorridor (Stand 2013)?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42711" y="439759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90 Mio.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12608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Export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Import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Inland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Transit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2564901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600" dirty="0"/>
                <a:t>Welcher Güterverkehr hatte den größten Anteil (in Tonnen) am gesamten Transportaufkommen in Österreich auf der Donau 2014?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815917" y="439759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: Import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08019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Users\p41662\AppData\Local\Microsoft\Windows\Temporary Internet Files\Content.Outlook\VDWGJMU4\RZ-Logo-Logistikum-hoch-cmyk-2000x2000px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89240"/>
            <a:ext cx="996274" cy="1008112"/>
          </a:xfrm>
          <a:prstGeom prst="rect">
            <a:avLst/>
          </a:prstGeom>
          <a:noFill/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>
                <a:solidFill>
                  <a:srgbClr val="376092"/>
                </a:solidFill>
              </a:rPr>
              <a:t>Zusatzinformation</a:t>
            </a:r>
            <a:endParaRPr lang="de-AT" b="1" dirty="0">
              <a:solidFill>
                <a:srgbClr val="37609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</a:rPr>
              <a:t>Wir hoffen unser Foliensatz hat Ihren Ansprüchen entsprochen!</a:t>
            </a:r>
          </a:p>
          <a:p>
            <a:pPr marL="0" indent="0">
              <a:buNone/>
            </a:pPr>
            <a:endParaRPr lang="de-AT" sz="2000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b="1" dirty="0">
                <a:solidFill>
                  <a:schemeClr val="accent1"/>
                </a:solidFill>
              </a:rPr>
              <a:t> </a:t>
            </a:r>
            <a:r>
              <a:rPr lang="de-AT" sz="2000" b="1" dirty="0" smtClean="0">
                <a:solidFill>
                  <a:schemeClr val="accent1"/>
                </a:solidFill>
              </a:rPr>
              <a:t>        - Sie können den Foliensatz gerne Ihren Wünschen und Anforderungen entsprechend adaptieren und für Ihren Unterricht/Vorträge verwenden.</a:t>
            </a:r>
          </a:p>
          <a:p>
            <a:pPr marL="0" indent="0">
              <a:buNone/>
            </a:pPr>
            <a:endParaRPr lang="de-AT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</a:rPr>
              <a:t>Für Fragen und Rückmeldungen stehen wir jederzeit gerne per Mail unter </a:t>
            </a:r>
          </a:p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  <a:hlinkClick r:id="rId4"/>
              </a:rPr>
              <a:t>rewway@fh-steyr.at</a:t>
            </a:r>
            <a:r>
              <a:rPr lang="de-AT" sz="2000" b="1" dirty="0" smtClean="0">
                <a:solidFill>
                  <a:schemeClr val="accent1"/>
                </a:solidFill>
              </a:rPr>
              <a:t> zur Verfügung.</a:t>
            </a:r>
          </a:p>
          <a:p>
            <a:pPr marL="0" indent="0">
              <a:buNone/>
            </a:pPr>
            <a:endParaRPr lang="de-AT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</a:rPr>
              <a:t>Weitere Foliensätze finden Sie unter:</a:t>
            </a:r>
          </a:p>
          <a:p>
            <a:pPr marL="0" indent="0">
              <a:buNone/>
            </a:pPr>
            <a:endParaRPr lang="de-AT" sz="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dirty="0">
                <a:solidFill>
                  <a:schemeClr val="accent1"/>
                </a:solidFill>
                <a:hlinkClick r:id="rId5"/>
              </a:rPr>
              <a:t>http://www.rewway.at/de/lehrmittel/pakete</a:t>
            </a:r>
            <a:r>
              <a:rPr lang="de-AT" sz="2000" dirty="0" smtClean="0">
                <a:solidFill>
                  <a:schemeClr val="accent1"/>
                </a:solidFill>
                <a:hlinkClick r:id="rId5"/>
              </a:rPr>
              <a:t>/</a:t>
            </a:r>
            <a:r>
              <a:rPr lang="de-AT" sz="2000" dirty="0" smtClean="0">
                <a:solidFill>
                  <a:schemeClr val="accent1"/>
                </a:solidFill>
              </a:rPr>
              <a:t> </a:t>
            </a:r>
            <a:endParaRPr lang="de-AT" sz="20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de-AT" sz="2000" dirty="0" smtClean="0"/>
          </a:p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</a:rPr>
              <a:t>Haben Sie vielleicht Interesse an einer Exkursion oder einem Fachvortrag?</a:t>
            </a:r>
          </a:p>
          <a:p>
            <a:pPr marL="0" indent="0">
              <a:buNone/>
            </a:pPr>
            <a:r>
              <a:rPr lang="de-AT" sz="2000" dirty="0">
                <a:solidFill>
                  <a:schemeClr val="accent1"/>
                </a:solidFill>
                <a:hlinkClick r:id="rId6"/>
              </a:rPr>
              <a:t>http://www.rewway.at/de/services</a:t>
            </a:r>
            <a:r>
              <a:rPr lang="de-AT" sz="2000" dirty="0" smtClean="0">
                <a:solidFill>
                  <a:schemeClr val="accent1"/>
                </a:solidFill>
                <a:hlinkClick r:id="rId6"/>
              </a:rPr>
              <a:t>/</a:t>
            </a:r>
            <a:r>
              <a:rPr lang="de-AT" sz="2000" dirty="0" smtClean="0">
                <a:solidFill>
                  <a:schemeClr val="accent1"/>
                </a:solidFill>
              </a:rPr>
              <a:t> </a:t>
            </a:r>
            <a:endParaRPr lang="de-AT" sz="2000" dirty="0">
              <a:solidFill>
                <a:schemeClr val="accent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/>
              <a:t>18</a:t>
            </a:fld>
            <a:endParaRPr lang="de-A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15660"/>
            <a:ext cx="432048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81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-22646"/>
            <a:ext cx="9141134" cy="6880646"/>
          </a:xfrm>
          <a:prstGeom prst="rect">
            <a:avLst/>
          </a:prstGeom>
          <a:solidFill>
            <a:srgbClr val="CDD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7" name="Gruppieren 6"/>
          <p:cNvGrpSpPr/>
          <p:nvPr/>
        </p:nvGrpSpPr>
        <p:grpSpPr>
          <a:xfrm>
            <a:off x="-45748" y="583006"/>
            <a:ext cx="9186882" cy="5201924"/>
            <a:chOff x="-45748" y="1476578"/>
            <a:chExt cx="7138028" cy="4011688"/>
          </a:xfrm>
        </p:grpSpPr>
        <p:pic>
          <p:nvPicPr>
            <p:cNvPr id="8" name="Grafik 7"/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-39608" y="1476578"/>
              <a:ext cx="7131888" cy="4011688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 userDrawn="1"/>
          </p:nvSpPr>
          <p:spPr>
            <a:xfrm>
              <a:off x="-45748" y="1476578"/>
              <a:ext cx="67839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Quelle: ORF</a:t>
              </a:r>
              <a:endParaRPr lang="de-AT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pic>
        <p:nvPicPr>
          <p:cNvPr id="10" name="Picture 2" descr="C:\Users\p41662\AppData\Local\Microsoft\Windows\Temporary Internet Files\Content.Outlook\VDWGJMU4\REWWay (2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73" y="6091802"/>
            <a:ext cx="1501638" cy="3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C:\Users\p41662\AppData\Local\Microsoft\Windows\Temporary Internet Files\Content.Outlook\VDWGJMU4\RZ-Logo-Logistikum-hoch-cmyk-2000x2000px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4957" y="5949037"/>
            <a:ext cx="792088" cy="696109"/>
          </a:xfrm>
          <a:prstGeom prst="rect">
            <a:avLst/>
          </a:prstGeom>
          <a:noFill/>
          <a:ex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5" cstate="screen">
            <a:clrChange>
              <a:clrFrom>
                <a:srgbClr val="FFFCFD"/>
              </a:clrFrom>
              <a:clrTo>
                <a:srgbClr val="FFFC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407391" y="6160614"/>
            <a:ext cx="1256179" cy="33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0600"/>
          </a:xfrm>
        </p:spPr>
        <p:txBody>
          <a:bodyPr/>
          <a:lstStyle/>
          <a:p>
            <a:pPr algn="ctr"/>
            <a:r>
              <a:rPr lang="de-DE" b="1" dirty="0" smtClean="0">
                <a:solidFill>
                  <a:schemeClr val="accent1"/>
                </a:solidFill>
              </a:rPr>
              <a:t>Die Binnenschifffahrts-Millionenshow</a:t>
            </a:r>
            <a:endParaRPr lang="de-AT" b="1" dirty="0">
              <a:solidFill>
                <a:schemeClr val="accent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95264"/>
            <a:ext cx="8229600" cy="4392488"/>
          </a:xfrm>
        </p:spPr>
        <p:txBody>
          <a:bodyPr>
            <a:normAutofit/>
          </a:bodyPr>
          <a:lstStyle/>
          <a:p>
            <a:pPr algn="just"/>
            <a:r>
              <a:rPr lang="de-DE" dirty="0" smtClean="0">
                <a:solidFill>
                  <a:schemeClr val="accent1"/>
                </a:solidFill>
              </a:rPr>
              <a:t>15 Fragen mit je 4 Antwortmöglichkeiten, aber nur eine davon ist richtig. Die Frage ist, welche?</a:t>
            </a:r>
          </a:p>
          <a:p>
            <a:pPr algn="just"/>
            <a:r>
              <a:rPr lang="de-DE" dirty="0" smtClean="0">
                <a:solidFill>
                  <a:schemeClr val="accent1"/>
                </a:solidFill>
              </a:rPr>
              <a:t>Jeder Kandidat hat einen Telefonjoker, einen Publikumsjoker und einen 50:50-Joker. Nutzt sie weise, denn ihr werdet sie brauchen.</a:t>
            </a:r>
          </a:p>
          <a:p>
            <a:pPr algn="just"/>
            <a:r>
              <a:rPr lang="de-DE" dirty="0" smtClean="0">
                <a:solidFill>
                  <a:schemeClr val="accent1"/>
                </a:solidFill>
              </a:rPr>
              <a:t>Es werden Fragen zu den folgenden Themenbereichen gestellt: </a:t>
            </a:r>
            <a:r>
              <a:rPr lang="de-AT" dirty="0">
                <a:solidFill>
                  <a:schemeClr val="accent1"/>
                </a:solidFill>
              </a:rPr>
              <a:t>Häfen, Grundlagen der Binnenschifffahrt, Die Wasserstraße </a:t>
            </a:r>
            <a:r>
              <a:rPr lang="de-AT" dirty="0" smtClean="0">
                <a:solidFill>
                  <a:schemeClr val="accent1"/>
                </a:solidFill>
              </a:rPr>
              <a:t>Donau </a:t>
            </a:r>
            <a:r>
              <a:rPr lang="de-AT" dirty="0">
                <a:solidFill>
                  <a:schemeClr val="accent1"/>
                </a:solidFill>
              </a:rPr>
              <a:t>(</a:t>
            </a:r>
            <a:r>
              <a:rPr lang="de-AT" dirty="0" err="1">
                <a:solidFill>
                  <a:schemeClr val="accent1"/>
                </a:solidFill>
              </a:rPr>
              <a:t>Wirtschafts</a:t>
            </a:r>
            <a:r>
              <a:rPr lang="de-AT" dirty="0">
                <a:solidFill>
                  <a:schemeClr val="accent1"/>
                </a:solidFill>
              </a:rPr>
              <a:t>)</a:t>
            </a:r>
            <a:r>
              <a:rPr lang="de-AT" dirty="0" err="1">
                <a:solidFill>
                  <a:schemeClr val="accent1"/>
                </a:solidFill>
              </a:rPr>
              <a:t>geographie</a:t>
            </a:r>
            <a:r>
              <a:rPr lang="de-AT" dirty="0">
                <a:solidFill>
                  <a:schemeClr val="accent1"/>
                </a:solidFill>
              </a:rPr>
              <a:t>, Multimodale </a:t>
            </a:r>
            <a:r>
              <a:rPr lang="de-AT" dirty="0" smtClean="0">
                <a:solidFill>
                  <a:schemeClr val="accent1"/>
                </a:solidFill>
              </a:rPr>
              <a:t>Transporte und Markt </a:t>
            </a:r>
            <a:r>
              <a:rPr lang="de-AT" dirty="0">
                <a:solidFill>
                  <a:schemeClr val="accent1"/>
                </a:solidFill>
              </a:rPr>
              <a:t>der </a:t>
            </a:r>
            <a:r>
              <a:rPr lang="de-AT" dirty="0" smtClean="0">
                <a:solidFill>
                  <a:schemeClr val="accent1"/>
                </a:solidFill>
              </a:rPr>
              <a:t>Donauschifffahrt.</a:t>
            </a:r>
            <a:endParaRPr lang="de-DE" b="1" dirty="0" smtClean="0"/>
          </a:p>
          <a:p>
            <a:pPr marL="0" indent="0" algn="ctr">
              <a:spcBef>
                <a:spcPts val="1800"/>
              </a:spcBef>
              <a:buNone/>
            </a:pPr>
            <a:r>
              <a:rPr lang="de-DE" b="1" dirty="0" smtClean="0"/>
              <a:t>Viel </a:t>
            </a:r>
            <a:r>
              <a:rPr lang="de-DE" b="1" dirty="0"/>
              <a:t>Spaß wünscht das </a:t>
            </a:r>
            <a:r>
              <a:rPr lang="de-DE" b="1" dirty="0" err="1"/>
              <a:t>REWWay</a:t>
            </a:r>
            <a:r>
              <a:rPr lang="de-DE" b="1" dirty="0"/>
              <a:t>-Team</a:t>
            </a:r>
            <a:r>
              <a:rPr lang="de-DE" b="1" dirty="0" smtClean="0"/>
              <a:t>!</a:t>
            </a:r>
            <a:endParaRPr lang="de-DE" dirty="0">
              <a:solidFill>
                <a:schemeClr val="accent1"/>
              </a:solidFill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9927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4-6 Mio. t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20-24 Mio. t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14-18 Mio. t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9-12 Mio. t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6381328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400" dirty="0"/>
                <a:t>Wie viele Millionen Tonnen Güter werden jährlich in Österreich auf der Donau befördert?</a:t>
              </a:r>
              <a:br>
                <a:rPr lang="de-AT" sz="1400" dirty="0"/>
              </a:br>
              <a:r>
                <a:rPr lang="de-AT" sz="1400" dirty="0"/>
                <a:t>(Zeitraum 2007-2014</a:t>
              </a:r>
              <a:r>
                <a:rPr lang="de-AT" sz="1400" dirty="0" smtClean="0"/>
                <a:t>)</a:t>
              </a:r>
              <a:endParaRPr lang="de-AT" sz="1400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30112" y="3252490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9-12 Mio. t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95089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418774" y="329111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Niederlande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26612" y="4365102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Spanien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59531" y="4365102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Österreich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803083" y="328498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Slowenien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6165304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59530" y="1844824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600" dirty="0" smtClean="0"/>
                <a:t>Welches </a:t>
              </a:r>
              <a:r>
                <a:rPr lang="de-AT" sz="1600" dirty="0"/>
                <a:t>Land innerhalb der EU hat den höchsten Anteil an Binnenschifffahrt?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16036" y="2240866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/>
          <p:nvPr/>
        </p:nvCxnSpPr>
        <p:spPr>
          <a:xfrm flipH="1">
            <a:off x="-15120" y="3501008"/>
            <a:ext cx="811393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38485" y="4581125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39902" y="2239726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>
            <a:endCxn id="19" idx="3"/>
          </p:cNvCxnSpPr>
          <p:nvPr/>
        </p:nvCxnSpPr>
        <p:spPr>
          <a:xfrm flipH="1">
            <a:off x="6221352" y="3501005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90908" y="4581125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>
            <a:stCxn id="20" idx="3"/>
          </p:cNvCxnSpPr>
          <p:nvPr/>
        </p:nvCxnSpPr>
        <p:spPr>
          <a:xfrm flipH="1">
            <a:off x="3200891" y="3501005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35472" y="4581125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414980" y="3245466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A</a:t>
              </a:r>
              <a:r>
                <a:rPr lang="de-DE" dirty="0" smtClean="0"/>
                <a:t>: Niederlande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21844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01228"/>
            <a:ext cx="2808312" cy="432050"/>
            <a:chOff x="971600" y="3717031"/>
            <a:chExt cx="2592288" cy="360043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4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Süden nach Norden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4466" y="438837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Westen nach Osten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38135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Süden nach Osten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9" y="3301231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Norden nach Osten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740352" y="5877272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86107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600" dirty="0" smtClean="0"/>
                <a:t>Die Donau fließt von …</a:t>
              </a:r>
              <a:endParaRPr lang="de-AT" sz="1600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25711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26730" y="3517255"/>
            <a:ext cx="912309" cy="7023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59737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25597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>
            <a:endCxn id="19" idx="3"/>
          </p:cNvCxnSpPr>
          <p:nvPr/>
        </p:nvCxnSpPr>
        <p:spPr>
          <a:xfrm flipH="1">
            <a:off x="6210658" y="351725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59737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>
            <a:stCxn id="20" idx="3"/>
          </p:cNvCxnSpPr>
          <p:nvPr/>
        </p:nvCxnSpPr>
        <p:spPr>
          <a:xfrm flipH="1">
            <a:off x="3190197" y="351725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/>
          <p:nvPr/>
        </p:nvCxnSpPr>
        <p:spPr>
          <a:xfrm flipH="1">
            <a:off x="3124778" y="459737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817482" y="4341834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: Westen nach Osten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12991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Ölhafen</a:t>
              </a:r>
              <a:r>
                <a:rPr lang="de-DE" dirty="0" smtClean="0"/>
                <a:t> </a:t>
              </a:r>
              <a:r>
                <a:rPr lang="de-DE" dirty="0" err="1" smtClean="0"/>
                <a:t>Lobau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Hafen Krems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Containerhafen </a:t>
              </a:r>
              <a:r>
                <a:rPr lang="de-DE" dirty="0" err="1" smtClean="0"/>
                <a:t>Freudenau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Werkshafen der voestalpine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5589240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600" dirty="0" smtClean="0"/>
                <a:t>Welcher Hafen ist der größte österreichische Donauhafen?</a:t>
              </a:r>
              <a:endParaRPr lang="de-AT" sz="1600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792388" y="3324499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Werkshafen der voestalpine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78772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Umschlag von rollenden Gütern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Umschlag von Autos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Umschlag von Schüttgut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Umschlag von Flüssiggütern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5301208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Wozu wird ein Verladetrichter verwendet?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44850" y="439759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Umschlag von Schüttgut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43680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8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14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12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10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5013176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</a:t>
              </a:r>
              <a:r>
                <a:rPr lang="de-AT" dirty="0"/>
                <a:t>viele Anrainerstaaten hat die Donau?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792386" y="331747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10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5056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395536" y="3356992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90,5 %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815918" y="4437111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97,8 %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348837" y="4437111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96,4 %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792387" y="3364012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93,2%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4725142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348836" y="1916833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hoch ist die Verfügbarkeit bzw. Schiffbarkeit der Donau pro Jahr?</a:t>
              </a:r>
            </a:p>
            <a:p>
              <a:pPr lvl="0" algn="ctr"/>
              <a:r>
                <a:rPr lang="de-AT" dirty="0" smtClean="0"/>
                <a:t>(Beobachtungszeitraum 1997-2014)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126730" y="2312875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49179" y="3573017"/>
            <a:ext cx="834758" cy="7021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49179" y="4653134"/>
            <a:ext cx="788059" cy="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429208" y="2311735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210658" y="3573014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480214" y="4653134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190197" y="3573014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124778" y="4653134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815917" y="4404615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97,8%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36985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rity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3C628F"/>
      </a:accent1>
      <a:accent2>
        <a:srgbClr val="2D9DD9"/>
      </a:accent2>
      <a:accent3>
        <a:srgbClr val="F7A941"/>
      </a:accent3>
      <a:accent4>
        <a:srgbClr val="3C628F"/>
      </a:accent4>
      <a:accent5>
        <a:srgbClr val="2D9DD9"/>
      </a:accent5>
      <a:accent6>
        <a:srgbClr val="F7A941"/>
      </a:accent6>
      <a:hlink>
        <a:srgbClr val="3C628F"/>
      </a:hlink>
      <a:folHlink>
        <a:srgbClr val="3C628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623</Words>
  <Application>Microsoft Office PowerPoint</Application>
  <PresentationFormat>Bildschirmpräsentation (4:3)</PresentationFormat>
  <Paragraphs>115</Paragraphs>
  <Slides>18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18</vt:i4>
      </vt:variant>
    </vt:vector>
  </HeadingPairs>
  <TitlesOfParts>
    <vt:vector size="23" baseType="lpstr">
      <vt:lpstr>Arial</vt:lpstr>
      <vt:lpstr>Calibri</vt:lpstr>
      <vt:lpstr>Corbel</vt:lpstr>
      <vt:lpstr>Custom Design</vt:lpstr>
      <vt:lpstr>1_Clarity</vt:lpstr>
      <vt:lpstr>DIE BINNENSCHIFFFAHRTS-MILLIONENSHOW</vt:lpstr>
      <vt:lpstr>Die Binnenschifffahrts-Millionenshow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Zusatzinformation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sabine.jung</dc:creator>
  <cp:lastModifiedBy>Lisa Wesp</cp:lastModifiedBy>
  <cp:revision>322</cp:revision>
  <cp:lastPrinted>2018-07-24T04:54:48Z</cp:lastPrinted>
  <dcterms:created xsi:type="dcterms:W3CDTF">2012-09-17T08:31:25Z</dcterms:created>
  <dcterms:modified xsi:type="dcterms:W3CDTF">2018-12-20T07:40:01Z</dcterms:modified>
</cp:coreProperties>
</file>