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87" r:id="rId3"/>
  </p:sldMasterIdLst>
  <p:notesMasterIdLst>
    <p:notesMasterId r:id="rId89"/>
  </p:notesMasterIdLst>
  <p:handoutMasterIdLst>
    <p:handoutMasterId r:id="rId90"/>
  </p:handoutMasterIdLst>
  <p:sldIdLst>
    <p:sldId id="535" r:id="rId4"/>
    <p:sldId id="602" r:id="rId5"/>
    <p:sldId id="403" r:id="rId6"/>
    <p:sldId id="528" r:id="rId7"/>
    <p:sldId id="490" r:id="rId8"/>
    <p:sldId id="570" r:id="rId9"/>
    <p:sldId id="516" r:id="rId10"/>
    <p:sldId id="573" r:id="rId11"/>
    <p:sldId id="527" r:id="rId12"/>
    <p:sldId id="500" r:id="rId13"/>
    <p:sldId id="501" r:id="rId14"/>
    <p:sldId id="601" r:id="rId15"/>
    <p:sldId id="561" r:id="rId16"/>
    <p:sldId id="562" r:id="rId17"/>
    <p:sldId id="575" r:id="rId18"/>
    <p:sldId id="502" r:id="rId19"/>
    <p:sldId id="553" r:id="rId20"/>
    <p:sldId id="572" r:id="rId21"/>
    <p:sldId id="576" r:id="rId22"/>
    <p:sldId id="482" r:id="rId23"/>
    <p:sldId id="497" r:id="rId24"/>
    <p:sldId id="577" r:id="rId25"/>
    <p:sldId id="578" r:id="rId26"/>
    <p:sldId id="499" r:id="rId27"/>
    <p:sldId id="519" r:id="rId28"/>
    <p:sldId id="517" r:id="rId29"/>
    <p:sldId id="554" r:id="rId30"/>
    <p:sldId id="546" r:id="rId31"/>
    <p:sldId id="537" r:id="rId32"/>
    <p:sldId id="518" r:id="rId33"/>
    <p:sldId id="598" r:id="rId34"/>
    <p:sldId id="491" r:id="rId35"/>
    <p:sldId id="483" r:id="rId36"/>
    <p:sldId id="462" r:id="rId37"/>
    <p:sldId id="523" r:id="rId38"/>
    <p:sldId id="558" r:id="rId39"/>
    <p:sldId id="495" r:id="rId40"/>
    <p:sldId id="596" r:id="rId41"/>
    <p:sldId id="597" r:id="rId42"/>
    <p:sldId id="548" r:id="rId43"/>
    <p:sldId id="547" r:id="rId44"/>
    <p:sldId id="515" r:id="rId45"/>
    <p:sldId id="582" r:id="rId46"/>
    <p:sldId id="520" r:id="rId47"/>
    <p:sldId id="512" r:id="rId48"/>
    <p:sldId id="583" r:id="rId49"/>
    <p:sldId id="584" r:id="rId50"/>
    <p:sldId id="600" r:id="rId51"/>
    <p:sldId id="549" r:id="rId52"/>
    <p:sldId id="538" r:id="rId53"/>
    <p:sldId id="588" r:id="rId54"/>
    <p:sldId id="466" r:id="rId55"/>
    <p:sldId id="488" r:id="rId56"/>
    <p:sldId id="559" r:id="rId57"/>
    <p:sldId id="589" r:id="rId58"/>
    <p:sldId id="513" r:id="rId59"/>
    <p:sldId id="475" r:id="rId60"/>
    <p:sldId id="550" r:id="rId61"/>
    <p:sldId id="539" r:id="rId62"/>
    <p:sldId id="507" r:id="rId63"/>
    <p:sldId id="487" r:id="rId64"/>
    <p:sldId id="489" r:id="rId65"/>
    <p:sldId id="514" r:id="rId66"/>
    <p:sldId id="590" r:id="rId67"/>
    <p:sldId id="591" r:id="rId68"/>
    <p:sldId id="551" r:id="rId69"/>
    <p:sldId id="540" r:id="rId70"/>
    <p:sldId id="592" r:id="rId71"/>
    <p:sldId id="593" r:id="rId72"/>
    <p:sldId id="567" r:id="rId73"/>
    <p:sldId id="568" r:id="rId74"/>
    <p:sldId id="510" r:id="rId75"/>
    <p:sldId id="481" r:id="rId76"/>
    <p:sldId id="511" r:id="rId77"/>
    <p:sldId id="595" r:id="rId78"/>
    <p:sldId id="552" r:id="rId79"/>
    <p:sldId id="560" r:id="rId80"/>
    <p:sldId id="610" r:id="rId81"/>
    <p:sldId id="604" r:id="rId82"/>
    <p:sldId id="605" r:id="rId83"/>
    <p:sldId id="606" r:id="rId84"/>
    <p:sldId id="607" r:id="rId85"/>
    <p:sldId id="608" r:id="rId86"/>
    <p:sldId id="609" r:id="rId87"/>
    <p:sldId id="536" r:id="rId88"/>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ller Alexandra" initials="HA" lastIdx="77" clrIdx="0"/>
  <p:cmAuthor id="1" name="Jung Eva" initials="JE" lastIdx="2" clrIdx="1"/>
  <p:cmAuthor id="2" name="Berger Thomas" initials="BT" lastIdx="1" clrIdx="2">
    <p:extLst>
      <p:ext uri="{19B8F6BF-5375-455C-9EA6-DF929625EA0E}">
        <p15:presenceInfo xmlns:p15="http://schemas.microsoft.com/office/powerpoint/2012/main" userId="S-1-5-21-2518422877-1314745675-1541441037-40702" providerId="AD"/>
      </p:ext>
    </p:extLst>
  </p:cmAuthor>
  <p:cmAuthor id="3" name="Stockhammer Verena" initials="SV" lastIdx="1" clrIdx="3">
    <p:extLst>
      <p:ext uri="{19B8F6BF-5375-455C-9EA6-DF929625EA0E}">
        <p15:presenceInfo xmlns:p15="http://schemas.microsoft.com/office/powerpoint/2012/main" userId="S-1-5-21-2518422877-1314745675-1541441037-48431" providerId="AD"/>
      </p:ext>
    </p:extLst>
  </p:cmAuthor>
  <p:cmAuthor id="4" name="Borca Bianca" initials="BB" lastIdx="7" clrIdx="4">
    <p:extLst>
      <p:ext uri="{19B8F6BF-5375-455C-9EA6-DF929625EA0E}">
        <p15:presenceInfo xmlns:p15="http://schemas.microsoft.com/office/powerpoint/2012/main" userId="S-1-5-21-2518422877-1314745675-1541441037-63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FDF1E8"/>
    <a:srgbClr val="FCE2CF"/>
    <a:srgbClr val="FFCC00"/>
    <a:srgbClr val="B3EAF2"/>
    <a:srgbClr val="CC9900"/>
    <a:srgbClr val="800000"/>
    <a:srgbClr val="006600"/>
    <a:srgbClr val="008000"/>
    <a:srgbClr val="3C6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08" autoAdjust="0"/>
    <p:restoredTop sz="67059" autoAdjust="0"/>
  </p:normalViewPr>
  <p:slideViewPr>
    <p:cSldViewPr showGuides="1">
      <p:cViewPr varScale="1">
        <p:scale>
          <a:sx n="68" d="100"/>
          <a:sy n="68" d="100"/>
        </p:scale>
        <p:origin x="66" y="360"/>
      </p:cViewPr>
      <p:guideLst>
        <p:guide orient="horz" pos="2160"/>
        <p:guide pos="2880"/>
      </p:guideLst>
    </p:cSldViewPr>
  </p:slideViewPr>
  <p:outlineViewPr>
    <p:cViewPr>
      <p:scale>
        <a:sx n="33" d="100"/>
        <a:sy n="33" d="100"/>
      </p:scale>
      <p:origin x="132" y="9576"/>
    </p:cViewPr>
  </p:outlineViewPr>
  <p:notesTextViewPr>
    <p:cViewPr>
      <p:scale>
        <a:sx n="125" d="100"/>
        <a:sy n="125" d="100"/>
      </p:scale>
      <p:origin x="0" y="-1536"/>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42223\Desktop\Projekte\REWWay\REWWAY%20Qualit&#228;t\REWWay%20Qualit&#228;t%20diverse%20Diagramm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solidFill>
                  <a:schemeClr val="accent1"/>
                </a:solidFill>
              </a:defRPr>
            </a:pPr>
            <a:r>
              <a:rPr lang="de-DE" dirty="0">
                <a:solidFill>
                  <a:schemeClr val="accent1"/>
                </a:solidFill>
                <a:latin typeface="Corbel" panose="020B0503020204020204" pitchFamily="34" charset="0"/>
              </a:rPr>
              <a:t>Modal Split EU-27 2020</a:t>
            </a:r>
          </a:p>
        </c:rich>
      </c:tx>
      <c:layout>
        <c:manualLayout>
          <c:xMode val="edge"/>
          <c:yMode val="edge"/>
          <c:x val="0.27302149703870249"/>
          <c:y val="2.2879714502345272E-2"/>
        </c:manualLayout>
      </c:layout>
      <c:overlay val="0"/>
      <c:spPr>
        <a:noFill/>
      </c:spPr>
    </c:title>
    <c:autoTitleDeleted val="0"/>
    <c:plotArea>
      <c:layout>
        <c:manualLayout>
          <c:layoutTarget val="inner"/>
          <c:xMode val="edge"/>
          <c:yMode val="edge"/>
          <c:x val="0.31623327423877201"/>
          <c:y val="0.32029476103913851"/>
          <c:w val="0.3339589989843067"/>
          <c:h val="0.56407274987508427"/>
        </c:manualLayout>
      </c:layout>
      <c:pieChart>
        <c:varyColors val="1"/>
        <c:ser>
          <c:idx val="0"/>
          <c:order val="0"/>
          <c:tx>
            <c:strRef>
              <c:f>Sheet1!$B$1</c:f>
              <c:strCache>
                <c:ptCount val="1"/>
                <c:pt idx="0">
                  <c:v>Modal Split EU-28 2017: Binnenverkehrsträger in Millionen tkm</c:v>
                </c:pt>
              </c:strCache>
            </c:strRef>
          </c:tx>
          <c:dPt>
            <c:idx val="2"/>
            <c:bubble3D val="0"/>
            <c:extLst>
              <c:ext xmlns:c16="http://schemas.microsoft.com/office/drawing/2014/chart" uri="{C3380CC4-5D6E-409C-BE32-E72D297353CC}">
                <c16:uniqueId val="{00000000-36D9-429F-83B8-3D0EE5591800}"/>
              </c:ext>
            </c:extLst>
          </c:dPt>
          <c:dLbls>
            <c:dLbl>
              <c:idx val="0"/>
              <c:layout>
                <c:manualLayout>
                  <c:x val="2.1496972877853928E-2"/>
                  <c:y val="-0.1138331121103504"/>
                </c:manualLayout>
              </c:layout>
              <c:tx>
                <c:rich>
                  <a:bodyPr/>
                  <a:lstStyle/>
                  <a:p>
                    <a:r>
                      <a:rPr lang="en-US" sz="1600" dirty="0" err="1">
                        <a:solidFill>
                          <a:schemeClr val="accent1"/>
                        </a:solidFill>
                        <a:latin typeface="Corbel" panose="020B0503020204020204" pitchFamily="34" charset="0"/>
                      </a:rPr>
                      <a:t>Straße</a:t>
                    </a:r>
                    <a:r>
                      <a:rPr lang="en-US" sz="1600" dirty="0">
                        <a:solidFill>
                          <a:schemeClr val="accent1"/>
                        </a:solidFill>
                        <a:latin typeface="Corbel" panose="020B0503020204020204" pitchFamily="34" charset="0"/>
                      </a:rPr>
                      <a:t>
77,4%</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36D9-429F-83B8-3D0EE5591800}"/>
                </c:ext>
              </c:extLst>
            </c:dLbl>
            <c:dLbl>
              <c:idx val="1"/>
              <c:layout>
                <c:manualLayout>
                  <c:x val="-1.8379934271497565E-2"/>
                  <c:y val="0.13446871916192318"/>
                </c:manualLayout>
              </c:layout>
              <c:tx>
                <c:rich>
                  <a:bodyPr/>
                  <a:lstStyle/>
                  <a:p>
                    <a:r>
                      <a:rPr lang="en-US" sz="1600" dirty="0" err="1">
                        <a:solidFill>
                          <a:schemeClr val="accent1"/>
                        </a:solidFill>
                        <a:latin typeface="Corbel" panose="020B0503020204020204" pitchFamily="34" charset="0"/>
                      </a:rPr>
                      <a:t>Schiene</a:t>
                    </a:r>
                    <a:r>
                      <a:rPr lang="en-US" sz="1600" dirty="0">
                        <a:solidFill>
                          <a:schemeClr val="accent1"/>
                        </a:solidFill>
                        <a:latin typeface="Corbel" panose="020B0503020204020204" pitchFamily="34" charset="0"/>
                      </a:rPr>
                      <a:t>
16,8%</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36D9-429F-83B8-3D0EE5591800}"/>
                </c:ext>
              </c:extLst>
            </c:dLbl>
            <c:dLbl>
              <c:idx val="2"/>
              <c:layout>
                <c:manualLayout>
                  <c:x val="5.8205179037191586E-2"/>
                  <c:y val="1.1779375934973633E-2"/>
                </c:manualLayout>
              </c:layout>
              <c:tx>
                <c:rich>
                  <a:bodyPr/>
                  <a:lstStyle/>
                  <a:p>
                    <a:r>
                      <a:rPr lang="en-US" sz="1600" noProof="0" dirty="0" err="1">
                        <a:solidFill>
                          <a:schemeClr val="accent1"/>
                        </a:solidFill>
                        <a:latin typeface="Corbel" panose="020B0503020204020204" pitchFamily="34" charset="0"/>
                      </a:rPr>
                      <a:t>Wasserstraße</a:t>
                    </a:r>
                    <a:r>
                      <a:rPr lang="en-US" sz="1600" dirty="0">
                        <a:solidFill>
                          <a:schemeClr val="accent1"/>
                        </a:solidFill>
                        <a:latin typeface="Corbel" panose="020B0503020204020204" pitchFamily="34" charset="0"/>
                      </a:rPr>
                      <a:t>
5,8 %</a:t>
                    </a:r>
                    <a:endParaRPr lang="en-US" sz="2400" dirty="0">
                      <a:latin typeface="Corbel" panose="020B0503020204020204" pitchFamily="34" charset="0"/>
                    </a:endParaRP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36D9-429F-83B8-3D0EE5591800}"/>
                </c:ext>
              </c:extLst>
            </c:dLbl>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Straße</c:v>
                </c:pt>
                <c:pt idx="1">
                  <c:v>Schiene</c:v>
                </c:pt>
                <c:pt idx="2">
                  <c:v>Wasserstraße</c:v>
                </c:pt>
              </c:strCache>
            </c:strRef>
          </c:cat>
          <c:val>
            <c:numRef>
              <c:f>Sheet1!$B$2:$B$4</c:f>
              <c:numCache>
                <c:formatCode>0.00%</c:formatCode>
                <c:ptCount val="3"/>
                <c:pt idx="0">
                  <c:v>0.76700000000000002</c:v>
                </c:pt>
                <c:pt idx="1">
                  <c:v>0.17299999999999999</c:v>
                </c:pt>
                <c:pt idx="2" formatCode="0%">
                  <c:v>0.06</c:v>
                </c:pt>
              </c:numCache>
            </c:numRef>
          </c:val>
          <c:extLst>
            <c:ext xmlns:c16="http://schemas.microsoft.com/office/drawing/2014/chart" uri="{C3380CC4-5D6E-409C-BE32-E72D297353CC}">
              <c16:uniqueId val="{00000003-36D9-429F-83B8-3D0EE5591800}"/>
            </c:ext>
          </c:extLst>
        </c:ser>
        <c:dLbls>
          <c:showLegendKey val="0"/>
          <c:showVal val="0"/>
          <c:showCatName val="1"/>
          <c:showSerName val="0"/>
          <c:showPercent val="1"/>
          <c:showBubbleSize val="0"/>
          <c:showLeaderLines val="0"/>
        </c:dLbls>
        <c:firstSliceAng val="0"/>
      </c:pieChart>
    </c:plotArea>
    <c:plotVisOnly val="1"/>
    <c:dispBlanksAs val="gap"/>
    <c:showDLblsOverMax val="0"/>
  </c:chart>
  <c:spPr>
    <a:ln>
      <a:noFill/>
    </a:ln>
  </c:spPr>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de-AT" dirty="0"/>
              <a:t>Beförderte</a:t>
            </a:r>
            <a:r>
              <a:rPr lang="de-AT" baseline="0" dirty="0"/>
              <a:t> Güter 2018</a:t>
            </a:r>
            <a:endParaRPr lang="de-AT" dirty="0"/>
          </a:p>
        </c:rich>
      </c:tx>
      <c:layout>
        <c:manualLayout>
          <c:xMode val="edge"/>
          <c:yMode val="edge"/>
          <c:x val="2.3594704533551475E-2"/>
          <c:y val="9.5722368131646002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de-DE"/>
        </a:p>
      </c:txPr>
    </c:title>
    <c:autoTitleDeleted val="0"/>
    <c:plotArea>
      <c:layout/>
      <c:pieChart>
        <c:varyColors val="1"/>
        <c:ser>
          <c:idx val="0"/>
          <c:order val="0"/>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4BC8-43EA-9CB9-E21E7B39F15F}"/>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4BC8-43EA-9CB9-E21E7B39F15F}"/>
              </c:ext>
            </c:extLst>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5-4BC8-43EA-9CB9-E21E7B39F15F}"/>
              </c:ext>
            </c:extLst>
          </c:dPt>
          <c:dPt>
            <c:idx val="3"/>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7-4BC8-43EA-9CB9-E21E7B39F15F}"/>
              </c:ext>
            </c:extLst>
          </c:dPt>
          <c:dPt>
            <c:idx val="4"/>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9-4BC8-43EA-9CB9-E21E7B39F15F}"/>
              </c:ext>
            </c:extLst>
          </c:dPt>
          <c:dPt>
            <c:idx val="5"/>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B-4BC8-43EA-9CB9-E21E7B39F15F}"/>
              </c:ext>
            </c:extLst>
          </c:dPt>
          <c:dPt>
            <c:idx val="6"/>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4BC8-43EA-9CB9-E21E7B39F15F}"/>
              </c:ext>
            </c:extLst>
          </c:dPt>
          <c:dPt>
            <c:idx val="7"/>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F-4BC8-43EA-9CB9-E21E7B39F15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Tabelle1!$A$3:$A$10</c:f>
              <c:strCache>
                <c:ptCount val="8"/>
                <c:pt idx="0">
                  <c:v>Mineralölprodukte</c:v>
                </c:pt>
                <c:pt idx="1">
                  <c:v>Baustoffe</c:v>
                </c:pt>
                <c:pt idx="2">
                  <c:v>Feste Brennstoffe</c:v>
                </c:pt>
                <c:pt idx="3">
                  <c:v>Maschinen, Fahrzeuge</c:v>
                </c:pt>
                <c:pt idx="4">
                  <c:v>Chemikalien</c:v>
                </c:pt>
                <c:pt idx="5">
                  <c:v>Erze und Metallschrott</c:v>
                </c:pt>
                <c:pt idx="6">
                  <c:v>landw. Erzeugnisse</c:v>
                </c:pt>
                <c:pt idx="7">
                  <c:v>Sonstiges</c:v>
                </c:pt>
              </c:strCache>
            </c:strRef>
          </c:cat>
          <c:val>
            <c:numRef>
              <c:f>Tabelle1!$B$3:$B$10</c:f>
              <c:numCache>
                <c:formatCode>0%</c:formatCode>
                <c:ptCount val="8"/>
                <c:pt idx="0">
                  <c:v>0.2</c:v>
                </c:pt>
                <c:pt idx="1">
                  <c:v>0.19</c:v>
                </c:pt>
                <c:pt idx="2">
                  <c:v>0.13</c:v>
                </c:pt>
                <c:pt idx="3">
                  <c:v>0.11</c:v>
                </c:pt>
                <c:pt idx="4">
                  <c:v>0.1</c:v>
                </c:pt>
                <c:pt idx="5">
                  <c:v>0.08</c:v>
                </c:pt>
                <c:pt idx="6">
                  <c:v>7.0000000000000007E-2</c:v>
                </c:pt>
                <c:pt idx="7">
                  <c:v>0.12</c:v>
                </c:pt>
              </c:numCache>
            </c:numRef>
          </c:val>
          <c:extLst>
            <c:ext xmlns:c16="http://schemas.microsoft.com/office/drawing/2014/chart" uri="{C3380CC4-5D6E-409C-BE32-E72D297353CC}">
              <c16:uniqueId val="{00000010-4BC8-43EA-9CB9-E21E7B39F15F}"/>
            </c:ext>
          </c:extLst>
        </c:ser>
        <c:dLbls>
          <c:showLegendKey val="0"/>
          <c:showVal val="0"/>
          <c:showCatName val="0"/>
          <c:showSerName val="0"/>
          <c:showPercent val="0"/>
          <c:showBubbleSize val="0"/>
          <c:showLeaderLines val="1"/>
        </c:dLbls>
        <c:firstSliceAng val="0"/>
      </c:pieChart>
      <c:spPr>
        <a:solidFill>
          <a:schemeClr val="bg1"/>
        </a:solidFill>
        <a:ln>
          <a:noFill/>
        </a:ln>
        <a:effectLst/>
      </c:spPr>
    </c:plotArea>
    <c:legend>
      <c:legendPos val="r"/>
      <c:layout>
        <c:manualLayout>
          <c:xMode val="edge"/>
          <c:yMode val="edge"/>
          <c:x val="0.65902823915654507"/>
          <c:y val="3.958123348240989E-2"/>
          <c:w val="0.30267224307574503"/>
          <c:h val="0.945079890834018"/>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noFill/>
    <a:ln w="9525" cap="flat" cmpd="sng" algn="ctr">
      <a:solidFill>
        <a:schemeClr val="bg1"/>
      </a:solid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sz="2130" dirty="0" err="1"/>
              <a:t>Beförderte</a:t>
            </a:r>
            <a:r>
              <a:rPr lang="en-US" sz="2130" dirty="0"/>
              <a:t> </a:t>
            </a:r>
            <a:r>
              <a:rPr lang="en-US" sz="2130" dirty="0" err="1"/>
              <a:t>Güter</a:t>
            </a:r>
            <a:r>
              <a:rPr lang="en-US" sz="2130" dirty="0"/>
              <a:t> 2021</a:t>
            </a:r>
          </a:p>
        </c:rich>
      </c:tx>
      <c:layout>
        <c:manualLayout>
          <c:xMode val="edge"/>
          <c:yMode val="edge"/>
          <c:x val="5.6791557305336839E-2"/>
          <c:y val="9.1751325947108747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de-DE"/>
        </a:p>
      </c:txPr>
    </c:title>
    <c:autoTitleDeleted val="0"/>
    <c:plotArea>
      <c:layout/>
      <c:pieChart>
        <c:varyColors val="1"/>
        <c:ser>
          <c:idx val="0"/>
          <c:order val="0"/>
          <c:tx>
            <c:strRef>
              <c:f>Tabelle4!$C$8</c:f>
              <c:strCache>
                <c:ptCount val="1"/>
                <c:pt idx="0">
                  <c:v>Beförderte Güter 2018</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477F-4E8D-9B0A-D5BFBFDB4E10}"/>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477F-4E8D-9B0A-D5BFBFDB4E10}"/>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477F-4E8D-9B0A-D5BFBFDB4E10}"/>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477F-4E8D-9B0A-D5BFBFDB4E10}"/>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477F-4E8D-9B0A-D5BFBFDB4E10}"/>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477F-4E8D-9B0A-D5BFBFDB4E10}"/>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477F-4E8D-9B0A-D5BFBFDB4E10}"/>
              </c:ext>
            </c:extLst>
          </c:dPt>
          <c:dLbls>
            <c:dLbl>
              <c:idx val="0"/>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77F-4E8D-9B0A-D5BFBFDB4E10}"/>
                </c:ext>
              </c:extLst>
            </c:dLbl>
            <c:dLbl>
              <c:idx val="1"/>
              <c:tx>
                <c:rich>
                  <a:bodyPr/>
                  <a:lstStyle/>
                  <a:p>
                    <a:r>
                      <a:rPr lang="en-US" dirty="0"/>
                      <a:t>14,5%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77F-4E8D-9B0A-D5BFBFDB4E10}"/>
                </c:ext>
              </c:extLst>
            </c:dLbl>
            <c:dLbl>
              <c:idx val="2"/>
              <c:tx>
                <c:rich>
                  <a:bodyPr/>
                  <a:lstStyle/>
                  <a:p>
                    <a:r>
                      <a:rPr lang="en-US" dirty="0"/>
                      <a:t>17,6%</a:t>
                    </a:r>
                  </a:p>
                </c:rich>
              </c:tx>
              <c:showLegendKey val="0"/>
              <c:showVal val="1"/>
              <c:showCatName val="0"/>
              <c:showSerName val="0"/>
              <c:showPercent val="0"/>
              <c:showBubbleSize val="0"/>
              <c:extLst>
                <c:ext xmlns:c15="http://schemas.microsoft.com/office/drawing/2012/chart" uri="{CE6537A1-D6FC-4f65-9D91-7224C49458BB}">
                  <c15:layout>
                    <c:manualLayout>
                      <c:w val="7.9166666666666663E-2"/>
                      <c:h val="5.8738746022843874E-2"/>
                    </c:manualLayout>
                  </c15:layout>
                  <c15:showDataLabelsRange val="0"/>
                </c:ext>
                <c:ext xmlns:c16="http://schemas.microsoft.com/office/drawing/2014/chart" uri="{C3380CC4-5D6E-409C-BE32-E72D297353CC}">
                  <c16:uniqueId val="{00000005-477F-4E8D-9B0A-D5BFBFDB4E10}"/>
                </c:ext>
              </c:extLst>
            </c:dLbl>
            <c:dLbl>
              <c:idx val="3"/>
              <c:tx>
                <c:rich>
                  <a:bodyPr/>
                  <a:lstStyle/>
                  <a:p>
                    <a:r>
                      <a:rPr lang="en-US" dirty="0"/>
                      <a:t>10,2%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77F-4E8D-9B0A-D5BFBFDB4E10}"/>
                </c:ext>
              </c:extLst>
            </c:dLbl>
            <c:dLbl>
              <c:idx val="4"/>
              <c:tx>
                <c:rich>
                  <a:bodyPr/>
                  <a:lstStyle/>
                  <a:p>
                    <a:r>
                      <a:rPr lang="en-US" dirty="0"/>
                      <a:t>14,3%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77F-4E8D-9B0A-D5BFBFDB4E10}"/>
                </c:ext>
              </c:extLst>
            </c:dLbl>
            <c:dLbl>
              <c:idx val="5"/>
              <c:tx>
                <c:rich>
                  <a:bodyPr/>
                  <a:lstStyle/>
                  <a:p>
                    <a:r>
                      <a:rPr lang="en-US" dirty="0"/>
                      <a:t>10,5%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77F-4E8D-9B0A-D5BFBFDB4E10}"/>
                </c:ext>
              </c:extLst>
            </c:dLbl>
            <c:dLbl>
              <c:idx val="6"/>
              <c:tx>
                <c:rich>
                  <a:bodyPr/>
                  <a:lstStyle/>
                  <a:p>
                    <a:r>
                      <a:rPr lang="en-US" dirty="0"/>
                      <a:t>7,9%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477F-4E8D-9B0A-D5BFBFDB4E1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Tabelle4!$B$9:$B$15</c:f>
              <c:strCache>
                <c:ptCount val="7"/>
                <c:pt idx="0">
                  <c:v>Erze und Metallschrott</c:v>
                </c:pt>
                <c:pt idx="1">
                  <c:v>Mineralölprodukte</c:v>
                </c:pt>
                <c:pt idx="2">
                  <c:v>Land-und fortwirtschaftliche Produkte</c:v>
                </c:pt>
                <c:pt idx="3">
                  <c:v>Metalle</c:v>
                </c:pt>
                <c:pt idx="4">
                  <c:v>Roh- und Industriemineralien</c:v>
                </c:pt>
                <c:pt idx="5">
                  <c:v>Düngemittel</c:v>
                </c:pt>
                <c:pt idx="6">
                  <c:v>Sonstiges</c:v>
                </c:pt>
              </c:strCache>
            </c:strRef>
          </c:cat>
          <c:val>
            <c:numRef>
              <c:f>Tabelle4!$C$9:$C$15</c:f>
              <c:numCache>
                <c:formatCode>0.00%</c:formatCode>
                <c:ptCount val="7"/>
                <c:pt idx="0">
                  <c:v>0.26700000000000002</c:v>
                </c:pt>
                <c:pt idx="1">
                  <c:v>0.187</c:v>
                </c:pt>
                <c:pt idx="2">
                  <c:v>0.17299999999999999</c:v>
                </c:pt>
                <c:pt idx="3" formatCode="0%">
                  <c:v>0.14000000000000001</c:v>
                </c:pt>
                <c:pt idx="4">
                  <c:v>8.3000000000000004E-2</c:v>
                </c:pt>
                <c:pt idx="5">
                  <c:v>7.2999999999999995E-2</c:v>
                </c:pt>
                <c:pt idx="6">
                  <c:v>7.6999999999999999E-2</c:v>
                </c:pt>
              </c:numCache>
            </c:numRef>
          </c:val>
          <c:extLst>
            <c:ext xmlns:c16="http://schemas.microsoft.com/office/drawing/2014/chart" uri="{C3380CC4-5D6E-409C-BE32-E72D297353CC}">
              <c16:uniqueId val="{0000000E-477F-4E8D-9B0A-D5BFBFDB4E1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277777777777779"/>
          <c:y val="5.8211484838071891E-2"/>
          <c:w val="0.34722222222222221"/>
          <c:h val="0.86839647745533521"/>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ysClr val="window" lastClr="FFFFFF"/>
    </a:solidFill>
    <a:ln w="9525" cap="flat" cmpd="sng" algn="ctr">
      <a:solidFill>
        <a:schemeClr val="bg1"/>
      </a:solidFill>
      <a:round/>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clustered"/>
        <c:varyColors val="0"/>
        <c:ser>
          <c:idx val="0"/>
          <c:order val="0"/>
          <c:tx>
            <c:strRef>
              <c:f>Tabelle2!$B$19</c:f>
              <c:strCache>
                <c:ptCount val="1"/>
                <c:pt idx="0">
                  <c:v>Die größten Häfen in China nach Containerumschlag 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Tabelle2!$A$20:$A$26</c:f>
              <c:strCache>
                <c:ptCount val="7"/>
                <c:pt idx="0">
                  <c:v>Tianjin</c:v>
                </c:pt>
                <c:pt idx="1">
                  <c:v>Qingdao</c:v>
                </c:pt>
                <c:pt idx="2">
                  <c:v>Hong Kong</c:v>
                </c:pt>
                <c:pt idx="3">
                  <c:v>Guangzhou</c:v>
                </c:pt>
                <c:pt idx="4">
                  <c:v>Shenzhen</c:v>
                </c:pt>
                <c:pt idx="5">
                  <c:v>Ningbo-Zhoushan</c:v>
                </c:pt>
                <c:pt idx="6">
                  <c:v>Shanghai</c:v>
                </c:pt>
              </c:strCache>
            </c:strRef>
          </c:cat>
          <c:val>
            <c:numRef>
              <c:f>Tabelle2!$B$20:$B$26</c:f>
              <c:numCache>
                <c:formatCode>General</c:formatCode>
                <c:ptCount val="7"/>
                <c:pt idx="0">
                  <c:v>15.97</c:v>
                </c:pt>
                <c:pt idx="1">
                  <c:v>19.32</c:v>
                </c:pt>
                <c:pt idx="2">
                  <c:v>19.600000000000001</c:v>
                </c:pt>
                <c:pt idx="3">
                  <c:v>21.92</c:v>
                </c:pt>
                <c:pt idx="4">
                  <c:v>25.74</c:v>
                </c:pt>
                <c:pt idx="5">
                  <c:v>26.35</c:v>
                </c:pt>
                <c:pt idx="6">
                  <c:v>42</c:v>
                </c:pt>
              </c:numCache>
            </c:numRef>
          </c:val>
          <c:extLst>
            <c:ext xmlns:c16="http://schemas.microsoft.com/office/drawing/2014/chart" uri="{C3380CC4-5D6E-409C-BE32-E72D297353CC}">
              <c16:uniqueId val="{00000000-CC35-42C0-8DD4-4F66E17617E8}"/>
            </c:ext>
          </c:extLst>
        </c:ser>
        <c:dLbls>
          <c:showLegendKey val="0"/>
          <c:showVal val="0"/>
          <c:showCatName val="0"/>
          <c:showSerName val="0"/>
          <c:showPercent val="0"/>
          <c:showBubbleSize val="0"/>
        </c:dLbls>
        <c:gapWidth val="182"/>
        <c:axId val="425870064"/>
        <c:axId val="425870392"/>
      </c:barChart>
      <c:catAx>
        <c:axId val="425870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25870392"/>
        <c:crosses val="autoZero"/>
        <c:auto val="1"/>
        <c:lblAlgn val="ctr"/>
        <c:lblOffset val="100"/>
        <c:noMultiLvlLbl val="0"/>
      </c:catAx>
      <c:valAx>
        <c:axId val="425870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25870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de-DE"/>
        </a:p>
      </c:txPr>
    </c:title>
    <c:autoTitleDeleted val="0"/>
    <c:plotArea>
      <c:layout/>
      <c:pieChart>
        <c:varyColors val="1"/>
        <c:ser>
          <c:idx val="0"/>
          <c:order val="0"/>
          <c:tx>
            <c:strRef>
              <c:f>Tabelle3!$B$18</c:f>
              <c:strCache>
                <c:ptCount val="1"/>
                <c:pt idx="0">
                  <c:v>transported goods 2018</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47F-487A-BF40-36D692BA45A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47F-487A-BF40-36D692BA45A4}"/>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47F-487A-BF40-36D692BA45A4}"/>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47F-487A-BF40-36D692BA45A4}"/>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47F-487A-BF40-36D692BA45A4}"/>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47F-487A-BF40-36D692BA45A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Tabelle3!$A$19:$A$24</c:f>
              <c:strCache>
                <c:ptCount val="6"/>
                <c:pt idx="0">
                  <c:v>Soya</c:v>
                </c:pt>
                <c:pt idx="1">
                  <c:v>Corn</c:v>
                </c:pt>
                <c:pt idx="2">
                  <c:v>Petroleum</c:v>
                </c:pt>
                <c:pt idx="3">
                  <c:v>Iron ore</c:v>
                </c:pt>
                <c:pt idx="4">
                  <c:v>Sand</c:v>
                </c:pt>
                <c:pt idx="5">
                  <c:v>others</c:v>
                </c:pt>
              </c:strCache>
            </c:strRef>
          </c:cat>
          <c:val>
            <c:numRef>
              <c:f>Tabelle3!$B$19:$B$24</c:f>
              <c:numCache>
                <c:formatCode>0.00%</c:formatCode>
                <c:ptCount val="6"/>
                <c:pt idx="0">
                  <c:v>0.30499999999999999</c:v>
                </c:pt>
                <c:pt idx="1">
                  <c:v>0.18099999999999999</c:v>
                </c:pt>
                <c:pt idx="2">
                  <c:v>8.4000000000000005E-2</c:v>
                </c:pt>
                <c:pt idx="3">
                  <c:v>8.5000000000000006E-2</c:v>
                </c:pt>
                <c:pt idx="4">
                  <c:v>5.2999999999999999E-2</c:v>
                </c:pt>
                <c:pt idx="5">
                  <c:v>0.29299999999999998</c:v>
                </c:pt>
              </c:numCache>
            </c:numRef>
          </c:val>
          <c:extLst>
            <c:ext xmlns:c16="http://schemas.microsoft.com/office/drawing/2014/chart" uri="{C3380CC4-5D6E-409C-BE32-E72D297353CC}">
              <c16:uniqueId val="{0000000C-C47F-487A-BF40-36D692BA45A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060651793525807"/>
          <c:y val="0.24833151064450282"/>
          <c:w val="0.15106014873140858"/>
          <c:h val="0.63079031787693207"/>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dirty="0" err="1"/>
              <a:t>Transportvolumen</a:t>
            </a:r>
            <a:r>
              <a:rPr lang="en-US" dirty="0"/>
              <a:t> Paraná-Paraguay 2002</a:t>
            </a:r>
          </a:p>
        </c:rich>
      </c:tx>
      <c:layout>
        <c:manualLayout>
          <c:xMode val="edge"/>
          <c:yMode val="edge"/>
          <c:x val="0.11079282981623102"/>
          <c:y val="0"/>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de-DE"/>
        </a:p>
      </c:txPr>
    </c:title>
    <c:autoTitleDeleted val="0"/>
    <c:plotArea>
      <c:layout>
        <c:manualLayout>
          <c:layoutTarget val="inner"/>
          <c:xMode val="edge"/>
          <c:yMode val="edge"/>
          <c:x val="0.32409883151684649"/>
          <c:y val="0.14440059447455897"/>
          <c:w val="0.36959867970774174"/>
          <c:h val="0.57420439356834541"/>
        </c:manualLayout>
      </c:layout>
      <c:pieChart>
        <c:varyColors val="1"/>
        <c:ser>
          <c:idx val="0"/>
          <c:order val="0"/>
          <c:tx>
            <c:strRef>
              <c:f>Tabelle1!$B$1</c:f>
              <c:strCache>
                <c:ptCount val="1"/>
                <c:pt idx="0">
                  <c:v>Transportvolumen am Paraná-Paraguay 2002</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4521-4A06-AA5E-C3E7A4E19C05}"/>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4521-4A06-AA5E-C3E7A4E19C05}"/>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47E3-4863-910C-36681A43615E}"/>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47E3-4863-910C-36681A43615E}"/>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47E3-4863-910C-36681A43615E}"/>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2-4521-4A06-AA5E-C3E7A4E19C05}"/>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47E3-4863-910C-36681A43615E}"/>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47E3-4863-910C-36681A43615E}"/>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47E3-4863-910C-36681A43615E}"/>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3-47E3-4863-910C-36681A43615E}"/>
              </c:ext>
            </c:extLst>
          </c:dPt>
          <c:dPt>
            <c:idx val="10"/>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15-47E3-4863-910C-36681A4361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Tabelle1!$A$2:$A$12</c:f>
              <c:strCache>
                <c:ptCount val="6"/>
                <c:pt idx="0">
                  <c:v>Sojabohnen</c:v>
                </c:pt>
                <c:pt idx="1">
                  <c:v>Mehl, Granulate</c:v>
                </c:pt>
                <c:pt idx="2">
                  <c:v>Eisenerze</c:v>
                </c:pt>
                <c:pt idx="3">
                  <c:v>Erdöl</c:v>
                </c:pt>
                <c:pt idx="4">
                  <c:v>Zement</c:v>
                </c:pt>
                <c:pt idx="5">
                  <c:v>Sonstiges</c:v>
                </c:pt>
              </c:strCache>
            </c:strRef>
          </c:cat>
          <c:val>
            <c:numRef>
              <c:f>Tabelle1!$B$2:$B$12</c:f>
              <c:numCache>
                <c:formatCode>0%</c:formatCode>
                <c:ptCount val="11"/>
                <c:pt idx="0">
                  <c:v>0.28999999999999998</c:v>
                </c:pt>
                <c:pt idx="1">
                  <c:v>0.13</c:v>
                </c:pt>
                <c:pt idx="2">
                  <c:v>0.18</c:v>
                </c:pt>
                <c:pt idx="3">
                  <c:v>0.2</c:v>
                </c:pt>
                <c:pt idx="4">
                  <c:v>0.06</c:v>
                </c:pt>
                <c:pt idx="5">
                  <c:v>0.14000000000000001</c:v>
                </c:pt>
              </c:numCache>
            </c:numRef>
          </c:val>
          <c:extLst>
            <c:ext xmlns:c16="http://schemas.microsoft.com/office/drawing/2014/chart" uri="{C3380CC4-5D6E-409C-BE32-E72D297353CC}">
              <c16:uniqueId val="{00000000-4521-4A06-AA5E-C3E7A4E19C05}"/>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6"/>
        <c:delete val="1"/>
      </c:legendEntry>
      <c:legendEntry>
        <c:idx val="7"/>
        <c:delete val="1"/>
      </c:legendEntry>
      <c:legendEntry>
        <c:idx val="8"/>
        <c:delete val="1"/>
      </c:legendEntry>
      <c:legendEntry>
        <c:idx val="9"/>
        <c:delete val="1"/>
      </c:legendEntry>
      <c:legendEntry>
        <c:idx val="10"/>
        <c:delete val="1"/>
      </c:legendEntry>
      <c:layout>
        <c:manualLayout>
          <c:xMode val="edge"/>
          <c:yMode val="edge"/>
          <c:x val="0.78187405457477388"/>
          <c:y val="0.20470407304726834"/>
          <c:w val="0.20560789117112477"/>
          <c:h val="0.6889422214866003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r>
              <a:rPr lang="en-US" b="1" dirty="0">
                <a:solidFill>
                  <a:schemeClr val="accent1"/>
                </a:solidFill>
                <a:latin typeface="Corbel" panose="020B0503020204020204" pitchFamily="34" charset="0"/>
              </a:rPr>
              <a:t>Modal Split in Europa (2020)</a:t>
            </a:r>
          </a:p>
        </c:rich>
      </c:tx>
      <c:layout>
        <c:manualLayout>
          <c:xMode val="edge"/>
          <c:yMode val="edge"/>
          <c:x val="0.15409660981064993"/>
          <c:y val="6.004737479147808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endParaRPr lang="de-DE"/>
        </a:p>
      </c:txPr>
    </c:title>
    <c:autoTitleDeleted val="0"/>
    <c:plotArea>
      <c:layout>
        <c:manualLayout>
          <c:layoutTarget val="inner"/>
          <c:xMode val="edge"/>
          <c:yMode val="edge"/>
          <c:x val="0.15274744106000801"/>
          <c:y val="0.28566257966195624"/>
          <c:w val="0.45545486111111111"/>
          <c:h val="0.45431906345247991"/>
        </c:manualLayout>
      </c:layout>
      <c:pieChart>
        <c:varyColors val="1"/>
        <c:ser>
          <c:idx val="0"/>
          <c:order val="0"/>
          <c:tx>
            <c:strRef>
              <c:f>Sheet1!$B$1</c:f>
              <c:strCache>
                <c:ptCount val="1"/>
                <c:pt idx="0">
                  <c:v>Modal Split (EU-27)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E8-495A-AE9C-9FE92DD57A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E8-495A-AE9C-9FE92DD57A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0-0A5B-4E28-A8B8-D8F2A84E26F5}"/>
              </c:ext>
            </c:extLst>
          </c:dPt>
          <c:dLbls>
            <c:dLbl>
              <c:idx val="0"/>
              <c:tx>
                <c:rich>
                  <a:bodyPr/>
                  <a:lstStyle/>
                  <a:p>
                    <a:r>
                      <a:rPr lang="en-US"/>
                      <a:t>77%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AE8-495A-AE9C-9FE92DD57AA3}"/>
                </c:ext>
              </c:extLst>
            </c:dLbl>
            <c:dLbl>
              <c:idx val="1"/>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AE8-495A-AE9C-9FE92DD57AA3}"/>
                </c:ext>
              </c:extLst>
            </c:dLbl>
            <c:dLbl>
              <c:idx val="2"/>
              <c:layout>
                <c:manualLayout>
                  <c:x val="5.4742607215550472E-2"/>
                  <c:y val="0.109409699462553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5B-4E28-A8B8-D8F2A84E26F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orbel" panose="020B0503020204020204" pitchFamily="34" charset="0"/>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Straße</c:v>
                </c:pt>
                <c:pt idx="1">
                  <c:v>Schiene</c:v>
                </c:pt>
                <c:pt idx="2">
                  <c:v>Binnenwasserstraße</c:v>
                </c:pt>
              </c:strCache>
            </c:strRef>
          </c:cat>
          <c:val>
            <c:numRef>
              <c:f>Sheet1!$B$2:$B$4</c:f>
              <c:numCache>
                <c:formatCode>0%</c:formatCode>
                <c:ptCount val="3"/>
                <c:pt idx="0">
                  <c:v>0.75</c:v>
                </c:pt>
                <c:pt idx="1">
                  <c:v>0.19</c:v>
                </c:pt>
                <c:pt idx="2">
                  <c:v>6.2E-2</c:v>
                </c:pt>
              </c:numCache>
            </c:numRef>
          </c:val>
          <c:extLst>
            <c:ext xmlns:c16="http://schemas.microsoft.com/office/drawing/2014/chart" uri="{C3380CC4-5D6E-409C-BE32-E72D297353CC}">
              <c16:uniqueId val="{00000001-0A5B-4E28-A8B8-D8F2A84E26F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2839101210976569"/>
          <c:y val="0.29694686893876426"/>
          <c:w val="0.43633512943006331"/>
          <c:h val="0.460914380714879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r>
              <a:rPr lang="en-US" b="1">
                <a:solidFill>
                  <a:schemeClr val="accent1"/>
                </a:solidFill>
                <a:latin typeface="Corbel" panose="020B0503020204020204" pitchFamily="34" charset="0"/>
              </a:rPr>
              <a:t>Modal Split in Brasilien (2008)</a:t>
            </a:r>
          </a:p>
        </c:rich>
      </c:tx>
      <c:layout>
        <c:manualLayout>
          <c:xMode val="edge"/>
          <c:yMode val="edge"/>
          <c:x val="0.15409660981064993"/>
          <c:y val="6.004737479147808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endParaRPr lang="de-DE"/>
        </a:p>
      </c:txPr>
    </c:title>
    <c:autoTitleDeleted val="0"/>
    <c:plotArea>
      <c:layout>
        <c:manualLayout>
          <c:layoutTarget val="inner"/>
          <c:xMode val="edge"/>
          <c:yMode val="edge"/>
          <c:x val="0.11000469644786945"/>
          <c:y val="0.25738090191629159"/>
          <c:w val="0.34360879094242053"/>
          <c:h val="0.47129510724334117"/>
        </c:manualLayout>
      </c:layout>
      <c:pieChart>
        <c:varyColors val="1"/>
        <c:ser>
          <c:idx val="0"/>
          <c:order val="0"/>
          <c:tx>
            <c:strRef>
              <c:f>Sheet1!$B$1</c:f>
              <c:strCache>
                <c:ptCount val="1"/>
                <c:pt idx="0">
                  <c:v>Modal Split (EU-27)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AE-4B80-8CB9-64C34AE401A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83AE-4B80-8CB9-64C34AE401A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0-EBCF-41CC-A63B-95D20430F890}"/>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0-C7E2-4C6D-B1A1-FEF0221EFEA3}"/>
              </c:ext>
            </c:extLst>
          </c:dPt>
          <c:dLbls>
            <c:dLbl>
              <c:idx val="2"/>
              <c:layout>
                <c:manualLayout>
                  <c:x val="7.329490712325222E-2"/>
                  <c:y val="0.101819181756094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CF-41CC-A63B-95D20430F890}"/>
                </c:ext>
              </c:extLst>
            </c:dLbl>
            <c:dLbl>
              <c:idx val="3"/>
              <c:layout>
                <c:manualLayout>
                  <c:x val="-8.9274347476874155E-2"/>
                  <c:y val="3.2031701306203734E-3"/>
                </c:manualLayout>
              </c:layout>
              <c:tx>
                <c:rich>
                  <a:bodyPr/>
                  <a:lstStyle/>
                  <a:p>
                    <a:fld id="{3A8E5A77-4309-4BA2-83B4-FB6A7360D00F}" type="VALUE">
                      <a:rPr lang="en-US">
                        <a:solidFill>
                          <a:schemeClr val="accent1"/>
                        </a:solidFill>
                      </a:rPr>
                      <a:pPr/>
                      <a:t>[VALUE]</a:t>
                    </a:fld>
                    <a:endParaRPr lang="de-A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7E2-4C6D-B1A1-FEF0221EFEA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orbel" panose="020B0503020204020204" pitchFamily="34" charset="0"/>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Straße</c:v>
                </c:pt>
                <c:pt idx="1">
                  <c:v>Schiene</c:v>
                </c:pt>
                <c:pt idx="2">
                  <c:v>Binnenwasserstraße</c:v>
                </c:pt>
                <c:pt idx="3">
                  <c:v>Pipelines, Luft</c:v>
                </c:pt>
              </c:strCache>
            </c:strRef>
          </c:cat>
          <c:val>
            <c:numRef>
              <c:f>Sheet1!$B$2:$B$5</c:f>
              <c:numCache>
                <c:formatCode>0%</c:formatCode>
                <c:ptCount val="4"/>
                <c:pt idx="0">
                  <c:v>0.6</c:v>
                </c:pt>
                <c:pt idx="1">
                  <c:v>0.22</c:v>
                </c:pt>
                <c:pt idx="2">
                  <c:v>0.14000000000000001</c:v>
                </c:pt>
                <c:pt idx="3">
                  <c:v>0.04</c:v>
                </c:pt>
              </c:numCache>
            </c:numRef>
          </c:val>
          <c:extLst>
            <c:ext xmlns:c16="http://schemas.microsoft.com/office/drawing/2014/chart" uri="{C3380CC4-5D6E-409C-BE32-E72D297353CC}">
              <c16:uniqueId val="{00000001-EBCF-41CC-A63B-95D20430F89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0680984941067153"/>
          <c:y val="0.23614002934074749"/>
          <c:w val="0.39378200401975538"/>
          <c:h val="0.5353287258108533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rbel" panose="020B0503020204020204" pitchFamily="34" charset="0"/>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r>
              <a:rPr lang="en-US" dirty="0"/>
              <a:t>Modal Split China (2018)</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endParaRPr lang="de-DE"/>
        </a:p>
      </c:txPr>
    </c:title>
    <c:autoTitleDeleted val="0"/>
    <c:plotArea>
      <c:layout>
        <c:manualLayout>
          <c:layoutTarget val="inner"/>
          <c:xMode val="edge"/>
          <c:yMode val="edge"/>
          <c:x val="9.6005489186008805E-2"/>
          <c:y val="0.23913507178008794"/>
          <c:w val="0.40525797587116175"/>
          <c:h val="0.52048171282140887"/>
        </c:manualLayout>
      </c:layout>
      <c:pieChart>
        <c:varyColors val="1"/>
        <c:ser>
          <c:idx val="0"/>
          <c:order val="0"/>
          <c:tx>
            <c:strRef>
              <c:f>Tabelle1!$B$1</c:f>
              <c:strCache>
                <c:ptCount val="1"/>
                <c:pt idx="0">
                  <c:v>Modal Split China (2016)</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DB7-442E-9F2F-756EBB1C1F7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DB7-442E-9F2F-756EBB1C1F7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DB7-442E-9F2F-756EBB1C1F77}"/>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0DB7-442E-9F2F-756EBB1C1F7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orbel" panose="020B0503020204020204" pitchFamily="34" charset="0"/>
                    <a:ea typeface="+mn-ea"/>
                    <a:cs typeface="+mn-cs"/>
                  </a:defRPr>
                </a:pPr>
                <a:endParaRPr lang="de-D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Schiene</c:v>
                </c:pt>
                <c:pt idx="1">
                  <c:v>Straße</c:v>
                </c:pt>
                <c:pt idx="2">
                  <c:v>Wasserstraße</c:v>
                </c:pt>
                <c:pt idx="3">
                  <c:v>Pipeline</c:v>
                </c:pt>
              </c:strCache>
            </c:strRef>
          </c:cat>
          <c:val>
            <c:numRef>
              <c:f>Tabelle1!$B$2:$B$5</c:f>
              <c:numCache>
                <c:formatCode>0%</c:formatCode>
                <c:ptCount val="4"/>
                <c:pt idx="0">
                  <c:v>0.08</c:v>
                </c:pt>
                <c:pt idx="1">
                  <c:v>0.77</c:v>
                </c:pt>
                <c:pt idx="2">
                  <c:v>0.14000000000000001</c:v>
                </c:pt>
                <c:pt idx="3">
                  <c:v>0.02</c:v>
                </c:pt>
              </c:numCache>
            </c:numRef>
          </c:val>
          <c:extLst>
            <c:ext xmlns:c16="http://schemas.microsoft.com/office/drawing/2014/chart" uri="{C3380CC4-5D6E-409C-BE32-E72D297353CC}">
              <c16:uniqueId val="{00000000-72F2-4894-BA05-088545D9567D}"/>
            </c:ext>
          </c:extLst>
        </c:ser>
        <c:ser>
          <c:idx val="1"/>
          <c:order val="1"/>
          <c:tx>
            <c:strRef>
              <c:f>Tabelle1!$C$1</c:f>
              <c:strCache>
                <c:ptCount val="1"/>
                <c:pt idx="0">
                  <c:v>Spalte1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9-084C-455A-B6C1-2BBBEF933E4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B-084C-455A-B6C1-2BBBEF933E4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D-084C-455A-B6C1-2BBBEF933E4E}"/>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84C-455A-B6C1-2BBBEF933E4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Schiene</c:v>
                </c:pt>
                <c:pt idx="1">
                  <c:v>Straße</c:v>
                </c:pt>
                <c:pt idx="2">
                  <c:v>Wasserstraße</c:v>
                </c:pt>
                <c:pt idx="3">
                  <c:v>Pipeline</c:v>
                </c:pt>
              </c:strCache>
            </c:strRef>
          </c:cat>
          <c:val>
            <c:numRef>
              <c:f>Tabelle1!$C$2:$C$5</c:f>
              <c:numCache>
                <c:formatCode>General</c:formatCode>
                <c:ptCount val="4"/>
              </c:numCache>
            </c:numRef>
          </c:val>
          <c:extLst>
            <c:ext xmlns:c16="http://schemas.microsoft.com/office/drawing/2014/chart" uri="{C3380CC4-5D6E-409C-BE32-E72D297353CC}">
              <c16:uniqueId val="{00000008-F8F4-41E7-B0E0-F74F2BCE4571}"/>
            </c:ext>
          </c:extLst>
        </c:ser>
        <c:ser>
          <c:idx val="2"/>
          <c:order val="2"/>
          <c:tx>
            <c:strRef>
              <c:f>Tabelle1!$D$1</c:f>
              <c:strCache>
                <c:ptCount val="1"/>
                <c:pt idx="0">
                  <c:v>Spalte2</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11-084C-455A-B6C1-2BBBEF933E4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13-084C-455A-B6C1-2BBBEF933E4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15-084C-455A-B6C1-2BBBEF933E4E}"/>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7-084C-455A-B6C1-2BBBEF933E4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Schiene</c:v>
                </c:pt>
                <c:pt idx="1">
                  <c:v>Straße</c:v>
                </c:pt>
                <c:pt idx="2">
                  <c:v>Wasserstraße</c:v>
                </c:pt>
                <c:pt idx="3">
                  <c:v>Pipeline</c:v>
                </c:pt>
              </c:strCache>
            </c:strRef>
          </c:cat>
          <c:val>
            <c:numRef>
              <c:f>Tabelle1!$D$2:$D$5</c:f>
              <c:numCache>
                <c:formatCode>General</c:formatCode>
                <c:ptCount val="4"/>
              </c:numCache>
            </c:numRef>
          </c:val>
          <c:extLst>
            <c:ext xmlns:c16="http://schemas.microsoft.com/office/drawing/2014/chart" uri="{C3380CC4-5D6E-409C-BE32-E72D297353CC}">
              <c16:uniqueId val="{00000009-F8F4-41E7-B0E0-F74F2BCE4571}"/>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360793245194978"/>
          <c:y val="0.319421755336187"/>
          <c:w val="0.29060404852975519"/>
          <c:h val="0.3567965405783174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orbel" panose="020B0503020204020204" pitchFamily="34" charset="0"/>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30.png"/></Relationships>
</file>

<file path=ppt/diagrams/_rels/data3.xml.rels><?xml version="1.0" encoding="UTF-8" standalone="yes"?>
<Relationships xmlns="http://schemas.openxmlformats.org/package/2006/relationships"><Relationship Id="rId1" Type="http://schemas.openxmlformats.org/officeDocument/2006/relationships/image" Target="../media/image40.png"/></Relationships>
</file>

<file path=ppt/diagrams/_rels/data4.xml.rels><?xml version="1.0" encoding="UTF-8" standalone="yes"?>
<Relationships xmlns="http://schemas.openxmlformats.org/package/2006/relationships"><Relationship Id="rId1" Type="http://schemas.openxmlformats.org/officeDocument/2006/relationships/image" Target="../media/image51.png"/></Relationships>
</file>

<file path=ppt/diagrams/_rels/data5.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Vergleich: Europa, Asien und Südamerika</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a:t>
          </a:r>
          <a:r>
            <a:rPr lang="en-US" sz="2400" noProof="0" dirty="0" err="1">
              <a:solidFill>
                <a:schemeClr val="accent1"/>
              </a:solidFill>
              <a:latin typeface="Corbel" panose="020B0503020204020204" pitchFamily="34" charset="0"/>
            </a:rPr>
            <a:t>Asien</a:t>
          </a:r>
          <a:endParaRPr lang="en-US" sz="2400" noProof="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F2941672-F5FC-4F5F-8FF3-57791CAF8C56}">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Europa</a:t>
          </a:r>
        </a:p>
      </dgm:t>
    </dgm:pt>
    <dgm:pt modelId="{624E2F07-CA2B-4ED9-89E9-4ED31FD7F6BD}" type="sibTrans" cxnId="{108E50BE-3469-439F-8FFF-017FEBDD5C74}">
      <dgm:prSet/>
      <dgm:spPr/>
      <dgm:t>
        <a:bodyPr/>
        <a:lstStyle/>
        <a:p>
          <a:endParaRPr lang="de-DE"/>
        </a:p>
      </dgm:t>
    </dgm:pt>
    <dgm:pt modelId="{937F0D99-2D0E-48A6-94B9-C880850880C0}" type="parTrans" cxnId="{108E50BE-3469-439F-8FFF-017FEBDD5C74}">
      <dgm:prSet/>
      <dgm:spPr/>
      <dgm:t>
        <a:bodyPr/>
        <a:lstStyle/>
        <a:p>
          <a:endParaRPr lang="de-DE"/>
        </a:p>
      </dgm:t>
    </dgm:pt>
    <dgm:pt modelId="{7ECB73D4-2A8A-4D93-9CFF-D6C5FE826B05}">
      <dgm:prSet custT="1"/>
      <dgm:spPr>
        <a:solidFill>
          <a:schemeClr val="accent1">
            <a:lumMod val="40000"/>
            <a:lumOff val="60000"/>
          </a:schemeClr>
        </a:solidFill>
      </dgm:spPr>
      <dgm:t>
        <a:bodyPr/>
        <a:lstStyle/>
        <a:p>
          <a:r>
            <a:rPr lang="de-DE" sz="2400" noProof="0" dirty="0">
              <a:solidFill>
                <a:schemeClr val="accent1"/>
              </a:solidFill>
              <a:latin typeface="Corbel" panose="020B0503020204020204" pitchFamily="34" charset="0"/>
            </a:rPr>
            <a:t>Eigenschaften von Großwasserstraßen</a:t>
          </a:r>
          <a:endParaRPr lang="en-GB" sz="2400" noProof="0" dirty="0">
            <a:solidFill>
              <a:schemeClr val="accent1"/>
            </a:solidFill>
            <a:latin typeface="Corbel" panose="020B0503020204020204" pitchFamily="34" charset="0"/>
          </a:endParaRPr>
        </a:p>
      </dgm:t>
    </dgm:pt>
    <dgm:pt modelId="{90EBD940-7002-4D65-AE41-E0953409E08F}" type="parTrans" cxnId="{FF3A1315-24EC-4716-9FF0-3A67D5082C33}">
      <dgm:prSet/>
      <dgm:spPr/>
      <dgm:t>
        <a:bodyPr/>
        <a:lstStyle/>
        <a:p>
          <a:endParaRPr lang="en-US"/>
        </a:p>
      </dgm:t>
    </dgm:pt>
    <dgm:pt modelId="{E99925D6-FE3E-4F78-8500-4638DCD40AAC}" type="sibTrans" cxnId="{FF3A1315-24EC-4716-9FF0-3A67D5082C33}">
      <dgm:prSet/>
      <dgm:spPr/>
      <dgm:t>
        <a:bodyPr/>
        <a:lstStyle/>
        <a:p>
          <a:endParaRPr lang="en-US"/>
        </a:p>
      </dgm:t>
    </dgm:pt>
    <dgm:pt modelId="{A3EDAF05-AC60-4A74-A1D2-00107BA6398B}">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GB" sz="2400" noProof="0" dirty="0">
              <a:solidFill>
                <a:schemeClr val="accent1"/>
              </a:solidFill>
              <a:latin typeface="Corbel" panose="020B0503020204020204" pitchFamily="34" charset="0"/>
            </a:rPr>
            <a:t> in </a:t>
          </a:r>
          <a:r>
            <a:rPr lang="de-AT" sz="2400" noProof="0" dirty="0">
              <a:solidFill>
                <a:schemeClr val="accent1"/>
              </a:solidFill>
              <a:latin typeface="Corbel" panose="020B0503020204020204" pitchFamily="34" charset="0"/>
            </a:rPr>
            <a:t>Südamerika</a:t>
          </a:r>
        </a:p>
      </dgm:t>
    </dgm:pt>
    <dgm:pt modelId="{A5E21F14-6A52-4F28-8CCC-B30B4B7CA51E}" type="parTrans" cxnId="{2F12EFF8-956A-48DE-8821-BC847BED93FD}">
      <dgm:prSet/>
      <dgm:spPr/>
      <dgm:t>
        <a:bodyPr/>
        <a:lstStyle/>
        <a:p>
          <a:endParaRPr lang="en-US"/>
        </a:p>
      </dgm:t>
    </dgm:pt>
    <dgm:pt modelId="{64D9DC6A-4144-4978-B9A5-E18C84675969}" type="sibTrans" cxnId="{2F12EFF8-956A-48DE-8821-BC847BED93FD}">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5"/>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5"/>
      <dgm:spPr/>
    </dgm:pt>
    <dgm:pt modelId="{BF8CDB65-7F63-46ED-AD6F-299BB5E410A3}" type="pres">
      <dgm:prSet presAssocID="{754914D3-2823-4D9D-9B5F-8AAE908A2791}" presName="dstNode" presStyleLbl="node1" presStyleIdx="0" presStyleCnt="5"/>
      <dgm:spPr/>
    </dgm:pt>
    <dgm:pt modelId="{EABF0792-0FCA-4071-8192-14192CB7B3C8}" type="pres">
      <dgm:prSet presAssocID="{7ECB73D4-2A8A-4D93-9CFF-D6C5FE826B05}" presName="text_1" presStyleLbl="node1" presStyleIdx="0" presStyleCnt="5">
        <dgm:presLayoutVars>
          <dgm:bulletEnabled val="1"/>
        </dgm:presLayoutVars>
      </dgm:prSet>
      <dgm:spPr/>
    </dgm:pt>
    <dgm:pt modelId="{FAC9395F-16C4-4296-B2C2-AD6AB4DBF434}" type="pres">
      <dgm:prSet presAssocID="{7ECB73D4-2A8A-4D93-9CFF-D6C5FE826B05}" presName="accent_1" presStyleCnt="0"/>
      <dgm:spPr/>
    </dgm:pt>
    <dgm:pt modelId="{145B768B-B7FA-467C-9016-716DD2042F13}" type="pres">
      <dgm:prSet presAssocID="{7ECB73D4-2A8A-4D93-9CFF-D6C5FE826B05}" presName="accentRepeatNode" presStyleLbl="solidFgAcc1" presStyleIdx="0" presStyleCnt="5"/>
      <dgm:spPr>
        <a:solidFill>
          <a:schemeClr val="accent1"/>
        </a:solidFill>
        <a:ln w="28575">
          <a:solidFill>
            <a:schemeClr val="accent1"/>
          </a:solidFill>
        </a:ln>
      </dgm:spPr>
    </dgm:pt>
    <dgm:pt modelId="{B550A911-ADDC-4AC3-95AF-D218653D0381}" type="pres">
      <dgm:prSet presAssocID="{F2941672-F5FC-4F5F-8FF3-57791CAF8C56}" presName="text_2" presStyleLbl="node1" presStyleIdx="1" presStyleCnt="5">
        <dgm:presLayoutVars>
          <dgm:bulletEnabled val="1"/>
        </dgm:presLayoutVars>
      </dgm:prSet>
      <dgm:spPr/>
    </dgm:pt>
    <dgm:pt modelId="{2471C627-080A-474E-8E5D-8801A848607F}"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5"/>
      <dgm:spPr>
        <a:solidFill>
          <a:schemeClr val="accent1">
            <a:lumMod val="40000"/>
            <a:lumOff val="60000"/>
          </a:schemeClr>
        </a:solidFill>
        <a:ln w="28575">
          <a:solidFill>
            <a:schemeClr val="accent1"/>
          </a:solidFill>
        </a:ln>
      </dgm:spPr>
    </dgm:pt>
    <dgm:pt modelId="{B096EF4C-52E9-408D-A0DF-35C5F0AA392B}" type="pres">
      <dgm:prSet presAssocID="{F24300EC-4372-4D89-B437-9F81F6228517}" presName="text_3" presStyleLbl="node1" presStyleIdx="2" presStyleCnt="5">
        <dgm:presLayoutVars>
          <dgm:bulletEnabled val="1"/>
        </dgm:presLayoutVars>
      </dgm:prSet>
      <dgm:spPr/>
    </dgm:pt>
    <dgm:pt modelId="{C30CE652-7642-40D6-AB27-359EA877ADBA}"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5"/>
      <dgm:spPr>
        <a:solidFill>
          <a:schemeClr val="accent1">
            <a:lumMod val="40000"/>
            <a:lumOff val="60000"/>
          </a:schemeClr>
        </a:solidFill>
        <a:ln w="28575">
          <a:solidFill>
            <a:schemeClr val="accent1"/>
          </a:solidFill>
        </a:ln>
      </dgm:spPr>
    </dgm:pt>
    <dgm:pt modelId="{D65465CE-F746-4781-AA8C-E8AFD57EDB18}" type="pres">
      <dgm:prSet presAssocID="{A3EDAF05-AC60-4A74-A1D2-00107BA6398B}" presName="text_4" presStyleLbl="node1" presStyleIdx="3" presStyleCnt="5">
        <dgm:presLayoutVars>
          <dgm:bulletEnabled val="1"/>
        </dgm:presLayoutVars>
      </dgm:prSet>
      <dgm:spPr/>
    </dgm:pt>
    <dgm:pt modelId="{7A6BD9EE-E5D7-49A5-B82C-84E00F19B998}" type="pres">
      <dgm:prSet presAssocID="{A3EDAF05-AC60-4A74-A1D2-00107BA6398B}" presName="accent_4" presStyleCnt="0"/>
      <dgm:spPr/>
    </dgm:pt>
    <dgm:pt modelId="{64DDB4B7-1C5B-4455-9FBA-E109A4CF516C}" type="pres">
      <dgm:prSet presAssocID="{A3EDAF05-AC60-4A74-A1D2-00107BA6398B}" presName="accentRepeatNode" presStyleLbl="solidFgAcc1" presStyleIdx="3" presStyleCnt="5"/>
      <dgm:spPr>
        <a:solidFill>
          <a:schemeClr val="accent1">
            <a:lumMod val="40000"/>
            <a:lumOff val="60000"/>
          </a:schemeClr>
        </a:solidFill>
        <a:ln w="28575">
          <a:solidFill>
            <a:schemeClr val="accent1"/>
          </a:solidFill>
        </a:ln>
      </dgm:spPr>
    </dgm:pt>
    <dgm:pt modelId="{C9B991A5-54E7-40D9-A0E3-0BFF07CACB82}" type="pres">
      <dgm:prSet presAssocID="{6755B75A-DA2F-4942-9466-602DAA2B76D4}" presName="text_5" presStyleLbl="node1" presStyleIdx="4" presStyleCnt="5">
        <dgm:presLayoutVars>
          <dgm:bulletEnabled val="1"/>
        </dgm:presLayoutVars>
      </dgm:prSet>
      <dgm:spPr/>
    </dgm:pt>
    <dgm:pt modelId="{A2877344-67C2-4B84-831D-2D45D575C550}" type="pres">
      <dgm:prSet presAssocID="{6755B75A-DA2F-4942-9466-602DAA2B76D4}" presName="accent_5" presStyleCnt="0"/>
      <dgm:spPr/>
    </dgm:pt>
    <dgm:pt modelId="{2D85C60B-45A6-47F1-BDC4-779963C33EA5}" type="pres">
      <dgm:prSet presAssocID="{6755B75A-DA2F-4942-9466-602DAA2B76D4}" presName="accentRepeatNode" presStyleLbl="solidFgAcc1" presStyleIdx="4" presStyleCnt="5"/>
      <dgm:spPr>
        <a:solidFill>
          <a:schemeClr val="accent1">
            <a:lumMod val="40000"/>
            <a:lumOff val="60000"/>
          </a:schemeClr>
        </a:solidFill>
        <a:ln w="28575">
          <a:solidFill>
            <a:schemeClr val="accent1"/>
          </a:solidFill>
        </a:ln>
      </dgm:spPr>
    </dgm:pt>
  </dgm:ptLst>
  <dgm:cxnLst>
    <dgm:cxn modelId="{FF3A1315-24EC-4716-9FF0-3A67D5082C33}" srcId="{754914D3-2823-4D9D-9B5F-8AAE908A2791}" destId="{7ECB73D4-2A8A-4D93-9CFF-D6C5FE826B05}" srcOrd="0" destOrd="0" parTransId="{90EBD940-7002-4D65-AE41-E0953409E08F}" sibTransId="{E99925D6-FE3E-4F78-8500-4638DCD40AAC}"/>
    <dgm:cxn modelId="{0781121C-2DD2-4939-9728-C6477965DA94}" srcId="{754914D3-2823-4D9D-9B5F-8AAE908A2791}" destId="{F24300EC-4372-4D89-B437-9F81F6228517}" srcOrd="2" destOrd="0" parTransId="{468FF3C9-0BE5-4FF4-BE42-47AA0FABB054}" sibTransId="{BBB9D7DD-2425-4723-8219-8DCB9AF8E441}"/>
    <dgm:cxn modelId="{C1070428-E4F3-4855-AC9D-8C1545B3F2DE}" type="presOf" srcId="{F24300EC-4372-4D89-B437-9F81F6228517}" destId="{B096EF4C-52E9-408D-A0DF-35C5F0AA392B}" srcOrd="0" destOrd="0" presId="urn:microsoft.com/office/officeart/2008/layout/VerticalCurvedList"/>
    <dgm:cxn modelId="{9EE43B2F-7F09-463C-B811-0ADD9CDDF69B}" type="presOf" srcId="{7ECB73D4-2A8A-4D93-9CFF-D6C5FE826B05}" destId="{EABF0792-0FCA-4071-8192-14192CB7B3C8}" srcOrd="0" destOrd="0" presId="urn:microsoft.com/office/officeart/2008/layout/VerticalCurvedList"/>
    <dgm:cxn modelId="{112E986D-5FAC-449E-9228-1ED89265038D}" type="presOf" srcId="{E99925D6-FE3E-4F78-8500-4638DCD40AAC}" destId="{93855F07-44CB-45DE-B464-761E63A71CD5}" srcOrd="0" destOrd="0" presId="urn:microsoft.com/office/officeart/2008/layout/VerticalCurvedList"/>
    <dgm:cxn modelId="{A803796F-5EC8-437B-A42B-04FF6AA643B8}" type="presOf" srcId="{6755B75A-DA2F-4942-9466-602DAA2B76D4}" destId="{C9B991A5-54E7-40D9-A0E3-0BFF07CACB82}" srcOrd="0" destOrd="0" presId="urn:microsoft.com/office/officeart/2008/layout/VerticalCurvedList"/>
    <dgm:cxn modelId="{B85ECE7A-BE87-462E-BD49-F3FE4AAB7A59}" type="presOf" srcId="{A3EDAF05-AC60-4A74-A1D2-00107BA6398B}" destId="{D65465CE-F746-4781-AA8C-E8AFD57EDB18}" srcOrd="0" destOrd="0" presId="urn:microsoft.com/office/officeart/2008/layout/VerticalCurvedList"/>
    <dgm:cxn modelId="{C7D3E688-9B0F-4E5F-8D5A-55E61E2D21AD}" type="presOf" srcId="{754914D3-2823-4D9D-9B5F-8AAE908A2791}" destId="{AE6139D5-D84B-4711-8A6A-A5161E022A99}" srcOrd="0" destOrd="0" presId="urn:microsoft.com/office/officeart/2008/layout/VerticalCurvedList"/>
    <dgm:cxn modelId="{A289939F-CF19-4464-A092-8138494269F1}" type="presOf" srcId="{F2941672-F5FC-4F5F-8FF3-57791CAF8C56}" destId="{B550A911-ADDC-4AC3-95AF-D218653D0381}" srcOrd="0" destOrd="0" presId="urn:microsoft.com/office/officeart/2008/layout/VerticalCurvedList"/>
    <dgm:cxn modelId="{6C12AAA9-A7FE-44EC-8AC9-383942F9847E}" srcId="{754914D3-2823-4D9D-9B5F-8AAE908A2791}" destId="{6755B75A-DA2F-4942-9466-602DAA2B76D4}" srcOrd="4" destOrd="0" parTransId="{C9E67486-D4AA-4601-A24B-52155755B0C0}" sibTransId="{CC8056C9-9B1F-44C8-BB32-4B1222D8CD4E}"/>
    <dgm:cxn modelId="{108E50BE-3469-439F-8FFF-017FEBDD5C74}" srcId="{754914D3-2823-4D9D-9B5F-8AAE908A2791}" destId="{F2941672-F5FC-4F5F-8FF3-57791CAF8C56}" srcOrd="1" destOrd="0" parTransId="{937F0D99-2D0E-48A6-94B9-C880850880C0}" sibTransId="{624E2F07-CA2B-4ED9-89E9-4ED31FD7F6BD}"/>
    <dgm:cxn modelId="{2F12EFF8-956A-48DE-8821-BC847BED93FD}" srcId="{754914D3-2823-4D9D-9B5F-8AAE908A2791}" destId="{A3EDAF05-AC60-4A74-A1D2-00107BA6398B}" srcOrd="3" destOrd="0" parTransId="{A5E21F14-6A52-4F28-8CCC-B30B4B7CA51E}" sibTransId="{64D9DC6A-4144-4978-B9A5-E18C84675969}"/>
    <dgm:cxn modelId="{3B264AE4-A947-4B58-A677-891BEA742397}" type="presParOf" srcId="{AE6139D5-D84B-4711-8A6A-A5161E022A99}" destId="{00F42187-34FD-4D8B-A449-F316E9EB9AFA}" srcOrd="0" destOrd="0" presId="urn:microsoft.com/office/officeart/2008/layout/VerticalCurvedList"/>
    <dgm:cxn modelId="{EB52A904-D579-45AE-863A-5780D8E4951C}" type="presParOf" srcId="{00F42187-34FD-4D8B-A449-F316E9EB9AFA}" destId="{C168C53D-163A-4892-8EF0-B5326C3FF8C8}" srcOrd="0" destOrd="0" presId="urn:microsoft.com/office/officeart/2008/layout/VerticalCurvedList"/>
    <dgm:cxn modelId="{DF394010-B7BF-48D3-95A9-CC1A4CD53CB2}" type="presParOf" srcId="{C168C53D-163A-4892-8EF0-B5326C3FF8C8}" destId="{0FAB2C97-DF89-43B9-B7B2-C745E026F562}" srcOrd="0" destOrd="0" presId="urn:microsoft.com/office/officeart/2008/layout/VerticalCurvedList"/>
    <dgm:cxn modelId="{91F97370-E75F-4303-A772-ABB6B63A8A67}" type="presParOf" srcId="{C168C53D-163A-4892-8EF0-B5326C3FF8C8}" destId="{93855F07-44CB-45DE-B464-761E63A71CD5}" srcOrd="1" destOrd="0" presId="urn:microsoft.com/office/officeart/2008/layout/VerticalCurvedList"/>
    <dgm:cxn modelId="{6737EABA-C5AF-4939-8DBD-EF01C9789DB4}" type="presParOf" srcId="{C168C53D-163A-4892-8EF0-B5326C3FF8C8}" destId="{D258DE45-194F-4470-A0BE-D234AB24927B}" srcOrd="2" destOrd="0" presId="urn:microsoft.com/office/officeart/2008/layout/VerticalCurvedList"/>
    <dgm:cxn modelId="{7B73691B-BF91-4CB1-86EC-DF65986AC8EE}" type="presParOf" srcId="{C168C53D-163A-4892-8EF0-B5326C3FF8C8}" destId="{BF8CDB65-7F63-46ED-AD6F-299BB5E410A3}" srcOrd="3" destOrd="0" presId="urn:microsoft.com/office/officeart/2008/layout/VerticalCurvedList"/>
    <dgm:cxn modelId="{91EB6B31-2B0D-4BFF-BCA4-F91BBE181508}" type="presParOf" srcId="{00F42187-34FD-4D8B-A449-F316E9EB9AFA}" destId="{EABF0792-0FCA-4071-8192-14192CB7B3C8}" srcOrd="1" destOrd="0" presId="urn:microsoft.com/office/officeart/2008/layout/VerticalCurvedList"/>
    <dgm:cxn modelId="{3F77AFD8-B908-4286-A17A-9E46577D0E8A}" type="presParOf" srcId="{00F42187-34FD-4D8B-A449-F316E9EB9AFA}" destId="{FAC9395F-16C4-4296-B2C2-AD6AB4DBF434}" srcOrd="2" destOrd="0" presId="urn:microsoft.com/office/officeart/2008/layout/VerticalCurvedList"/>
    <dgm:cxn modelId="{45763642-CDE5-4DBF-8485-AA6B88129B4A}" type="presParOf" srcId="{FAC9395F-16C4-4296-B2C2-AD6AB4DBF434}" destId="{145B768B-B7FA-467C-9016-716DD2042F13}" srcOrd="0" destOrd="0" presId="urn:microsoft.com/office/officeart/2008/layout/VerticalCurvedList"/>
    <dgm:cxn modelId="{9DE0A555-53A1-448C-8164-91486F1F1BBE}" type="presParOf" srcId="{00F42187-34FD-4D8B-A449-F316E9EB9AFA}" destId="{B550A911-ADDC-4AC3-95AF-D218653D0381}" srcOrd="3" destOrd="0" presId="urn:microsoft.com/office/officeart/2008/layout/VerticalCurvedList"/>
    <dgm:cxn modelId="{9F9C801E-D03C-400F-8E21-455459B6BAFE}" type="presParOf" srcId="{00F42187-34FD-4D8B-A449-F316E9EB9AFA}" destId="{2471C627-080A-474E-8E5D-8801A848607F}" srcOrd="4" destOrd="0" presId="urn:microsoft.com/office/officeart/2008/layout/VerticalCurvedList"/>
    <dgm:cxn modelId="{6CE4591E-D1A0-4C5D-A101-77D9E13122A8}" type="presParOf" srcId="{2471C627-080A-474E-8E5D-8801A848607F}" destId="{9AF5ED78-341F-403E-97B4-875F8057A202}" srcOrd="0" destOrd="0" presId="urn:microsoft.com/office/officeart/2008/layout/VerticalCurvedList"/>
    <dgm:cxn modelId="{6DE4841A-F579-4559-A67C-30C90AFA8522}" type="presParOf" srcId="{00F42187-34FD-4D8B-A449-F316E9EB9AFA}" destId="{B096EF4C-52E9-408D-A0DF-35C5F0AA392B}" srcOrd="5" destOrd="0" presId="urn:microsoft.com/office/officeart/2008/layout/VerticalCurvedList"/>
    <dgm:cxn modelId="{27615260-583D-4030-A043-30A987F34F50}" type="presParOf" srcId="{00F42187-34FD-4D8B-A449-F316E9EB9AFA}" destId="{C30CE652-7642-40D6-AB27-359EA877ADBA}" srcOrd="6" destOrd="0" presId="urn:microsoft.com/office/officeart/2008/layout/VerticalCurvedList"/>
    <dgm:cxn modelId="{62CA0011-1342-4AB1-88D0-2AA1EDC2C60B}" type="presParOf" srcId="{C30CE652-7642-40D6-AB27-359EA877ADBA}" destId="{EF12B5F5-AB8A-4523-B395-C351AAF3CDFA}" srcOrd="0" destOrd="0" presId="urn:microsoft.com/office/officeart/2008/layout/VerticalCurvedList"/>
    <dgm:cxn modelId="{ED1114B7-B994-4A9E-8E3E-D1F54CFB56D7}" type="presParOf" srcId="{00F42187-34FD-4D8B-A449-F316E9EB9AFA}" destId="{D65465CE-F746-4781-AA8C-E8AFD57EDB18}" srcOrd="7" destOrd="0" presId="urn:microsoft.com/office/officeart/2008/layout/VerticalCurvedList"/>
    <dgm:cxn modelId="{E6A9C51B-34C3-4B38-8448-E4CB46BD4AB2}" type="presParOf" srcId="{00F42187-34FD-4D8B-A449-F316E9EB9AFA}" destId="{7A6BD9EE-E5D7-49A5-B82C-84E00F19B998}" srcOrd="8" destOrd="0" presId="urn:microsoft.com/office/officeart/2008/layout/VerticalCurvedList"/>
    <dgm:cxn modelId="{E1D2DB4B-54B1-4846-83DB-4119E7FDFAD1}" type="presParOf" srcId="{7A6BD9EE-E5D7-49A5-B82C-84E00F19B998}" destId="{64DDB4B7-1C5B-4455-9FBA-E109A4CF516C}" srcOrd="0" destOrd="0" presId="urn:microsoft.com/office/officeart/2008/layout/VerticalCurvedList"/>
    <dgm:cxn modelId="{569DDEF8-214A-40F9-BEDA-9411F760BC35}" type="presParOf" srcId="{00F42187-34FD-4D8B-A449-F316E9EB9AFA}" destId="{C9B991A5-54E7-40D9-A0E3-0BFF07CACB82}" srcOrd="9" destOrd="0" presId="urn:microsoft.com/office/officeart/2008/layout/VerticalCurvedList"/>
    <dgm:cxn modelId="{E6800E16-03F2-4CA3-9112-D7698D172F10}" type="presParOf" srcId="{00F42187-34FD-4D8B-A449-F316E9EB9AFA}" destId="{A2877344-67C2-4B84-831D-2D45D575C550}" srcOrd="10" destOrd="0" presId="urn:microsoft.com/office/officeart/2008/layout/VerticalCurvedList"/>
    <dgm:cxn modelId="{8C2B5535-967A-4C0A-9828-91A4CAA9D0F8}" type="presParOf" srcId="{A2877344-67C2-4B84-831D-2D45D575C550}"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Vergleich: Europa, Asien und Südamerika</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a:t>
          </a:r>
          <a:r>
            <a:rPr lang="de-AT" sz="2400" noProof="0" dirty="0">
              <a:solidFill>
                <a:schemeClr val="accent1"/>
              </a:solidFill>
              <a:latin typeface="Corbel" panose="020B0503020204020204" pitchFamily="34" charset="0"/>
            </a:rPr>
            <a:t>Asien</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F2941672-F5FC-4F5F-8FF3-57791CAF8C56}">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Europa</a:t>
          </a:r>
        </a:p>
      </dgm:t>
    </dgm:pt>
    <dgm:pt modelId="{624E2F07-CA2B-4ED9-89E9-4ED31FD7F6BD}" type="sibTrans" cxnId="{108E50BE-3469-439F-8FFF-017FEBDD5C74}">
      <dgm:prSet/>
      <dgm:spPr/>
      <dgm:t>
        <a:bodyPr/>
        <a:lstStyle/>
        <a:p>
          <a:endParaRPr lang="de-DE"/>
        </a:p>
      </dgm:t>
    </dgm:pt>
    <dgm:pt modelId="{937F0D99-2D0E-48A6-94B9-C880850880C0}" type="parTrans" cxnId="{108E50BE-3469-439F-8FFF-017FEBDD5C74}">
      <dgm:prSet/>
      <dgm:spPr/>
      <dgm:t>
        <a:bodyPr/>
        <a:lstStyle/>
        <a:p>
          <a:endParaRPr lang="de-DE"/>
        </a:p>
      </dgm:t>
    </dgm:pt>
    <dgm:pt modelId="{7ECB73D4-2A8A-4D93-9CFF-D6C5FE826B05}">
      <dgm:prSet custT="1"/>
      <dgm:spPr>
        <a:solidFill>
          <a:schemeClr val="accent1">
            <a:lumMod val="40000"/>
            <a:lumOff val="60000"/>
          </a:schemeClr>
        </a:solidFill>
      </dgm:spPr>
      <dgm:t>
        <a:bodyPr/>
        <a:lstStyle/>
        <a:p>
          <a:r>
            <a:rPr lang="de-DE" sz="2400" noProof="0" dirty="0">
              <a:solidFill>
                <a:schemeClr val="accent1"/>
              </a:solidFill>
              <a:latin typeface="Corbel" panose="020B0503020204020204" pitchFamily="34" charset="0"/>
            </a:rPr>
            <a:t>Eigenschaften von Großwasserstraßen</a:t>
          </a:r>
          <a:endParaRPr lang="en-GB" sz="2400" noProof="0" dirty="0">
            <a:solidFill>
              <a:schemeClr val="accent1"/>
            </a:solidFill>
            <a:latin typeface="Corbel" panose="020B0503020204020204" pitchFamily="34" charset="0"/>
          </a:endParaRPr>
        </a:p>
      </dgm:t>
    </dgm:pt>
    <dgm:pt modelId="{90EBD940-7002-4D65-AE41-E0953409E08F}" type="parTrans" cxnId="{FF3A1315-24EC-4716-9FF0-3A67D5082C33}">
      <dgm:prSet/>
      <dgm:spPr/>
      <dgm:t>
        <a:bodyPr/>
        <a:lstStyle/>
        <a:p>
          <a:endParaRPr lang="en-US"/>
        </a:p>
      </dgm:t>
    </dgm:pt>
    <dgm:pt modelId="{E99925D6-FE3E-4F78-8500-4638DCD40AAC}" type="sibTrans" cxnId="{FF3A1315-24EC-4716-9FF0-3A67D5082C33}">
      <dgm:prSet/>
      <dgm:spPr/>
      <dgm:t>
        <a:bodyPr/>
        <a:lstStyle/>
        <a:p>
          <a:endParaRPr lang="en-US"/>
        </a:p>
      </dgm:t>
    </dgm:pt>
    <dgm:pt modelId="{A3EDAF05-AC60-4A74-A1D2-00107BA6398B}">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GB" sz="2400" noProof="0" dirty="0">
              <a:solidFill>
                <a:schemeClr val="accent1"/>
              </a:solidFill>
              <a:latin typeface="Corbel" panose="020B0503020204020204" pitchFamily="34" charset="0"/>
            </a:rPr>
            <a:t> in </a:t>
          </a:r>
          <a:r>
            <a:rPr lang="de-AT" sz="2400" noProof="0" dirty="0">
              <a:solidFill>
                <a:schemeClr val="accent1"/>
              </a:solidFill>
              <a:latin typeface="Corbel" panose="020B0503020204020204" pitchFamily="34" charset="0"/>
            </a:rPr>
            <a:t>Südamerika</a:t>
          </a:r>
        </a:p>
      </dgm:t>
    </dgm:pt>
    <dgm:pt modelId="{A5E21F14-6A52-4F28-8CCC-B30B4B7CA51E}" type="parTrans" cxnId="{2F12EFF8-956A-48DE-8821-BC847BED93FD}">
      <dgm:prSet/>
      <dgm:spPr/>
      <dgm:t>
        <a:bodyPr/>
        <a:lstStyle/>
        <a:p>
          <a:endParaRPr lang="en-US"/>
        </a:p>
      </dgm:t>
    </dgm:pt>
    <dgm:pt modelId="{64D9DC6A-4144-4978-B9A5-E18C84675969}" type="sibTrans" cxnId="{2F12EFF8-956A-48DE-8821-BC847BED93FD}">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5"/>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5"/>
      <dgm:spPr/>
    </dgm:pt>
    <dgm:pt modelId="{BF8CDB65-7F63-46ED-AD6F-299BB5E410A3}" type="pres">
      <dgm:prSet presAssocID="{754914D3-2823-4D9D-9B5F-8AAE908A2791}" presName="dstNode" presStyleLbl="node1" presStyleIdx="0" presStyleCnt="5"/>
      <dgm:spPr/>
    </dgm:pt>
    <dgm:pt modelId="{EABF0792-0FCA-4071-8192-14192CB7B3C8}" type="pres">
      <dgm:prSet presAssocID="{7ECB73D4-2A8A-4D93-9CFF-D6C5FE826B05}" presName="text_1" presStyleLbl="node1" presStyleIdx="0" presStyleCnt="5">
        <dgm:presLayoutVars>
          <dgm:bulletEnabled val="1"/>
        </dgm:presLayoutVars>
      </dgm:prSet>
      <dgm:spPr/>
    </dgm:pt>
    <dgm:pt modelId="{FAC9395F-16C4-4296-B2C2-AD6AB4DBF434}" type="pres">
      <dgm:prSet presAssocID="{7ECB73D4-2A8A-4D93-9CFF-D6C5FE826B05}" presName="accent_1" presStyleCnt="0"/>
      <dgm:spPr/>
    </dgm:pt>
    <dgm:pt modelId="{145B768B-B7FA-467C-9016-716DD2042F13}" type="pres">
      <dgm:prSet presAssocID="{7ECB73D4-2A8A-4D93-9CFF-D6C5FE826B05}" presName="accentRepeatNode" presStyleLbl="solidFgAcc1" presStyleIdx="0" presStyleCnt="5"/>
      <dgm:spPr>
        <a:solidFill>
          <a:schemeClr val="accent1">
            <a:lumMod val="40000"/>
            <a:lumOff val="60000"/>
          </a:schemeClr>
        </a:solidFill>
        <a:ln w="28575">
          <a:solidFill>
            <a:schemeClr val="accent1"/>
          </a:solidFill>
        </a:ln>
      </dgm:spPr>
    </dgm:pt>
    <dgm:pt modelId="{B550A911-ADDC-4AC3-95AF-D218653D0381}" type="pres">
      <dgm:prSet presAssocID="{F2941672-F5FC-4F5F-8FF3-57791CAF8C56}" presName="text_2" presStyleLbl="node1" presStyleIdx="1" presStyleCnt="5">
        <dgm:presLayoutVars>
          <dgm:bulletEnabled val="1"/>
        </dgm:presLayoutVars>
      </dgm:prSet>
      <dgm:spPr/>
    </dgm:pt>
    <dgm:pt modelId="{2471C627-080A-474E-8E5D-8801A848607F}"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5"/>
      <dgm:spPr>
        <a:blipFill rotWithShape="0">
          <a:blip xmlns:r="http://schemas.openxmlformats.org/officeDocument/2006/relationships" r:embed="rId1"/>
          <a:stretch>
            <a:fillRect/>
          </a:stretch>
        </a:blipFill>
        <a:ln w="28575">
          <a:solidFill>
            <a:schemeClr val="accent1"/>
          </a:solidFill>
        </a:ln>
      </dgm:spPr>
    </dgm:pt>
    <dgm:pt modelId="{B096EF4C-52E9-408D-A0DF-35C5F0AA392B}" type="pres">
      <dgm:prSet presAssocID="{F24300EC-4372-4D89-B437-9F81F6228517}" presName="text_3" presStyleLbl="node1" presStyleIdx="2" presStyleCnt="5">
        <dgm:presLayoutVars>
          <dgm:bulletEnabled val="1"/>
        </dgm:presLayoutVars>
      </dgm:prSet>
      <dgm:spPr/>
    </dgm:pt>
    <dgm:pt modelId="{C30CE652-7642-40D6-AB27-359EA877ADBA}"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5"/>
      <dgm:spPr>
        <a:solidFill>
          <a:schemeClr val="accent1">
            <a:lumMod val="40000"/>
            <a:lumOff val="60000"/>
          </a:schemeClr>
        </a:solidFill>
        <a:ln w="28575">
          <a:solidFill>
            <a:schemeClr val="accent1"/>
          </a:solidFill>
        </a:ln>
      </dgm:spPr>
    </dgm:pt>
    <dgm:pt modelId="{D65465CE-F746-4781-AA8C-E8AFD57EDB18}" type="pres">
      <dgm:prSet presAssocID="{A3EDAF05-AC60-4A74-A1D2-00107BA6398B}" presName="text_4" presStyleLbl="node1" presStyleIdx="3" presStyleCnt="5">
        <dgm:presLayoutVars>
          <dgm:bulletEnabled val="1"/>
        </dgm:presLayoutVars>
      </dgm:prSet>
      <dgm:spPr/>
    </dgm:pt>
    <dgm:pt modelId="{7A6BD9EE-E5D7-49A5-B82C-84E00F19B998}" type="pres">
      <dgm:prSet presAssocID="{A3EDAF05-AC60-4A74-A1D2-00107BA6398B}" presName="accent_4" presStyleCnt="0"/>
      <dgm:spPr/>
    </dgm:pt>
    <dgm:pt modelId="{64DDB4B7-1C5B-4455-9FBA-E109A4CF516C}" type="pres">
      <dgm:prSet presAssocID="{A3EDAF05-AC60-4A74-A1D2-00107BA6398B}" presName="accentRepeatNode" presStyleLbl="solidFgAcc1" presStyleIdx="3" presStyleCnt="5"/>
      <dgm:spPr>
        <a:solidFill>
          <a:schemeClr val="accent1">
            <a:lumMod val="40000"/>
            <a:lumOff val="60000"/>
          </a:schemeClr>
        </a:solidFill>
        <a:ln w="28575">
          <a:solidFill>
            <a:schemeClr val="accent1"/>
          </a:solidFill>
        </a:ln>
      </dgm:spPr>
    </dgm:pt>
    <dgm:pt modelId="{C9B991A5-54E7-40D9-A0E3-0BFF07CACB82}" type="pres">
      <dgm:prSet presAssocID="{6755B75A-DA2F-4942-9466-602DAA2B76D4}" presName="text_5" presStyleLbl="node1" presStyleIdx="4" presStyleCnt="5">
        <dgm:presLayoutVars>
          <dgm:bulletEnabled val="1"/>
        </dgm:presLayoutVars>
      </dgm:prSet>
      <dgm:spPr/>
    </dgm:pt>
    <dgm:pt modelId="{A2877344-67C2-4B84-831D-2D45D575C550}" type="pres">
      <dgm:prSet presAssocID="{6755B75A-DA2F-4942-9466-602DAA2B76D4}" presName="accent_5" presStyleCnt="0"/>
      <dgm:spPr/>
    </dgm:pt>
    <dgm:pt modelId="{2D85C60B-45A6-47F1-BDC4-779963C33EA5}" type="pres">
      <dgm:prSet presAssocID="{6755B75A-DA2F-4942-9466-602DAA2B76D4}" presName="accentRepeatNode" presStyleLbl="solidFgAcc1" presStyleIdx="4" presStyleCnt="5"/>
      <dgm:spPr>
        <a:solidFill>
          <a:schemeClr val="accent1">
            <a:lumMod val="40000"/>
            <a:lumOff val="60000"/>
          </a:schemeClr>
        </a:solidFill>
        <a:ln w="28575">
          <a:solidFill>
            <a:schemeClr val="accent1"/>
          </a:solidFill>
        </a:ln>
      </dgm:spPr>
    </dgm:pt>
  </dgm:ptLst>
  <dgm:cxnLst>
    <dgm:cxn modelId="{FF3A1315-24EC-4716-9FF0-3A67D5082C33}" srcId="{754914D3-2823-4D9D-9B5F-8AAE908A2791}" destId="{7ECB73D4-2A8A-4D93-9CFF-D6C5FE826B05}" srcOrd="0" destOrd="0" parTransId="{90EBD940-7002-4D65-AE41-E0953409E08F}" sibTransId="{E99925D6-FE3E-4F78-8500-4638DCD40AAC}"/>
    <dgm:cxn modelId="{0781121C-2DD2-4939-9728-C6477965DA94}" srcId="{754914D3-2823-4D9D-9B5F-8AAE908A2791}" destId="{F24300EC-4372-4D89-B437-9F81F6228517}" srcOrd="2" destOrd="0" parTransId="{468FF3C9-0BE5-4FF4-BE42-47AA0FABB054}" sibTransId="{BBB9D7DD-2425-4723-8219-8DCB9AF8E441}"/>
    <dgm:cxn modelId="{C1070428-E4F3-4855-AC9D-8C1545B3F2DE}" type="presOf" srcId="{F24300EC-4372-4D89-B437-9F81F6228517}" destId="{B096EF4C-52E9-408D-A0DF-35C5F0AA392B}" srcOrd="0" destOrd="0" presId="urn:microsoft.com/office/officeart/2008/layout/VerticalCurvedList"/>
    <dgm:cxn modelId="{9EE43B2F-7F09-463C-B811-0ADD9CDDF69B}" type="presOf" srcId="{7ECB73D4-2A8A-4D93-9CFF-D6C5FE826B05}" destId="{EABF0792-0FCA-4071-8192-14192CB7B3C8}" srcOrd="0" destOrd="0" presId="urn:microsoft.com/office/officeart/2008/layout/VerticalCurvedList"/>
    <dgm:cxn modelId="{112E986D-5FAC-449E-9228-1ED89265038D}" type="presOf" srcId="{E99925D6-FE3E-4F78-8500-4638DCD40AAC}" destId="{93855F07-44CB-45DE-B464-761E63A71CD5}" srcOrd="0" destOrd="0" presId="urn:microsoft.com/office/officeart/2008/layout/VerticalCurvedList"/>
    <dgm:cxn modelId="{A803796F-5EC8-437B-A42B-04FF6AA643B8}" type="presOf" srcId="{6755B75A-DA2F-4942-9466-602DAA2B76D4}" destId="{C9B991A5-54E7-40D9-A0E3-0BFF07CACB82}" srcOrd="0" destOrd="0" presId="urn:microsoft.com/office/officeart/2008/layout/VerticalCurvedList"/>
    <dgm:cxn modelId="{B85ECE7A-BE87-462E-BD49-F3FE4AAB7A59}" type="presOf" srcId="{A3EDAF05-AC60-4A74-A1D2-00107BA6398B}" destId="{D65465CE-F746-4781-AA8C-E8AFD57EDB18}" srcOrd="0" destOrd="0" presId="urn:microsoft.com/office/officeart/2008/layout/VerticalCurvedList"/>
    <dgm:cxn modelId="{C7D3E688-9B0F-4E5F-8D5A-55E61E2D21AD}" type="presOf" srcId="{754914D3-2823-4D9D-9B5F-8AAE908A2791}" destId="{AE6139D5-D84B-4711-8A6A-A5161E022A99}" srcOrd="0" destOrd="0" presId="urn:microsoft.com/office/officeart/2008/layout/VerticalCurvedList"/>
    <dgm:cxn modelId="{A289939F-CF19-4464-A092-8138494269F1}" type="presOf" srcId="{F2941672-F5FC-4F5F-8FF3-57791CAF8C56}" destId="{B550A911-ADDC-4AC3-95AF-D218653D0381}" srcOrd="0" destOrd="0" presId="urn:microsoft.com/office/officeart/2008/layout/VerticalCurvedList"/>
    <dgm:cxn modelId="{6C12AAA9-A7FE-44EC-8AC9-383942F9847E}" srcId="{754914D3-2823-4D9D-9B5F-8AAE908A2791}" destId="{6755B75A-DA2F-4942-9466-602DAA2B76D4}" srcOrd="4" destOrd="0" parTransId="{C9E67486-D4AA-4601-A24B-52155755B0C0}" sibTransId="{CC8056C9-9B1F-44C8-BB32-4B1222D8CD4E}"/>
    <dgm:cxn modelId="{108E50BE-3469-439F-8FFF-017FEBDD5C74}" srcId="{754914D3-2823-4D9D-9B5F-8AAE908A2791}" destId="{F2941672-F5FC-4F5F-8FF3-57791CAF8C56}" srcOrd="1" destOrd="0" parTransId="{937F0D99-2D0E-48A6-94B9-C880850880C0}" sibTransId="{624E2F07-CA2B-4ED9-89E9-4ED31FD7F6BD}"/>
    <dgm:cxn modelId="{2F12EFF8-956A-48DE-8821-BC847BED93FD}" srcId="{754914D3-2823-4D9D-9B5F-8AAE908A2791}" destId="{A3EDAF05-AC60-4A74-A1D2-00107BA6398B}" srcOrd="3" destOrd="0" parTransId="{A5E21F14-6A52-4F28-8CCC-B30B4B7CA51E}" sibTransId="{64D9DC6A-4144-4978-B9A5-E18C84675969}"/>
    <dgm:cxn modelId="{3B264AE4-A947-4B58-A677-891BEA742397}" type="presParOf" srcId="{AE6139D5-D84B-4711-8A6A-A5161E022A99}" destId="{00F42187-34FD-4D8B-A449-F316E9EB9AFA}" srcOrd="0" destOrd="0" presId="urn:microsoft.com/office/officeart/2008/layout/VerticalCurvedList"/>
    <dgm:cxn modelId="{EB52A904-D579-45AE-863A-5780D8E4951C}" type="presParOf" srcId="{00F42187-34FD-4D8B-A449-F316E9EB9AFA}" destId="{C168C53D-163A-4892-8EF0-B5326C3FF8C8}" srcOrd="0" destOrd="0" presId="urn:microsoft.com/office/officeart/2008/layout/VerticalCurvedList"/>
    <dgm:cxn modelId="{DF394010-B7BF-48D3-95A9-CC1A4CD53CB2}" type="presParOf" srcId="{C168C53D-163A-4892-8EF0-B5326C3FF8C8}" destId="{0FAB2C97-DF89-43B9-B7B2-C745E026F562}" srcOrd="0" destOrd="0" presId="urn:microsoft.com/office/officeart/2008/layout/VerticalCurvedList"/>
    <dgm:cxn modelId="{91F97370-E75F-4303-A772-ABB6B63A8A67}" type="presParOf" srcId="{C168C53D-163A-4892-8EF0-B5326C3FF8C8}" destId="{93855F07-44CB-45DE-B464-761E63A71CD5}" srcOrd="1" destOrd="0" presId="urn:microsoft.com/office/officeart/2008/layout/VerticalCurvedList"/>
    <dgm:cxn modelId="{6737EABA-C5AF-4939-8DBD-EF01C9789DB4}" type="presParOf" srcId="{C168C53D-163A-4892-8EF0-B5326C3FF8C8}" destId="{D258DE45-194F-4470-A0BE-D234AB24927B}" srcOrd="2" destOrd="0" presId="urn:microsoft.com/office/officeart/2008/layout/VerticalCurvedList"/>
    <dgm:cxn modelId="{7B73691B-BF91-4CB1-86EC-DF65986AC8EE}" type="presParOf" srcId="{C168C53D-163A-4892-8EF0-B5326C3FF8C8}" destId="{BF8CDB65-7F63-46ED-AD6F-299BB5E410A3}" srcOrd="3" destOrd="0" presId="urn:microsoft.com/office/officeart/2008/layout/VerticalCurvedList"/>
    <dgm:cxn modelId="{91EB6B31-2B0D-4BFF-BCA4-F91BBE181508}" type="presParOf" srcId="{00F42187-34FD-4D8B-A449-F316E9EB9AFA}" destId="{EABF0792-0FCA-4071-8192-14192CB7B3C8}" srcOrd="1" destOrd="0" presId="urn:microsoft.com/office/officeart/2008/layout/VerticalCurvedList"/>
    <dgm:cxn modelId="{3F77AFD8-B908-4286-A17A-9E46577D0E8A}" type="presParOf" srcId="{00F42187-34FD-4D8B-A449-F316E9EB9AFA}" destId="{FAC9395F-16C4-4296-B2C2-AD6AB4DBF434}" srcOrd="2" destOrd="0" presId="urn:microsoft.com/office/officeart/2008/layout/VerticalCurvedList"/>
    <dgm:cxn modelId="{45763642-CDE5-4DBF-8485-AA6B88129B4A}" type="presParOf" srcId="{FAC9395F-16C4-4296-B2C2-AD6AB4DBF434}" destId="{145B768B-B7FA-467C-9016-716DD2042F13}" srcOrd="0" destOrd="0" presId="urn:microsoft.com/office/officeart/2008/layout/VerticalCurvedList"/>
    <dgm:cxn modelId="{9DE0A555-53A1-448C-8164-91486F1F1BBE}" type="presParOf" srcId="{00F42187-34FD-4D8B-A449-F316E9EB9AFA}" destId="{B550A911-ADDC-4AC3-95AF-D218653D0381}" srcOrd="3" destOrd="0" presId="urn:microsoft.com/office/officeart/2008/layout/VerticalCurvedList"/>
    <dgm:cxn modelId="{9F9C801E-D03C-400F-8E21-455459B6BAFE}" type="presParOf" srcId="{00F42187-34FD-4D8B-A449-F316E9EB9AFA}" destId="{2471C627-080A-474E-8E5D-8801A848607F}" srcOrd="4" destOrd="0" presId="urn:microsoft.com/office/officeart/2008/layout/VerticalCurvedList"/>
    <dgm:cxn modelId="{6CE4591E-D1A0-4C5D-A101-77D9E13122A8}" type="presParOf" srcId="{2471C627-080A-474E-8E5D-8801A848607F}" destId="{9AF5ED78-341F-403E-97B4-875F8057A202}" srcOrd="0" destOrd="0" presId="urn:microsoft.com/office/officeart/2008/layout/VerticalCurvedList"/>
    <dgm:cxn modelId="{6DE4841A-F579-4559-A67C-30C90AFA8522}" type="presParOf" srcId="{00F42187-34FD-4D8B-A449-F316E9EB9AFA}" destId="{B096EF4C-52E9-408D-A0DF-35C5F0AA392B}" srcOrd="5" destOrd="0" presId="urn:microsoft.com/office/officeart/2008/layout/VerticalCurvedList"/>
    <dgm:cxn modelId="{27615260-583D-4030-A043-30A987F34F50}" type="presParOf" srcId="{00F42187-34FD-4D8B-A449-F316E9EB9AFA}" destId="{C30CE652-7642-40D6-AB27-359EA877ADBA}" srcOrd="6" destOrd="0" presId="urn:microsoft.com/office/officeart/2008/layout/VerticalCurvedList"/>
    <dgm:cxn modelId="{62CA0011-1342-4AB1-88D0-2AA1EDC2C60B}" type="presParOf" srcId="{C30CE652-7642-40D6-AB27-359EA877ADBA}" destId="{EF12B5F5-AB8A-4523-B395-C351AAF3CDFA}" srcOrd="0" destOrd="0" presId="urn:microsoft.com/office/officeart/2008/layout/VerticalCurvedList"/>
    <dgm:cxn modelId="{ED1114B7-B994-4A9E-8E3E-D1F54CFB56D7}" type="presParOf" srcId="{00F42187-34FD-4D8B-A449-F316E9EB9AFA}" destId="{D65465CE-F746-4781-AA8C-E8AFD57EDB18}" srcOrd="7" destOrd="0" presId="urn:microsoft.com/office/officeart/2008/layout/VerticalCurvedList"/>
    <dgm:cxn modelId="{E6A9C51B-34C3-4B38-8448-E4CB46BD4AB2}" type="presParOf" srcId="{00F42187-34FD-4D8B-A449-F316E9EB9AFA}" destId="{7A6BD9EE-E5D7-49A5-B82C-84E00F19B998}" srcOrd="8" destOrd="0" presId="urn:microsoft.com/office/officeart/2008/layout/VerticalCurvedList"/>
    <dgm:cxn modelId="{E1D2DB4B-54B1-4846-83DB-4119E7FDFAD1}" type="presParOf" srcId="{7A6BD9EE-E5D7-49A5-B82C-84E00F19B998}" destId="{64DDB4B7-1C5B-4455-9FBA-E109A4CF516C}" srcOrd="0" destOrd="0" presId="urn:microsoft.com/office/officeart/2008/layout/VerticalCurvedList"/>
    <dgm:cxn modelId="{569DDEF8-214A-40F9-BEDA-9411F760BC35}" type="presParOf" srcId="{00F42187-34FD-4D8B-A449-F316E9EB9AFA}" destId="{C9B991A5-54E7-40D9-A0E3-0BFF07CACB82}" srcOrd="9" destOrd="0" presId="urn:microsoft.com/office/officeart/2008/layout/VerticalCurvedList"/>
    <dgm:cxn modelId="{E6800E16-03F2-4CA3-9112-D7698D172F10}" type="presParOf" srcId="{00F42187-34FD-4D8B-A449-F316E9EB9AFA}" destId="{A2877344-67C2-4B84-831D-2D45D575C550}" srcOrd="10" destOrd="0" presId="urn:microsoft.com/office/officeart/2008/layout/VerticalCurvedList"/>
    <dgm:cxn modelId="{8C2B5535-967A-4C0A-9828-91A4CAA9D0F8}" type="presParOf" srcId="{A2877344-67C2-4B84-831D-2D45D575C550}"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Vergleich: Europa, Asien und Südamerika</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a:t>
          </a:r>
          <a:r>
            <a:rPr lang="en-US" sz="2400" noProof="0" dirty="0" err="1">
              <a:solidFill>
                <a:schemeClr val="accent1"/>
              </a:solidFill>
              <a:latin typeface="Corbel" panose="020B0503020204020204" pitchFamily="34" charset="0"/>
            </a:rPr>
            <a:t>Asien</a:t>
          </a:r>
          <a:endParaRPr lang="en-US" sz="2400" noProof="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F2941672-F5FC-4F5F-8FF3-57791CAF8C56}">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Europa</a:t>
          </a:r>
        </a:p>
      </dgm:t>
    </dgm:pt>
    <dgm:pt modelId="{624E2F07-CA2B-4ED9-89E9-4ED31FD7F6BD}" type="sibTrans" cxnId="{108E50BE-3469-439F-8FFF-017FEBDD5C74}">
      <dgm:prSet/>
      <dgm:spPr/>
      <dgm:t>
        <a:bodyPr/>
        <a:lstStyle/>
        <a:p>
          <a:endParaRPr lang="de-DE"/>
        </a:p>
      </dgm:t>
    </dgm:pt>
    <dgm:pt modelId="{937F0D99-2D0E-48A6-94B9-C880850880C0}" type="parTrans" cxnId="{108E50BE-3469-439F-8FFF-017FEBDD5C74}">
      <dgm:prSet/>
      <dgm:spPr/>
      <dgm:t>
        <a:bodyPr/>
        <a:lstStyle/>
        <a:p>
          <a:endParaRPr lang="de-DE"/>
        </a:p>
      </dgm:t>
    </dgm:pt>
    <dgm:pt modelId="{7ECB73D4-2A8A-4D93-9CFF-D6C5FE826B05}">
      <dgm:prSet custT="1"/>
      <dgm:spPr>
        <a:solidFill>
          <a:schemeClr val="accent1">
            <a:lumMod val="40000"/>
            <a:lumOff val="60000"/>
          </a:schemeClr>
        </a:solidFill>
      </dgm:spPr>
      <dgm:t>
        <a:bodyPr/>
        <a:lstStyle/>
        <a:p>
          <a:r>
            <a:rPr lang="de-DE" sz="2400" noProof="0" dirty="0">
              <a:solidFill>
                <a:schemeClr val="accent1"/>
              </a:solidFill>
              <a:latin typeface="Corbel" panose="020B0503020204020204" pitchFamily="34" charset="0"/>
            </a:rPr>
            <a:t>Eigenschaften von Großwasserstraßen</a:t>
          </a:r>
          <a:endParaRPr lang="en-GB" sz="2400" noProof="0" dirty="0">
            <a:solidFill>
              <a:schemeClr val="accent1"/>
            </a:solidFill>
            <a:latin typeface="Corbel" panose="020B0503020204020204" pitchFamily="34" charset="0"/>
          </a:endParaRPr>
        </a:p>
      </dgm:t>
    </dgm:pt>
    <dgm:pt modelId="{90EBD940-7002-4D65-AE41-E0953409E08F}" type="parTrans" cxnId="{FF3A1315-24EC-4716-9FF0-3A67D5082C33}">
      <dgm:prSet/>
      <dgm:spPr/>
      <dgm:t>
        <a:bodyPr/>
        <a:lstStyle/>
        <a:p>
          <a:endParaRPr lang="en-US"/>
        </a:p>
      </dgm:t>
    </dgm:pt>
    <dgm:pt modelId="{E99925D6-FE3E-4F78-8500-4638DCD40AAC}" type="sibTrans" cxnId="{FF3A1315-24EC-4716-9FF0-3A67D5082C33}">
      <dgm:prSet/>
      <dgm:spPr/>
      <dgm:t>
        <a:bodyPr/>
        <a:lstStyle/>
        <a:p>
          <a:endParaRPr lang="en-US"/>
        </a:p>
      </dgm:t>
    </dgm:pt>
    <dgm:pt modelId="{A3EDAF05-AC60-4A74-A1D2-00107BA6398B}">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GB" sz="2400" noProof="0" dirty="0">
              <a:solidFill>
                <a:schemeClr val="accent1"/>
              </a:solidFill>
              <a:latin typeface="Corbel" panose="020B0503020204020204" pitchFamily="34" charset="0"/>
            </a:rPr>
            <a:t> in </a:t>
          </a:r>
          <a:r>
            <a:rPr lang="de-AT" sz="2400" noProof="0" dirty="0">
              <a:solidFill>
                <a:schemeClr val="accent1"/>
              </a:solidFill>
              <a:latin typeface="Corbel" panose="020B0503020204020204" pitchFamily="34" charset="0"/>
            </a:rPr>
            <a:t>Südamerika</a:t>
          </a:r>
        </a:p>
      </dgm:t>
    </dgm:pt>
    <dgm:pt modelId="{A5E21F14-6A52-4F28-8CCC-B30B4B7CA51E}" type="parTrans" cxnId="{2F12EFF8-956A-48DE-8821-BC847BED93FD}">
      <dgm:prSet/>
      <dgm:spPr/>
      <dgm:t>
        <a:bodyPr/>
        <a:lstStyle/>
        <a:p>
          <a:endParaRPr lang="en-US"/>
        </a:p>
      </dgm:t>
    </dgm:pt>
    <dgm:pt modelId="{64D9DC6A-4144-4978-B9A5-E18C84675969}" type="sibTrans" cxnId="{2F12EFF8-956A-48DE-8821-BC847BED93FD}">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5"/>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5"/>
      <dgm:spPr/>
    </dgm:pt>
    <dgm:pt modelId="{BF8CDB65-7F63-46ED-AD6F-299BB5E410A3}" type="pres">
      <dgm:prSet presAssocID="{754914D3-2823-4D9D-9B5F-8AAE908A2791}" presName="dstNode" presStyleLbl="node1" presStyleIdx="0" presStyleCnt="5"/>
      <dgm:spPr/>
    </dgm:pt>
    <dgm:pt modelId="{EABF0792-0FCA-4071-8192-14192CB7B3C8}" type="pres">
      <dgm:prSet presAssocID="{7ECB73D4-2A8A-4D93-9CFF-D6C5FE826B05}" presName="text_1" presStyleLbl="node1" presStyleIdx="0" presStyleCnt="5">
        <dgm:presLayoutVars>
          <dgm:bulletEnabled val="1"/>
        </dgm:presLayoutVars>
      </dgm:prSet>
      <dgm:spPr/>
    </dgm:pt>
    <dgm:pt modelId="{FAC9395F-16C4-4296-B2C2-AD6AB4DBF434}" type="pres">
      <dgm:prSet presAssocID="{7ECB73D4-2A8A-4D93-9CFF-D6C5FE826B05}" presName="accent_1" presStyleCnt="0"/>
      <dgm:spPr/>
    </dgm:pt>
    <dgm:pt modelId="{145B768B-B7FA-467C-9016-716DD2042F13}" type="pres">
      <dgm:prSet presAssocID="{7ECB73D4-2A8A-4D93-9CFF-D6C5FE826B05}" presName="accentRepeatNode" presStyleLbl="solidFgAcc1" presStyleIdx="0" presStyleCnt="5"/>
      <dgm:spPr>
        <a:solidFill>
          <a:schemeClr val="accent1">
            <a:lumMod val="40000"/>
            <a:lumOff val="60000"/>
          </a:schemeClr>
        </a:solidFill>
        <a:ln w="28575">
          <a:solidFill>
            <a:schemeClr val="accent1"/>
          </a:solidFill>
        </a:ln>
      </dgm:spPr>
    </dgm:pt>
    <dgm:pt modelId="{B550A911-ADDC-4AC3-95AF-D218653D0381}" type="pres">
      <dgm:prSet presAssocID="{F2941672-F5FC-4F5F-8FF3-57791CAF8C56}" presName="text_2" presStyleLbl="node1" presStyleIdx="1" presStyleCnt="5">
        <dgm:presLayoutVars>
          <dgm:bulletEnabled val="1"/>
        </dgm:presLayoutVars>
      </dgm:prSet>
      <dgm:spPr/>
    </dgm:pt>
    <dgm:pt modelId="{2471C627-080A-474E-8E5D-8801A848607F}"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5"/>
      <dgm:spPr>
        <a:solidFill>
          <a:schemeClr val="accent1">
            <a:lumMod val="40000"/>
            <a:lumOff val="60000"/>
          </a:schemeClr>
        </a:solidFill>
        <a:ln w="28575">
          <a:solidFill>
            <a:schemeClr val="accent1"/>
          </a:solidFill>
        </a:ln>
      </dgm:spPr>
    </dgm:pt>
    <dgm:pt modelId="{B096EF4C-52E9-408D-A0DF-35C5F0AA392B}" type="pres">
      <dgm:prSet presAssocID="{F24300EC-4372-4D89-B437-9F81F6228517}" presName="text_3" presStyleLbl="node1" presStyleIdx="2" presStyleCnt="5">
        <dgm:presLayoutVars>
          <dgm:bulletEnabled val="1"/>
        </dgm:presLayoutVars>
      </dgm:prSet>
      <dgm:spPr/>
    </dgm:pt>
    <dgm:pt modelId="{C30CE652-7642-40D6-AB27-359EA877ADBA}"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5"/>
      <dgm:spPr>
        <a:blipFill rotWithShape="0">
          <a:blip xmlns:r="http://schemas.openxmlformats.org/officeDocument/2006/relationships" r:embed="rId1"/>
          <a:stretch>
            <a:fillRect/>
          </a:stretch>
        </a:blipFill>
        <a:ln w="28575">
          <a:solidFill>
            <a:schemeClr val="accent1"/>
          </a:solidFill>
        </a:ln>
      </dgm:spPr>
    </dgm:pt>
    <dgm:pt modelId="{D65465CE-F746-4781-AA8C-E8AFD57EDB18}" type="pres">
      <dgm:prSet presAssocID="{A3EDAF05-AC60-4A74-A1D2-00107BA6398B}" presName="text_4" presStyleLbl="node1" presStyleIdx="3" presStyleCnt="5">
        <dgm:presLayoutVars>
          <dgm:bulletEnabled val="1"/>
        </dgm:presLayoutVars>
      </dgm:prSet>
      <dgm:spPr/>
    </dgm:pt>
    <dgm:pt modelId="{7A6BD9EE-E5D7-49A5-B82C-84E00F19B998}" type="pres">
      <dgm:prSet presAssocID="{A3EDAF05-AC60-4A74-A1D2-00107BA6398B}" presName="accent_4" presStyleCnt="0"/>
      <dgm:spPr/>
    </dgm:pt>
    <dgm:pt modelId="{64DDB4B7-1C5B-4455-9FBA-E109A4CF516C}" type="pres">
      <dgm:prSet presAssocID="{A3EDAF05-AC60-4A74-A1D2-00107BA6398B}" presName="accentRepeatNode" presStyleLbl="solidFgAcc1" presStyleIdx="3" presStyleCnt="5"/>
      <dgm:spPr>
        <a:solidFill>
          <a:schemeClr val="accent1">
            <a:lumMod val="40000"/>
            <a:lumOff val="60000"/>
          </a:schemeClr>
        </a:solidFill>
        <a:ln w="28575">
          <a:solidFill>
            <a:schemeClr val="accent1"/>
          </a:solidFill>
        </a:ln>
      </dgm:spPr>
    </dgm:pt>
    <dgm:pt modelId="{C9B991A5-54E7-40D9-A0E3-0BFF07CACB82}" type="pres">
      <dgm:prSet presAssocID="{6755B75A-DA2F-4942-9466-602DAA2B76D4}" presName="text_5" presStyleLbl="node1" presStyleIdx="4" presStyleCnt="5">
        <dgm:presLayoutVars>
          <dgm:bulletEnabled val="1"/>
        </dgm:presLayoutVars>
      </dgm:prSet>
      <dgm:spPr/>
    </dgm:pt>
    <dgm:pt modelId="{A2877344-67C2-4B84-831D-2D45D575C550}" type="pres">
      <dgm:prSet presAssocID="{6755B75A-DA2F-4942-9466-602DAA2B76D4}" presName="accent_5" presStyleCnt="0"/>
      <dgm:spPr/>
    </dgm:pt>
    <dgm:pt modelId="{2D85C60B-45A6-47F1-BDC4-779963C33EA5}" type="pres">
      <dgm:prSet presAssocID="{6755B75A-DA2F-4942-9466-602DAA2B76D4}" presName="accentRepeatNode" presStyleLbl="solidFgAcc1" presStyleIdx="4" presStyleCnt="5"/>
      <dgm:spPr>
        <a:solidFill>
          <a:schemeClr val="accent1">
            <a:lumMod val="40000"/>
            <a:lumOff val="60000"/>
          </a:schemeClr>
        </a:solidFill>
        <a:ln w="28575">
          <a:solidFill>
            <a:schemeClr val="accent1"/>
          </a:solidFill>
        </a:ln>
      </dgm:spPr>
    </dgm:pt>
  </dgm:ptLst>
  <dgm:cxnLst>
    <dgm:cxn modelId="{FF3A1315-24EC-4716-9FF0-3A67D5082C33}" srcId="{754914D3-2823-4D9D-9B5F-8AAE908A2791}" destId="{7ECB73D4-2A8A-4D93-9CFF-D6C5FE826B05}" srcOrd="0" destOrd="0" parTransId="{90EBD940-7002-4D65-AE41-E0953409E08F}" sibTransId="{E99925D6-FE3E-4F78-8500-4638DCD40AAC}"/>
    <dgm:cxn modelId="{0781121C-2DD2-4939-9728-C6477965DA94}" srcId="{754914D3-2823-4D9D-9B5F-8AAE908A2791}" destId="{F24300EC-4372-4D89-B437-9F81F6228517}" srcOrd="2" destOrd="0" parTransId="{468FF3C9-0BE5-4FF4-BE42-47AA0FABB054}" sibTransId="{BBB9D7DD-2425-4723-8219-8DCB9AF8E441}"/>
    <dgm:cxn modelId="{C1070428-E4F3-4855-AC9D-8C1545B3F2DE}" type="presOf" srcId="{F24300EC-4372-4D89-B437-9F81F6228517}" destId="{B096EF4C-52E9-408D-A0DF-35C5F0AA392B}" srcOrd="0" destOrd="0" presId="urn:microsoft.com/office/officeart/2008/layout/VerticalCurvedList"/>
    <dgm:cxn modelId="{9EE43B2F-7F09-463C-B811-0ADD9CDDF69B}" type="presOf" srcId="{7ECB73D4-2A8A-4D93-9CFF-D6C5FE826B05}" destId="{EABF0792-0FCA-4071-8192-14192CB7B3C8}" srcOrd="0" destOrd="0" presId="urn:microsoft.com/office/officeart/2008/layout/VerticalCurvedList"/>
    <dgm:cxn modelId="{112E986D-5FAC-449E-9228-1ED89265038D}" type="presOf" srcId="{E99925D6-FE3E-4F78-8500-4638DCD40AAC}" destId="{93855F07-44CB-45DE-B464-761E63A71CD5}" srcOrd="0" destOrd="0" presId="urn:microsoft.com/office/officeart/2008/layout/VerticalCurvedList"/>
    <dgm:cxn modelId="{A803796F-5EC8-437B-A42B-04FF6AA643B8}" type="presOf" srcId="{6755B75A-DA2F-4942-9466-602DAA2B76D4}" destId="{C9B991A5-54E7-40D9-A0E3-0BFF07CACB82}" srcOrd="0" destOrd="0" presId="urn:microsoft.com/office/officeart/2008/layout/VerticalCurvedList"/>
    <dgm:cxn modelId="{B85ECE7A-BE87-462E-BD49-F3FE4AAB7A59}" type="presOf" srcId="{A3EDAF05-AC60-4A74-A1D2-00107BA6398B}" destId="{D65465CE-F746-4781-AA8C-E8AFD57EDB18}" srcOrd="0" destOrd="0" presId="urn:microsoft.com/office/officeart/2008/layout/VerticalCurvedList"/>
    <dgm:cxn modelId="{C7D3E688-9B0F-4E5F-8D5A-55E61E2D21AD}" type="presOf" srcId="{754914D3-2823-4D9D-9B5F-8AAE908A2791}" destId="{AE6139D5-D84B-4711-8A6A-A5161E022A99}" srcOrd="0" destOrd="0" presId="urn:microsoft.com/office/officeart/2008/layout/VerticalCurvedList"/>
    <dgm:cxn modelId="{A289939F-CF19-4464-A092-8138494269F1}" type="presOf" srcId="{F2941672-F5FC-4F5F-8FF3-57791CAF8C56}" destId="{B550A911-ADDC-4AC3-95AF-D218653D0381}" srcOrd="0" destOrd="0" presId="urn:microsoft.com/office/officeart/2008/layout/VerticalCurvedList"/>
    <dgm:cxn modelId="{6C12AAA9-A7FE-44EC-8AC9-383942F9847E}" srcId="{754914D3-2823-4D9D-9B5F-8AAE908A2791}" destId="{6755B75A-DA2F-4942-9466-602DAA2B76D4}" srcOrd="4" destOrd="0" parTransId="{C9E67486-D4AA-4601-A24B-52155755B0C0}" sibTransId="{CC8056C9-9B1F-44C8-BB32-4B1222D8CD4E}"/>
    <dgm:cxn modelId="{108E50BE-3469-439F-8FFF-017FEBDD5C74}" srcId="{754914D3-2823-4D9D-9B5F-8AAE908A2791}" destId="{F2941672-F5FC-4F5F-8FF3-57791CAF8C56}" srcOrd="1" destOrd="0" parTransId="{937F0D99-2D0E-48A6-94B9-C880850880C0}" sibTransId="{624E2F07-CA2B-4ED9-89E9-4ED31FD7F6BD}"/>
    <dgm:cxn modelId="{2F12EFF8-956A-48DE-8821-BC847BED93FD}" srcId="{754914D3-2823-4D9D-9B5F-8AAE908A2791}" destId="{A3EDAF05-AC60-4A74-A1D2-00107BA6398B}" srcOrd="3" destOrd="0" parTransId="{A5E21F14-6A52-4F28-8CCC-B30B4B7CA51E}" sibTransId="{64D9DC6A-4144-4978-B9A5-E18C84675969}"/>
    <dgm:cxn modelId="{3B264AE4-A947-4B58-A677-891BEA742397}" type="presParOf" srcId="{AE6139D5-D84B-4711-8A6A-A5161E022A99}" destId="{00F42187-34FD-4D8B-A449-F316E9EB9AFA}" srcOrd="0" destOrd="0" presId="urn:microsoft.com/office/officeart/2008/layout/VerticalCurvedList"/>
    <dgm:cxn modelId="{EB52A904-D579-45AE-863A-5780D8E4951C}" type="presParOf" srcId="{00F42187-34FD-4D8B-A449-F316E9EB9AFA}" destId="{C168C53D-163A-4892-8EF0-B5326C3FF8C8}" srcOrd="0" destOrd="0" presId="urn:microsoft.com/office/officeart/2008/layout/VerticalCurvedList"/>
    <dgm:cxn modelId="{DF394010-B7BF-48D3-95A9-CC1A4CD53CB2}" type="presParOf" srcId="{C168C53D-163A-4892-8EF0-B5326C3FF8C8}" destId="{0FAB2C97-DF89-43B9-B7B2-C745E026F562}" srcOrd="0" destOrd="0" presId="urn:microsoft.com/office/officeart/2008/layout/VerticalCurvedList"/>
    <dgm:cxn modelId="{91F97370-E75F-4303-A772-ABB6B63A8A67}" type="presParOf" srcId="{C168C53D-163A-4892-8EF0-B5326C3FF8C8}" destId="{93855F07-44CB-45DE-B464-761E63A71CD5}" srcOrd="1" destOrd="0" presId="urn:microsoft.com/office/officeart/2008/layout/VerticalCurvedList"/>
    <dgm:cxn modelId="{6737EABA-C5AF-4939-8DBD-EF01C9789DB4}" type="presParOf" srcId="{C168C53D-163A-4892-8EF0-B5326C3FF8C8}" destId="{D258DE45-194F-4470-A0BE-D234AB24927B}" srcOrd="2" destOrd="0" presId="urn:microsoft.com/office/officeart/2008/layout/VerticalCurvedList"/>
    <dgm:cxn modelId="{7B73691B-BF91-4CB1-86EC-DF65986AC8EE}" type="presParOf" srcId="{C168C53D-163A-4892-8EF0-B5326C3FF8C8}" destId="{BF8CDB65-7F63-46ED-AD6F-299BB5E410A3}" srcOrd="3" destOrd="0" presId="urn:microsoft.com/office/officeart/2008/layout/VerticalCurvedList"/>
    <dgm:cxn modelId="{91EB6B31-2B0D-4BFF-BCA4-F91BBE181508}" type="presParOf" srcId="{00F42187-34FD-4D8B-A449-F316E9EB9AFA}" destId="{EABF0792-0FCA-4071-8192-14192CB7B3C8}" srcOrd="1" destOrd="0" presId="urn:microsoft.com/office/officeart/2008/layout/VerticalCurvedList"/>
    <dgm:cxn modelId="{3F77AFD8-B908-4286-A17A-9E46577D0E8A}" type="presParOf" srcId="{00F42187-34FD-4D8B-A449-F316E9EB9AFA}" destId="{FAC9395F-16C4-4296-B2C2-AD6AB4DBF434}" srcOrd="2" destOrd="0" presId="urn:microsoft.com/office/officeart/2008/layout/VerticalCurvedList"/>
    <dgm:cxn modelId="{45763642-CDE5-4DBF-8485-AA6B88129B4A}" type="presParOf" srcId="{FAC9395F-16C4-4296-B2C2-AD6AB4DBF434}" destId="{145B768B-B7FA-467C-9016-716DD2042F13}" srcOrd="0" destOrd="0" presId="urn:microsoft.com/office/officeart/2008/layout/VerticalCurvedList"/>
    <dgm:cxn modelId="{9DE0A555-53A1-448C-8164-91486F1F1BBE}" type="presParOf" srcId="{00F42187-34FD-4D8B-A449-F316E9EB9AFA}" destId="{B550A911-ADDC-4AC3-95AF-D218653D0381}" srcOrd="3" destOrd="0" presId="urn:microsoft.com/office/officeart/2008/layout/VerticalCurvedList"/>
    <dgm:cxn modelId="{9F9C801E-D03C-400F-8E21-455459B6BAFE}" type="presParOf" srcId="{00F42187-34FD-4D8B-A449-F316E9EB9AFA}" destId="{2471C627-080A-474E-8E5D-8801A848607F}" srcOrd="4" destOrd="0" presId="urn:microsoft.com/office/officeart/2008/layout/VerticalCurvedList"/>
    <dgm:cxn modelId="{6CE4591E-D1A0-4C5D-A101-77D9E13122A8}" type="presParOf" srcId="{2471C627-080A-474E-8E5D-8801A848607F}" destId="{9AF5ED78-341F-403E-97B4-875F8057A202}" srcOrd="0" destOrd="0" presId="urn:microsoft.com/office/officeart/2008/layout/VerticalCurvedList"/>
    <dgm:cxn modelId="{6DE4841A-F579-4559-A67C-30C90AFA8522}" type="presParOf" srcId="{00F42187-34FD-4D8B-A449-F316E9EB9AFA}" destId="{B096EF4C-52E9-408D-A0DF-35C5F0AA392B}" srcOrd="5" destOrd="0" presId="urn:microsoft.com/office/officeart/2008/layout/VerticalCurvedList"/>
    <dgm:cxn modelId="{27615260-583D-4030-A043-30A987F34F50}" type="presParOf" srcId="{00F42187-34FD-4D8B-A449-F316E9EB9AFA}" destId="{C30CE652-7642-40D6-AB27-359EA877ADBA}" srcOrd="6" destOrd="0" presId="urn:microsoft.com/office/officeart/2008/layout/VerticalCurvedList"/>
    <dgm:cxn modelId="{62CA0011-1342-4AB1-88D0-2AA1EDC2C60B}" type="presParOf" srcId="{C30CE652-7642-40D6-AB27-359EA877ADBA}" destId="{EF12B5F5-AB8A-4523-B395-C351AAF3CDFA}" srcOrd="0" destOrd="0" presId="urn:microsoft.com/office/officeart/2008/layout/VerticalCurvedList"/>
    <dgm:cxn modelId="{ED1114B7-B994-4A9E-8E3E-D1F54CFB56D7}" type="presParOf" srcId="{00F42187-34FD-4D8B-A449-F316E9EB9AFA}" destId="{D65465CE-F746-4781-AA8C-E8AFD57EDB18}" srcOrd="7" destOrd="0" presId="urn:microsoft.com/office/officeart/2008/layout/VerticalCurvedList"/>
    <dgm:cxn modelId="{E6A9C51B-34C3-4B38-8448-E4CB46BD4AB2}" type="presParOf" srcId="{00F42187-34FD-4D8B-A449-F316E9EB9AFA}" destId="{7A6BD9EE-E5D7-49A5-B82C-84E00F19B998}" srcOrd="8" destOrd="0" presId="urn:microsoft.com/office/officeart/2008/layout/VerticalCurvedList"/>
    <dgm:cxn modelId="{E1D2DB4B-54B1-4846-83DB-4119E7FDFAD1}" type="presParOf" srcId="{7A6BD9EE-E5D7-49A5-B82C-84E00F19B998}" destId="{64DDB4B7-1C5B-4455-9FBA-E109A4CF516C}" srcOrd="0" destOrd="0" presId="urn:microsoft.com/office/officeart/2008/layout/VerticalCurvedList"/>
    <dgm:cxn modelId="{569DDEF8-214A-40F9-BEDA-9411F760BC35}" type="presParOf" srcId="{00F42187-34FD-4D8B-A449-F316E9EB9AFA}" destId="{C9B991A5-54E7-40D9-A0E3-0BFF07CACB82}" srcOrd="9" destOrd="0" presId="urn:microsoft.com/office/officeart/2008/layout/VerticalCurvedList"/>
    <dgm:cxn modelId="{E6800E16-03F2-4CA3-9112-D7698D172F10}" type="presParOf" srcId="{00F42187-34FD-4D8B-A449-F316E9EB9AFA}" destId="{A2877344-67C2-4B84-831D-2D45D575C550}" srcOrd="10" destOrd="0" presId="urn:microsoft.com/office/officeart/2008/layout/VerticalCurvedList"/>
    <dgm:cxn modelId="{8C2B5535-967A-4C0A-9828-91A4CAA9D0F8}" type="presParOf" srcId="{A2877344-67C2-4B84-831D-2D45D575C550}"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Vergleich: Europa, Asien und Südamerika</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a:t>
          </a:r>
          <a:r>
            <a:rPr lang="en-US" sz="2400" noProof="0" dirty="0" err="1">
              <a:solidFill>
                <a:schemeClr val="accent1"/>
              </a:solidFill>
              <a:latin typeface="Corbel" panose="020B0503020204020204" pitchFamily="34" charset="0"/>
            </a:rPr>
            <a:t>Asien</a:t>
          </a:r>
          <a:endParaRPr lang="en-US" sz="2400" noProof="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F2941672-F5FC-4F5F-8FF3-57791CAF8C56}">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Europa</a:t>
          </a:r>
        </a:p>
      </dgm:t>
    </dgm:pt>
    <dgm:pt modelId="{624E2F07-CA2B-4ED9-89E9-4ED31FD7F6BD}" type="sibTrans" cxnId="{108E50BE-3469-439F-8FFF-017FEBDD5C74}">
      <dgm:prSet/>
      <dgm:spPr/>
      <dgm:t>
        <a:bodyPr/>
        <a:lstStyle/>
        <a:p>
          <a:endParaRPr lang="de-DE"/>
        </a:p>
      </dgm:t>
    </dgm:pt>
    <dgm:pt modelId="{937F0D99-2D0E-48A6-94B9-C880850880C0}" type="parTrans" cxnId="{108E50BE-3469-439F-8FFF-017FEBDD5C74}">
      <dgm:prSet/>
      <dgm:spPr/>
      <dgm:t>
        <a:bodyPr/>
        <a:lstStyle/>
        <a:p>
          <a:endParaRPr lang="de-DE"/>
        </a:p>
      </dgm:t>
    </dgm:pt>
    <dgm:pt modelId="{7ECB73D4-2A8A-4D93-9CFF-D6C5FE826B05}">
      <dgm:prSet custT="1"/>
      <dgm:spPr>
        <a:solidFill>
          <a:schemeClr val="accent1">
            <a:lumMod val="40000"/>
            <a:lumOff val="60000"/>
          </a:schemeClr>
        </a:solidFill>
      </dgm:spPr>
      <dgm:t>
        <a:bodyPr/>
        <a:lstStyle/>
        <a:p>
          <a:r>
            <a:rPr lang="de-DE" sz="2400" noProof="0" dirty="0">
              <a:solidFill>
                <a:schemeClr val="accent1"/>
              </a:solidFill>
              <a:latin typeface="Corbel" panose="020B0503020204020204" pitchFamily="34" charset="0"/>
            </a:rPr>
            <a:t>Eigenschaften von Großwasserstraßen</a:t>
          </a:r>
          <a:endParaRPr lang="en-GB" sz="2400" noProof="0" dirty="0">
            <a:solidFill>
              <a:schemeClr val="accent1"/>
            </a:solidFill>
            <a:latin typeface="Corbel" panose="020B0503020204020204" pitchFamily="34" charset="0"/>
          </a:endParaRPr>
        </a:p>
      </dgm:t>
    </dgm:pt>
    <dgm:pt modelId="{90EBD940-7002-4D65-AE41-E0953409E08F}" type="parTrans" cxnId="{FF3A1315-24EC-4716-9FF0-3A67D5082C33}">
      <dgm:prSet/>
      <dgm:spPr/>
      <dgm:t>
        <a:bodyPr/>
        <a:lstStyle/>
        <a:p>
          <a:endParaRPr lang="en-US"/>
        </a:p>
      </dgm:t>
    </dgm:pt>
    <dgm:pt modelId="{E99925D6-FE3E-4F78-8500-4638DCD40AAC}" type="sibTrans" cxnId="{FF3A1315-24EC-4716-9FF0-3A67D5082C33}">
      <dgm:prSet/>
      <dgm:spPr/>
      <dgm:t>
        <a:bodyPr/>
        <a:lstStyle/>
        <a:p>
          <a:endParaRPr lang="en-US"/>
        </a:p>
      </dgm:t>
    </dgm:pt>
    <dgm:pt modelId="{A3EDAF05-AC60-4A74-A1D2-00107BA6398B}">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GB" sz="2400" noProof="0" dirty="0">
              <a:solidFill>
                <a:schemeClr val="accent1"/>
              </a:solidFill>
              <a:latin typeface="Corbel" panose="020B0503020204020204" pitchFamily="34" charset="0"/>
            </a:rPr>
            <a:t> in </a:t>
          </a:r>
          <a:r>
            <a:rPr lang="de-AT" sz="2400" noProof="0" dirty="0">
              <a:solidFill>
                <a:schemeClr val="accent1"/>
              </a:solidFill>
              <a:latin typeface="Corbel" panose="020B0503020204020204" pitchFamily="34" charset="0"/>
            </a:rPr>
            <a:t>Südamerika</a:t>
          </a:r>
        </a:p>
      </dgm:t>
    </dgm:pt>
    <dgm:pt modelId="{A5E21F14-6A52-4F28-8CCC-B30B4B7CA51E}" type="parTrans" cxnId="{2F12EFF8-956A-48DE-8821-BC847BED93FD}">
      <dgm:prSet/>
      <dgm:spPr/>
      <dgm:t>
        <a:bodyPr/>
        <a:lstStyle/>
        <a:p>
          <a:endParaRPr lang="en-US"/>
        </a:p>
      </dgm:t>
    </dgm:pt>
    <dgm:pt modelId="{64D9DC6A-4144-4978-B9A5-E18C84675969}" type="sibTrans" cxnId="{2F12EFF8-956A-48DE-8821-BC847BED93FD}">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5"/>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5"/>
      <dgm:spPr/>
    </dgm:pt>
    <dgm:pt modelId="{BF8CDB65-7F63-46ED-AD6F-299BB5E410A3}" type="pres">
      <dgm:prSet presAssocID="{754914D3-2823-4D9D-9B5F-8AAE908A2791}" presName="dstNode" presStyleLbl="node1" presStyleIdx="0" presStyleCnt="5"/>
      <dgm:spPr/>
    </dgm:pt>
    <dgm:pt modelId="{EABF0792-0FCA-4071-8192-14192CB7B3C8}" type="pres">
      <dgm:prSet presAssocID="{7ECB73D4-2A8A-4D93-9CFF-D6C5FE826B05}" presName="text_1" presStyleLbl="node1" presStyleIdx="0" presStyleCnt="5">
        <dgm:presLayoutVars>
          <dgm:bulletEnabled val="1"/>
        </dgm:presLayoutVars>
      </dgm:prSet>
      <dgm:spPr/>
    </dgm:pt>
    <dgm:pt modelId="{FAC9395F-16C4-4296-B2C2-AD6AB4DBF434}" type="pres">
      <dgm:prSet presAssocID="{7ECB73D4-2A8A-4D93-9CFF-D6C5FE826B05}" presName="accent_1" presStyleCnt="0"/>
      <dgm:spPr/>
    </dgm:pt>
    <dgm:pt modelId="{145B768B-B7FA-467C-9016-716DD2042F13}" type="pres">
      <dgm:prSet presAssocID="{7ECB73D4-2A8A-4D93-9CFF-D6C5FE826B05}" presName="accentRepeatNode" presStyleLbl="solidFgAcc1" presStyleIdx="0" presStyleCnt="5"/>
      <dgm:spPr>
        <a:solidFill>
          <a:schemeClr val="accent1">
            <a:lumMod val="40000"/>
            <a:lumOff val="60000"/>
          </a:schemeClr>
        </a:solidFill>
        <a:ln w="28575">
          <a:solidFill>
            <a:schemeClr val="accent1"/>
          </a:solidFill>
        </a:ln>
      </dgm:spPr>
    </dgm:pt>
    <dgm:pt modelId="{B550A911-ADDC-4AC3-95AF-D218653D0381}" type="pres">
      <dgm:prSet presAssocID="{F2941672-F5FC-4F5F-8FF3-57791CAF8C56}" presName="text_2" presStyleLbl="node1" presStyleIdx="1" presStyleCnt="5">
        <dgm:presLayoutVars>
          <dgm:bulletEnabled val="1"/>
        </dgm:presLayoutVars>
      </dgm:prSet>
      <dgm:spPr/>
    </dgm:pt>
    <dgm:pt modelId="{2471C627-080A-474E-8E5D-8801A848607F}"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5"/>
      <dgm:spPr>
        <a:solidFill>
          <a:schemeClr val="accent1">
            <a:lumMod val="40000"/>
            <a:lumOff val="60000"/>
          </a:schemeClr>
        </a:solidFill>
        <a:ln w="28575">
          <a:solidFill>
            <a:schemeClr val="accent1"/>
          </a:solidFill>
        </a:ln>
      </dgm:spPr>
    </dgm:pt>
    <dgm:pt modelId="{B096EF4C-52E9-408D-A0DF-35C5F0AA392B}" type="pres">
      <dgm:prSet presAssocID="{F24300EC-4372-4D89-B437-9F81F6228517}" presName="text_3" presStyleLbl="node1" presStyleIdx="2" presStyleCnt="5">
        <dgm:presLayoutVars>
          <dgm:bulletEnabled val="1"/>
        </dgm:presLayoutVars>
      </dgm:prSet>
      <dgm:spPr/>
    </dgm:pt>
    <dgm:pt modelId="{C30CE652-7642-40D6-AB27-359EA877ADBA}"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5"/>
      <dgm:spPr>
        <a:solidFill>
          <a:schemeClr val="accent1">
            <a:lumMod val="40000"/>
            <a:lumOff val="60000"/>
          </a:schemeClr>
        </a:solidFill>
        <a:ln w="28575">
          <a:solidFill>
            <a:schemeClr val="accent1"/>
          </a:solidFill>
        </a:ln>
      </dgm:spPr>
    </dgm:pt>
    <dgm:pt modelId="{D65465CE-F746-4781-AA8C-E8AFD57EDB18}" type="pres">
      <dgm:prSet presAssocID="{A3EDAF05-AC60-4A74-A1D2-00107BA6398B}" presName="text_4" presStyleLbl="node1" presStyleIdx="3" presStyleCnt="5">
        <dgm:presLayoutVars>
          <dgm:bulletEnabled val="1"/>
        </dgm:presLayoutVars>
      </dgm:prSet>
      <dgm:spPr/>
    </dgm:pt>
    <dgm:pt modelId="{7A6BD9EE-E5D7-49A5-B82C-84E00F19B998}" type="pres">
      <dgm:prSet presAssocID="{A3EDAF05-AC60-4A74-A1D2-00107BA6398B}" presName="accent_4" presStyleCnt="0"/>
      <dgm:spPr/>
    </dgm:pt>
    <dgm:pt modelId="{64DDB4B7-1C5B-4455-9FBA-E109A4CF516C}" type="pres">
      <dgm:prSet presAssocID="{A3EDAF05-AC60-4A74-A1D2-00107BA6398B}" presName="accentRepeatNode" presStyleLbl="solidFgAcc1" presStyleIdx="3" presStyleCnt="5"/>
      <dgm:spPr>
        <a:blipFill rotWithShape="0">
          <a:blip xmlns:r="http://schemas.openxmlformats.org/officeDocument/2006/relationships" r:embed="rId1"/>
          <a:stretch>
            <a:fillRect/>
          </a:stretch>
        </a:blipFill>
      </dgm:spPr>
    </dgm:pt>
    <dgm:pt modelId="{C9B991A5-54E7-40D9-A0E3-0BFF07CACB82}" type="pres">
      <dgm:prSet presAssocID="{6755B75A-DA2F-4942-9466-602DAA2B76D4}" presName="text_5" presStyleLbl="node1" presStyleIdx="4" presStyleCnt="5">
        <dgm:presLayoutVars>
          <dgm:bulletEnabled val="1"/>
        </dgm:presLayoutVars>
      </dgm:prSet>
      <dgm:spPr/>
    </dgm:pt>
    <dgm:pt modelId="{A2877344-67C2-4B84-831D-2D45D575C550}" type="pres">
      <dgm:prSet presAssocID="{6755B75A-DA2F-4942-9466-602DAA2B76D4}" presName="accent_5" presStyleCnt="0"/>
      <dgm:spPr/>
    </dgm:pt>
    <dgm:pt modelId="{2D85C60B-45A6-47F1-BDC4-779963C33EA5}" type="pres">
      <dgm:prSet presAssocID="{6755B75A-DA2F-4942-9466-602DAA2B76D4}" presName="accentRepeatNode" presStyleLbl="solidFgAcc1" presStyleIdx="4" presStyleCnt="5"/>
      <dgm:spPr>
        <a:solidFill>
          <a:schemeClr val="accent1">
            <a:lumMod val="40000"/>
            <a:lumOff val="60000"/>
          </a:schemeClr>
        </a:solidFill>
        <a:ln w="28575">
          <a:solidFill>
            <a:schemeClr val="accent1"/>
          </a:solidFill>
        </a:ln>
      </dgm:spPr>
    </dgm:pt>
  </dgm:ptLst>
  <dgm:cxnLst>
    <dgm:cxn modelId="{FF3A1315-24EC-4716-9FF0-3A67D5082C33}" srcId="{754914D3-2823-4D9D-9B5F-8AAE908A2791}" destId="{7ECB73D4-2A8A-4D93-9CFF-D6C5FE826B05}" srcOrd="0" destOrd="0" parTransId="{90EBD940-7002-4D65-AE41-E0953409E08F}" sibTransId="{E99925D6-FE3E-4F78-8500-4638DCD40AAC}"/>
    <dgm:cxn modelId="{0781121C-2DD2-4939-9728-C6477965DA94}" srcId="{754914D3-2823-4D9D-9B5F-8AAE908A2791}" destId="{F24300EC-4372-4D89-B437-9F81F6228517}" srcOrd="2" destOrd="0" parTransId="{468FF3C9-0BE5-4FF4-BE42-47AA0FABB054}" sibTransId="{BBB9D7DD-2425-4723-8219-8DCB9AF8E441}"/>
    <dgm:cxn modelId="{C1070428-E4F3-4855-AC9D-8C1545B3F2DE}" type="presOf" srcId="{F24300EC-4372-4D89-B437-9F81F6228517}" destId="{B096EF4C-52E9-408D-A0DF-35C5F0AA392B}" srcOrd="0" destOrd="0" presId="urn:microsoft.com/office/officeart/2008/layout/VerticalCurvedList"/>
    <dgm:cxn modelId="{9EE43B2F-7F09-463C-B811-0ADD9CDDF69B}" type="presOf" srcId="{7ECB73D4-2A8A-4D93-9CFF-D6C5FE826B05}" destId="{EABF0792-0FCA-4071-8192-14192CB7B3C8}" srcOrd="0" destOrd="0" presId="urn:microsoft.com/office/officeart/2008/layout/VerticalCurvedList"/>
    <dgm:cxn modelId="{112E986D-5FAC-449E-9228-1ED89265038D}" type="presOf" srcId="{E99925D6-FE3E-4F78-8500-4638DCD40AAC}" destId="{93855F07-44CB-45DE-B464-761E63A71CD5}" srcOrd="0" destOrd="0" presId="urn:microsoft.com/office/officeart/2008/layout/VerticalCurvedList"/>
    <dgm:cxn modelId="{A803796F-5EC8-437B-A42B-04FF6AA643B8}" type="presOf" srcId="{6755B75A-DA2F-4942-9466-602DAA2B76D4}" destId="{C9B991A5-54E7-40D9-A0E3-0BFF07CACB82}" srcOrd="0" destOrd="0" presId="urn:microsoft.com/office/officeart/2008/layout/VerticalCurvedList"/>
    <dgm:cxn modelId="{B85ECE7A-BE87-462E-BD49-F3FE4AAB7A59}" type="presOf" srcId="{A3EDAF05-AC60-4A74-A1D2-00107BA6398B}" destId="{D65465CE-F746-4781-AA8C-E8AFD57EDB18}" srcOrd="0" destOrd="0" presId="urn:microsoft.com/office/officeart/2008/layout/VerticalCurvedList"/>
    <dgm:cxn modelId="{C7D3E688-9B0F-4E5F-8D5A-55E61E2D21AD}" type="presOf" srcId="{754914D3-2823-4D9D-9B5F-8AAE908A2791}" destId="{AE6139D5-D84B-4711-8A6A-A5161E022A99}" srcOrd="0" destOrd="0" presId="urn:microsoft.com/office/officeart/2008/layout/VerticalCurvedList"/>
    <dgm:cxn modelId="{A289939F-CF19-4464-A092-8138494269F1}" type="presOf" srcId="{F2941672-F5FC-4F5F-8FF3-57791CAF8C56}" destId="{B550A911-ADDC-4AC3-95AF-D218653D0381}" srcOrd="0" destOrd="0" presId="urn:microsoft.com/office/officeart/2008/layout/VerticalCurvedList"/>
    <dgm:cxn modelId="{6C12AAA9-A7FE-44EC-8AC9-383942F9847E}" srcId="{754914D3-2823-4D9D-9B5F-8AAE908A2791}" destId="{6755B75A-DA2F-4942-9466-602DAA2B76D4}" srcOrd="4" destOrd="0" parTransId="{C9E67486-D4AA-4601-A24B-52155755B0C0}" sibTransId="{CC8056C9-9B1F-44C8-BB32-4B1222D8CD4E}"/>
    <dgm:cxn modelId="{108E50BE-3469-439F-8FFF-017FEBDD5C74}" srcId="{754914D3-2823-4D9D-9B5F-8AAE908A2791}" destId="{F2941672-F5FC-4F5F-8FF3-57791CAF8C56}" srcOrd="1" destOrd="0" parTransId="{937F0D99-2D0E-48A6-94B9-C880850880C0}" sibTransId="{624E2F07-CA2B-4ED9-89E9-4ED31FD7F6BD}"/>
    <dgm:cxn modelId="{2F12EFF8-956A-48DE-8821-BC847BED93FD}" srcId="{754914D3-2823-4D9D-9B5F-8AAE908A2791}" destId="{A3EDAF05-AC60-4A74-A1D2-00107BA6398B}" srcOrd="3" destOrd="0" parTransId="{A5E21F14-6A52-4F28-8CCC-B30B4B7CA51E}" sibTransId="{64D9DC6A-4144-4978-B9A5-E18C84675969}"/>
    <dgm:cxn modelId="{3B264AE4-A947-4B58-A677-891BEA742397}" type="presParOf" srcId="{AE6139D5-D84B-4711-8A6A-A5161E022A99}" destId="{00F42187-34FD-4D8B-A449-F316E9EB9AFA}" srcOrd="0" destOrd="0" presId="urn:microsoft.com/office/officeart/2008/layout/VerticalCurvedList"/>
    <dgm:cxn modelId="{EB52A904-D579-45AE-863A-5780D8E4951C}" type="presParOf" srcId="{00F42187-34FD-4D8B-A449-F316E9EB9AFA}" destId="{C168C53D-163A-4892-8EF0-B5326C3FF8C8}" srcOrd="0" destOrd="0" presId="urn:microsoft.com/office/officeart/2008/layout/VerticalCurvedList"/>
    <dgm:cxn modelId="{DF394010-B7BF-48D3-95A9-CC1A4CD53CB2}" type="presParOf" srcId="{C168C53D-163A-4892-8EF0-B5326C3FF8C8}" destId="{0FAB2C97-DF89-43B9-B7B2-C745E026F562}" srcOrd="0" destOrd="0" presId="urn:microsoft.com/office/officeart/2008/layout/VerticalCurvedList"/>
    <dgm:cxn modelId="{91F97370-E75F-4303-A772-ABB6B63A8A67}" type="presParOf" srcId="{C168C53D-163A-4892-8EF0-B5326C3FF8C8}" destId="{93855F07-44CB-45DE-B464-761E63A71CD5}" srcOrd="1" destOrd="0" presId="urn:microsoft.com/office/officeart/2008/layout/VerticalCurvedList"/>
    <dgm:cxn modelId="{6737EABA-C5AF-4939-8DBD-EF01C9789DB4}" type="presParOf" srcId="{C168C53D-163A-4892-8EF0-B5326C3FF8C8}" destId="{D258DE45-194F-4470-A0BE-D234AB24927B}" srcOrd="2" destOrd="0" presId="urn:microsoft.com/office/officeart/2008/layout/VerticalCurvedList"/>
    <dgm:cxn modelId="{7B73691B-BF91-4CB1-86EC-DF65986AC8EE}" type="presParOf" srcId="{C168C53D-163A-4892-8EF0-B5326C3FF8C8}" destId="{BF8CDB65-7F63-46ED-AD6F-299BB5E410A3}" srcOrd="3" destOrd="0" presId="urn:microsoft.com/office/officeart/2008/layout/VerticalCurvedList"/>
    <dgm:cxn modelId="{91EB6B31-2B0D-4BFF-BCA4-F91BBE181508}" type="presParOf" srcId="{00F42187-34FD-4D8B-A449-F316E9EB9AFA}" destId="{EABF0792-0FCA-4071-8192-14192CB7B3C8}" srcOrd="1" destOrd="0" presId="urn:microsoft.com/office/officeart/2008/layout/VerticalCurvedList"/>
    <dgm:cxn modelId="{3F77AFD8-B908-4286-A17A-9E46577D0E8A}" type="presParOf" srcId="{00F42187-34FD-4D8B-A449-F316E9EB9AFA}" destId="{FAC9395F-16C4-4296-B2C2-AD6AB4DBF434}" srcOrd="2" destOrd="0" presId="urn:microsoft.com/office/officeart/2008/layout/VerticalCurvedList"/>
    <dgm:cxn modelId="{45763642-CDE5-4DBF-8485-AA6B88129B4A}" type="presParOf" srcId="{FAC9395F-16C4-4296-B2C2-AD6AB4DBF434}" destId="{145B768B-B7FA-467C-9016-716DD2042F13}" srcOrd="0" destOrd="0" presId="urn:microsoft.com/office/officeart/2008/layout/VerticalCurvedList"/>
    <dgm:cxn modelId="{9DE0A555-53A1-448C-8164-91486F1F1BBE}" type="presParOf" srcId="{00F42187-34FD-4D8B-A449-F316E9EB9AFA}" destId="{B550A911-ADDC-4AC3-95AF-D218653D0381}" srcOrd="3" destOrd="0" presId="urn:microsoft.com/office/officeart/2008/layout/VerticalCurvedList"/>
    <dgm:cxn modelId="{9F9C801E-D03C-400F-8E21-455459B6BAFE}" type="presParOf" srcId="{00F42187-34FD-4D8B-A449-F316E9EB9AFA}" destId="{2471C627-080A-474E-8E5D-8801A848607F}" srcOrd="4" destOrd="0" presId="urn:microsoft.com/office/officeart/2008/layout/VerticalCurvedList"/>
    <dgm:cxn modelId="{6CE4591E-D1A0-4C5D-A101-77D9E13122A8}" type="presParOf" srcId="{2471C627-080A-474E-8E5D-8801A848607F}" destId="{9AF5ED78-341F-403E-97B4-875F8057A202}" srcOrd="0" destOrd="0" presId="urn:microsoft.com/office/officeart/2008/layout/VerticalCurvedList"/>
    <dgm:cxn modelId="{6DE4841A-F579-4559-A67C-30C90AFA8522}" type="presParOf" srcId="{00F42187-34FD-4D8B-A449-F316E9EB9AFA}" destId="{B096EF4C-52E9-408D-A0DF-35C5F0AA392B}" srcOrd="5" destOrd="0" presId="urn:microsoft.com/office/officeart/2008/layout/VerticalCurvedList"/>
    <dgm:cxn modelId="{27615260-583D-4030-A043-30A987F34F50}" type="presParOf" srcId="{00F42187-34FD-4D8B-A449-F316E9EB9AFA}" destId="{C30CE652-7642-40D6-AB27-359EA877ADBA}" srcOrd="6" destOrd="0" presId="urn:microsoft.com/office/officeart/2008/layout/VerticalCurvedList"/>
    <dgm:cxn modelId="{62CA0011-1342-4AB1-88D0-2AA1EDC2C60B}" type="presParOf" srcId="{C30CE652-7642-40D6-AB27-359EA877ADBA}" destId="{EF12B5F5-AB8A-4523-B395-C351AAF3CDFA}" srcOrd="0" destOrd="0" presId="urn:microsoft.com/office/officeart/2008/layout/VerticalCurvedList"/>
    <dgm:cxn modelId="{ED1114B7-B994-4A9E-8E3E-D1F54CFB56D7}" type="presParOf" srcId="{00F42187-34FD-4D8B-A449-F316E9EB9AFA}" destId="{D65465CE-F746-4781-AA8C-E8AFD57EDB18}" srcOrd="7" destOrd="0" presId="urn:microsoft.com/office/officeart/2008/layout/VerticalCurvedList"/>
    <dgm:cxn modelId="{E6A9C51B-34C3-4B38-8448-E4CB46BD4AB2}" type="presParOf" srcId="{00F42187-34FD-4D8B-A449-F316E9EB9AFA}" destId="{7A6BD9EE-E5D7-49A5-B82C-84E00F19B998}" srcOrd="8" destOrd="0" presId="urn:microsoft.com/office/officeart/2008/layout/VerticalCurvedList"/>
    <dgm:cxn modelId="{E1D2DB4B-54B1-4846-83DB-4119E7FDFAD1}" type="presParOf" srcId="{7A6BD9EE-E5D7-49A5-B82C-84E00F19B998}" destId="{64DDB4B7-1C5B-4455-9FBA-E109A4CF516C}" srcOrd="0" destOrd="0" presId="urn:microsoft.com/office/officeart/2008/layout/VerticalCurvedList"/>
    <dgm:cxn modelId="{569DDEF8-214A-40F9-BEDA-9411F760BC35}" type="presParOf" srcId="{00F42187-34FD-4D8B-A449-F316E9EB9AFA}" destId="{C9B991A5-54E7-40D9-A0E3-0BFF07CACB82}" srcOrd="9" destOrd="0" presId="urn:microsoft.com/office/officeart/2008/layout/VerticalCurvedList"/>
    <dgm:cxn modelId="{E6800E16-03F2-4CA3-9112-D7698D172F10}" type="presParOf" srcId="{00F42187-34FD-4D8B-A449-F316E9EB9AFA}" destId="{A2877344-67C2-4B84-831D-2D45D575C550}" srcOrd="10" destOrd="0" presId="urn:microsoft.com/office/officeart/2008/layout/VerticalCurvedList"/>
    <dgm:cxn modelId="{8C2B5535-967A-4C0A-9828-91A4CAA9D0F8}" type="presParOf" srcId="{A2877344-67C2-4B84-831D-2D45D575C550}"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6755B75A-DA2F-4942-9466-602DAA2B76D4}">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Vergleich: Europa, Asien und Südamerika</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a:t>
          </a:r>
          <a:r>
            <a:rPr lang="en-US" sz="2400" noProof="0" dirty="0" err="1">
              <a:solidFill>
                <a:schemeClr val="accent1"/>
              </a:solidFill>
              <a:latin typeface="Corbel" panose="020B0503020204020204" pitchFamily="34" charset="0"/>
            </a:rPr>
            <a:t>Asien</a:t>
          </a:r>
          <a:endParaRPr lang="en-US" sz="2400" noProof="0" dirty="0">
            <a:solidFill>
              <a:schemeClr val="accent1"/>
            </a:solidFill>
            <a:latin typeface="Corbel" panose="020B0503020204020204" pitchFamily="34" charset="0"/>
          </a:endParaRP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F2941672-F5FC-4F5F-8FF3-57791CAF8C56}">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US" sz="2400" noProof="0" dirty="0">
              <a:solidFill>
                <a:schemeClr val="accent1"/>
              </a:solidFill>
              <a:latin typeface="Corbel" panose="020B0503020204020204" pitchFamily="34" charset="0"/>
            </a:rPr>
            <a:t> in Europa</a:t>
          </a:r>
        </a:p>
      </dgm:t>
    </dgm:pt>
    <dgm:pt modelId="{624E2F07-CA2B-4ED9-89E9-4ED31FD7F6BD}" type="sibTrans" cxnId="{108E50BE-3469-439F-8FFF-017FEBDD5C74}">
      <dgm:prSet/>
      <dgm:spPr/>
      <dgm:t>
        <a:bodyPr/>
        <a:lstStyle/>
        <a:p>
          <a:endParaRPr lang="de-DE"/>
        </a:p>
      </dgm:t>
    </dgm:pt>
    <dgm:pt modelId="{937F0D99-2D0E-48A6-94B9-C880850880C0}" type="parTrans" cxnId="{108E50BE-3469-439F-8FFF-017FEBDD5C74}">
      <dgm:prSet/>
      <dgm:spPr/>
      <dgm:t>
        <a:bodyPr/>
        <a:lstStyle/>
        <a:p>
          <a:endParaRPr lang="de-DE"/>
        </a:p>
      </dgm:t>
    </dgm:pt>
    <dgm:pt modelId="{7ECB73D4-2A8A-4D93-9CFF-D6C5FE826B05}">
      <dgm:prSet custT="1"/>
      <dgm:spPr>
        <a:solidFill>
          <a:schemeClr val="accent1">
            <a:lumMod val="40000"/>
            <a:lumOff val="60000"/>
          </a:schemeClr>
        </a:solidFill>
      </dgm:spPr>
      <dgm:t>
        <a:bodyPr/>
        <a:lstStyle/>
        <a:p>
          <a:r>
            <a:rPr lang="de-DE" sz="2400" noProof="0" dirty="0">
              <a:solidFill>
                <a:schemeClr val="accent1"/>
              </a:solidFill>
              <a:latin typeface="Corbel" panose="020B0503020204020204" pitchFamily="34" charset="0"/>
            </a:rPr>
            <a:t>Eigenschaften von Großwasserstraßen</a:t>
          </a:r>
          <a:endParaRPr lang="en-GB" sz="2400" noProof="0" dirty="0">
            <a:solidFill>
              <a:schemeClr val="accent1"/>
            </a:solidFill>
            <a:latin typeface="Corbel" panose="020B0503020204020204" pitchFamily="34" charset="0"/>
          </a:endParaRPr>
        </a:p>
      </dgm:t>
    </dgm:pt>
    <dgm:pt modelId="{90EBD940-7002-4D65-AE41-E0953409E08F}" type="parTrans" cxnId="{FF3A1315-24EC-4716-9FF0-3A67D5082C33}">
      <dgm:prSet/>
      <dgm:spPr/>
      <dgm:t>
        <a:bodyPr/>
        <a:lstStyle/>
        <a:p>
          <a:endParaRPr lang="en-US"/>
        </a:p>
      </dgm:t>
    </dgm:pt>
    <dgm:pt modelId="{E99925D6-FE3E-4F78-8500-4638DCD40AAC}" type="sibTrans" cxnId="{FF3A1315-24EC-4716-9FF0-3A67D5082C33}">
      <dgm:prSet/>
      <dgm:spPr/>
      <dgm:t>
        <a:bodyPr/>
        <a:lstStyle/>
        <a:p>
          <a:endParaRPr lang="en-US"/>
        </a:p>
      </dgm:t>
    </dgm:pt>
    <dgm:pt modelId="{A3EDAF05-AC60-4A74-A1D2-00107BA6398B}">
      <dgm:prSet custT="1"/>
      <dgm:spPr>
        <a:solidFill>
          <a:schemeClr val="accent1">
            <a:lumMod val="40000"/>
            <a:lumOff val="60000"/>
          </a:schemeClr>
        </a:solidFill>
      </dgm:spPr>
      <dgm:t>
        <a:bodyPr/>
        <a:lstStyle/>
        <a:p>
          <a:r>
            <a:rPr lang="de-AT" sz="2400" noProof="0" dirty="0">
              <a:solidFill>
                <a:schemeClr val="accent1"/>
              </a:solidFill>
              <a:latin typeface="Corbel" panose="020B0503020204020204" pitchFamily="34" charset="0"/>
            </a:rPr>
            <a:t>Binnenwasserstraßen</a:t>
          </a:r>
          <a:r>
            <a:rPr lang="en-GB" sz="2400" noProof="0" dirty="0">
              <a:solidFill>
                <a:schemeClr val="accent1"/>
              </a:solidFill>
              <a:latin typeface="Corbel" panose="020B0503020204020204" pitchFamily="34" charset="0"/>
            </a:rPr>
            <a:t> in </a:t>
          </a:r>
          <a:r>
            <a:rPr lang="de-AT" sz="2400" noProof="0" dirty="0">
              <a:solidFill>
                <a:schemeClr val="accent1"/>
              </a:solidFill>
              <a:latin typeface="Corbel" panose="020B0503020204020204" pitchFamily="34" charset="0"/>
            </a:rPr>
            <a:t>Südamerika</a:t>
          </a:r>
        </a:p>
      </dgm:t>
    </dgm:pt>
    <dgm:pt modelId="{A5E21F14-6A52-4F28-8CCC-B30B4B7CA51E}" type="parTrans" cxnId="{2F12EFF8-956A-48DE-8821-BC847BED93FD}">
      <dgm:prSet/>
      <dgm:spPr/>
      <dgm:t>
        <a:bodyPr/>
        <a:lstStyle/>
        <a:p>
          <a:endParaRPr lang="en-US"/>
        </a:p>
      </dgm:t>
    </dgm:pt>
    <dgm:pt modelId="{64D9DC6A-4144-4978-B9A5-E18C84675969}" type="sibTrans" cxnId="{2F12EFF8-956A-48DE-8821-BC847BED93FD}">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5"/>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5"/>
      <dgm:spPr/>
    </dgm:pt>
    <dgm:pt modelId="{BF8CDB65-7F63-46ED-AD6F-299BB5E410A3}" type="pres">
      <dgm:prSet presAssocID="{754914D3-2823-4D9D-9B5F-8AAE908A2791}" presName="dstNode" presStyleLbl="node1" presStyleIdx="0" presStyleCnt="5"/>
      <dgm:spPr/>
    </dgm:pt>
    <dgm:pt modelId="{EABF0792-0FCA-4071-8192-14192CB7B3C8}" type="pres">
      <dgm:prSet presAssocID="{7ECB73D4-2A8A-4D93-9CFF-D6C5FE826B05}" presName="text_1" presStyleLbl="node1" presStyleIdx="0" presStyleCnt="5">
        <dgm:presLayoutVars>
          <dgm:bulletEnabled val="1"/>
        </dgm:presLayoutVars>
      </dgm:prSet>
      <dgm:spPr/>
    </dgm:pt>
    <dgm:pt modelId="{FAC9395F-16C4-4296-B2C2-AD6AB4DBF434}" type="pres">
      <dgm:prSet presAssocID="{7ECB73D4-2A8A-4D93-9CFF-D6C5FE826B05}" presName="accent_1" presStyleCnt="0"/>
      <dgm:spPr/>
    </dgm:pt>
    <dgm:pt modelId="{145B768B-B7FA-467C-9016-716DD2042F13}" type="pres">
      <dgm:prSet presAssocID="{7ECB73D4-2A8A-4D93-9CFF-D6C5FE826B05}" presName="accentRepeatNode" presStyleLbl="solidFgAcc1" presStyleIdx="0" presStyleCnt="5"/>
      <dgm:spPr>
        <a:solidFill>
          <a:schemeClr val="accent1">
            <a:lumMod val="40000"/>
            <a:lumOff val="60000"/>
          </a:schemeClr>
        </a:solidFill>
        <a:ln w="28575">
          <a:solidFill>
            <a:schemeClr val="accent1"/>
          </a:solidFill>
        </a:ln>
      </dgm:spPr>
    </dgm:pt>
    <dgm:pt modelId="{B550A911-ADDC-4AC3-95AF-D218653D0381}" type="pres">
      <dgm:prSet presAssocID="{F2941672-F5FC-4F5F-8FF3-57791CAF8C56}" presName="text_2" presStyleLbl="node1" presStyleIdx="1" presStyleCnt="5">
        <dgm:presLayoutVars>
          <dgm:bulletEnabled val="1"/>
        </dgm:presLayoutVars>
      </dgm:prSet>
      <dgm:spPr/>
    </dgm:pt>
    <dgm:pt modelId="{2471C627-080A-474E-8E5D-8801A848607F}" type="pres">
      <dgm:prSet presAssocID="{F2941672-F5FC-4F5F-8FF3-57791CAF8C56}" presName="accent_2" presStyleCnt="0"/>
      <dgm:spPr/>
    </dgm:pt>
    <dgm:pt modelId="{9AF5ED78-341F-403E-97B4-875F8057A202}" type="pres">
      <dgm:prSet presAssocID="{F2941672-F5FC-4F5F-8FF3-57791CAF8C56}" presName="accentRepeatNode" presStyleLbl="solidFgAcc1" presStyleIdx="1" presStyleCnt="5"/>
      <dgm:spPr>
        <a:solidFill>
          <a:schemeClr val="accent1">
            <a:lumMod val="40000"/>
            <a:lumOff val="60000"/>
          </a:schemeClr>
        </a:solidFill>
        <a:ln w="28575">
          <a:solidFill>
            <a:schemeClr val="accent1"/>
          </a:solidFill>
        </a:ln>
      </dgm:spPr>
    </dgm:pt>
    <dgm:pt modelId="{B096EF4C-52E9-408D-A0DF-35C5F0AA392B}" type="pres">
      <dgm:prSet presAssocID="{F24300EC-4372-4D89-B437-9F81F6228517}" presName="text_3" presStyleLbl="node1" presStyleIdx="2" presStyleCnt="5">
        <dgm:presLayoutVars>
          <dgm:bulletEnabled val="1"/>
        </dgm:presLayoutVars>
      </dgm:prSet>
      <dgm:spPr/>
    </dgm:pt>
    <dgm:pt modelId="{C30CE652-7642-40D6-AB27-359EA877ADBA}" type="pres">
      <dgm:prSet presAssocID="{F24300EC-4372-4D89-B437-9F81F6228517}" presName="accent_3" presStyleCnt="0"/>
      <dgm:spPr/>
    </dgm:pt>
    <dgm:pt modelId="{EF12B5F5-AB8A-4523-B395-C351AAF3CDFA}" type="pres">
      <dgm:prSet presAssocID="{F24300EC-4372-4D89-B437-9F81F6228517}" presName="accentRepeatNode" presStyleLbl="solidFgAcc1" presStyleIdx="2" presStyleCnt="5"/>
      <dgm:spPr>
        <a:solidFill>
          <a:schemeClr val="accent1">
            <a:lumMod val="40000"/>
            <a:lumOff val="60000"/>
          </a:schemeClr>
        </a:solidFill>
        <a:ln w="28575">
          <a:solidFill>
            <a:schemeClr val="accent1"/>
          </a:solidFill>
        </a:ln>
      </dgm:spPr>
    </dgm:pt>
    <dgm:pt modelId="{D65465CE-F746-4781-AA8C-E8AFD57EDB18}" type="pres">
      <dgm:prSet presAssocID="{A3EDAF05-AC60-4A74-A1D2-00107BA6398B}" presName="text_4" presStyleLbl="node1" presStyleIdx="3" presStyleCnt="5">
        <dgm:presLayoutVars>
          <dgm:bulletEnabled val="1"/>
        </dgm:presLayoutVars>
      </dgm:prSet>
      <dgm:spPr/>
    </dgm:pt>
    <dgm:pt modelId="{7A6BD9EE-E5D7-49A5-B82C-84E00F19B998}" type="pres">
      <dgm:prSet presAssocID="{A3EDAF05-AC60-4A74-A1D2-00107BA6398B}" presName="accent_4" presStyleCnt="0"/>
      <dgm:spPr/>
    </dgm:pt>
    <dgm:pt modelId="{64DDB4B7-1C5B-4455-9FBA-E109A4CF516C}" type="pres">
      <dgm:prSet presAssocID="{A3EDAF05-AC60-4A74-A1D2-00107BA6398B}" presName="accentRepeatNode" presStyleLbl="solidFgAcc1" presStyleIdx="3" presStyleCnt="5"/>
      <dgm:spPr>
        <a:solidFill>
          <a:schemeClr val="accent1">
            <a:lumMod val="40000"/>
            <a:lumOff val="60000"/>
          </a:schemeClr>
        </a:solidFill>
        <a:ln w="28575">
          <a:solidFill>
            <a:schemeClr val="accent1"/>
          </a:solidFill>
        </a:ln>
      </dgm:spPr>
    </dgm:pt>
    <dgm:pt modelId="{C9B991A5-54E7-40D9-A0E3-0BFF07CACB82}" type="pres">
      <dgm:prSet presAssocID="{6755B75A-DA2F-4942-9466-602DAA2B76D4}" presName="text_5" presStyleLbl="node1" presStyleIdx="4" presStyleCnt="5">
        <dgm:presLayoutVars>
          <dgm:bulletEnabled val="1"/>
        </dgm:presLayoutVars>
      </dgm:prSet>
      <dgm:spPr/>
    </dgm:pt>
    <dgm:pt modelId="{A2877344-67C2-4B84-831D-2D45D575C550}" type="pres">
      <dgm:prSet presAssocID="{6755B75A-DA2F-4942-9466-602DAA2B76D4}" presName="accent_5" presStyleCnt="0"/>
      <dgm:spPr/>
    </dgm:pt>
    <dgm:pt modelId="{2D85C60B-45A6-47F1-BDC4-779963C33EA5}" type="pres">
      <dgm:prSet presAssocID="{6755B75A-DA2F-4942-9466-602DAA2B76D4}" presName="accentRepeatNode" presStyleLbl="solidFgAcc1" presStyleIdx="4" presStyleCnt="5"/>
      <dgm:spPr>
        <a:blipFill rotWithShape="0">
          <a:blip xmlns:r="http://schemas.openxmlformats.org/officeDocument/2006/relationships" r:embed="rId1"/>
          <a:stretch>
            <a:fillRect/>
          </a:stretch>
        </a:blipFill>
        <a:ln w="28575">
          <a:solidFill>
            <a:schemeClr val="accent1"/>
          </a:solidFill>
        </a:ln>
      </dgm:spPr>
    </dgm:pt>
  </dgm:ptLst>
  <dgm:cxnLst>
    <dgm:cxn modelId="{FF3A1315-24EC-4716-9FF0-3A67D5082C33}" srcId="{754914D3-2823-4D9D-9B5F-8AAE908A2791}" destId="{7ECB73D4-2A8A-4D93-9CFF-D6C5FE826B05}" srcOrd="0" destOrd="0" parTransId="{90EBD940-7002-4D65-AE41-E0953409E08F}" sibTransId="{E99925D6-FE3E-4F78-8500-4638DCD40AAC}"/>
    <dgm:cxn modelId="{0781121C-2DD2-4939-9728-C6477965DA94}" srcId="{754914D3-2823-4D9D-9B5F-8AAE908A2791}" destId="{F24300EC-4372-4D89-B437-9F81F6228517}" srcOrd="2" destOrd="0" parTransId="{468FF3C9-0BE5-4FF4-BE42-47AA0FABB054}" sibTransId="{BBB9D7DD-2425-4723-8219-8DCB9AF8E441}"/>
    <dgm:cxn modelId="{C1070428-E4F3-4855-AC9D-8C1545B3F2DE}" type="presOf" srcId="{F24300EC-4372-4D89-B437-9F81F6228517}" destId="{B096EF4C-52E9-408D-A0DF-35C5F0AA392B}" srcOrd="0" destOrd="0" presId="urn:microsoft.com/office/officeart/2008/layout/VerticalCurvedList"/>
    <dgm:cxn modelId="{9EE43B2F-7F09-463C-B811-0ADD9CDDF69B}" type="presOf" srcId="{7ECB73D4-2A8A-4D93-9CFF-D6C5FE826B05}" destId="{EABF0792-0FCA-4071-8192-14192CB7B3C8}" srcOrd="0" destOrd="0" presId="urn:microsoft.com/office/officeart/2008/layout/VerticalCurvedList"/>
    <dgm:cxn modelId="{112E986D-5FAC-449E-9228-1ED89265038D}" type="presOf" srcId="{E99925D6-FE3E-4F78-8500-4638DCD40AAC}" destId="{93855F07-44CB-45DE-B464-761E63A71CD5}" srcOrd="0" destOrd="0" presId="urn:microsoft.com/office/officeart/2008/layout/VerticalCurvedList"/>
    <dgm:cxn modelId="{A803796F-5EC8-437B-A42B-04FF6AA643B8}" type="presOf" srcId="{6755B75A-DA2F-4942-9466-602DAA2B76D4}" destId="{C9B991A5-54E7-40D9-A0E3-0BFF07CACB82}" srcOrd="0" destOrd="0" presId="urn:microsoft.com/office/officeart/2008/layout/VerticalCurvedList"/>
    <dgm:cxn modelId="{B85ECE7A-BE87-462E-BD49-F3FE4AAB7A59}" type="presOf" srcId="{A3EDAF05-AC60-4A74-A1D2-00107BA6398B}" destId="{D65465CE-F746-4781-AA8C-E8AFD57EDB18}" srcOrd="0" destOrd="0" presId="urn:microsoft.com/office/officeart/2008/layout/VerticalCurvedList"/>
    <dgm:cxn modelId="{C7D3E688-9B0F-4E5F-8D5A-55E61E2D21AD}" type="presOf" srcId="{754914D3-2823-4D9D-9B5F-8AAE908A2791}" destId="{AE6139D5-D84B-4711-8A6A-A5161E022A99}" srcOrd="0" destOrd="0" presId="urn:microsoft.com/office/officeart/2008/layout/VerticalCurvedList"/>
    <dgm:cxn modelId="{A289939F-CF19-4464-A092-8138494269F1}" type="presOf" srcId="{F2941672-F5FC-4F5F-8FF3-57791CAF8C56}" destId="{B550A911-ADDC-4AC3-95AF-D218653D0381}" srcOrd="0" destOrd="0" presId="urn:microsoft.com/office/officeart/2008/layout/VerticalCurvedList"/>
    <dgm:cxn modelId="{6C12AAA9-A7FE-44EC-8AC9-383942F9847E}" srcId="{754914D3-2823-4D9D-9B5F-8AAE908A2791}" destId="{6755B75A-DA2F-4942-9466-602DAA2B76D4}" srcOrd="4" destOrd="0" parTransId="{C9E67486-D4AA-4601-A24B-52155755B0C0}" sibTransId="{CC8056C9-9B1F-44C8-BB32-4B1222D8CD4E}"/>
    <dgm:cxn modelId="{108E50BE-3469-439F-8FFF-017FEBDD5C74}" srcId="{754914D3-2823-4D9D-9B5F-8AAE908A2791}" destId="{F2941672-F5FC-4F5F-8FF3-57791CAF8C56}" srcOrd="1" destOrd="0" parTransId="{937F0D99-2D0E-48A6-94B9-C880850880C0}" sibTransId="{624E2F07-CA2B-4ED9-89E9-4ED31FD7F6BD}"/>
    <dgm:cxn modelId="{2F12EFF8-956A-48DE-8821-BC847BED93FD}" srcId="{754914D3-2823-4D9D-9B5F-8AAE908A2791}" destId="{A3EDAF05-AC60-4A74-A1D2-00107BA6398B}" srcOrd="3" destOrd="0" parTransId="{A5E21F14-6A52-4F28-8CCC-B30B4B7CA51E}" sibTransId="{64D9DC6A-4144-4978-B9A5-E18C84675969}"/>
    <dgm:cxn modelId="{3B264AE4-A947-4B58-A677-891BEA742397}" type="presParOf" srcId="{AE6139D5-D84B-4711-8A6A-A5161E022A99}" destId="{00F42187-34FD-4D8B-A449-F316E9EB9AFA}" srcOrd="0" destOrd="0" presId="urn:microsoft.com/office/officeart/2008/layout/VerticalCurvedList"/>
    <dgm:cxn modelId="{EB52A904-D579-45AE-863A-5780D8E4951C}" type="presParOf" srcId="{00F42187-34FD-4D8B-A449-F316E9EB9AFA}" destId="{C168C53D-163A-4892-8EF0-B5326C3FF8C8}" srcOrd="0" destOrd="0" presId="urn:microsoft.com/office/officeart/2008/layout/VerticalCurvedList"/>
    <dgm:cxn modelId="{DF394010-B7BF-48D3-95A9-CC1A4CD53CB2}" type="presParOf" srcId="{C168C53D-163A-4892-8EF0-B5326C3FF8C8}" destId="{0FAB2C97-DF89-43B9-B7B2-C745E026F562}" srcOrd="0" destOrd="0" presId="urn:microsoft.com/office/officeart/2008/layout/VerticalCurvedList"/>
    <dgm:cxn modelId="{91F97370-E75F-4303-A772-ABB6B63A8A67}" type="presParOf" srcId="{C168C53D-163A-4892-8EF0-B5326C3FF8C8}" destId="{93855F07-44CB-45DE-B464-761E63A71CD5}" srcOrd="1" destOrd="0" presId="urn:microsoft.com/office/officeart/2008/layout/VerticalCurvedList"/>
    <dgm:cxn modelId="{6737EABA-C5AF-4939-8DBD-EF01C9789DB4}" type="presParOf" srcId="{C168C53D-163A-4892-8EF0-B5326C3FF8C8}" destId="{D258DE45-194F-4470-A0BE-D234AB24927B}" srcOrd="2" destOrd="0" presId="urn:microsoft.com/office/officeart/2008/layout/VerticalCurvedList"/>
    <dgm:cxn modelId="{7B73691B-BF91-4CB1-86EC-DF65986AC8EE}" type="presParOf" srcId="{C168C53D-163A-4892-8EF0-B5326C3FF8C8}" destId="{BF8CDB65-7F63-46ED-AD6F-299BB5E410A3}" srcOrd="3" destOrd="0" presId="urn:microsoft.com/office/officeart/2008/layout/VerticalCurvedList"/>
    <dgm:cxn modelId="{91EB6B31-2B0D-4BFF-BCA4-F91BBE181508}" type="presParOf" srcId="{00F42187-34FD-4D8B-A449-F316E9EB9AFA}" destId="{EABF0792-0FCA-4071-8192-14192CB7B3C8}" srcOrd="1" destOrd="0" presId="urn:microsoft.com/office/officeart/2008/layout/VerticalCurvedList"/>
    <dgm:cxn modelId="{3F77AFD8-B908-4286-A17A-9E46577D0E8A}" type="presParOf" srcId="{00F42187-34FD-4D8B-A449-F316E9EB9AFA}" destId="{FAC9395F-16C4-4296-B2C2-AD6AB4DBF434}" srcOrd="2" destOrd="0" presId="urn:microsoft.com/office/officeart/2008/layout/VerticalCurvedList"/>
    <dgm:cxn modelId="{45763642-CDE5-4DBF-8485-AA6B88129B4A}" type="presParOf" srcId="{FAC9395F-16C4-4296-B2C2-AD6AB4DBF434}" destId="{145B768B-B7FA-467C-9016-716DD2042F13}" srcOrd="0" destOrd="0" presId="urn:microsoft.com/office/officeart/2008/layout/VerticalCurvedList"/>
    <dgm:cxn modelId="{9DE0A555-53A1-448C-8164-91486F1F1BBE}" type="presParOf" srcId="{00F42187-34FD-4D8B-A449-F316E9EB9AFA}" destId="{B550A911-ADDC-4AC3-95AF-D218653D0381}" srcOrd="3" destOrd="0" presId="urn:microsoft.com/office/officeart/2008/layout/VerticalCurvedList"/>
    <dgm:cxn modelId="{9F9C801E-D03C-400F-8E21-455459B6BAFE}" type="presParOf" srcId="{00F42187-34FD-4D8B-A449-F316E9EB9AFA}" destId="{2471C627-080A-474E-8E5D-8801A848607F}" srcOrd="4" destOrd="0" presId="urn:microsoft.com/office/officeart/2008/layout/VerticalCurvedList"/>
    <dgm:cxn modelId="{6CE4591E-D1A0-4C5D-A101-77D9E13122A8}" type="presParOf" srcId="{2471C627-080A-474E-8E5D-8801A848607F}" destId="{9AF5ED78-341F-403E-97B4-875F8057A202}" srcOrd="0" destOrd="0" presId="urn:microsoft.com/office/officeart/2008/layout/VerticalCurvedList"/>
    <dgm:cxn modelId="{6DE4841A-F579-4559-A67C-30C90AFA8522}" type="presParOf" srcId="{00F42187-34FD-4D8B-A449-F316E9EB9AFA}" destId="{B096EF4C-52E9-408D-A0DF-35C5F0AA392B}" srcOrd="5" destOrd="0" presId="urn:microsoft.com/office/officeart/2008/layout/VerticalCurvedList"/>
    <dgm:cxn modelId="{27615260-583D-4030-A043-30A987F34F50}" type="presParOf" srcId="{00F42187-34FD-4D8B-A449-F316E9EB9AFA}" destId="{C30CE652-7642-40D6-AB27-359EA877ADBA}" srcOrd="6" destOrd="0" presId="urn:microsoft.com/office/officeart/2008/layout/VerticalCurvedList"/>
    <dgm:cxn modelId="{62CA0011-1342-4AB1-88D0-2AA1EDC2C60B}" type="presParOf" srcId="{C30CE652-7642-40D6-AB27-359EA877ADBA}" destId="{EF12B5F5-AB8A-4523-B395-C351AAF3CDFA}" srcOrd="0" destOrd="0" presId="urn:microsoft.com/office/officeart/2008/layout/VerticalCurvedList"/>
    <dgm:cxn modelId="{ED1114B7-B994-4A9E-8E3E-D1F54CFB56D7}" type="presParOf" srcId="{00F42187-34FD-4D8B-A449-F316E9EB9AFA}" destId="{D65465CE-F746-4781-AA8C-E8AFD57EDB18}" srcOrd="7" destOrd="0" presId="urn:microsoft.com/office/officeart/2008/layout/VerticalCurvedList"/>
    <dgm:cxn modelId="{E6A9C51B-34C3-4B38-8448-E4CB46BD4AB2}" type="presParOf" srcId="{00F42187-34FD-4D8B-A449-F316E9EB9AFA}" destId="{7A6BD9EE-E5D7-49A5-B82C-84E00F19B998}" srcOrd="8" destOrd="0" presId="urn:microsoft.com/office/officeart/2008/layout/VerticalCurvedList"/>
    <dgm:cxn modelId="{E1D2DB4B-54B1-4846-83DB-4119E7FDFAD1}" type="presParOf" srcId="{7A6BD9EE-E5D7-49A5-B82C-84E00F19B998}" destId="{64DDB4B7-1C5B-4455-9FBA-E109A4CF516C}" srcOrd="0" destOrd="0" presId="urn:microsoft.com/office/officeart/2008/layout/VerticalCurvedList"/>
    <dgm:cxn modelId="{569DDEF8-214A-40F9-BEDA-9411F760BC35}" type="presParOf" srcId="{00F42187-34FD-4D8B-A449-F316E9EB9AFA}" destId="{C9B991A5-54E7-40D9-A0E3-0BFF07CACB82}" srcOrd="9" destOrd="0" presId="urn:microsoft.com/office/officeart/2008/layout/VerticalCurvedList"/>
    <dgm:cxn modelId="{E6800E16-03F2-4CA3-9112-D7698D172F10}" type="presParOf" srcId="{00F42187-34FD-4D8B-A449-F316E9EB9AFA}" destId="{A2877344-67C2-4B84-831D-2D45D575C550}" srcOrd="10" destOrd="0" presId="urn:microsoft.com/office/officeart/2008/layout/VerticalCurvedList"/>
    <dgm:cxn modelId="{8C2B5535-967A-4C0A-9828-91A4CAA9D0F8}" type="presParOf" srcId="{A2877344-67C2-4B84-831D-2D45D575C550}"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F0792-0FCA-4071-8192-14192CB7B3C8}">
      <dsp:nvSpPr>
        <dsp:cNvPr id="0" name=""/>
        <dsp:cNvSpPr/>
      </dsp:nvSpPr>
      <dsp:spPr>
        <a:xfrm>
          <a:off x="388276" y="256446"/>
          <a:ext cx="6383337"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solidFill>
                <a:schemeClr val="accent1"/>
              </a:solidFill>
              <a:latin typeface="Corbel" panose="020B0503020204020204" pitchFamily="34" charset="0"/>
            </a:rPr>
            <a:t>Eigenschaften von Großwasserstraßen</a:t>
          </a:r>
          <a:endParaRPr lang="en-GB" sz="2400" kern="1200" noProof="0" dirty="0">
            <a:solidFill>
              <a:schemeClr val="accent1"/>
            </a:solidFill>
            <a:latin typeface="Corbel" panose="020B0503020204020204" pitchFamily="34" charset="0"/>
          </a:endParaRPr>
        </a:p>
      </dsp:txBody>
      <dsp:txXfrm>
        <a:off x="388276" y="256446"/>
        <a:ext cx="6383337" cy="513221"/>
      </dsp:txXfrm>
    </dsp:sp>
    <dsp:sp modelId="{145B768B-B7FA-467C-9016-716DD2042F13}">
      <dsp:nvSpPr>
        <dsp:cNvPr id="0" name=""/>
        <dsp:cNvSpPr/>
      </dsp:nvSpPr>
      <dsp:spPr>
        <a:xfrm>
          <a:off x="67513" y="192293"/>
          <a:ext cx="641526" cy="64152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550A911-ADDC-4AC3-95AF-D218653D0381}">
      <dsp:nvSpPr>
        <dsp:cNvPr id="0" name=""/>
        <dsp:cNvSpPr/>
      </dsp:nvSpPr>
      <dsp:spPr>
        <a:xfrm>
          <a:off x="756035" y="1026031"/>
          <a:ext cx="6015578"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Europa</a:t>
          </a:r>
        </a:p>
      </dsp:txBody>
      <dsp:txXfrm>
        <a:off x="756035" y="1026031"/>
        <a:ext cx="6015578" cy="513221"/>
      </dsp:txXfrm>
    </dsp:sp>
    <dsp:sp modelId="{9AF5ED78-341F-403E-97B4-875F8057A202}">
      <dsp:nvSpPr>
        <dsp:cNvPr id="0" name=""/>
        <dsp:cNvSpPr/>
      </dsp:nvSpPr>
      <dsp:spPr>
        <a:xfrm>
          <a:off x="435272" y="961879"/>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096EF4C-52E9-408D-A0DF-35C5F0AA392B}">
      <dsp:nvSpPr>
        <dsp:cNvPr id="0" name=""/>
        <dsp:cNvSpPr/>
      </dsp:nvSpPr>
      <dsp:spPr>
        <a:xfrm>
          <a:off x="868908" y="1795617"/>
          <a:ext cx="5902706"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a:t>
          </a:r>
          <a:r>
            <a:rPr lang="en-US" sz="2400" kern="1200" noProof="0" dirty="0" err="1">
              <a:solidFill>
                <a:schemeClr val="accent1"/>
              </a:solidFill>
              <a:latin typeface="Corbel" panose="020B0503020204020204" pitchFamily="34" charset="0"/>
            </a:rPr>
            <a:t>Asien</a:t>
          </a:r>
          <a:endParaRPr lang="en-US" sz="2400" kern="1200" noProof="0" dirty="0">
            <a:solidFill>
              <a:schemeClr val="accent1"/>
            </a:solidFill>
            <a:latin typeface="Corbel" panose="020B0503020204020204" pitchFamily="34" charset="0"/>
          </a:endParaRPr>
        </a:p>
      </dsp:txBody>
      <dsp:txXfrm>
        <a:off x="868908" y="1795617"/>
        <a:ext cx="5902706" cy="513221"/>
      </dsp:txXfrm>
    </dsp:sp>
    <dsp:sp modelId="{EF12B5F5-AB8A-4523-B395-C351AAF3CDFA}">
      <dsp:nvSpPr>
        <dsp:cNvPr id="0" name=""/>
        <dsp:cNvSpPr/>
      </dsp:nvSpPr>
      <dsp:spPr>
        <a:xfrm>
          <a:off x="548145" y="1731464"/>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65465CE-F746-4781-AA8C-E8AFD57EDB18}">
      <dsp:nvSpPr>
        <dsp:cNvPr id="0" name=""/>
        <dsp:cNvSpPr/>
      </dsp:nvSpPr>
      <dsp:spPr>
        <a:xfrm>
          <a:off x="756035" y="2565202"/>
          <a:ext cx="6015578"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GB" sz="2400" kern="1200" noProof="0" dirty="0">
              <a:solidFill>
                <a:schemeClr val="accent1"/>
              </a:solidFill>
              <a:latin typeface="Corbel" panose="020B0503020204020204" pitchFamily="34" charset="0"/>
            </a:rPr>
            <a:t> in </a:t>
          </a:r>
          <a:r>
            <a:rPr lang="de-AT" sz="2400" kern="1200" noProof="0" dirty="0">
              <a:solidFill>
                <a:schemeClr val="accent1"/>
              </a:solidFill>
              <a:latin typeface="Corbel" panose="020B0503020204020204" pitchFamily="34" charset="0"/>
            </a:rPr>
            <a:t>Südamerika</a:t>
          </a:r>
        </a:p>
      </dsp:txBody>
      <dsp:txXfrm>
        <a:off x="756035" y="2565202"/>
        <a:ext cx="6015578" cy="513221"/>
      </dsp:txXfrm>
    </dsp:sp>
    <dsp:sp modelId="{64DDB4B7-1C5B-4455-9FBA-E109A4CF516C}">
      <dsp:nvSpPr>
        <dsp:cNvPr id="0" name=""/>
        <dsp:cNvSpPr/>
      </dsp:nvSpPr>
      <dsp:spPr>
        <a:xfrm>
          <a:off x="435272" y="2501050"/>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9B991A5-54E7-40D9-A0E3-0BFF07CACB82}">
      <dsp:nvSpPr>
        <dsp:cNvPr id="0" name=""/>
        <dsp:cNvSpPr/>
      </dsp:nvSpPr>
      <dsp:spPr>
        <a:xfrm>
          <a:off x="388276" y="3334788"/>
          <a:ext cx="6383337"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Vergleich: Europa, Asien und Südamerika</a:t>
          </a:r>
        </a:p>
      </dsp:txBody>
      <dsp:txXfrm>
        <a:off x="388276" y="3334788"/>
        <a:ext cx="6383337" cy="513221"/>
      </dsp:txXfrm>
    </dsp:sp>
    <dsp:sp modelId="{2D85C60B-45A6-47F1-BDC4-779963C33EA5}">
      <dsp:nvSpPr>
        <dsp:cNvPr id="0" name=""/>
        <dsp:cNvSpPr/>
      </dsp:nvSpPr>
      <dsp:spPr>
        <a:xfrm>
          <a:off x="67513" y="3270635"/>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F0792-0FCA-4071-8192-14192CB7B3C8}">
      <dsp:nvSpPr>
        <dsp:cNvPr id="0" name=""/>
        <dsp:cNvSpPr/>
      </dsp:nvSpPr>
      <dsp:spPr>
        <a:xfrm>
          <a:off x="388276" y="256446"/>
          <a:ext cx="5964609"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solidFill>
                <a:schemeClr val="accent1"/>
              </a:solidFill>
              <a:latin typeface="Corbel" panose="020B0503020204020204" pitchFamily="34" charset="0"/>
            </a:rPr>
            <a:t>Eigenschaften von Großwasserstraßen</a:t>
          </a:r>
          <a:endParaRPr lang="en-GB" sz="2400" kern="1200" noProof="0" dirty="0">
            <a:solidFill>
              <a:schemeClr val="accent1"/>
            </a:solidFill>
            <a:latin typeface="Corbel" panose="020B0503020204020204" pitchFamily="34" charset="0"/>
          </a:endParaRPr>
        </a:p>
      </dsp:txBody>
      <dsp:txXfrm>
        <a:off x="388276" y="256446"/>
        <a:ext cx="5964609" cy="513221"/>
      </dsp:txXfrm>
    </dsp:sp>
    <dsp:sp modelId="{145B768B-B7FA-467C-9016-716DD2042F13}">
      <dsp:nvSpPr>
        <dsp:cNvPr id="0" name=""/>
        <dsp:cNvSpPr/>
      </dsp:nvSpPr>
      <dsp:spPr>
        <a:xfrm>
          <a:off x="67513" y="192293"/>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550A911-ADDC-4AC3-95AF-D218653D0381}">
      <dsp:nvSpPr>
        <dsp:cNvPr id="0" name=""/>
        <dsp:cNvSpPr/>
      </dsp:nvSpPr>
      <dsp:spPr>
        <a:xfrm>
          <a:off x="756035" y="1026031"/>
          <a:ext cx="5596850"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Europa</a:t>
          </a:r>
        </a:p>
      </dsp:txBody>
      <dsp:txXfrm>
        <a:off x="756035" y="1026031"/>
        <a:ext cx="5596850" cy="513221"/>
      </dsp:txXfrm>
    </dsp:sp>
    <dsp:sp modelId="{9AF5ED78-341F-403E-97B4-875F8057A202}">
      <dsp:nvSpPr>
        <dsp:cNvPr id="0" name=""/>
        <dsp:cNvSpPr/>
      </dsp:nvSpPr>
      <dsp:spPr>
        <a:xfrm>
          <a:off x="435272" y="961879"/>
          <a:ext cx="641526" cy="64152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096EF4C-52E9-408D-A0DF-35C5F0AA392B}">
      <dsp:nvSpPr>
        <dsp:cNvPr id="0" name=""/>
        <dsp:cNvSpPr/>
      </dsp:nvSpPr>
      <dsp:spPr>
        <a:xfrm>
          <a:off x="868908" y="1795617"/>
          <a:ext cx="5483978"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a:t>
          </a:r>
          <a:r>
            <a:rPr lang="de-AT" sz="2400" kern="1200" noProof="0" dirty="0">
              <a:solidFill>
                <a:schemeClr val="accent1"/>
              </a:solidFill>
              <a:latin typeface="Corbel" panose="020B0503020204020204" pitchFamily="34" charset="0"/>
            </a:rPr>
            <a:t>Asien</a:t>
          </a:r>
        </a:p>
      </dsp:txBody>
      <dsp:txXfrm>
        <a:off x="868908" y="1795617"/>
        <a:ext cx="5483978" cy="513221"/>
      </dsp:txXfrm>
    </dsp:sp>
    <dsp:sp modelId="{EF12B5F5-AB8A-4523-B395-C351AAF3CDFA}">
      <dsp:nvSpPr>
        <dsp:cNvPr id="0" name=""/>
        <dsp:cNvSpPr/>
      </dsp:nvSpPr>
      <dsp:spPr>
        <a:xfrm>
          <a:off x="548145" y="1731464"/>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65465CE-F746-4781-AA8C-E8AFD57EDB18}">
      <dsp:nvSpPr>
        <dsp:cNvPr id="0" name=""/>
        <dsp:cNvSpPr/>
      </dsp:nvSpPr>
      <dsp:spPr>
        <a:xfrm>
          <a:off x="756035" y="2565202"/>
          <a:ext cx="5596850"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GB" sz="2400" kern="1200" noProof="0" dirty="0">
              <a:solidFill>
                <a:schemeClr val="accent1"/>
              </a:solidFill>
              <a:latin typeface="Corbel" panose="020B0503020204020204" pitchFamily="34" charset="0"/>
            </a:rPr>
            <a:t> in </a:t>
          </a:r>
          <a:r>
            <a:rPr lang="de-AT" sz="2400" kern="1200" noProof="0" dirty="0">
              <a:solidFill>
                <a:schemeClr val="accent1"/>
              </a:solidFill>
              <a:latin typeface="Corbel" panose="020B0503020204020204" pitchFamily="34" charset="0"/>
            </a:rPr>
            <a:t>Südamerika</a:t>
          </a:r>
        </a:p>
      </dsp:txBody>
      <dsp:txXfrm>
        <a:off x="756035" y="2565202"/>
        <a:ext cx="5596850" cy="513221"/>
      </dsp:txXfrm>
    </dsp:sp>
    <dsp:sp modelId="{64DDB4B7-1C5B-4455-9FBA-E109A4CF516C}">
      <dsp:nvSpPr>
        <dsp:cNvPr id="0" name=""/>
        <dsp:cNvSpPr/>
      </dsp:nvSpPr>
      <dsp:spPr>
        <a:xfrm>
          <a:off x="435272" y="2501050"/>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9B991A5-54E7-40D9-A0E3-0BFF07CACB82}">
      <dsp:nvSpPr>
        <dsp:cNvPr id="0" name=""/>
        <dsp:cNvSpPr/>
      </dsp:nvSpPr>
      <dsp:spPr>
        <a:xfrm>
          <a:off x="388276" y="3334788"/>
          <a:ext cx="5964609"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Vergleich: Europa, Asien und Südamerika</a:t>
          </a:r>
        </a:p>
      </dsp:txBody>
      <dsp:txXfrm>
        <a:off x="388276" y="3334788"/>
        <a:ext cx="5964609" cy="513221"/>
      </dsp:txXfrm>
    </dsp:sp>
    <dsp:sp modelId="{2D85C60B-45A6-47F1-BDC4-779963C33EA5}">
      <dsp:nvSpPr>
        <dsp:cNvPr id="0" name=""/>
        <dsp:cNvSpPr/>
      </dsp:nvSpPr>
      <dsp:spPr>
        <a:xfrm>
          <a:off x="67513" y="3270635"/>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F0792-0FCA-4071-8192-14192CB7B3C8}">
      <dsp:nvSpPr>
        <dsp:cNvPr id="0" name=""/>
        <dsp:cNvSpPr/>
      </dsp:nvSpPr>
      <dsp:spPr>
        <a:xfrm>
          <a:off x="388276" y="256446"/>
          <a:ext cx="5964609"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solidFill>
                <a:schemeClr val="accent1"/>
              </a:solidFill>
              <a:latin typeface="Corbel" panose="020B0503020204020204" pitchFamily="34" charset="0"/>
            </a:rPr>
            <a:t>Eigenschaften von Großwasserstraßen</a:t>
          </a:r>
          <a:endParaRPr lang="en-GB" sz="2400" kern="1200" noProof="0" dirty="0">
            <a:solidFill>
              <a:schemeClr val="accent1"/>
            </a:solidFill>
            <a:latin typeface="Corbel" panose="020B0503020204020204" pitchFamily="34" charset="0"/>
          </a:endParaRPr>
        </a:p>
      </dsp:txBody>
      <dsp:txXfrm>
        <a:off x="388276" y="256446"/>
        <a:ext cx="5964609" cy="513221"/>
      </dsp:txXfrm>
    </dsp:sp>
    <dsp:sp modelId="{145B768B-B7FA-467C-9016-716DD2042F13}">
      <dsp:nvSpPr>
        <dsp:cNvPr id="0" name=""/>
        <dsp:cNvSpPr/>
      </dsp:nvSpPr>
      <dsp:spPr>
        <a:xfrm>
          <a:off x="67513" y="192293"/>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550A911-ADDC-4AC3-95AF-D218653D0381}">
      <dsp:nvSpPr>
        <dsp:cNvPr id="0" name=""/>
        <dsp:cNvSpPr/>
      </dsp:nvSpPr>
      <dsp:spPr>
        <a:xfrm>
          <a:off x="756035" y="1026031"/>
          <a:ext cx="5596850"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Europa</a:t>
          </a:r>
        </a:p>
      </dsp:txBody>
      <dsp:txXfrm>
        <a:off x="756035" y="1026031"/>
        <a:ext cx="5596850" cy="513221"/>
      </dsp:txXfrm>
    </dsp:sp>
    <dsp:sp modelId="{9AF5ED78-341F-403E-97B4-875F8057A202}">
      <dsp:nvSpPr>
        <dsp:cNvPr id="0" name=""/>
        <dsp:cNvSpPr/>
      </dsp:nvSpPr>
      <dsp:spPr>
        <a:xfrm>
          <a:off x="435272" y="961879"/>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096EF4C-52E9-408D-A0DF-35C5F0AA392B}">
      <dsp:nvSpPr>
        <dsp:cNvPr id="0" name=""/>
        <dsp:cNvSpPr/>
      </dsp:nvSpPr>
      <dsp:spPr>
        <a:xfrm>
          <a:off x="868908" y="1795617"/>
          <a:ext cx="5483978"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a:t>
          </a:r>
          <a:r>
            <a:rPr lang="en-US" sz="2400" kern="1200" noProof="0" dirty="0" err="1">
              <a:solidFill>
                <a:schemeClr val="accent1"/>
              </a:solidFill>
              <a:latin typeface="Corbel" panose="020B0503020204020204" pitchFamily="34" charset="0"/>
            </a:rPr>
            <a:t>Asien</a:t>
          </a:r>
          <a:endParaRPr lang="en-US" sz="2400" kern="1200" noProof="0" dirty="0">
            <a:solidFill>
              <a:schemeClr val="accent1"/>
            </a:solidFill>
            <a:latin typeface="Corbel" panose="020B0503020204020204" pitchFamily="34" charset="0"/>
          </a:endParaRPr>
        </a:p>
      </dsp:txBody>
      <dsp:txXfrm>
        <a:off x="868908" y="1795617"/>
        <a:ext cx="5483978" cy="513221"/>
      </dsp:txXfrm>
    </dsp:sp>
    <dsp:sp modelId="{EF12B5F5-AB8A-4523-B395-C351AAF3CDFA}">
      <dsp:nvSpPr>
        <dsp:cNvPr id="0" name=""/>
        <dsp:cNvSpPr/>
      </dsp:nvSpPr>
      <dsp:spPr>
        <a:xfrm>
          <a:off x="548145" y="1731464"/>
          <a:ext cx="641526" cy="64152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65465CE-F746-4781-AA8C-E8AFD57EDB18}">
      <dsp:nvSpPr>
        <dsp:cNvPr id="0" name=""/>
        <dsp:cNvSpPr/>
      </dsp:nvSpPr>
      <dsp:spPr>
        <a:xfrm>
          <a:off x="756035" y="2565202"/>
          <a:ext cx="5596850"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GB" sz="2400" kern="1200" noProof="0" dirty="0">
              <a:solidFill>
                <a:schemeClr val="accent1"/>
              </a:solidFill>
              <a:latin typeface="Corbel" panose="020B0503020204020204" pitchFamily="34" charset="0"/>
            </a:rPr>
            <a:t> in </a:t>
          </a:r>
          <a:r>
            <a:rPr lang="de-AT" sz="2400" kern="1200" noProof="0" dirty="0">
              <a:solidFill>
                <a:schemeClr val="accent1"/>
              </a:solidFill>
              <a:latin typeface="Corbel" panose="020B0503020204020204" pitchFamily="34" charset="0"/>
            </a:rPr>
            <a:t>Südamerika</a:t>
          </a:r>
        </a:p>
      </dsp:txBody>
      <dsp:txXfrm>
        <a:off x="756035" y="2565202"/>
        <a:ext cx="5596850" cy="513221"/>
      </dsp:txXfrm>
    </dsp:sp>
    <dsp:sp modelId="{64DDB4B7-1C5B-4455-9FBA-E109A4CF516C}">
      <dsp:nvSpPr>
        <dsp:cNvPr id="0" name=""/>
        <dsp:cNvSpPr/>
      </dsp:nvSpPr>
      <dsp:spPr>
        <a:xfrm>
          <a:off x="435272" y="2501050"/>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9B991A5-54E7-40D9-A0E3-0BFF07CACB82}">
      <dsp:nvSpPr>
        <dsp:cNvPr id="0" name=""/>
        <dsp:cNvSpPr/>
      </dsp:nvSpPr>
      <dsp:spPr>
        <a:xfrm>
          <a:off x="388276" y="3334788"/>
          <a:ext cx="5964609"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Vergleich: Europa, Asien und Südamerika</a:t>
          </a:r>
        </a:p>
      </dsp:txBody>
      <dsp:txXfrm>
        <a:off x="388276" y="3334788"/>
        <a:ext cx="5964609" cy="513221"/>
      </dsp:txXfrm>
    </dsp:sp>
    <dsp:sp modelId="{2D85C60B-45A6-47F1-BDC4-779963C33EA5}">
      <dsp:nvSpPr>
        <dsp:cNvPr id="0" name=""/>
        <dsp:cNvSpPr/>
      </dsp:nvSpPr>
      <dsp:spPr>
        <a:xfrm>
          <a:off x="67513" y="3270635"/>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F0792-0FCA-4071-8192-14192CB7B3C8}">
      <dsp:nvSpPr>
        <dsp:cNvPr id="0" name=""/>
        <dsp:cNvSpPr/>
      </dsp:nvSpPr>
      <dsp:spPr>
        <a:xfrm>
          <a:off x="388276" y="256446"/>
          <a:ext cx="6036617"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solidFill>
                <a:schemeClr val="accent1"/>
              </a:solidFill>
              <a:latin typeface="Corbel" panose="020B0503020204020204" pitchFamily="34" charset="0"/>
            </a:rPr>
            <a:t>Eigenschaften von Großwasserstraßen</a:t>
          </a:r>
          <a:endParaRPr lang="en-GB" sz="2400" kern="1200" noProof="0" dirty="0">
            <a:solidFill>
              <a:schemeClr val="accent1"/>
            </a:solidFill>
            <a:latin typeface="Corbel" panose="020B0503020204020204" pitchFamily="34" charset="0"/>
          </a:endParaRPr>
        </a:p>
      </dsp:txBody>
      <dsp:txXfrm>
        <a:off x="388276" y="256446"/>
        <a:ext cx="6036617" cy="513221"/>
      </dsp:txXfrm>
    </dsp:sp>
    <dsp:sp modelId="{145B768B-B7FA-467C-9016-716DD2042F13}">
      <dsp:nvSpPr>
        <dsp:cNvPr id="0" name=""/>
        <dsp:cNvSpPr/>
      </dsp:nvSpPr>
      <dsp:spPr>
        <a:xfrm>
          <a:off x="67513" y="192293"/>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550A911-ADDC-4AC3-95AF-D218653D0381}">
      <dsp:nvSpPr>
        <dsp:cNvPr id="0" name=""/>
        <dsp:cNvSpPr/>
      </dsp:nvSpPr>
      <dsp:spPr>
        <a:xfrm>
          <a:off x="756035" y="1026031"/>
          <a:ext cx="5668858"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Europa</a:t>
          </a:r>
        </a:p>
      </dsp:txBody>
      <dsp:txXfrm>
        <a:off x="756035" y="1026031"/>
        <a:ext cx="5668858" cy="513221"/>
      </dsp:txXfrm>
    </dsp:sp>
    <dsp:sp modelId="{9AF5ED78-341F-403E-97B4-875F8057A202}">
      <dsp:nvSpPr>
        <dsp:cNvPr id="0" name=""/>
        <dsp:cNvSpPr/>
      </dsp:nvSpPr>
      <dsp:spPr>
        <a:xfrm>
          <a:off x="435272" y="961879"/>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096EF4C-52E9-408D-A0DF-35C5F0AA392B}">
      <dsp:nvSpPr>
        <dsp:cNvPr id="0" name=""/>
        <dsp:cNvSpPr/>
      </dsp:nvSpPr>
      <dsp:spPr>
        <a:xfrm>
          <a:off x="868908" y="1795617"/>
          <a:ext cx="5555986"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a:t>
          </a:r>
          <a:r>
            <a:rPr lang="en-US" sz="2400" kern="1200" noProof="0" dirty="0" err="1">
              <a:solidFill>
                <a:schemeClr val="accent1"/>
              </a:solidFill>
              <a:latin typeface="Corbel" panose="020B0503020204020204" pitchFamily="34" charset="0"/>
            </a:rPr>
            <a:t>Asien</a:t>
          </a:r>
          <a:endParaRPr lang="en-US" sz="2400" kern="1200" noProof="0" dirty="0">
            <a:solidFill>
              <a:schemeClr val="accent1"/>
            </a:solidFill>
            <a:latin typeface="Corbel" panose="020B0503020204020204" pitchFamily="34" charset="0"/>
          </a:endParaRPr>
        </a:p>
      </dsp:txBody>
      <dsp:txXfrm>
        <a:off x="868908" y="1795617"/>
        <a:ext cx="5555986" cy="513221"/>
      </dsp:txXfrm>
    </dsp:sp>
    <dsp:sp modelId="{EF12B5F5-AB8A-4523-B395-C351AAF3CDFA}">
      <dsp:nvSpPr>
        <dsp:cNvPr id="0" name=""/>
        <dsp:cNvSpPr/>
      </dsp:nvSpPr>
      <dsp:spPr>
        <a:xfrm>
          <a:off x="548145" y="1731464"/>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65465CE-F746-4781-AA8C-E8AFD57EDB18}">
      <dsp:nvSpPr>
        <dsp:cNvPr id="0" name=""/>
        <dsp:cNvSpPr/>
      </dsp:nvSpPr>
      <dsp:spPr>
        <a:xfrm>
          <a:off x="756035" y="2565202"/>
          <a:ext cx="5668858"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GB" sz="2400" kern="1200" noProof="0" dirty="0">
              <a:solidFill>
                <a:schemeClr val="accent1"/>
              </a:solidFill>
              <a:latin typeface="Corbel" panose="020B0503020204020204" pitchFamily="34" charset="0"/>
            </a:rPr>
            <a:t> in </a:t>
          </a:r>
          <a:r>
            <a:rPr lang="de-AT" sz="2400" kern="1200" noProof="0" dirty="0">
              <a:solidFill>
                <a:schemeClr val="accent1"/>
              </a:solidFill>
              <a:latin typeface="Corbel" panose="020B0503020204020204" pitchFamily="34" charset="0"/>
            </a:rPr>
            <a:t>Südamerika</a:t>
          </a:r>
        </a:p>
      </dsp:txBody>
      <dsp:txXfrm>
        <a:off x="756035" y="2565202"/>
        <a:ext cx="5668858" cy="513221"/>
      </dsp:txXfrm>
    </dsp:sp>
    <dsp:sp modelId="{64DDB4B7-1C5B-4455-9FBA-E109A4CF516C}">
      <dsp:nvSpPr>
        <dsp:cNvPr id="0" name=""/>
        <dsp:cNvSpPr/>
      </dsp:nvSpPr>
      <dsp:spPr>
        <a:xfrm>
          <a:off x="435272" y="2501050"/>
          <a:ext cx="641526" cy="641526"/>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B991A5-54E7-40D9-A0E3-0BFF07CACB82}">
      <dsp:nvSpPr>
        <dsp:cNvPr id="0" name=""/>
        <dsp:cNvSpPr/>
      </dsp:nvSpPr>
      <dsp:spPr>
        <a:xfrm>
          <a:off x="388276" y="3334788"/>
          <a:ext cx="6036617"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Vergleich: Europa, Asien und Südamerika</a:t>
          </a:r>
        </a:p>
      </dsp:txBody>
      <dsp:txXfrm>
        <a:off x="388276" y="3334788"/>
        <a:ext cx="6036617" cy="513221"/>
      </dsp:txXfrm>
    </dsp:sp>
    <dsp:sp modelId="{2D85C60B-45A6-47F1-BDC4-779963C33EA5}">
      <dsp:nvSpPr>
        <dsp:cNvPr id="0" name=""/>
        <dsp:cNvSpPr/>
      </dsp:nvSpPr>
      <dsp:spPr>
        <a:xfrm>
          <a:off x="67513" y="3270635"/>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BF0792-0FCA-4071-8192-14192CB7B3C8}">
      <dsp:nvSpPr>
        <dsp:cNvPr id="0" name=""/>
        <dsp:cNvSpPr/>
      </dsp:nvSpPr>
      <dsp:spPr>
        <a:xfrm>
          <a:off x="388276" y="256446"/>
          <a:ext cx="5964609"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solidFill>
                <a:schemeClr val="accent1"/>
              </a:solidFill>
              <a:latin typeface="Corbel" panose="020B0503020204020204" pitchFamily="34" charset="0"/>
            </a:rPr>
            <a:t>Eigenschaften von Großwasserstraßen</a:t>
          </a:r>
          <a:endParaRPr lang="en-GB" sz="2400" kern="1200" noProof="0" dirty="0">
            <a:solidFill>
              <a:schemeClr val="accent1"/>
            </a:solidFill>
            <a:latin typeface="Corbel" panose="020B0503020204020204" pitchFamily="34" charset="0"/>
          </a:endParaRPr>
        </a:p>
      </dsp:txBody>
      <dsp:txXfrm>
        <a:off x="388276" y="256446"/>
        <a:ext cx="5964609" cy="513221"/>
      </dsp:txXfrm>
    </dsp:sp>
    <dsp:sp modelId="{145B768B-B7FA-467C-9016-716DD2042F13}">
      <dsp:nvSpPr>
        <dsp:cNvPr id="0" name=""/>
        <dsp:cNvSpPr/>
      </dsp:nvSpPr>
      <dsp:spPr>
        <a:xfrm>
          <a:off x="67513" y="192293"/>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550A911-ADDC-4AC3-95AF-D218653D0381}">
      <dsp:nvSpPr>
        <dsp:cNvPr id="0" name=""/>
        <dsp:cNvSpPr/>
      </dsp:nvSpPr>
      <dsp:spPr>
        <a:xfrm>
          <a:off x="756035" y="1026031"/>
          <a:ext cx="5596850"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Europa</a:t>
          </a:r>
        </a:p>
      </dsp:txBody>
      <dsp:txXfrm>
        <a:off x="756035" y="1026031"/>
        <a:ext cx="5596850" cy="513221"/>
      </dsp:txXfrm>
    </dsp:sp>
    <dsp:sp modelId="{9AF5ED78-341F-403E-97B4-875F8057A202}">
      <dsp:nvSpPr>
        <dsp:cNvPr id="0" name=""/>
        <dsp:cNvSpPr/>
      </dsp:nvSpPr>
      <dsp:spPr>
        <a:xfrm>
          <a:off x="435272" y="961879"/>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096EF4C-52E9-408D-A0DF-35C5F0AA392B}">
      <dsp:nvSpPr>
        <dsp:cNvPr id="0" name=""/>
        <dsp:cNvSpPr/>
      </dsp:nvSpPr>
      <dsp:spPr>
        <a:xfrm>
          <a:off x="868908" y="1795617"/>
          <a:ext cx="5483978"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US" sz="2400" kern="1200" noProof="0" dirty="0">
              <a:solidFill>
                <a:schemeClr val="accent1"/>
              </a:solidFill>
              <a:latin typeface="Corbel" panose="020B0503020204020204" pitchFamily="34" charset="0"/>
            </a:rPr>
            <a:t> in </a:t>
          </a:r>
          <a:r>
            <a:rPr lang="en-US" sz="2400" kern="1200" noProof="0" dirty="0" err="1">
              <a:solidFill>
                <a:schemeClr val="accent1"/>
              </a:solidFill>
              <a:latin typeface="Corbel" panose="020B0503020204020204" pitchFamily="34" charset="0"/>
            </a:rPr>
            <a:t>Asien</a:t>
          </a:r>
          <a:endParaRPr lang="en-US" sz="2400" kern="1200" noProof="0" dirty="0">
            <a:solidFill>
              <a:schemeClr val="accent1"/>
            </a:solidFill>
            <a:latin typeface="Corbel" panose="020B0503020204020204" pitchFamily="34" charset="0"/>
          </a:endParaRPr>
        </a:p>
      </dsp:txBody>
      <dsp:txXfrm>
        <a:off x="868908" y="1795617"/>
        <a:ext cx="5483978" cy="513221"/>
      </dsp:txXfrm>
    </dsp:sp>
    <dsp:sp modelId="{EF12B5F5-AB8A-4523-B395-C351AAF3CDFA}">
      <dsp:nvSpPr>
        <dsp:cNvPr id="0" name=""/>
        <dsp:cNvSpPr/>
      </dsp:nvSpPr>
      <dsp:spPr>
        <a:xfrm>
          <a:off x="548145" y="1731464"/>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65465CE-F746-4781-AA8C-E8AFD57EDB18}">
      <dsp:nvSpPr>
        <dsp:cNvPr id="0" name=""/>
        <dsp:cNvSpPr/>
      </dsp:nvSpPr>
      <dsp:spPr>
        <a:xfrm>
          <a:off x="756035" y="2565202"/>
          <a:ext cx="5596850"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Binnenwasserstraßen</a:t>
          </a:r>
          <a:r>
            <a:rPr lang="en-GB" sz="2400" kern="1200" noProof="0" dirty="0">
              <a:solidFill>
                <a:schemeClr val="accent1"/>
              </a:solidFill>
              <a:latin typeface="Corbel" panose="020B0503020204020204" pitchFamily="34" charset="0"/>
            </a:rPr>
            <a:t> in </a:t>
          </a:r>
          <a:r>
            <a:rPr lang="de-AT" sz="2400" kern="1200" noProof="0" dirty="0">
              <a:solidFill>
                <a:schemeClr val="accent1"/>
              </a:solidFill>
              <a:latin typeface="Corbel" panose="020B0503020204020204" pitchFamily="34" charset="0"/>
            </a:rPr>
            <a:t>Südamerika</a:t>
          </a:r>
        </a:p>
      </dsp:txBody>
      <dsp:txXfrm>
        <a:off x="756035" y="2565202"/>
        <a:ext cx="5596850" cy="513221"/>
      </dsp:txXfrm>
    </dsp:sp>
    <dsp:sp modelId="{64DDB4B7-1C5B-4455-9FBA-E109A4CF516C}">
      <dsp:nvSpPr>
        <dsp:cNvPr id="0" name=""/>
        <dsp:cNvSpPr/>
      </dsp:nvSpPr>
      <dsp:spPr>
        <a:xfrm>
          <a:off x="435272" y="2501050"/>
          <a:ext cx="641526" cy="64152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9B991A5-54E7-40D9-A0E3-0BFF07CACB82}">
      <dsp:nvSpPr>
        <dsp:cNvPr id="0" name=""/>
        <dsp:cNvSpPr/>
      </dsp:nvSpPr>
      <dsp:spPr>
        <a:xfrm>
          <a:off x="388276" y="3334788"/>
          <a:ext cx="5964609" cy="513221"/>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7369" tIns="60960" rIns="60960" bIns="60960" numCol="1" spcCol="1270" anchor="ctr" anchorCtr="0">
          <a:noAutofit/>
        </a:bodyPr>
        <a:lstStyle/>
        <a:p>
          <a:pPr marL="0" lvl="0" indent="0" algn="l" defTabSz="1066800">
            <a:lnSpc>
              <a:spcPct val="90000"/>
            </a:lnSpc>
            <a:spcBef>
              <a:spcPct val="0"/>
            </a:spcBef>
            <a:spcAft>
              <a:spcPct val="35000"/>
            </a:spcAft>
            <a:buNone/>
          </a:pPr>
          <a:r>
            <a:rPr lang="de-AT" sz="2400" kern="1200" noProof="0" dirty="0">
              <a:solidFill>
                <a:schemeClr val="accent1"/>
              </a:solidFill>
              <a:latin typeface="Corbel" panose="020B0503020204020204" pitchFamily="34" charset="0"/>
            </a:rPr>
            <a:t>Vergleich: Europa, Asien und Südamerika</a:t>
          </a:r>
        </a:p>
      </dsp:txBody>
      <dsp:txXfrm>
        <a:off x="388276" y="3334788"/>
        <a:ext cx="5964609" cy="513221"/>
      </dsp:txXfrm>
    </dsp:sp>
    <dsp:sp modelId="{2D85C60B-45A6-47F1-BDC4-779963C33EA5}">
      <dsp:nvSpPr>
        <dsp:cNvPr id="0" name=""/>
        <dsp:cNvSpPr/>
      </dsp:nvSpPr>
      <dsp:spPr>
        <a:xfrm>
          <a:off x="67513" y="3270635"/>
          <a:ext cx="641526" cy="641526"/>
        </a:xfrm>
        <a:prstGeom prst="ellipse">
          <a:avLst/>
        </a:prstGeom>
        <a:blipFill rotWithShape="0">
          <a:blip xmlns:r="http://schemas.openxmlformats.org/officeDocument/2006/relationships" r:embed="rId1"/>
          <a:stretch>
            <a:fillRect/>
          </a:stretch>
        </a:blip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0.56353</cdr:x>
      <cdr:y>0.70516</cdr:y>
    </cdr:from>
    <cdr:to>
      <cdr:x>0.86671</cdr:x>
      <cdr:y>0.77978</cdr:y>
    </cdr:to>
    <cdr:sp macro="" textlink="">
      <cdr:nvSpPr>
        <cdr:cNvPr id="2" name="TextBox 4"/>
        <cdr:cNvSpPr txBox="1"/>
      </cdr:nvSpPr>
      <cdr:spPr>
        <a:xfrm xmlns:a="http://schemas.openxmlformats.org/drawingml/2006/main">
          <a:off x="2028947" y="2035929"/>
          <a:ext cx="1091569" cy="215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AT" sz="800" dirty="0">
              <a:solidFill>
                <a:schemeClr val="accent1"/>
              </a:solidFill>
              <a:latin typeface="Corbel" panose="020B0503020204020204" pitchFamily="34" charset="0"/>
            </a:rPr>
            <a:t>Quelle: Eurostat</a:t>
          </a:r>
        </a:p>
      </cdr:txBody>
    </cdr:sp>
  </cdr:relSizeAnchor>
</c:userShapes>
</file>

<file path=ppt/drawings/drawing2.xml><?xml version="1.0" encoding="utf-8"?>
<c:userShapes xmlns:c="http://schemas.openxmlformats.org/drawingml/2006/chart">
  <cdr:relSizeAnchor xmlns:cdr="http://schemas.openxmlformats.org/drawingml/2006/chartDrawing">
    <cdr:from>
      <cdr:x>0.52115</cdr:x>
      <cdr:y>0.71745</cdr:y>
    </cdr:from>
    <cdr:to>
      <cdr:x>0.96732</cdr:x>
      <cdr:y>0.79206</cdr:y>
    </cdr:to>
    <cdr:sp macro="" textlink="">
      <cdr:nvSpPr>
        <cdr:cNvPr id="2" name="TextBox 4"/>
        <cdr:cNvSpPr txBox="1"/>
      </cdr:nvSpPr>
      <cdr:spPr>
        <a:xfrm xmlns:a="http://schemas.openxmlformats.org/drawingml/2006/main">
          <a:off x="2063974" y="2071611"/>
          <a:ext cx="1767030" cy="2154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800" dirty="0" err="1">
              <a:solidFill>
                <a:schemeClr val="accent1"/>
              </a:solidFill>
              <a:latin typeface="Corbel" panose="020B0503020204020204" pitchFamily="34" charset="0"/>
            </a:rPr>
            <a:t>Quelle</a:t>
          </a:r>
          <a:r>
            <a:rPr lang="en-GB" sz="800" dirty="0">
              <a:solidFill>
                <a:schemeClr val="accent1"/>
              </a:solidFill>
              <a:latin typeface="Corbel" panose="020B0503020204020204" pitchFamily="34" charset="0"/>
            </a:rPr>
            <a:t>: world bank (2010)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890405" cy="496016"/>
          </a:xfrm>
          <a:prstGeom prst="rect">
            <a:avLst/>
          </a:prstGeom>
        </p:spPr>
        <p:txBody>
          <a:bodyPr vert="horz" lIns="90297" tIns="45149" rIns="90297" bIns="45149" rtlCol="0"/>
          <a:lstStyle>
            <a:lvl1pPr algn="l">
              <a:defRPr sz="1200"/>
            </a:lvl1pPr>
          </a:lstStyle>
          <a:p>
            <a:endParaRPr lang="en-US" dirty="0"/>
          </a:p>
        </p:txBody>
      </p:sp>
      <p:sp>
        <p:nvSpPr>
          <p:cNvPr id="3" name="Date Placeholder 2"/>
          <p:cNvSpPr>
            <a:spLocks noGrp="1"/>
          </p:cNvSpPr>
          <p:nvPr>
            <p:ph type="dt" sz="quarter" idx="1"/>
          </p:nvPr>
        </p:nvSpPr>
        <p:spPr>
          <a:xfrm>
            <a:off x="3777131" y="3"/>
            <a:ext cx="2890405" cy="496016"/>
          </a:xfrm>
          <a:prstGeom prst="rect">
            <a:avLst/>
          </a:prstGeom>
        </p:spPr>
        <p:txBody>
          <a:bodyPr vert="horz" lIns="90297" tIns="45149" rIns="90297" bIns="45149" rtlCol="0"/>
          <a:lstStyle>
            <a:lvl1pPr algn="r">
              <a:defRPr sz="1200"/>
            </a:lvl1pPr>
          </a:lstStyle>
          <a:p>
            <a:fld id="{A4388F4A-8511-42AF-AA1A-9B961FAFDF3B}" type="datetimeFigureOut">
              <a:rPr lang="en-US" smtClean="0"/>
              <a:t>9/20/2022</a:t>
            </a:fld>
            <a:endParaRPr lang="en-US" dirty="0"/>
          </a:p>
        </p:txBody>
      </p:sp>
      <p:sp>
        <p:nvSpPr>
          <p:cNvPr id="4" name="Footer Placeholder 3"/>
          <p:cNvSpPr>
            <a:spLocks noGrp="1"/>
          </p:cNvSpPr>
          <p:nvPr>
            <p:ph type="ftr" sz="quarter" idx="2"/>
          </p:nvPr>
        </p:nvSpPr>
        <p:spPr>
          <a:xfrm>
            <a:off x="3" y="9429040"/>
            <a:ext cx="2890405" cy="496016"/>
          </a:xfrm>
          <a:prstGeom prst="rect">
            <a:avLst/>
          </a:prstGeom>
        </p:spPr>
        <p:txBody>
          <a:bodyPr vert="horz" lIns="90297" tIns="45149" rIns="90297" bIns="4514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777131" y="9429040"/>
            <a:ext cx="2890405" cy="496016"/>
          </a:xfrm>
          <a:prstGeom prst="rect">
            <a:avLst/>
          </a:prstGeom>
        </p:spPr>
        <p:txBody>
          <a:bodyPr vert="horz" lIns="90297" tIns="45149" rIns="90297" bIns="45149" rtlCol="0" anchor="b"/>
          <a:lstStyle>
            <a:lvl1pPr algn="r">
              <a:defRPr sz="1200"/>
            </a:lvl1pPr>
          </a:lstStyle>
          <a:p>
            <a:fld id="{0516455F-00A7-4606-B75A-7B60DB63EB60}" type="slidenum">
              <a:rPr lang="en-US" smtClean="0"/>
              <a:t>‹#›</a:t>
            </a:fld>
            <a:endParaRPr lang="en-US" dirty="0"/>
          </a:p>
        </p:txBody>
      </p:sp>
    </p:spTree>
    <p:extLst>
      <p:ext uri="{BB962C8B-B14F-4D97-AF65-F5344CB8AC3E}">
        <p14:creationId xmlns:p14="http://schemas.microsoft.com/office/powerpoint/2010/main" val="3814755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889938" cy="496333"/>
          </a:xfrm>
          <a:prstGeom prst="rect">
            <a:avLst/>
          </a:prstGeom>
        </p:spPr>
        <p:txBody>
          <a:bodyPr vert="horz" lIns="91110" tIns="45554" rIns="91110" bIns="45554" rtlCol="0"/>
          <a:lstStyle>
            <a:lvl1pPr algn="l">
              <a:defRPr sz="1200"/>
            </a:lvl1pPr>
          </a:lstStyle>
          <a:p>
            <a:endParaRPr lang="de-AT" dirty="0"/>
          </a:p>
        </p:txBody>
      </p:sp>
      <p:sp>
        <p:nvSpPr>
          <p:cNvPr id="3" name="Date Placeholder 2"/>
          <p:cNvSpPr>
            <a:spLocks noGrp="1"/>
          </p:cNvSpPr>
          <p:nvPr>
            <p:ph type="dt" idx="1"/>
          </p:nvPr>
        </p:nvSpPr>
        <p:spPr>
          <a:xfrm>
            <a:off x="3777609" y="1"/>
            <a:ext cx="2889938" cy="496333"/>
          </a:xfrm>
          <a:prstGeom prst="rect">
            <a:avLst/>
          </a:prstGeom>
        </p:spPr>
        <p:txBody>
          <a:bodyPr vert="horz" lIns="91110" tIns="45554" rIns="91110" bIns="45554" rtlCol="0"/>
          <a:lstStyle>
            <a:lvl1pPr algn="r">
              <a:defRPr sz="1200"/>
            </a:lvl1pPr>
          </a:lstStyle>
          <a:p>
            <a:fld id="{CCFC2A34-98BB-4C93-A97D-162B0DCA04A7}" type="datetimeFigureOut">
              <a:rPr lang="de-AT" smtClean="0"/>
              <a:t>20.09.2022</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110" tIns="45554" rIns="91110" bIns="45554" rtlCol="0" anchor="ctr"/>
          <a:lstStyle/>
          <a:p>
            <a:endParaRPr lang="de-AT" dirty="0"/>
          </a:p>
        </p:txBody>
      </p:sp>
      <p:sp>
        <p:nvSpPr>
          <p:cNvPr id="5" name="Notes Placeholder 4"/>
          <p:cNvSpPr>
            <a:spLocks noGrp="1"/>
          </p:cNvSpPr>
          <p:nvPr>
            <p:ph type="body" sz="quarter" idx="3"/>
          </p:nvPr>
        </p:nvSpPr>
        <p:spPr>
          <a:xfrm>
            <a:off x="666909" y="4715155"/>
            <a:ext cx="5335270" cy="4466989"/>
          </a:xfrm>
          <a:prstGeom prst="rect">
            <a:avLst/>
          </a:prstGeom>
        </p:spPr>
        <p:txBody>
          <a:bodyPr vert="horz" lIns="91110" tIns="45554" rIns="91110" bIns="455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2" y="9428586"/>
            <a:ext cx="2889938" cy="496333"/>
          </a:xfrm>
          <a:prstGeom prst="rect">
            <a:avLst/>
          </a:prstGeom>
        </p:spPr>
        <p:txBody>
          <a:bodyPr vert="horz" lIns="91110" tIns="45554" rIns="91110" bIns="45554"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9" y="9428586"/>
            <a:ext cx="2889938" cy="496333"/>
          </a:xfrm>
          <a:prstGeom prst="rect">
            <a:avLst/>
          </a:prstGeom>
        </p:spPr>
        <p:txBody>
          <a:bodyPr vert="horz" lIns="91110" tIns="45554" rIns="91110" bIns="45554"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220091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Können die mindestgeltenden Fahrrinnenparameter nicht erreicht werden, muss die zuständige nationale Wasserstraßenverwaltung geeignete Maßnahmen ergreifen, um diese wiederherzustellen. Dies wird normalerweise durch </a:t>
            </a:r>
            <a:r>
              <a:rPr lang="de-AT" sz="1000" b="1" kern="1200" noProof="0" dirty="0" err="1">
                <a:solidFill>
                  <a:schemeClr val="tx1"/>
                </a:solidFill>
                <a:effectLst/>
                <a:latin typeface="+mn-lt"/>
                <a:ea typeface="+mn-ea"/>
                <a:cs typeface="+mn-cs"/>
              </a:rPr>
              <a:t>Baggerungen</a:t>
            </a:r>
            <a:r>
              <a:rPr lang="de-AT" sz="1000" b="1" kern="1200" dirty="0">
                <a:solidFill>
                  <a:schemeClr val="tx1"/>
                </a:solidFill>
                <a:effectLst/>
                <a:latin typeface="+mn-lt"/>
                <a:ea typeface="+mn-ea"/>
                <a:cs typeface="+mn-cs"/>
              </a:rPr>
              <a:t> an </a:t>
            </a:r>
            <a:r>
              <a:rPr lang="de-AT" sz="1000" b="1" kern="1200" dirty="0" err="1">
                <a:solidFill>
                  <a:schemeClr val="tx1"/>
                </a:solidFill>
                <a:effectLst/>
                <a:latin typeface="+mn-lt"/>
                <a:ea typeface="+mn-ea"/>
                <a:cs typeface="+mn-cs"/>
              </a:rPr>
              <a:t>Seichtstellen</a:t>
            </a:r>
            <a:r>
              <a:rPr lang="de-AT" sz="1000" b="1" kern="1200" dirty="0">
                <a:solidFill>
                  <a:schemeClr val="tx1"/>
                </a:solidFill>
                <a:effectLst/>
                <a:latin typeface="+mn-lt"/>
                <a:ea typeface="+mn-ea"/>
                <a:cs typeface="+mn-cs"/>
              </a:rPr>
              <a:t> </a:t>
            </a:r>
            <a:r>
              <a:rPr lang="de-AT" sz="1000" kern="1200" dirty="0">
                <a:solidFill>
                  <a:schemeClr val="tx1"/>
                </a:solidFill>
                <a:effectLst/>
                <a:latin typeface="+mn-lt"/>
                <a:ea typeface="+mn-ea"/>
                <a:cs typeface="+mn-cs"/>
              </a:rPr>
              <a:t>(Furten) innerhalb der Fahrrinne erreicht. Bei </a:t>
            </a:r>
            <a:r>
              <a:rPr lang="de-AT" sz="1000" kern="1200" dirty="0" err="1">
                <a:solidFill>
                  <a:schemeClr val="tx1"/>
                </a:solidFill>
                <a:effectLst/>
                <a:latin typeface="+mn-lt"/>
                <a:ea typeface="+mn-ea"/>
                <a:cs typeface="+mn-cs"/>
              </a:rPr>
              <a:t>Baggerungsarbeiten</a:t>
            </a:r>
            <a:r>
              <a:rPr lang="de-AT" sz="1000" kern="1200" dirty="0">
                <a:solidFill>
                  <a:schemeClr val="tx1"/>
                </a:solidFill>
                <a:effectLst/>
                <a:latin typeface="+mn-lt"/>
                <a:ea typeface="+mn-ea"/>
                <a:cs typeface="+mn-cs"/>
              </a:rPr>
              <a:t> werden Bodensedimente (Sand und Kies) abgetragen und unter Berücksichtigung ökologischer Aspekte wieder an einer anderen Stelle im Fluss eingebracht. </a:t>
            </a:r>
            <a:r>
              <a:rPr lang="de-AT" sz="1000" kern="1200" dirty="0" err="1">
                <a:solidFill>
                  <a:schemeClr val="tx1"/>
                </a:solidFill>
                <a:effectLst/>
                <a:latin typeface="+mn-lt"/>
                <a:ea typeface="+mn-ea"/>
                <a:cs typeface="+mn-cs"/>
              </a:rPr>
              <a:t>Baggerungen</a:t>
            </a:r>
            <a:r>
              <a:rPr lang="de-AT" sz="1000" kern="1200" dirty="0">
                <a:solidFill>
                  <a:schemeClr val="tx1"/>
                </a:solidFill>
                <a:effectLst/>
                <a:latin typeface="+mn-lt"/>
                <a:ea typeface="+mn-ea"/>
                <a:cs typeface="+mn-cs"/>
              </a:rPr>
              <a:t> erfordern eine vorausschauende Planung auf Basis der Ergebnisse von regelmäßigen </a:t>
            </a:r>
            <a:r>
              <a:rPr lang="de-AT" sz="1000" b="1" kern="1200" dirty="0">
                <a:solidFill>
                  <a:schemeClr val="tx1"/>
                </a:solidFill>
                <a:effectLst/>
                <a:latin typeface="+mn-lt"/>
                <a:ea typeface="+mn-ea"/>
                <a:cs typeface="+mn-cs"/>
              </a:rPr>
              <a:t>Sohlgrundvermessungen </a:t>
            </a:r>
            <a:r>
              <a:rPr lang="de-AT" sz="1000" kern="1200" dirty="0">
                <a:solidFill>
                  <a:schemeClr val="tx1"/>
                </a:solidFill>
                <a:effectLst/>
                <a:latin typeface="+mn-lt"/>
                <a:ea typeface="+mn-ea"/>
                <a:cs typeface="+mn-cs"/>
              </a:rPr>
              <a:t>und eine abschließende Überprüfung (Erfolgskontrolle) der Arbeiten durch das zuständige Wasserstraßenverwaltungsorgan. Da die </a:t>
            </a:r>
            <a:r>
              <a:rPr lang="de-AT" sz="1000" b="1" kern="1200" dirty="0">
                <a:solidFill>
                  <a:schemeClr val="tx1"/>
                </a:solidFill>
                <a:effectLst/>
                <a:latin typeface="+mn-lt"/>
                <a:ea typeface="+mn-ea"/>
                <a:cs typeface="+mn-cs"/>
              </a:rPr>
              <a:t>Maßnahmen </a:t>
            </a:r>
            <a:r>
              <a:rPr lang="de-AT" sz="1000" kern="1200" dirty="0">
                <a:solidFill>
                  <a:schemeClr val="tx1"/>
                </a:solidFill>
                <a:effectLst/>
                <a:latin typeface="+mn-lt"/>
                <a:ea typeface="+mn-ea"/>
                <a:cs typeface="+mn-cs"/>
              </a:rPr>
              <a:t>zur Instandhaltung der Fahrrinne </a:t>
            </a:r>
            <a:r>
              <a:rPr lang="de-AT" sz="1000" b="1" kern="1200" dirty="0">
                <a:solidFill>
                  <a:schemeClr val="tx1"/>
                </a:solidFill>
                <a:effectLst/>
                <a:latin typeface="+mn-lt"/>
                <a:ea typeface="+mn-ea"/>
                <a:cs typeface="+mn-cs"/>
              </a:rPr>
              <a:t>wiederkehrend und</a:t>
            </a:r>
            <a:r>
              <a:rPr lang="de-AT" sz="1000" kern="1200" dirty="0">
                <a:solidFill>
                  <a:schemeClr val="tx1"/>
                </a:solidFill>
                <a:effectLst/>
                <a:latin typeface="+mn-lt"/>
                <a:ea typeface="+mn-ea"/>
                <a:cs typeface="+mn-cs"/>
              </a:rPr>
              <a:t> </a:t>
            </a:r>
            <a:r>
              <a:rPr lang="de-AT" sz="1000" b="1" kern="1200" dirty="0">
                <a:solidFill>
                  <a:schemeClr val="tx1"/>
                </a:solidFill>
                <a:effectLst/>
                <a:latin typeface="+mn-lt"/>
                <a:ea typeface="+mn-ea"/>
                <a:cs typeface="+mn-cs"/>
              </a:rPr>
              <a:t>voneinander abhängig </a:t>
            </a:r>
            <a:r>
              <a:rPr lang="de-AT" sz="1000" kern="1200" dirty="0">
                <a:solidFill>
                  <a:schemeClr val="tx1"/>
                </a:solidFill>
                <a:effectLst/>
                <a:latin typeface="+mn-lt"/>
                <a:ea typeface="+mn-ea"/>
                <a:cs typeface="+mn-cs"/>
              </a:rPr>
              <a:t>sind, kann hier von einem Fahrrinnen-Instandhaltungszyklus gesprochen werden. Zu den wichtigsten Maßnahmen zählen</a:t>
            </a:r>
            <a:r>
              <a:rPr lang="de-AT" sz="1000" kern="1200" baseline="0" dirty="0">
                <a:solidFill>
                  <a:schemeClr val="tx1"/>
                </a:solidFill>
                <a:effectLst/>
                <a:latin typeface="+mn-lt"/>
                <a:ea typeface="+mn-ea"/>
                <a:cs typeface="+mn-cs"/>
              </a:rPr>
              <a:t> </a:t>
            </a:r>
            <a:r>
              <a:rPr lang="de-AT" sz="1000" kern="1200" dirty="0">
                <a:solidFill>
                  <a:schemeClr val="tx1"/>
                </a:solidFill>
                <a:effectLst/>
                <a:latin typeface="+mn-lt"/>
                <a:ea typeface="+mn-ea"/>
                <a:cs typeface="+mn-cs"/>
              </a:rPr>
              <a:t>hierbei:</a:t>
            </a:r>
          </a:p>
          <a:p>
            <a:pPr marL="171450" lvl="0" indent="-171450">
              <a:buFont typeface="Arial" panose="020B0604020202020204" pitchFamily="34" charset="0"/>
              <a:buChar char="•"/>
            </a:pPr>
            <a:r>
              <a:rPr lang="de-AT" sz="1000" kern="1200" dirty="0">
                <a:solidFill>
                  <a:schemeClr val="tx1"/>
                </a:solidFill>
                <a:effectLst/>
                <a:latin typeface="+mn-lt"/>
                <a:ea typeface="+mn-ea"/>
                <a:cs typeface="+mn-cs"/>
              </a:rPr>
              <a:t>Regelmäßige Vermessung der Stromsohle zur Identifizierung von Problemstellen in der Fahrrinne (verringerte Tiefen und Breiten)</a:t>
            </a:r>
          </a:p>
          <a:p>
            <a:pPr marL="171450" lvl="0" indent="-171450">
              <a:buFont typeface="Arial" panose="020B0604020202020204" pitchFamily="34" charset="0"/>
              <a:buChar char="•"/>
            </a:pPr>
            <a:r>
              <a:rPr lang="de-AT" sz="1000" kern="1200" dirty="0">
                <a:solidFill>
                  <a:schemeClr val="tx1"/>
                </a:solidFill>
                <a:effectLst/>
                <a:latin typeface="+mn-lt"/>
                <a:ea typeface="+mn-ea"/>
                <a:cs typeface="+mn-cs"/>
              </a:rPr>
              <a:t>Planung bzw. Priorisierung der nötigen Maßnahmen (</a:t>
            </a:r>
            <a:r>
              <a:rPr lang="de-AT" sz="1000" kern="1200" dirty="0" err="1">
                <a:solidFill>
                  <a:schemeClr val="tx1"/>
                </a:solidFill>
                <a:effectLst/>
                <a:latin typeface="+mn-lt"/>
                <a:ea typeface="+mn-ea"/>
                <a:cs typeface="+mn-cs"/>
              </a:rPr>
              <a:t>Baggerungen</a:t>
            </a:r>
            <a:r>
              <a:rPr lang="de-AT" sz="1000" kern="1200" dirty="0">
                <a:solidFill>
                  <a:schemeClr val="tx1"/>
                </a:solidFill>
                <a:effectLst/>
                <a:latin typeface="+mn-lt"/>
                <a:ea typeface="+mn-ea"/>
                <a:cs typeface="+mn-cs"/>
              </a:rPr>
              <a:t>, Änderung des Fahrrinnenverlaufs, Verkehrsregelung) aufgrund der Analyse aktueller </a:t>
            </a:r>
            <a:r>
              <a:rPr lang="de-AT" sz="1000" kern="1200" dirty="0" err="1">
                <a:solidFill>
                  <a:schemeClr val="tx1"/>
                </a:solidFill>
                <a:effectLst/>
                <a:latin typeface="+mn-lt"/>
                <a:ea typeface="+mn-ea"/>
                <a:cs typeface="+mn-cs"/>
              </a:rPr>
              <a:t>Stromsohleaufnahmen</a:t>
            </a:r>
            <a:endParaRPr lang="de-AT"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AT" sz="1000" kern="1200" dirty="0">
                <a:solidFill>
                  <a:schemeClr val="tx1"/>
                </a:solidFill>
                <a:effectLst/>
                <a:latin typeface="+mn-lt"/>
                <a:ea typeface="+mn-ea"/>
                <a:cs typeface="+mn-cs"/>
              </a:rPr>
              <a:t>Durchführung von Instandhaltungs-Maßnahmen (vor allem </a:t>
            </a:r>
            <a:r>
              <a:rPr lang="de-AT" sz="1000" kern="1200" dirty="0" err="1">
                <a:solidFill>
                  <a:schemeClr val="tx1"/>
                </a:solidFill>
                <a:effectLst/>
                <a:latin typeface="+mn-lt"/>
                <a:ea typeface="+mn-ea"/>
                <a:cs typeface="+mn-cs"/>
              </a:rPr>
              <a:t>Baggerungen</a:t>
            </a:r>
            <a:r>
              <a:rPr lang="de-AT" sz="1000" kern="1200" dirty="0">
                <a:solidFill>
                  <a:schemeClr val="tx1"/>
                </a:solidFill>
                <a:effectLst/>
                <a:latin typeface="+mn-lt"/>
                <a:ea typeface="+mn-ea"/>
                <a:cs typeface="+mn-cs"/>
              </a:rPr>
              <a:t> inkl. Erfolgskontrolle)</a:t>
            </a:r>
          </a:p>
          <a:p>
            <a:pPr marL="171450" lvl="0" indent="-171450">
              <a:buFont typeface="Arial" panose="020B0604020202020204" pitchFamily="34" charset="0"/>
              <a:buChar char="•"/>
            </a:pPr>
            <a:r>
              <a:rPr lang="de-AT" sz="1000" kern="1200" dirty="0">
                <a:solidFill>
                  <a:schemeClr val="tx1"/>
                </a:solidFill>
                <a:effectLst/>
                <a:latin typeface="+mn-lt"/>
                <a:ea typeface="+mn-ea"/>
                <a:cs typeface="+mn-cs"/>
              </a:rPr>
              <a:t>Laufende und zielgruppenorientierte Informationen über den aktuellen Zustand der Fahrrinne an die Nutzer der Wasserstraße</a:t>
            </a:r>
          </a:p>
          <a:p>
            <a:endParaRPr lang="de-DE" sz="1000" b="0" dirty="0"/>
          </a:p>
          <a:p>
            <a:r>
              <a:rPr lang="de-DE" sz="1000" b="0" dirty="0"/>
              <a:t>Quellen:</a:t>
            </a:r>
            <a:r>
              <a:rPr lang="de-DE" sz="1000" b="0" baseline="0" dirty="0"/>
              <a:t> </a:t>
            </a:r>
            <a:r>
              <a:rPr lang="en-GB" sz="1000" b="0" noProof="0" dirty="0" err="1"/>
              <a:t>Handbuch</a:t>
            </a:r>
            <a:r>
              <a:rPr lang="en-GB" sz="1000" b="0" noProof="0" dirty="0"/>
              <a:t> der </a:t>
            </a:r>
            <a:r>
              <a:rPr lang="en-GB" sz="1000" b="0" noProof="0" dirty="0" err="1"/>
              <a:t>Donauschifffahrt</a:t>
            </a:r>
            <a:r>
              <a:rPr lang="en-GB" sz="1000" b="0" noProof="0" dirty="0"/>
              <a:t>,</a:t>
            </a:r>
            <a:r>
              <a:rPr lang="en-GB" sz="1000" b="0" baseline="0" noProof="0" dirty="0"/>
              <a:t> S.50, S.</a:t>
            </a:r>
            <a:r>
              <a:rPr lang="de-DE" sz="1000" b="0" baseline="0" dirty="0"/>
              <a:t> 57</a:t>
            </a:r>
            <a:r>
              <a:rPr lang="de-AT" sz="1000" b="0" baseline="0" dirty="0"/>
              <a:t>-63</a:t>
            </a:r>
            <a:endParaRPr lang="de-DE" sz="1000" b="0" baseline="0" dirty="0"/>
          </a:p>
          <a:p>
            <a:endParaRPr lang="de-DE" sz="1000" b="0" baseline="0" dirty="0"/>
          </a:p>
          <a:p>
            <a:r>
              <a:rPr lang="de-DE" sz="1000" b="0" baseline="0" dirty="0"/>
              <a:t>Inland Navigation Europe, „Maintenance </a:t>
            </a:r>
            <a:r>
              <a:rPr lang="de-DE" sz="1000" b="0" baseline="0" dirty="0" err="1"/>
              <a:t>of</a:t>
            </a:r>
            <a:r>
              <a:rPr lang="de-DE" sz="1000" b="0" baseline="0" dirty="0"/>
              <a:t> </a:t>
            </a:r>
            <a:r>
              <a:rPr lang="de-DE" sz="1000" b="0" baseline="0" dirty="0" err="1"/>
              <a:t>inland</a:t>
            </a:r>
            <a:r>
              <a:rPr lang="de-DE" sz="1000" b="0" baseline="0" dirty="0"/>
              <a:t> </a:t>
            </a:r>
            <a:r>
              <a:rPr lang="de-DE" sz="1000" b="0" baseline="0" dirty="0" err="1"/>
              <a:t>waterway</a:t>
            </a:r>
            <a:r>
              <a:rPr lang="de-DE" sz="1000" b="0" baseline="0" dirty="0"/>
              <a:t> </a:t>
            </a:r>
            <a:r>
              <a:rPr lang="de-DE" sz="1000" b="0" baseline="0" dirty="0" err="1"/>
              <a:t>is</a:t>
            </a:r>
            <a:r>
              <a:rPr lang="de-DE" sz="1000" b="0" baseline="0" dirty="0"/>
              <a:t> </a:t>
            </a:r>
            <a:r>
              <a:rPr lang="de-DE" sz="1000" b="0" baseline="0" dirty="0" err="1"/>
              <a:t>key</a:t>
            </a:r>
            <a:r>
              <a:rPr lang="de-DE" sz="1000" b="0" baseline="0" dirty="0"/>
              <a:t>“, URL: http://www.inlandnavigation.eu/news/infrastructure/maintenance-of-inland-waterways-is-key/ [23.04.2020]</a:t>
            </a:r>
          </a:p>
          <a:p>
            <a:endParaRPr lang="de-DE" sz="1000" b="0" baseline="0" dirty="0"/>
          </a:p>
          <a:p>
            <a:r>
              <a:rPr lang="en-US" sz="1000" b="0" dirty="0"/>
              <a:t>Danube Commission,</a:t>
            </a:r>
            <a:r>
              <a:rPr lang="en-US" sz="1000" b="0" baseline="0" dirty="0"/>
              <a:t> “</a:t>
            </a:r>
            <a:r>
              <a:rPr lang="en-GB" sz="1000" b="0" i="0" u="none" strike="noStrike" kern="1200" baseline="0" dirty="0">
                <a:solidFill>
                  <a:schemeClr val="tx1"/>
                </a:solidFill>
                <a:latin typeface="+mn-lt"/>
                <a:ea typeface="+mn-ea"/>
                <a:cs typeface="+mn-cs"/>
              </a:rPr>
              <a:t> Fairway Rehabilitation and Maintenance Master Plan -  – Danube and its navigable tributaries”, (2014), S.6, Online:  </a:t>
            </a:r>
            <a:r>
              <a:rPr lang="en-US" sz="1000" b="0" dirty="0"/>
              <a:t>http://ec.europa.eu/transport/modes/inland/news/2014-12-04-danube-ministrial-meeting/masterplan.pdf [23.04.2020]</a:t>
            </a:r>
          </a:p>
          <a:p>
            <a:endParaRPr lang="de-AT" sz="1000" b="0" dirty="0"/>
          </a:p>
          <a:p>
            <a:r>
              <a:rPr lang="de-AT" sz="1000" b="0" dirty="0"/>
              <a:t>Bildquelle:</a:t>
            </a:r>
            <a:r>
              <a:rPr lang="de-AT" sz="1000" b="0" baseline="0" dirty="0"/>
              <a:t> viadonau im Handbuch der Donauschifffahrt S. 62</a:t>
            </a:r>
            <a:endParaRPr lang="en-US" sz="1000" b="0"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16097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Im 15-jährigen Durchschnitt von 2007 bis 2021 lag die Verfügbarkeit des österreichischen Abschnitts der Wasserstraße Donau bei 98,3 % oder rund 359 Tagen pro Jahr. In diesem Zeitraum waren drei Eissperren mit einer durchschnittlichen Dauer von rund 14 Tagen zu verzeichnen, während die Wasserstraße in acht Jahren aufgrund von Hochwasser mit einer mittleren Dauer von jeweils rund sechs Tagen gesperrt werden musste.</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Wetterbedingte behördliche Sperren können auf dem österreichischen Abschnitt der Wasserstraße Donau aufgrund von Extremsituationen wie Eisbildung oder Hochwasser schifffahrtspolizeilich angeordnet werden. Während durch erhebliche Eisbildung bedingte Sperren hauptsächlich auf die Wintermonate, in der Regel Jänner und Februar, beschränkt sind, treten Hochwasser tendenziell in den Frühjahrs­ oder Sommermonaten auf.</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baseline="0" dirty="0"/>
              <a:t>Jahresbericht Donauschifffahrt in Österreich 2021, S. 24-25.</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Bildquelle: viadonau im Handbuch der Donauschifffahrt S. 24</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6768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Binnenschiffe werden in der Regel von Verbrennungsmotoren angetrieben und verwenden Gasöl als Treibstoff. Der durchschnittliche Treibstoffverbrauch hängt von drei Faktoren ab: der Auslastung der Schiffe (aufgrund von Ladungsbeschränkungen), der </a:t>
            </a:r>
            <a:r>
              <a:rPr lang="de-AT" dirty="0" err="1"/>
              <a:t>Paarigkeit</a:t>
            </a:r>
            <a:r>
              <a:rPr lang="de-AT" dirty="0"/>
              <a:t> der Verkehre (Leerfahrten) und der verfügbaren Fahrwassertiefe (Flachwasserwiderstand). </a:t>
            </a:r>
          </a:p>
          <a:p>
            <a:endParaRPr lang="de-AT" dirty="0"/>
          </a:p>
          <a:p>
            <a:r>
              <a:rPr lang="de-AT" dirty="0"/>
              <a:t>Bezogen auf den einzelnen Transportfall beeinflussen die nautischen Bedingungen (Stauhaltungen, frei fließende Abschnitte, charakteristische Strömungsgeschwindigkeiten) den Treibstoffverbrauch. Die Treibstoffpreise sind an den Ölpreis gebunden und können somit stark schwanken. </a:t>
            </a:r>
          </a:p>
          <a:p>
            <a:endParaRPr lang="de-AT" dirty="0"/>
          </a:p>
          <a:p>
            <a:r>
              <a:rPr lang="de-AT" dirty="0"/>
              <a:t>Quelle:</a:t>
            </a:r>
            <a:r>
              <a:rPr lang="de-AT" baseline="0" dirty="0"/>
              <a:t> </a:t>
            </a:r>
            <a:r>
              <a:rPr lang="de-AT" dirty="0"/>
              <a:t>Handbuch der Donauschifffahrt,</a:t>
            </a:r>
            <a:r>
              <a:rPr lang="de-AT" baseline="0" dirty="0"/>
              <a:t> </a:t>
            </a:r>
            <a:r>
              <a:rPr lang="de-AT" dirty="0"/>
              <a:t>S.171</a:t>
            </a:r>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824506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Hafengebühren sind für die Benutzung des Hafenbeckens, meist auch für die Abfallentsorgung, den Stromanschluss oder die Trinkwasserversorgung zu entrichten und werden auf Basis der umgeschlagenen Gütermenge bemessen.</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Da die Donau von Kelheim bis </a:t>
            </a:r>
            <a:r>
              <a:rPr lang="de-AT" dirty="0" err="1"/>
              <a:t>Sulina</a:t>
            </a:r>
            <a:r>
              <a:rPr lang="de-AT" dirty="0"/>
              <a:t> gemäß „Übereinkommen über die Regelung der Schifffahrt auf der Donau“ vom 18. August 1948 (Belgrader Konvention) als internationale Wasserstraße definiert ist, die von der Schifffahrt frei genutzt werden kann, werden für ihre Befahrung keine Schifffahrtsabgaben eingehoben. Eine Ausnahme bildet allerdings der 63 km lange und fast ausschließlich von Fluss-See- und Seeschiffen befahrene </a:t>
            </a:r>
            <a:r>
              <a:rPr lang="de-AT" dirty="0" err="1"/>
              <a:t>Sulina</a:t>
            </a:r>
            <a:r>
              <a:rPr lang="de-AT" dirty="0"/>
              <a:t>-Kanal, für dessen Instandhaltung von der rumänischen Flussverwaltung für die Untere Donau Gebühren pro Tonne Tragfähigkeit eines Schiffes berechnet werden. Auf nationalen Wasserstraßen, die nicht unter die Belgrader Konvention fallen, werden von den Verwaltungen Gebühren für die Instandhaltung der Infrastruktur eingehoben. Dies gilt für den ukrainischen </a:t>
            </a:r>
            <a:r>
              <a:rPr lang="de-AT" dirty="0" err="1"/>
              <a:t>Bystroe</a:t>
            </a:r>
            <a:r>
              <a:rPr lang="de-AT" dirty="0"/>
              <a:t>-Arm (maritime Donaustrecke) ebenso wie für den rumänischen Donau-Schwarzmeer-Kanal (verbindet die Donau bei </a:t>
            </a:r>
            <a:r>
              <a:rPr lang="de-AT" dirty="0" err="1"/>
              <a:t>Cernavodă</a:t>
            </a:r>
            <a:r>
              <a:rPr lang="de-AT" dirty="0"/>
              <a:t> mit dem Schwarzen Meer und dem Seehafen Constanza). </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Quelle: Handbuch der Donauschifffahrt,</a:t>
            </a:r>
            <a:r>
              <a:rPr lang="de-AT" baseline="0" dirty="0"/>
              <a:t> S. 171-172</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b="0" dirty="0"/>
              <a:t>Bildquelle:</a:t>
            </a:r>
            <a:r>
              <a:rPr lang="de-AT" sz="1200" b="0" baseline="0" dirty="0"/>
              <a:t> viadonau im Handbuch der Donauschifffahrt S. 62, 64</a:t>
            </a:r>
            <a:endParaRPr lang="en-US" sz="1200" b="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699303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000" kern="1200" dirty="0">
                <a:solidFill>
                  <a:schemeClr val="tx1"/>
                </a:solidFill>
                <a:effectLst/>
                <a:latin typeface="+mn-lt"/>
                <a:ea typeface="+mn-ea"/>
                <a:cs typeface="+mn-cs"/>
              </a:rPr>
              <a:t>Häfen sind Anlagen</a:t>
            </a:r>
            <a:r>
              <a:rPr lang="de-AT" sz="1000" kern="1200" baseline="0" dirty="0">
                <a:solidFill>
                  <a:schemeClr val="tx1"/>
                </a:solidFill>
                <a:effectLst/>
                <a:latin typeface="+mn-lt"/>
                <a:ea typeface="+mn-ea"/>
                <a:cs typeface="+mn-cs"/>
              </a:rPr>
              <a:t> für den Umschlag von Gütern, die über mindestens ein Hafenbecken verfügen. Umschlagstellen ohne Hafenbecken werden als Umschlagsländen (in Österreich) oder als Stromhäfen (in Deutschland) bezeichnet.</a:t>
            </a:r>
            <a:endParaRPr lang="de-AT"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kern="1200" dirty="0">
                <a:solidFill>
                  <a:schemeClr val="tx1"/>
                </a:solidFill>
                <a:effectLst/>
                <a:latin typeface="+mn-lt"/>
                <a:ea typeface="+mn-ea"/>
                <a:cs typeface="+mn-cs"/>
              </a:rPr>
              <a:t>Ein Hafen hat gegenüber einer Lände mehrere Vorteile: Einerseits ergeben sich längere Kaimauern und dadurch</a:t>
            </a:r>
            <a:r>
              <a:rPr lang="de-AT" sz="1000" kern="1200" baseline="0" dirty="0">
                <a:solidFill>
                  <a:schemeClr val="tx1"/>
                </a:solidFill>
                <a:effectLst/>
                <a:latin typeface="+mn-lt"/>
                <a:ea typeface="+mn-ea"/>
                <a:cs typeface="+mn-cs"/>
              </a:rPr>
              <a:t> mehr Umschlagmöglichkeiten bzw. Logistikflächen. Bestimmte Güter dürfen gemäß nationalen Gesetzen nur in einem Hafenbecken umgeschlagen werden. Zusätzlich erfüllt ein Hafen eine wichtige Schutzfunktion: Während Hochwasser, Eisbildung oder anderen extremen Wetterereignissen können Schiffe in einem Hafen sicher verweilen.</a:t>
            </a:r>
            <a:endParaRPr lang="de-AT" sz="1000" kern="1200" dirty="0">
              <a:solidFill>
                <a:schemeClr val="tx1"/>
              </a:solidFill>
              <a:effectLst/>
              <a:latin typeface="+mn-lt"/>
              <a:ea typeface="+mn-ea"/>
              <a:cs typeface="+mn-cs"/>
            </a:endParaRPr>
          </a:p>
          <a:p>
            <a:endParaRPr lang="de-DE" sz="1000" b="0" noProof="0" dirty="0"/>
          </a:p>
          <a:p>
            <a:r>
              <a:rPr lang="de-DE" sz="1000" b="0" noProof="0" dirty="0"/>
              <a:t>Quelle:</a:t>
            </a:r>
            <a:r>
              <a:rPr lang="en-GB" sz="1000" b="0" baseline="0" noProof="0" dirty="0"/>
              <a:t> </a:t>
            </a:r>
            <a:r>
              <a:rPr lang="en-GB" sz="1000" b="0" noProof="0" dirty="0" err="1"/>
              <a:t>Handbuch</a:t>
            </a:r>
            <a:r>
              <a:rPr lang="en-GB" sz="1000" b="0" noProof="0" dirty="0"/>
              <a:t> der </a:t>
            </a:r>
            <a:r>
              <a:rPr lang="en-GB" sz="1000" b="0" noProof="0" dirty="0" err="1"/>
              <a:t>Donauschifffahrt</a:t>
            </a:r>
            <a:r>
              <a:rPr lang="en-GB" sz="1000" b="0" noProof="0" dirty="0"/>
              <a:t>,</a:t>
            </a:r>
            <a:r>
              <a:rPr lang="en-GB" sz="1000" b="0" baseline="0" noProof="0" dirty="0"/>
              <a:t> S. 86</a:t>
            </a:r>
          </a:p>
          <a:p>
            <a:r>
              <a:rPr lang="en-GB" sz="1000" b="0" baseline="0" noProof="0" dirty="0" err="1"/>
              <a:t>Bildquelle</a:t>
            </a:r>
            <a:r>
              <a:rPr lang="en-GB" sz="1000" b="0" baseline="0" noProof="0" dirty="0"/>
              <a:t>: viadonau </a:t>
            </a:r>
            <a:r>
              <a:rPr lang="en-GB" sz="1000" b="0" baseline="0" noProof="0" dirty="0" err="1"/>
              <a:t>im</a:t>
            </a:r>
            <a:r>
              <a:rPr lang="en-GB" sz="1000" b="0" baseline="0" noProof="0" dirty="0"/>
              <a:t> </a:t>
            </a:r>
            <a:r>
              <a:rPr lang="en-GB" sz="1000" b="0" baseline="0" noProof="0" dirty="0" err="1"/>
              <a:t>Handbuch</a:t>
            </a:r>
            <a:r>
              <a:rPr lang="en-GB" sz="1000" b="0" baseline="0" noProof="0" dirty="0"/>
              <a:t> der </a:t>
            </a:r>
            <a:r>
              <a:rPr lang="en-GB" sz="1000" b="0" baseline="0" noProof="0" dirty="0" err="1"/>
              <a:t>Donauschifffahrt</a:t>
            </a:r>
            <a:r>
              <a:rPr lang="en-GB" sz="1000" b="0" baseline="0" noProof="0" dirty="0"/>
              <a:t>, S. </a:t>
            </a:r>
            <a:r>
              <a:rPr lang="en-US" sz="1000" b="0" baseline="0" noProof="0" dirty="0"/>
              <a:t>86</a:t>
            </a:r>
            <a:endParaRPr lang="en-GB" sz="1000" b="0"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3406170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000" kern="1200" dirty="0">
                <a:solidFill>
                  <a:schemeClr val="tx1"/>
                </a:solidFill>
                <a:effectLst/>
                <a:latin typeface="+mn-lt"/>
                <a:ea typeface="+mn-ea"/>
                <a:cs typeface="+mn-cs"/>
              </a:rPr>
              <a:t>Häfen sind Anlagen</a:t>
            </a:r>
            <a:r>
              <a:rPr lang="de-AT" sz="1000" kern="1200" baseline="0" dirty="0">
                <a:solidFill>
                  <a:schemeClr val="tx1"/>
                </a:solidFill>
                <a:effectLst/>
                <a:latin typeface="+mn-lt"/>
                <a:ea typeface="+mn-ea"/>
                <a:cs typeface="+mn-cs"/>
              </a:rPr>
              <a:t> für den Umschlag von Gütern, die über mindestens ein Hafenbecken verfügen. Umschlagstellen ohne Hafenbecken werden als Umschlagsländen (in Österreich) oder als Stromhäfen (in Deutschland) bezeichnet.</a:t>
            </a:r>
            <a:endParaRPr lang="de-AT"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kern="1200" dirty="0">
                <a:solidFill>
                  <a:schemeClr val="tx1"/>
                </a:solidFill>
                <a:effectLst/>
                <a:latin typeface="+mn-lt"/>
                <a:ea typeface="+mn-ea"/>
                <a:cs typeface="+mn-cs"/>
              </a:rPr>
              <a:t>Häfen verknüpfen die Verkehrsträger Straße, Schiene und Wasserstraße miteinander und sind wichtige Dienstleister im Bereich </a:t>
            </a:r>
            <a:r>
              <a:rPr lang="de-AT" sz="1000" b="1" kern="1200" dirty="0">
                <a:solidFill>
                  <a:schemeClr val="tx1"/>
                </a:solidFill>
                <a:effectLst/>
                <a:latin typeface="+mn-lt"/>
                <a:ea typeface="+mn-ea"/>
                <a:cs typeface="+mn-cs"/>
              </a:rPr>
              <a:t>Umschlag, Lagerung</a:t>
            </a:r>
            <a:r>
              <a:rPr lang="de-AT" sz="1000" kern="1200" dirty="0">
                <a:solidFill>
                  <a:schemeClr val="tx1"/>
                </a:solidFill>
                <a:effectLst/>
                <a:latin typeface="+mn-lt"/>
                <a:ea typeface="+mn-ea"/>
                <a:cs typeface="+mn-cs"/>
              </a:rPr>
              <a:t> und </a:t>
            </a:r>
            <a:r>
              <a:rPr lang="de-AT" sz="1000" b="1" kern="1200" dirty="0">
                <a:solidFill>
                  <a:schemeClr val="tx1"/>
                </a:solidFill>
                <a:effectLst/>
                <a:latin typeface="+mn-lt"/>
                <a:ea typeface="+mn-ea"/>
                <a:cs typeface="+mn-cs"/>
              </a:rPr>
              <a:t>Logistik</a:t>
            </a:r>
            <a:r>
              <a:rPr lang="de-AT" sz="1000" kern="1200" dirty="0">
                <a:solidFill>
                  <a:schemeClr val="tx1"/>
                </a:solidFill>
                <a:effectLst/>
                <a:latin typeface="+mn-lt"/>
                <a:ea typeface="+mn-ea"/>
                <a:cs typeface="+mn-cs"/>
              </a:rPr>
              <a:t>. Neben den Grundfunktionen eines Hafens wie </a:t>
            </a:r>
            <a:r>
              <a:rPr lang="de-AT" sz="1000" b="1" kern="1200" dirty="0">
                <a:solidFill>
                  <a:schemeClr val="tx1"/>
                </a:solidFill>
                <a:effectLst/>
                <a:latin typeface="+mn-lt"/>
                <a:ea typeface="+mn-ea"/>
                <a:cs typeface="+mn-cs"/>
              </a:rPr>
              <a:t>Umschlag </a:t>
            </a:r>
            <a:r>
              <a:rPr lang="de-AT" sz="1000" kern="1200" dirty="0">
                <a:solidFill>
                  <a:schemeClr val="tx1"/>
                </a:solidFill>
                <a:effectLst/>
                <a:latin typeface="+mn-lt"/>
                <a:ea typeface="+mn-ea"/>
                <a:cs typeface="+mn-cs"/>
              </a:rPr>
              <a:t>und </a:t>
            </a:r>
            <a:r>
              <a:rPr lang="de-AT" sz="1000" b="1" kern="1200" dirty="0">
                <a:solidFill>
                  <a:schemeClr val="tx1"/>
                </a:solidFill>
                <a:effectLst/>
                <a:latin typeface="+mn-lt"/>
                <a:ea typeface="+mn-ea"/>
                <a:cs typeface="+mn-cs"/>
              </a:rPr>
              <a:t>Lagerung</a:t>
            </a:r>
            <a:r>
              <a:rPr lang="de-AT" sz="1000" kern="1200" dirty="0">
                <a:solidFill>
                  <a:schemeClr val="tx1"/>
                </a:solidFill>
                <a:effectLst/>
                <a:latin typeface="+mn-lt"/>
                <a:ea typeface="+mn-ea"/>
                <a:cs typeface="+mn-cs"/>
              </a:rPr>
              <a:t> werden oft eine ganze Reihe logistischer Mehrwertleistungen für die Kunden wie </a:t>
            </a:r>
            <a:r>
              <a:rPr lang="de-AT" sz="1000" b="1" kern="1200" dirty="0">
                <a:solidFill>
                  <a:schemeClr val="tx1"/>
                </a:solidFill>
                <a:effectLst/>
                <a:latin typeface="+mn-lt"/>
                <a:ea typeface="+mn-ea"/>
                <a:cs typeface="+mn-cs"/>
              </a:rPr>
              <a:t>Verpacken</a:t>
            </a:r>
            <a:r>
              <a:rPr lang="de-AT" sz="1000" kern="1200" dirty="0">
                <a:solidFill>
                  <a:schemeClr val="tx1"/>
                </a:solidFill>
                <a:effectLst/>
                <a:latin typeface="+mn-lt"/>
                <a:ea typeface="+mn-ea"/>
                <a:cs typeface="+mn-cs"/>
              </a:rPr>
              <a:t>, </a:t>
            </a:r>
            <a:r>
              <a:rPr lang="de-AT" sz="1000" b="1" kern="1200" dirty="0" err="1">
                <a:solidFill>
                  <a:schemeClr val="tx1"/>
                </a:solidFill>
                <a:effectLst/>
                <a:latin typeface="+mn-lt"/>
                <a:ea typeface="+mn-ea"/>
                <a:cs typeface="+mn-cs"/>
              </a:rPr>
              <a:t>Stuffing</a:t>
            </a:r>
            <a:r>
              <a:rPr lang="de-AT" sz="1000" b="1" kern="1200" dirty="0">
                <a:solidFill>
                  <a:schemeClr val="tx1"/>
                </a:solidFill>
                <a:effectLst/>
                <a:latin typeface="+mn-lt"/>
                <a:ea typeface="+mn-ea"/>
                <a:cs typeface="+mn-cs"/>
              </a:rPr>
              <a:t> und Stripping </a:t>
            </a:r>
            <a:r>
              <a:rPr lang="de-AT" sz="1000" kern="1200" dirty="0">
                <a:solidFill>
                  <a:schemeClr val="tx1"/>
                </a:solidFill>
                <a:effectLst/>
                <a:latin typeface="+mn-lt"/>
                <a:ea typeface="+mn-ea"/>
                <a:cs typeface="+mn-cs"/>
              </a:rPr>
              <a:t>von Containern, </a:t>
            </a:r>
            <a:r>
              <a:rPr lang="de-AT" sz="1000" b="1" kern="1200" dirty="0">
                <a:solidFill>
                  <a:schemeClr val="tx1"/>
                </a:solidFill>
                <a:effectLst/>
                <a:latin typeface="+mn-lt"/>
                <a:ea typeface="+mn-ea"/>
                <a:cs typeface="+mn-cs"/>
              </a:rPr>
              <a:t>sanitäre Überprüfung</a:t>
            </a:r>
            <a:r>
              <a:rPr lang="de-AT" sz="1000" kern="1200" dirty="0">
                <a:solidFill>
                  <a:schemeClr val="tx1"/>
                </a:solidFill>
                <a:effectLst/>
                <a:latin typeface="+mn-lt"/>
                <a:ea typeface="+mn-ea"/>
                <a:cs typeface="+mn-cs"/>
              </a:rPr>
              <a:t> und </a:t>
            </a:r>
            <a:r>
              <a:rPr lang="de-AT" sz="1000" b="1" kern="1200" dirty="0">
                <a:solidFill>
                  <a:schemeClr val="tx1"/>
                </a:solidFill>
                <a:effectLst/>
                <a:latin typeface="+mn-lt"/>
                <a:ea typeface="+mn-ea"/>
                <a:cs typeface="+mn-cs"/>
              </a:rPr>
              <a:t>Qualitätskontrolle </a:t>
            </a:r>
            <a:r>
              <a:rPr lang="de-AT" sz="1000" kern="1200" dirty="0">
                <a:solidFill>
                  <a:schemeClr val="tx1"/>
                </a:solidFill>
                <a:effectLst/>
                <a:latin typeface="+mn-lt"/>
                <a:ea typeface="+mn-ea"/>
                <a:cs typeface="+mn-cs"/>
              </a:rPr>
              <a:t>angeboten. Damit werden Häfen zu Logistikplattformen und Impulsgebern für Betriebsansiedelungen und wirtschaftliche Entwicklung. Als multimodale logistische Knoten übernehmen sie die Drehscheibenfunktion zwischen den verschiedenen Verkehrsträgern. Ein wichtiger Hinweis für die </a:t>
            </a:r>
            <a:r>
              <a:rPr lang="de-AT" sz="1000" b="1" kern="1200" dirty="0">
                <a:solidFill>
                  <a:schemeClr val="tx1"/>
                </a:solidFill>
                <a:effectLst/>
                <a:latin typeface="+mn-lt"/>
                <a:ea typeface="+mn-ea"/>
                <a:cs typeface="+mn-cs"/>
              </a:rPr>
              <a:t>Leistungsfähigkeit </a:t>
            </a:r>
            <a:r>
              <a:rPr lang="de-AT" sz="1000" kern="1200" dirty="0">
                <a:solidFill>
                  <a:schemeClr val="tx1"/>
                </a:solidFill>
                <a:effectLst/>
                <a:latin typeface="+mn-lt"/>
                <a:ea typeface="+mn-ea"/>
                <a:cs typeface="+mn-cs"/>
              </a:rPr>
              <a:t>eines Hafens sind die Umschlagmengen zwischen den Verkehrsträgern. In einem Hafen erfolgt nicht nur der Umschlag zwischen Wasserstraße, Straße und Schiene, sondern auch zwischen nicht wassergebundenen Verkehrsträgern wie z. B. Schiene-Schiene oder Straße-Schiene.</a:t>
            </a:r>
          </a:p>
          <a:p>
            <a:endParaRPr lang="de-DE" sz="1000" b="0" noProof="0" dirty="0"/>
          </a:p>
          <a:p>
            <a:r>
              <a:rPr lang="de-DE" sz="1000" b="0" noProof="0" dirty="0"/>
              <a:t>Quelle:</a:t>
            </a:r>
            <a:r>
              <a:rPr lang="en-GB" sz="1000" b="0" baseline="0" noProof="0" dirty="0"/>
              <a:t> </a:t>
            </a:r>
            <a:r>
              <a:rPr lang="en-GB" sz="1000" b="0" noProof="0" dirty="0" err="1"/>
              <a:t>Handbuch</a:t>
            </a:r>
            <a:r>
              <a:rPr lang="en-GB" sz="1000" b="0" noProof="0" dirty="0"/>
              <a:t> der </a:t>
            </a:r>
            <a:r>
              <a:rPr lang="en-GB" sz="1000" b="0" noProof="0" dirty="0" err="1"/>
              <a:t>Donauschifffahrt</a:t>
            </a:r>
            <a:r>
              <a:rPr lang="en-GB" sz="1000" b="0" noProof="0" dirty="0"/>
              <a:t>,</a:t>
            </a:r>
            <a:r>
              <a:rPr lang="en-GB" sz="1000" b="0" baseline="0" noProof="0" dirty="0"/>
              <a:t> S. 86</a:t>
            </a:r>
            <a:r>
              <a:rPr lang="de-AT" sz="1000" b="0" baseline="0" noProof="0" dirty="0"/>
              <a:t>-87</a:t>
            </a:r>
          </a:p>
          <a:p>
            <a:r>
              <a:rPr lang="de-AT" sz="1000" b="0" baseline="0" noProof="0" dirty="0"/>
              <a:t>Bildquelle: Handbuch der Donauschifffahrt, S. 87</a:t>
            </a:r>
            <a:endParaRPr lang="en-GB" sz="1000" b="0"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2160972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Das Angebot der Dienstleistungen eines Hafens muss für Verlader und Logistikdienstleistungsunternehmen attraktiv sein. Neben </a:t>
            </a:r>
            <a:r>
              <a:rPr lang="de-AT" sz="1000" b="1" kern="1200" dirty="0">
                <a:solidFill>
                  <a:schemeClr val="tx1"/>
                </a:solidFill>
                <a:effectLst/>
                <a:latin typeface="+mn-lt"/>
                <a:ea typeface="+mn-ea"/>
                <a:cs typeface="+mn-cs"/>
              </a:rPr>
              <a:t>Universalhäfen </a:t>
            </a:r>
            <a:r>
              <a:rPr lang="de-AT" sz="1000" kern="1200" dirty="0">
                <a:solidFill>
                  <a:schemeClr val="tx1"/>
                </a:solidFill>
                <a:effectLst/>
                <a:latin typeface="+mn-lt"/>
                <a:ea typeface="+mn-ea"/>
                <a:cs typeface="+mn-cs"/>
              </a:rPr>
              <a:t>bestehen auch </a:t>
            </a:r>
            <a:r>
              <a:rPr lang="de-AT" sz="1000" b="1" kern="1200" dirty="0">
                <a:solidFill>
                  <a:schemeClr val="tx1"/>
                </a:solidFill>
                <a:effectLst/>
                <a:latin typeface="+mn-lt"/>
                <a:ea typeface="+mn-ea"/>
                <a:cs typeface="+mn-cs"/>
              </a:rPr>
              <a:t>spezialisierte Häfen</a:t>
            </a:r>
            <a:r>
              <a:rPr lang="de-AT" sz="1000" kern="1200" dirty="0">
                <a:solidFill>
                  <a:schemeClr val="tx1"/>
                </a:solidFill>
                <a:effectLst/>
                <a:latin typeface="+mn-lt"/>
                <a:ea typeface="+mn-ea"/>
                <a:cs typeface="+mn-cs"/>
              </a:rPr>
              <a:t>, die ihr Geschäft auf eine bestimmte Güterart ausrichten. Die Spezialisierung eines Hafens auf Teilbereiche kann zu Wettbewerbsvorteilen führen. Auf Basis von verstärktem Bedarf einer bestimmten Güterart bzw. zunehmendem Güteraufkommen im Hinterland spezialisiert sich ein Hafen auf bestimmte Güterarten. So können sich auch mehrere spezialisierte Terminals in einem Hafen befinden. Eine Form der Spezialisierung liegt beispielsweise im Bereich High &amp; Heavy vor. Schwerlasthäfen, welche auf den Umschlag von überdimensionalen Gütern spezialisiert sind, bedürfen besonderer technischer Ausstattung sowie spezieller logistischer Lösungen. Erprobte Hebetechniken und Geräte mit hohen Traglasten stellen Anforderungen an einen Schwerlasthafen dar. </a:t>
            </a:r>
          </a:p>
          <a:p>
            <a:endParaRPr lang="de-DE" sz="1000" b="0" noProof="0" dirty="0"/>
          </a:p>
          <a:p>
            <a:r>
              <a:rPr lang="de-DE" sz="1000" b="1" noProof="0" dirty="0"/>
              <a:t>Green Ports</a:t>
            </a:r>
            <a:r>
              <a:rPr lang="de-DE" sz="1000" b="0" noProof="0" dirty="0"/>
              <a:t>, d.h. nachhaltiges Hafenmanagement, ist ein Trend, der sich über die letzten Jahre zunehmend im Bereich</a:t>
            </a:r>
            <a:r>
              <a:rPr lang="de-DE" sz="1000" b="0" baseline="0" noProof="0" dirty="0"/>
              <a:t> der Hafenentwicklung etabliert hat. Green Ports sollen ein Gleichgewicht zwischen Umweltbeeinträchtigungen und wirtschaftlichen Interessen darstellen. Green Ports als Konzept umfasst neben der Entwicklung der Häfen auch die komplette Neugestaltung der Logistikketten.</a:t>
            </a:r>
            <a:endParaRPr lang="de-DE" sz="1000" b="0" noProof="0" dirty="0"/>
          </a:p>
          <a:p>
            <a:endParaRPr lang="de-DE" sz="1000" b="0" noProof="0" dirty="0"/>
          </a:p>
          <a:p>
            <a:r>
              <a:rPr lang="de-DE" sz="1000" b="0" noProof="0" dirty="0"/>
              <a:t>Quelle:</a:t>
            </a:r>
            <a:r>
              <a:rPr lang="en-GB" sz="1000" b="0" baseline="0" noProof="0" dirty="0"/>
              <a:t> </a:t>
            </a:r>
            <a:r>
              <a:rPr lang="en-GB" sz="1000" b="0" noProof="0" dirty="0" err="1"/>
              <a:t>Handbuch</a:t>
            </a:r>
            <a:r>
              <a:rPr lang="en-GB" sz="1000" b="0" noProof="0" dirty="0"/>
              <a:t> der </a:t>
            </a:r>
            <a:r>
              <a:rPr lang="en-GB" sz="1000" b="0" noProof="0" dirty="0" err="1"/>
              <a:t>Donauschifffahrt</a:t>
            </a:r>
            <a:r>
              <a:rPr lang="en-GB" sz="1000" b="0" noProof="0" dirty="0"/>
              <a:t>,</a:t>
            </a:r>
            <a:r>
              <a:rPr lang="en-GB" sz="1000" b="0" baseline="0" noProof="0" dirty="0"/>
              <a:t> S. 101-103</a:t>
            </a:r>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79946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Jeder Hafen weist eine dreiteilige</a:t>
            </a:r>
            <a:r>
              <a:rPr lang="de-AT" baseline="0" dirty="0"/>
              <a:t> Grundstruktur auf:</a:t>
            </a:r>
          </a:p>
          <a:p>
            <a:pPr marL="171450" indent="-171450">
              <a:buFontTx/>
              <a:buChar char="-"/>
            </a:pPr>
            <a:r>
              <a:rPr lang="de-AT" baseline="0" dirty="0"/>
              <a:t>Wasserseite</a:t>
            </a:r>
          </a:p>
          <a:p>
            <a:pPr marL="171450" indent="-171450">
              <a:buFontTx/>
              <a:buChar char="-"/>
            </a:pPr>
            <a:r>
              <a:rPr lang="de-AT" baseline="0" dirty="0"/>
              <a:t>Hafengebiet</a:t>
            </a:r>
          </a:p>
          <a:p>
            <a:pPr marL="171450" indent="-171450">
              <a:buFontTx/>
              <a:buChar char="-"/>
            </a:pPr>
            <a:r>
              <a:rPr lang="de-AT" dirty="0"/>
              <a:t>Hinterland</a:t>
            </a:r>
          </a:p>
          <a:p>
            <a:pPr marL="0" indent="0">
              <a:buFontTx/>
              <a:buNone/>
            </a:pPr>
            <a:r>
              <a:rPr lang="de-AT" dirty="0"/>
              <a:t>In einem Hafen werden Verkehrsströme aus dem Hinterland, also dem Einzugsgebiet</a:t>
            </a:r>
            <a:r>
              <a:rPr lang="de-AT" baseline="0" dirty="0"/>
              <a:t> eines Hafens, gebündelt sowie entflechtet. Wie groß dieser Einzugsbereich ist, hängt von der ökonomischen Entfernung ab, welche sich nicht nur durch die geografische Entfernung in Kilometern, sondern auch über die Transportdauer und Transportkosten definiert.</a:t>
            </a:r>
          </a:p>
          <a:p>
            <a:pPr marL="0" indent="0">
              <a:buFontTx/>
              <a:buNone/>
            </a:pPr>
            <a:endParaRPr lang="de-AT" baseline="0" dirty="0"/>
          </a:p>
          <a:p>
            <a:pPr marL="0" indent="0">
              <a:buFontTx/>
              <a:buNone/>
            </a:pPr>
            <a:r>
              <a:rPr lang="de-AT" baseline="0" dirty="0"/>
              <a:t>Quelle: Handbuch der Donauschifffahrt, S. 87-88</a:t>
            </a:r>
          </a:p>
          <a:p>
            <a:pPr marL="0" indent="0">
              <a:buFontTx/>
              <a:buNone/>
            </a:pPr>
            <a:r>
              <a:rPr lang="de-AT" baseline="0" dirty="0"/>
              <a:t>Quelle: viadonau, EHG </a:t>
            </a:r>
            <a:r>
              <a:rPr lang="de-AT" baseline="0" dirty="0" err="1"/>
              <a:t>Ennshafen</a:t>
            </a:r>
            <a:r>
              <a:rPr lang="de-AT" baseline="0" dirty="0"/>
              <a:t> GmbH im Handbuch der Donauschifffahrt, S. 88</a:t>
            </a:r>
          </a:p>
        </p:txBody>
      </p:sp>
      <p:sp>
        <p:nvSpPr>
          <p:cNvPr id="4" name="Foliennummernplatzhalt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364998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Hochwasser kann durch hohe Niederschläge über längere Zeit oder durch eine Schneeschmelze nach dem Winter, verursacht werden. </a:t>
            </a:r>
            <a:r>
              <a:rPr lang="de-AT" sz="1000" kern="1200" dirty="0">
                <a:solidFill>
                  <a:schemeClr val="tx1"/>
                </a:solidFill>
                <a:effectLst/>
                <a:latin typeface="+mn-lt"/>
                <a:ea typeface="+mn-ea"/>
                <a:cs typeface="+mn-cs"/>
              </a:rPr>
              <a:t>Ein hoher Wasserstand wirkt sich hauptsächlich auf den Wasserstand der Wasserstraße aus und somit auf den Binnenschifffahrtsverkehr und die Infrastruktur der Binnenwasserstraßen. Ein hoher Wasserstand kann zu einer Unterbrechung der Schifffahrt, Verspätungen, Schäden an Infrastruktur wie Schiffen, Häfen und Schleusen aufgrund von Treibholz führen. Als mögliche Folgen können die Überflutung der umliegenden Binnengewässer, die Veränderung der Binnenwasserstraßen selbst und die Ufermorphologie genannt werden. Hochwasser beeinflusst somit den Binnenschiffsverkehr in hohem Maße, da er sich negativ auf die Wasserstraßeninfrastruktur auswirkt, was für einen effizienten Transport mit Binnenschiffen von entscheidender Bedeutung ist. </a:t>
            </a:r>
            <a:br>
              <a:rPr lang="de-AT" sz="1000" kern="1200" dirty="0">
                <a:solidFill>
                  <a:schemeClr val="tx1"/>
                </a:solidFill>
                <a:effectLst/>
                <a:latin typeface="+mn-lt"/>
                <a:ea typeface="+mn-ea"/>
                <a:cs typeface="+mn-cs"/>
              </a:rPr>
            </a:b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Je nach geografischer Lage können Dürren oder Überschwemmungen länger andauern und daher auch die Wirtschaftlichkeit der Binnenschifffahrt erheblich beeinträchtigen. So können Hoch- und Niedrigwasser als Wetterphänomene mit hohem Einfluss auf die Binnenschifffahrt identifiziert werden.</a:t>
            </a:r>
          </a:p>
          <a:p>
            <a:endParaRPr lang="en-US" sz="1000" dirty="0"/>
          </a:p>
          <a:p>
            <a:r>
              <a:rPr lang="en-US" sz="1000" noProof="0" dirty="0" err="1"/>
              <a:t>Quellen</a:t>
            </a:r>
            <a:r>
              <a:rPr lang="de-DE" sz="1000" dirty="0"/>
              <a:t>:</a:t>
            </a:r>
            <a:endParaRPr lang="en-US" sz="1000" dirty="0"/>
          </a:p>
          <a:p>
            <a:r>
              <a:rPr lang="en-GB" sz="1000" dirty="0" err="1"/>
              <a:t>Juha</a:t>
            </a:r>
            <a:r>
              <a:rPr lang="en-GB" sz="1000" dirty="0"/>
              <a:t> </a:t>
            </a:r>
            <a:r>
              <a:rPr lang="en-GB" sz="1000" dirty="0" err="1"/>
              <a:t>Schweighofer</a:t>
            </a:r>
            <a:r>
              <a:rPr lang="en-GB" sz="1000" dirty="0"/>
              <a:t>, “The impact of extreme weather and climate change on inland waterway transport” in Natural Hazards,</a:t>
            </a:r>
            <a:r>
              <a:rPr lang="en-GB" sz="1000" baseline="0" dirty="0"/>
              <a:t> May 2014, Volume 72, Issue 1, p 23-40, p. 25-27</a:t>
            </a:r>
          </a:p>
          <a:p>
            <a:r>
              <a:rPr lang="en-GB" sz="1000" baseline="0" dirty="0" err="1"/>
              <a:t>Strobl</a:t>
            </a:r>
            <a:r>
              <a:rPr lang="en-GB" sz="1000" baseline="0" dirty="0"/>
              <a:t>, T., </a:t>
            </a:r>
            <a:r>
              <a:rPr lang="en-GB" sz="1000" baseline="0" dirty="0" err="1"/>
              <a:t>Zunic</a:t>
            </a:r>
            <a:r>
              <a:rPr lang="en-GB" sz="1000" baseline="0" dirty="0"/>
              <a:t>, F. (2006): </a:t>
            </a:r>
            <a:r>
              <a:rPr lang="en-GB" sz="1000" baseline="0" dirty="0" err="1"/>
              <a:t>Wasserbau</a:t>
            </a:r>
            <a:r>
              <a:rPr lang="en-GB" sz="1000" baseline="0" dirty="0"/>
              <a:t>. </a:t>
            </a:r>
            <a:r>
              <a:rPr lang="en-GB" sz="1000" baseline="0" dirty="0" err="1"/>
              <a:t>Aktuelle</a:t>
            </a:r>
            <a:r>
              <a:rPr lang="en-GB" sz="1000" baseline="0" dirty="0"/>
              <a:t> </a:t>
            </a:r>
            <a:r>
              <a:rPr lang="en-GB" sz="1000" baseline="0" dirty="0" err="1"/>
              <a:t>Grundlagen</a:t>
            </a:r>
            <a:r>
              <a:rPr lang="en-GB" sz="1000" baseline="0" dirty="0"/>
              <a:t> – </a:t>
            </a:r>
            <a:r>
              <a:rPr lang="en-GB" sz="1000" baseline="0" dirty="0" err="1"/>
              <a:t>Neue</a:t>
            </a:r>
            <a:r>
              <a:rPr lang="en-GB" sz="1000" baseline="0" dirty="0"/>
              <a:t> </a:t>
            </a:r>
            <a:r>
              <a:rPr lang="en-GB" sz="1000" baseline="0" dirty="0" err="1"/>
              <a:t>Entwicklungen</a:t>
            </a:r>
            <a:r>
              <a:rPr lang="en-GB" sz="1000" baseline="0" dirty="0"/>
              <a:t>. Springer-</a:t>
            </a:r>
            <a:r>
              <a:rPr lang="en-GB" sz="1000" baseline="0" dirty="0" err="1"/>
              <a:t>Verlag</a:t>
            </a:r>
            <a:r>
              <a:rPr lang="en-GB" sz="1000" baseline="0" dirty="0"/>
              <a:t>, Berlin Heidelberg. S.383-447.</a:t>
            </a:r>
          </a:p>
          <a:p>
            <a:endParaRPr lang="en-GB" sz="1000" baseline="0" dirty="0"/>
          </a:p>
          <a:p>
            <a:r>
              <a:rPr lang="en-GB" sz="1000" baseline="0" dirty="0" err="1"/>
              <a:t>Bildquelle</a:t>
            </a:r>
            <a:r>
              <a:rPr lang="en-GB" sz="1000" baseline="0" dirty="0"/>
              <a:t>: </a:t>
            </a:r>
            <a:r>
              <a:rPr lang="en-GB" sz="1000" baseline="0" dirty="0" err="1"/>
              <a:t>www.pixabay.cóm</a:t>
            </a:r>
            <a:endParaRPr lang="en-GB"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1308136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Dürre kann durch geringe Anzahl an Niederschlägen und hohe Temperaturen verursacht werden. Folglich sind Binnenwasserstraßen in Dürreperioden mit niedrigen Wasserständen konfrontiert. Die Auswirkungen auf die Binnenschifffahrt sind deshalb anders als bei Hochwasser. Auf der einen Seite nimmt die Frachtkapazität von Binnenschiffen aufgrund von Niederwasser ab. Auf der anderen Seite steigt die Transportdauer an, was auch zu einem höheren Treibstoffverbrauch von Binnenschiffen führt.</a:t>
            </a:r>
            <a:br>
              <a:rPr lang="de-AT" sz="1000" kern="1200" dirty="0">
                <a:solidFill>
                  <a:schemeClr val="tx1"/>
                </a:solidFill>
                <a:effectLst/>
                <a:latin typeface="+mn-lt"/>
                <a:ea typeface="+mn-ea"/>
                <a:cs typeface="+mn-cs"/>
              </a:rPr>
            </a:b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Je nach geografischer Lage können Dürren oder Überschwemmungen länger andauern und daher auch die Wirtschaftlichkeit der Binnenschifffahrt erheblich beeinträchtigen. So können Hoch- und Niedrigwasser als Wetterphänomene mit hohem Einfluss auf die Binnenschifffahrt identifiziert werden.</a:t>
            </a:r>
          </a:p>
          <a:p>
            <a:endParaRPr lang="en-US" sz="1000" dirty="0"/>
          </a:p>
          <a:p>
            <a:r>
              <a:rPr lang="de-AT" sz="1000" noProof="0" dirty="0"/>
              <a:t>Die in der Fahrrinne vorhandene fahrwassertiefe bestimmt, wie weit ein Güterschiff “abgeladen” werden kann; je mehr Güter ein Schiff geladen</a:t>
            </a:r>
            <a:r>
              <a:rPr lang="de-AT" sz="1000" baseline="0" noProof="0" dirty="0"/>
              <a:t> hat, desto größer ist seine Abladetiefe, d. h. der einem bestimmten Beladungszustand entsprechende Tiefgang des Schiffes in Ruhelage. Die von der Schifffahrt nutzbare Abladetiefen haben einen entscheidenden Einfluss auf die Wirtschaftlichkeit von Binnenschiffstransporten.</a:t>
            </a:r>
            <a:endParaRPr lang="de-AT" sz="1000" noProof="0" dirty="0"/>
          </a:p>
          <a:p>
            <a:endParaRPr lang="en-US" sz="1000" dirty="0"/>
          </a:p>
          <a:p>
            <a:r>
              <a:rPr lang="en-US" sz="1000" noProof="0" dirty="0" err="1"/>
              <a:t>Quelle</a:t>
            </a:r>
            <a:r>
              <a:rPr lang="de-DE" sz="1000" dirty="0"/>
              <a:t>:</a:t>
            </a:r>
            <a:r>
              <a:rPr lang="en-US" sz="1000" baseline="0" dirty="0"/>
              <a:t> </a:t>
            </a:r>
            <a:r>
              <a:rPr lang="en-GB" sz="1000" dirty="0" err="1"/>
              <a:t>Juha</a:t>
            </a:r>
            <a:r>
              <a:rPr lang="en-GB" sz="1000" dirty="0"/>
              <a:t> </a:t>
            </a:r>
            <a:r>
              <a:rPr lang="en-GB" sz="1000" dirty="0" err="1"/>
              <a:t>Schweighofer</a:t>
            </a:r>
            <a:r>
              <a:rPr lang="en-GB" sz="1000" dirty="0"/>
              <a:t>, “The impact of extreme weather and climate change on inland waterway transport” in Natural Hazards,</a:t>
            </a:r>
            <a:r>
              <a:rPr lang="en-GB" sz="1000" baseline="0" dirty="0"/>
              <a:t> May 2014, Volume 72, Issue 1, p 23-40, p. 25-27.</a:t>
            </a:r>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53825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Bildquelle:</a:t>
            </a:r>
            <a:r>
              <a:rPr lang="de-AT" baseline="0" dirty="0"/>
              <a:t> viadonau auf https://fotos.viadonau.org; viadonau im Handbuch der Donauschifffahrt S. 106</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In kalten Wintern kann Eis einen großen Einfluss auf die Binnenschifffahrt haben. </a:t>
            </a:r>
            <a:r>
              <a:rPr lang="de-AT" sz="1000" kern="1200" dirty="0">
                <a:solidFill>
                  <a:schemeClr val="tx1"/>
                </a:solidFill>
                <a:effectLst/>
                <a:latin typeface="+mn-lt"/>
                <a:ea typeface="+mn-ea"/>
                <a:cs typeface="+mn-cs"/>
              </a:rPr>
              <a:t>Wenn die Eisschicht sehr dick ist, können Binnenschiffe möglicherweise nicht weiterfahren. Dennoch ist der Verkehr auf Binnenwasserstraßen nur auf geringen Streckenteilen von Eis betroffen. Zum Beispiel gab es am Rhein in den letzten 40 Jahren keine Eissperre. Hauptsächlich sind Wasserstraßen mit niedrigen Strömungsgeschwindigkeiten und kanalisierten Abschnitten von Eis betroffen. Es können Beschädigungen zum Beispiel an Schleusen auftreten, die die Sicherheit der Schifffahrt beeinflussen. Aufgrund von beschädigten Schleusen können Schiffe möglicherweise nicht weiterfahren und es kommt zu Verzögerungen oder Unterbrechungen.</a:t>
            </a:r>
            <a:br>
              <a:rPr lang="de-AT" sz="1000" kern="1200" dirty="0">
                <a:solidFill>
                  <a:schemeClr val="tx1"/>
                </a:solidFill>
                <a:effectLst/>
                <a:latin typeface="+mn-lt"/>
                <a:ea typeface="+mn-ea"/>
                <a:cs typeface="+mn-cs"/>
              </a:rPr>
            </a:br>
            <a:endParaRPr lang="en-US" sz="1000" dirty="0"/>
          </a:p>
          <a:p>
            <a:r>
              <a:rPr lang="de-DE" sz="1000" dirty="0"/>
              <a:t>Quelle:</a:t>
            </a:r>
            <a:endParaRPr lang="en-US" sz="1000" dirty="0"/>
          </a:p>
          <a:p>
            <a:r>
              <a:rPr lang="en-GB" sz="1000" dirty="0" err="1"/>
              <a:t>Juha</a:t>
            </a:r>
            <a:r>
              <a:rPr lang="en-GB" sz="1000" dirty="0"/>
              <a:t> </a:t>
            </a:r>
            <a:r>
              <a:rPr lang="en-GB" sz="1000" dirty="0" err="1"/>
              <a:t>Schweighofer</a:t>
            </a:r>
            <a:r>
              <a:rPr lang="en-GB" sz="1000" dirty="0"/>
              <a:t>, “The</a:t>
            </a:r>
            <a:r>
              <a:rPr lang="en-GB" sz="1000" baseline="0" dirty="0"/>
              <a:t> </a:t>
            </a:r>
            <a:r>
              <a:rPr lang="en-GB" sz="1000" dirty="0"/>
              <a:t>impact of extreme weather and climate change on inland waterway transport” in Natural Hazards,</a:t>
            </a:r>
            <a:r>
              <a:rPr lang="en-GB" sz="1000" baseline="0" dirty="0"/>
              <a:t> May 2014, Volume 72, Issue 1, p 23-40, p. 27-29</a:t>
            </a:r>
          </a:p>
          <a:p>
            <a:r>
              <a:rPr lang="de-AT" sz="1000" dirty="0" err="1"/>
              <a:t>Maniak</a:t>
            </a:r>
            <a:r>
              <a:rPr lang="de-AT" sz="1000" dirty="0"/>
              <a:t> U. (2016) Schnee und Eis. In: Hydrologie und Wasserwirtschaft. Springer Vieweg, Berlin, Heidelberg</a:t>
            </a:r>
          </a:p>
          <a:p>
            <a:r>
              <a:rPr lang="de-AT" sz="1000" dirty="0"/>
              <a:t>Bildquelle: www.pixabay.com</a:t>
            </a:r>
            <a:endParaRPr lang="en-GB"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2538251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Da die meisten Binnenschiffe stabil gebaut sind, haben selbst starke Winde keinen großen Einfluss auf die Binnenschifffahrt. Dennoch können lokale hohe Windgeschwindigkeiten die Binnenschifffahrt beeinträchtigen. Die Auswirkungen variieren je nach Schiffstyp und transportierter Ladung. </a:t>
            </a:r>
            <a:r>
              <a:rPr lang="de-DE" sz="1000" kern="1200" dirty="0">
                <a:solidFill>
                  <a:schemeClr val="tx1"/>
                </a:solidFill>
                <a:effectLst/>
                <a:latin typeface="+mn-lt"/>
                <a:ea typeface="+mn-ea"/>
                <a:cs typeface="+mn-cs"/>
              </a:rPr>
              <a:t>Zum Beispiel können Schubverbände ohne Ladung oder Containerschiffe mit offenen Laderäumen stark vom Wind beeinflusst werden. Dadurch kann die Manövrierfähigkeit des Binnenschiffs beeinträchtigt werden, was zu Kollisionen mit der Wasserstraßeninfrastruktur oder anderen Schiffen führen kann. Zusätzlich wird mehr Zeit für en Manövriervorgang benötigt, wodurch Verzögerungen verursacht werden. Des Weiteren kann der Transport auch unterbrochen werden, wenn eine sichere Fortsetzung gefährdet ist.</a:t>
            </a:r>
            <a:br>
              <a:rPr lang="de-DE" sz="1000" kern="1200" dirty="0">
                <a:solidFill>
                  <a:schemeClr val="tx1"/>
                </a:solidFill>
                <a:effectLst/>
                <a:latin typeface="+mn-lt"/>
                <a:ea typeface="+mn-ea"/>
                <a:cs typeface="+mn-cs"/>
              </a:rPr>
            </a:br>
            <a:endParaRPr lang="en-US" sz="1000" dirty="0"/>
          </a:p>
          <a:p>
            <a:r>
              <a:rPr lang="de-DE" sz="1000" dirty="0"/>
              <a:t>Quelle:</a:t>
            </a:r>
            <a:endParaRPr lang="en-US" sz="1000" dirty="0"/>
          </a:p>
          <a:p>
            <a:r>
              <a:rPr lang="en-GB" sz="1000" dirty="0" err="1"/>
              <a:t>Juha</a:t>
            </a:r>
            <a:r>
              <a:rPr lang="en-GB" sz="1000" dirty="0"/>
              <a:t> </a:t>
            </a:r>
            <a:r>
              <a:rPr lang="en-GB" sz="1000" dirty="0" err="1"/>
              <a:t>Schweighofer</a:t>
            </a:r>
            <a:r>
              <a:rPr lang="en-GB" sz="1000" dirty="0"/>
              <a:t>, “The impact of extreme weather and climate change on inland waterway transport” in Natural Hazards,</a:t>
            </a:r>
            <a:r>
              <a:rPr lang="en-GB" sz="1000" baseline="0" dirty="0"/>
              <a:t> May 2014, Volume 72, Issue 1, p 23-40, p. 27-29.</a:t>
            </a:r>
          </a:p>
          <a:p>
            <a:r>
              <a:rPr lang="en-GB" sz="1000" baseline="0" dirty="0" err="1"/>
              <a:t>Bildquelle</a:t>
            </a:r>
            <a:r>
              <a:rPr lang="en-GB" sz="1000" baseline="0" dirty="0"/>
              <a:t>: www.pixabay.com</a:t>
            </a:r>
            <a:endParaRPr lang="en-GB"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2894242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Wenn die Sichtweite durch Nebel, Regen, Dunst, Schneefall oder andere Gründe verringert wird, müssen Binnenschiffe per Radar navigiert werden. Abhängig von der tatsächlichen Situation muss der Kapitän eines Schiffes bestimmte Maßnahmen ergreifen, um die Sicherheit zu gewährleisten. Aufgrund der eingeschränkten Sichtverhältnisse müssen Binnenschiffe mit einer sicheren Geschwindigkeit fahren, um Kollisionen mit anderen Binnenschiffen oder der Wasserstraßeninfrastruktur zu vermeiden. Dadurch können Verzögerungen durch eine Unterbrechung des Transports oder durch Geschwindigkeitsreduzierungen verursacht werden.</a:t>
            </a:r>
            <a:endParaRPr lang="de-AT" sz="1000" kern="1200" dirty="0">
              <a:solidFill>
                <a:schemeClr val="tx1"/>
              </a:solidFill>
              <a:effectLst/>
              <a:latin typeface="+mn-lt"/>
              <a:ea typeface="+mn-ea"/>
              <a:cs typeface="+mn-cs"/>
            </a:endParaRPr>
          </a:p>
          <a:p>
            <a:endParaRPr lang="en-US" sz="1000" dirty="0"/>
          </a:p>
          <a:p>
            <a:r>
              <a:rPr lang="de-AT" sz="1000" noProof="0" dirty="0"/>
              <a:t>Fahrzeuge dürfen nur dann Radar benutzen, wenn:</a:t>
            </a:r>
          </a:p>
          <a:p>
            <a:r>
              <a:rPr lang="de-AT" sz="1000" dirty="0"/>
              <a:t>a) das Fahrzeug mit einem für die Binnenschifffahrt geeigneten Radargerät sowie einem Wendegeschwindigkeitsanzeiger ausgerüstet ist. Diese Ausrüstung muss in gutem Betriebszustand und auf der Grundlage der Vorschriften der entsprechenden zuständigen Behörden unter Berücksichtigung der Bedürfnisse der Binnenschifffahrt sowie unter Berücksichtigung der in Anlage 10 aufgeführten allgemeinen technischen Anforderungen an Radargeräte zugelassen sein.</a:t>
            </a:r>
          </a:p>
          <a:p>
            <a:r>
              <a:rPr lang="de-AT" sz="1000" dirty="0"/>
              <a:t>b) sich an Bord eine Person befindet, die ein Radarpatent, das den Vorschriften der zuständigen Behörden entspricht, besitzt.</a:t>
            </a:r>
          </a:p>
          <a:p>
            <a:r>
              <a:rPr lang="de-AT" sz="1000" dirty="0"/>
              <a:t>c) das Fahrzeug mit einem Schallgerät ausgerüstet ist, das geeignet ist, das Dreitonzeichen abzugeben. Dies gilt nicht für Kleinfahrzeuge und Fähren. Die zuständigen Behörden können jedoch diese Verpflichtung aufheben. </a:t>
            </a:r>
            <a:endParaRPr lang="en-US" sz="1000" dirty="0"/>
          </a:p>
          <a:p>
            <a:endParaRPr lang="en-US" sz="1000" dirty="0"/>
          </a:p>
          <a:p>
            <a:r>
              <a:rPr lang="de-DE" sz="1000" dirty="0"/>
              <a:t>Quelle:</a:t>
            </a:r>
            <a:endParaRPr lang="en-US" sz="1000" dirty="0"/>
          </a:p>
          <a:p>
            <a:r>
              <a:rPr lang="en-GB" sz="1000" dirty="0" err="1"/>
              <a:t>Juha</a:t>
            </a:r>
            <a:r>
              <a:rPr lang="en-GB" sz="1000" dirty="0"/>
              <a:t> </a:t>
            </a:r>
            <a:r>
              <a:rPr lang="en-GB" sz="1000" dirty="0" err="1"/>
              <a:t>Schweighofer</a:t>
            </a:r>
            <a:r>
              <a:rPr lang="en-GB" sz="1000" baseline="0" dirty="0"/>
              <a:t> (2014): </a:t>
            </a:r>
            <a:r>
              <a:rPr lang="en-GB" sz="1000" dirty="0"/>
              <a:t>The impact of extreme weather and climate change on inland waterway transport. In Natural Hazards,</a:t>
            </a:r>
            <a:r>
              <a:rPr lang="en-GB" sz="1000" baseline="0" dirty="0"/>
              <a:t> Volume 72, Issue 1, p 23-40, p. 27-29</a:t>
            </a:r>
          </a:p>
          <a:p>
            <a:r>
              <a:rPr lang="en-GB" sz="1000" baseline="0" dirty="0" err="1"/>
              <a:t>Wirtschaftskommission</a:t>
            </a:r>
            <a:r>
              <a:rPr lang="en-GB" sz="1000" baseline="0" dirty="0"/>
              <a:t> </a:t>
            </a:r>
            <a:r>
              <a:rPr lang="en-GB" sz="1000" baseline="0" dirty="0" err="1"/>
              <a:t>für</a:t>
            </a:r>
            <a:r>
              <a:rPr lang="en-GB" sz="1000" baseline="0" dirty="0"/>
              <a:t> Europa (2013): CEVNI. </a:t>
            </a:r>
            <a:r>
              <a:rPr lang="de-AT" sz="1000" baseline="0" noProof="0" dirty="0"/>
              <a:t>Europäische Binnenschifffahrtsstraßen-Ordnung, S.47. Online: https://www.unece.org/fileadmin/DAM/trans/doc/2013/sc3wp3/Final_German_CEVNI-Rev4.pdf [23.04.2020]</a:t>
            </a:r>
            <a:endParaRPr lang="de-AT"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357778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Brücken können eine Wasserstraße, eine Hafeneinfahrt oder ein Flusskraftwerk und damit eine Schleusenanlage überspannen. Auf frei fließenden, d. h. </a:t>
            </a:r>
            <a:r>
              <a:rPr lang="de-AT" sz="1000" kern="1200" dirty="0" err="1">
                <a:solidFill>
                  <a:schemeClr val="tx1"/>
                </a:solidFill>
                <a:effectLst/>
                <a:latin typeface="+mn-lt"/>
                <a:ea typeface="+mn-ea"/>
                <a:cs typeface="+mn-cs"/>
              </a:rPr>
              <a:t>ungestauten</a:t>
            </a:r>
            <a:r>
              <a:rPr lang="de-AT" sz="1000" kern="1200" dirty="0">
                <a:solidFill>
                  <a:schemeClr val="tx1"/>
                </a:solidFill>
                <a:effectLst/>
                <a:latin typeface="+mn-lt"/>
                <a:ea typeface="+mn-ea"/>
                <a:cs typeface="+mn-cs"/>
              </a:rPr>
              <a:t> Flussabschnitten können die Wasserstände stark schwanken, was bei hohen Wasserständen die Durchfahrtsmöglichkeiten unter Brücken beeinflusst. Abhängig vom Abstand der einzelnen Brückenpfeiler zueinander kann es unter einer Brücke eine oder mehrere – in den meisten Fällen jedoch zwei – </a:t>
            </a:r>
            <a:r>
              <a:rPr lang="de-AT" sz="1000" b="1" kern="1200" dirty="0">
                <a:solidFill>
                  <a:schemeClr val="tx1"/>
                </a:solidFill>
                <a:effectLst/>
                <a:latin typeface="+mn-lt"/>
                <a:ea typeface="+mn-ea"/>
                <a:cs typeface="+mn-cs"/>
              </a:rPr>
              <a:t>Durchfahrtsöffnungen </a:t>
            </a:r>
            <a:r>
              <a:rPr lang="de-AT" sz="1000" kern="1200" dirty="0">
                <a:solidFill>
                  <a:schemeClr val="tx1"/>
                </a:solidFill>
                <a:effectLst/>
                <a:latin typeface="+mn-lt"/>
                <a:ea typeface="+mn-ea"/>
                <a:cs typeface="+mn-cs"/>
              </a:rPr>
              <a:t>geben. Sind unter einer Brücke zwei Durchfahrtsöffnungen für den Schiffsverkehr bestimmt, wird in der Regel jeweils eine Öffnung für die Berg- und eine für die Talfahrt genutzt. Die Möglichkeit der Durchfahrt unter einer Brücke hängt vor allem von der </a:t>
            </a:r>
            <a:r>
              <a:rPr lang="de-AT" sz="1000" b="1" kern="1200" dirty="0">
                <a:solidFill>
                  <a:schemeClr val="tx1"/>
                </a:solidFill>
                <a:effectLst/>
                <a:latin typeface="+mn-lt"/>
                <a:ea typeface="+mn-ea"/>
                <a:cs typeface="+mn-cs"/>
              </a:rPr>
              <a:t>Brückendurchfahrtshöhe </a:t>
            </a:r>
            <a:r>
              <a:rPr lang="de-AT" sz="1000" kern="1200" dirty="0">
                <a:solidFill>
                  <a:schemeClr val="tx1"/>
                </a:solidFill>
                <a:effectLst/>
                <a:latin typeface="+mn-lt"/>
                <a:ea typeface="+mn-ea"/>
                <a:cs typeface="+mn-cs"/>
              </a:rPr>
              <a:t>über dem Wasserspiegel und der </a:t>
            </a:r>
            <a:r>
              <a:rPr lang="de-AT" sz="1000" b="1" kern="1200" dirty="0">
                <a:solidFill>
                  <a:schemeClr val="tx1"/>
                </a:solidFill>
                <a:effectLst/>
                <a:latin typeface="+mn-lt"/>
                <a:ea typeface="+mn-ea"/>
                <a:cs typeface="+mn-cs"/>
              </a:rPr>
              <a:t>Fixpunkthöhe</a:t>
            </a:r>
            <a:r>
              <a:rPr lang="de-AT" sz="1000" kern="1200" dirty="0">
                <a:solidFill>
                  <a:schemeClr val="tx1"/>
                </a:solidFill>
                <a:effectLst/>
                <a:latin typeface="+mn-lt"/>
                <a:ea typeface="+mn-ea"/>
                <a:cs typeface="+mn-cs"/>
              </a:rPr>
              <a:t> </a:t>
            </a:r>
            <a:r>
              <a:rPr lang="de-AT" sz="1000" b="1" kern="1200" dirty="0">
                <a:solidFill>
                  <a:schemeClr val="tx1"/>
                </a:solidFill>
                <a:effectLst/>
                <a:latin typeface="+mn-lt"/>
                <a:ea typeface="+mn-ea"/>
                <a:cs typeface="+mn-cs"/>
              </a:rPr>
              <a:t>des Schiffes </a:t>
            </a:r>
            <a:r>
              <a:rPr lang="de-AT" sz="1000" kern="1200" dirty="0">
                <a:solidFill>
                  <a:schemeClr val="tx1"/>
                </a:solidFill>
                <a:effectLst/>
                <a:latin typeface="+mn-lt"/>
                <a:ea typeface="+mn-ea"/>
                <a:cs typeface="+mn-cs"/>
              </a:rPr>
              <a:t>ab. Die Fixpunkthöhe bezeichnet den senkrechten Abstand zwischen der Wasserlinie und dem höchsten unbeweglichen Punkt eines Schiffes, nachdem bewegliche Teile wie beispielsweise Masten, Radar oder Steuerhaus umgeklappt oder abgesenkt wurden. Die Fixpunkthöhe eines Schiffes kann durch </a:t>
            </a:r>
            <a:r>
              <a:rPr lang="de-AT" sz="1000" b="1" kern="1200" dirty="0" err="1">
                <a:solidFill>
                  <a:schemeClr val="tx1"/>
                </a:solidFill>
                <a:effectLst/>
                <a:latin typeface="+mn-lt"/>
                <a:ea typeface="+mn-ea"/>
                <a:cs typeface="+mn-cs"/>
              </a:rPr>
              <a:t>Ballastierung</a:t>
            </a:r>
            <a:r>
              <a:rPr lang="de-AT" sz="1000" b="1" kern="1200" dirty="0">
                <a:solidFill>
                  <a:schemeClr val="tx1"/>
                </a:solidFill>
                <a:effectLst/>
                <a:latin typeface="+mn-lt"/>
                <a:ea typeface="+mn-ea"/>
                <a:cs typeface="+mn-cs"/>
              </a:rPr>
              <a:t> </a:t>
            </a:r>
            <a:r>
              <a:rPr lang="de-AT" sz="1000" kern="1200" dirty="0">
                <a:solidFill>
                  <a:schemeClr val="tx1"/>
                </a:solidFill>
                <a:effectLst/>
                <a:latin typeface="+mn-lt"/>
                <a:ea typeface="+mn-ea"/>
                <a:cs typeface="+mn-cs"/>
              </a:rPr>
              <a:t>des Schiffes verringert werden. Dies ist durch Laden von Ballastwasser in Ballasttanks oder durch Laden von festem Ballast möglich. Abgesehen von der Höhe einer Brückendurchfahrt und der Fixpunkthöhe eines Schiffes kann auch das </a:t>
            </a:r>
            <a:r>
              <a:rPr lang="de-AT" sz="1000" b="1" kern="1200" dirty="0">
                <a:solidFill>
                  <a:schemeClr val="tx1"/>
                </a:solidFill>
                <a:effectLst/>
                <a:latin typeface="+mn-lt"/>
                <a:ea typeface="+mn-ea"/>
                <a:cs typeface="+mn-cs"/>
              </a:rPr>
              <a:t>Brückenprofil </a:t>
            </a:r>
            <a:r>
              <a:rPr lang="de-AT" sz="1000" kern="1200" dirty="0">
                <a:solidFill>
                  <a:schemeClr val="tx1"/>
                </a:solidFill>
                <a:effectLst/>
                <a:latin typeface="+mn-lt"/>
                <a:ea typeface="+mn-ea"/>
                <a:cs typeface="+mn-cs"/>
              </a:rPr>
              <a:t>einen Einfluss auf die Durchfahrtsmöglichkeit für Schiffe haben. Bei bogenförmigen Brücken ist neben dem senkrechten auch ein ausreichender </a:t>
            </a:r>
            <a:r>
              <a:rPr lang="de-AT" sz="1000" b="1" kern="1200" dirty="0">
                <a:solidFill>
                  <a:schemeClr val="tx1"/>
                </a:solidFill>
                <a:effectLst/>
                <a:latin typeface="+mn-lt"/>
                <a:ea typeface="+mn-ea"/>
                <a:cs typeface="+mn-cs"/>
              </a:rPr>
              <a:t>waagrechter Sicherheitsabstand </a:t>
            </a:r>
            <a:r>
              <a:rPr lang="de-AT" sz="1000" kern="1200" dirty="0">
                <a:solidFill>
                  <a:schemeClr val="tx1"/>
                </a:solidFill>
                <a:effectLst/>
                <a:latin typeface="+mn-lt"/>
                <a:ea typeface="+mn-ea"/>
                <a:cs typeface="+mn-cs"/>
              </a:rPr>
              <a:t>zu gewährleisten. Da Angaben zur Höhe und Breite einer Brückendurchfahrt immer auf die gesamte Breite der Fahrrinne bezogen sind, ist bei bogenförmigen Brücken in der Brückenmitte eine größere Durchfahrtshöhe gegeben als an den Fahrrinnenrändern. </a:t>
            </a:r>
            <a:r>
              <a:rPr lang="de-AT" sz="1000" b="1" kern="1200" dirty="0">
                <a:solidFill>
                  <a:schemeClr val="tx1"/>
                </a:solidFill>
                <a:effectLst/>
                <a:latin typeface="+mn-lt"/>
                <a:ea typeface="+mn-ea"/>
                <a:cs typeface="+mn-cs"/>
              </a:rPr>
              <a:t>Brückendurchfahrtshöhen </a:t>
            </a:r>
            <a:r>
              <a:rPr lang="de-AT" sz="1000" kern="1200" dirty="0">
                <a:solidFill>
                  <a:schemeClr val="tx1"/>
                </a:solidFill>
                <a:effectLst/>
                <a:latin typeface="+mn-lt"/>
                <a:ea typeface="+mn-ea"/>
                <a:cs typeface="+mn-cs"/>
              </a:rPr>
              <a:t>sind für frei fließende Abschnitte von Flüssen in der Regel auf den </a:t>
            </a:r>
            <a:r>
              <a:rPr lang="de-AT" sz="1000" b="1" kern="1200" dirty="0">
                <a:solidFill>
                  <a:schemeClr val="tx1"/>
                </a:solidFill>
                <a:effectLst/>
                <a:latin typeface="+mn-lt"/>
                <a:ea typeface="+mn-ea"/>
                <a:cs typeface="+mn-cs"/>
              </a:rPr>
              <a:t>Höchsten Schifffahrtswasserstand </a:t>
            </a:r>
            <a:r>
              <a:rPr lang="de-AT" sz="1000" kern="1200" dirty="0">
                <a:solidFill>
                  <a:schemeClr val="tx1"/>
                </a:solidFill>
                <a:effectLst/>
                <a:latin typeface="+mn-lt"/>
                <a:ea typeface="+mn-ea"/>
                <a:cs typeface="+mn-cs"/>
              </a:rPr>
              <a:t>(HSW) bezogen, wobei die angegebene Durchfahrtshöhe dem Abstand in Metern zwischen der tiefsten Stelle der Brückenunterkante im gesamten Bereich der Fahrrinne und der Wasserspiegelhöhe bei HSW entspricht. Die </a:t>
            </a:r>
            <a:r>
              <a:rPr lang="de-AT" sz="1000" b="1" kern="1200" dirty="0">
                <a:solidFill>
                  <a:schemeClr val="tx1"/>
                </a:solidFill>
                <a:effectLst/>
                <a:latin typeface="+mn-lt"/>
                <a:ea typeface="+mn-ea"/>
                <a:cs typeface="+mn-cs"/>
              </a:rPr>
              <a:t>Breite der Fahrrinne</a:t>
            </a:r>
            <a:r>
              <a:rPr lang="de-AT" sz="1000" kern="1200" dirty="0">
                <a:solidFill>
                  <a:schemeClr val="tx1"/>
                </a:solidFill>
                <a:effectLst/>
                <a:latin typeface="+mn-lt"/>
                <a:ea typeface="+mn-ea"/>
                <a:cs typeface="+mn-cs"/>
              </a:rPr>
              <a:t> unter einer Brücke wird auf den </a:t>
            </a:r>
            <a:r>
              <a:rPr lang="de-AT" sz="1000" b="1" kern="1200" dirty="0">
                <a:solidFill>
                  <a:schemeClr val="tx1"/>
                </a:solidFill>
                <a:effectLst/>
                <a:latin typeface="+mn-lt"/>
                <a:ea typeface="+mn-ea"/>
                <a:cs typeface="+mn-cs"/>
              </a:rPr>
              <a:t>Regulierungsniederwasserstand </a:t>
            </a:r>
            <a:r>
              <a:rPr lang="de-AT" sz="1000" kern="1200" dirty="0">
                <a:solidFill>
                  <a:schemeClr val="tx1"/>
                </a:solidFill>
                <a:effectLst/>
                <a:latin typeface="+mn-lt"/>
                <a:ea typeface="+mn-ea"/>
                <a:cs typeface="+mn-cs"/>
              </a:rPr>
              <a:t>(RNW) bezogen. In staugeregelten Flussabschnitten dient zumeist der </a:t>
            </a:r>
            <a:r>
              <a:rPr lang="de-AT" sz="1000" b="1" kern="1200" dirty="0">
                <a:solidFill>
                  <a:schemeClr val="tx1"/>
                </a:solidFill>
                <a:effectLst/>
                <a:latin typeface="+mn-lt"/>
                <a:ea typeface="+mn-ea"/>
                <a:cs typeface="+mn-cs"/>
              </a:rPr>
              <a:t>maximale</a:t>
            </a:r>
            <a:r>
              <a:rPr lang="de-AT" sz="1000" kern="1200" dirty="0">
                <a:solidFill>
                  <a:schemeClr val="tx1"/>
                </a:solidFill>
                <a:effectLst/>
                <a:latin typeface="+mn-lt"/>
                <a:ea typeface="+mn-ea"/>
                <a:cs typeface="+mn-cs"/>
              </a:rPr>
              <a:t> </a:t>
            </a:r>
            <a:r>
              <a:rPr lang="de-AT" sz="1000" b="1" kern="1200" dirty="0">
                <a:solidFill>
                  <a:schemeClr val="tx1"/>
                </a:solidFill>
                <a:effectLst/>
                <a:latin typeface="+mn-lt"/>
                <a:ea typeface="+mn-ea"/>
                <a:cs typeface="+mn-cs"/>
              </a:rPr>
              <a:t>Stauwasserstand </a:t>
            </a:r>
            <a:r>
              <a:rPr lang="de-AT" sz="1000" kern="1200" dirty="0">
                <a:solidFill>
                  <a:schemeClr val="tx1"/>
                </a:solidFill>
                <a:effectLst/>
                <a:latin typeface="+mn-lt"/>
                <a:ea typeface="+mn-ea"/>
                <a:cs typeface="+mn-cs"/>
              </a:rPr>
              <a:t>als Bezugspunkt sowohl für die Durchfahrtshöhe als auch für die Durchfahrtsbreite; auf Kanälen wird auf den oberen Betriebswasserstand referenziert.</a:t>
            </a:r>
          </a:p>
          <a:p>
            <a:endParaRPr lang="de-DE" sz="1000" dirty="0"/>
          </a:p>
          <a:p>
            <a:r>
              <a:rPr lang="de-DE" sz="1000" dirty="0"/>
              <a:t>Quelle: </a:t>
            </a:r>
            <a:r>
              <a:rPr lang="en-GB" sz="1000" b="0" noProof="0" dirty="0" err="1"/>
              <a:t>Handbuch</a:t>
            </a:r>
            <a:r>
              <a:rPr lang="en-GB" sz="1000" b="0" noProof="0" dirty="0"/>
              <a:t> der </a:t>
            </a:r>
            <a:r>
              <a:rPr lang="en-GB" sz="1000" b="0" noProof="0" dirty="0" err="1"/>
              <a:t>Donauschifffahrt</a:t>
            </a:r>
            <a:r>
              <a:rPr lang="en-GB" sz="1000" b="0" noProof="0" dirty="0"/>
              <a:t>, </a:t>
            </a:r>
            <a:r>
              <a:rPr lang="en-GB" sz="1000" b="0" baseline="0" noProof="0" dirty="0"/>
              <a:t>S</a:t>
            </a:r>
            <a:r>
              <a:rPr lang="en-GB" sz="1000" baseline="0" dirty="0"/>
              <a:t>.55-56</a:t>
            </a:r>
          </a:p>
          <a:p>
            <a:r>
              <a:rPr lang="en-GB" sz="1000" baseline="0" dirty="0" err="1"/>
              <a:t>Bildquelle</a:t>
            </a:r>
            <a:r>
              <a:rPr lang="en-GB" sz="1000" baseline="0" dirty="0"/>
              <a:t>: viadonau </a:t>
            </a:r>
            <a:r>
              <a:rPr lang="en-GB" sz="1000" baseline="0" dirty="0" err="1"/>
              <a:t>im</a:t>
            </a:r>
            <a:r>
              <a:rPr lang="en-GB" sz="1000" baseline="0" dirty="0"/>
              <a:t> </a:t>
            </a:r>
            <a:r>
              <a:rPr lang="en-GB" sz="1000" baseline="0" dirty="0" err="1"/>
              <a:t>Handbuch</a:t>
            </a:r>
            <a:r>
              <a:rPr lang="en-GB" sz="1000" baseline="0" dirty="0"/>
              <a:t> der </a:t>
            </a:r>
            <a:r>
              <a:rPr lang="en-GB" sz="1000" baseline="0" dirty="0" err="1"/>
              <a:t>Donauschiffffahrt</a:t>
            </a:r>
            <a:r>
              <a:rPr lang="en-GB" sz="1000" baseline="0" dirty="0"/>
              <a:t>, S. 56</a:t>
            </a:r>
            <a:endParaRPr lang="en-GB"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286288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Von </a:t>
            </a:r>
            <a:r>
              <a:rPr lang="de-AT" sz="1000" b="1" kern="1200" dirty="0">
                <a:solidFill>
                  <a:schemeClr val="tx1"/>
                </a:solidFill>
                <a:effectLst/>
                <a:latin typeface="+mn-lt"/>
                <a:ea typeface="+mn-ea"/>
                <a:cs typeface="+mn-cs"/>
              </a:rPr>
              <a:t>Kelheim bis </a:t>
            </a:r>
            <a:r>
              <a:rPr lang="de-AT" sz="1000" b="1" kern="1200" dirty="0" err="1">
                <a:solidFill>
                  <a:schemeClr val="tx1"/>
                </a:solidFill>
                <a:effectLst/>
                <a:latin typeface="+mn-lt"/>
                <a:ea typeface="+mn-ea"/>
                <a:cs typeface="+mn-cs"/>
              </a:rPr>
              <a:t>Sulina</a:t>
            </a:r>
            <a:r>
              <a:rPr lang="de-AT" sz="1000" b="1" kern="1200" dirty="0">
                <a:solidFill>
                  <a:schemeClr val="tx1"/>
                </a:solidFill>
                <a:effectLst/>
                <a:latin typeface="+mn-lt"/>
                <a:ea typeface="+mn-ea"/>
                <a:cs typeface="+mn-cs"/>
              </a:rPr>
              <a:t> </a:t>
            </a:r>
            <a:r>
              <a:rPr lang="de-AT" sz="1000" kern="1200" dirty="0">
                <a:solidFill>
                  <a:schemeClr val="tx1"/>
                </a:solidFill>
                <a:effectLst/>
                <a:latin typeface="+mn-lt"/>
                <a:ea typeface="+mn-ea"/>
                <a:cs typeface="+mn-cs"/>
              </a:rPr>
              <a:t>überspannen in Summe </a:t>
            </a:r>
            <a:r>
              <a:rPr lang="de-AT" sz="1000" b="1" kern="1200" dirty="0">
                <a:solidFill>
                  <a:schemeClr val="tx1"/>
                </a:solidFill>
                <a:effectLst/>
                <a:latin typeface="+mn-lt"/>
                <a:ea typeface="+mn-ea"/>
                <a:cs typeface="+mn-cs"/>
              </a:rPr>
              <a:t>129 Brücken </a:t>
            </a:r>
            <a:r>
              <a:rPr lang="de-AT" sz="1000" kern="1200" dirty="0">
                <a:solidFill>
                  <a:schemeClr val="tx1"/>
                </a:solidFill>
                <a:effectLst/>
                <a:latin typeface="+mn-lt"/>
                <a:ea typeface="+mn-ea"/>
                <a:cs typeface="+mn-cs"/>
              </a:rPr>
              <a:t>die internationale Wasserstraße Donau. Unter den 129 Donaubrücken befinden sich 21 Schleusen- und Wehrbrücken. Mit 89 Donaubrücken gibt es die weitaus größte Brückendichte an der </a:t>
            </a:r>
            <a:r>
              <a:rPr lang="de-AT" sz="1000" b="1" kern="1200" dirty="0">
                <a:solidFill>
                  <a:schemeClr val="tx1"/>
                </a:solidFill>
                <a:effectLst/>
                <a:latin typeface="+mn-lt"/>
                <a:ea typeface="+mn-ea"/>
                <a:cs typeface="+mn-cs"/>
              </a:rPr>
              <a:t>Oberen Donau</a:t>
            </a:r>
            <a:r>
              <a:rPr lang="de-AT" sz="1000" kern="1200" dirty="0">
                <a:solidFill>
                  <a:schemeClr val="tx1"/>
                </a:solidFill>
                <a:effectLst/>
                <a:latin typeface="+mn-lt"/>
                <a:ea typeface="+mn-ea"/>
                <a:cs typeface="+mn-cs"/>
              </a:rPr>
              <a:t>: 41 Brücken überspannen die deutsche, 42 die österreichische und sechs die slowakische Donaustrecke. Auf der </a:t>
            </a:r>
            <a:r>
              <a:rPr lang="de-AT" sz="1000" b="1" kern="1200" dirty="0">
                <a:solidFill>
                  <a:schemeClr val="tx1"/>
                </a:solidFill>
                <a:effectLst/>
                <a:latin typeface="+mn-lt"/>
                <a:ea typeface="+mn-ea"/>
                <a:cs typeface="+mn-cs"/>
              </a:rPr>
              <a:t>Mittleren Donau </a:t>
            </a:r>
            <a:r>
              <a:rPr lang="de-AT" sz="1000" kern="1200" dirty="0">
                <a:solidFill>
                  <a:schemeClr val="tx1"/>
                </a:solidFill>
                <a:effectLst/>
                <a:latin typeface="+mn-lt"/>
                <a:ea typeface="+mn-ea"/>
                <a:cs typeface="+mn-cs"/>
              </a:rPr>
              <a:t>gibt es in Summe 34 Brücken; auf der </a:t>
            </a:r>
            <a:r>
              <a:rPr lang="de-AT" sz="1000" b="1" kern="1200" dirty="0">
                <a:solidFill>
                  <a:schemeClr val="tx1"/>
                </a:solidFill>
                <a:effectLst/>
                <a:latin typeface="+mn-lt"/>
                <a:ea typeface="+mn-ea"/>
                <a:cs typeface="+mn-cs"/>
              </a:rPr>
              <a:t>Unteren Donau </a:t>
            </a:r>
            <a:r>
              <a:rPr lang="de-AT" sz="1000" kern="1200" dirty="0">
                <a:solidFill>
                  <a:schemeClr val="tx1"/>
                </a:solidFill>
                <a:effectLst/>
                <a:latin typeface="+mn-lt"/>
                <a:ea typeface="+mn-ea"/>
                <a:cs typeface="+mn-cs"/>
              </a:rPr>
              <a:t>sind es nur noch sieben.</a:t>
            </a:r>
          </a:p>
          <a:p>
            <a:r>
              <a:rPr lang="de-DE" sz="1000" kern="1200" dirty="0">
                <a:solidFill>
                  <a:schemeClr val="tx1"/>
                </a:solidFill>
                <a:effectLst/>
                <a:latin typeface="+mn-lt"/>
                <a:ea typeface="+mn-ea"/>
                <a:cs typeface="+mn-cs"/>
              </a:rPr>
              <a:t>An der Oberen Donau ist maximal ein 2-3 lagiger Containertransport möglich, dies führt dazu, dass der Transport nicht profitabel ist weshalb fast kein Containerverkehr auf der Oberen Donau stattfindet. Im Vergleich dazu werden auf dem Rhein aufgrund anderer infrastruktureller Voraussetzungen viele Containertransporte durchgeführt.</a:t>
            </a:r>
            <a:br>
              <a:rPr lang="de-DE" sz="1000" kern="1200" dirty="0">
                <a:solidFill>
                  <a:schemeClr val="tx1"/>
                </a:solidFill>
                <a:effectLst/>
                <a:latin typeface="+mn-lt"/>
                <a:ea typeface="+mn-ea"/>
                <a:cs typeface="+mn-cs"/>
              </a:rPr>
            </a:br>
            <a:r>
              <a:rPr lang="de-DE" sz="1000" kern="1200" dirty="0">
                <a:solidFill>
                  <a:schemeClr val="tx1"/>
                </a:solidFill>
                <a:effectLst/>
                <a:latin typeface="+mn-lt"/>
                <a:ea typeface="+mn-ea"/>
                <a:cs typeface="+mn-cs"/>
              </a:rPr>
              <a:t>Generell beeinflussen Brücken vor allem die Wirtschaftlichkeit der Binnenschifffahrt, da sie das Transportvolumen von Binnenschiffen beeinflussen.</a:t>
            </a:r>
            <a:endParaRPr lang="de-AT" sz="1000" kern="1200" dirty="0">
              <a:solidFill>
                <a:schemeClr val="tx1"/>
              </a:solidFill>
              <a:effectLst/>
              <a:latin typeface="+mn-lt"/>
              <a:ea typeface="+mn-ea"/>
              <a:cs typeface="+mn-cs"/>
            </a:endParaRPr>
          </a:p>
          <a:p>
            <a:endParaRPr lang="de-AT" sz="1000" dirty="0"/>
          </a:p>
          <a:p>
            <a:r>
              <a:rPr lang="de-AT" sz="1000" dirty="0"/>
              <a:t>Quelle:</a:t>
            </a:r>
            <a:r>
              <a:rPr lang="de-AT" sz="1000" baseline="0" dirty="0"/>
              <a:t> </a:t>
            </a:r>
            <a:r>
              <a:rPr lang="en-GB" sz="1000" b="0" baseline="0" noProof="0" dirty="0" err="1"/>
              <a:t>Handbuch</a:t>
            </a:r>
            <a:r>
              <a:rPr lang="en-GB" sz="1000" b="0" baseline="0" noProof="0" dirty="0"/>
              <a:t> der </a:t>
            </a:r>
            <a:r>
              <a:rPr lang="en-GB" sz="1000" b="0" baseline="0" noProof="0" dirty="0" err="1"/>
              <a:t>Donauschifffahrt</a:t>
            </a:r>
            <a:r>
              <a:rPr lang="en-GB" sz="1000" b="0" baseline="0" noProof="0" dirty="0"/>
              <a:t>, S.</a:t>
            </a:r>
            <a:r>
              <a:rPr lang="de-AT" sz="1000" baseline="0" dirty="0"/>
              <a:t> 55-56</a:t>
            </a:r>
          </a:p>
          <a:p>
            <a:r>
              <a:rPr lang="de-AT" sz="1000" baseline="0" dirty="0"/>
              <a:t>Bildquelle: viadonau im Handbuch der Donauschifffahrt S. 117</a:t>
            </a:r>
          </a:p>
          <a:p>
            <a:r>
              <a:rPr lang="de-AT" sz="1000" baseline="0" dirty="0"/>
              <a:t>viadonau/</a:t>
            </a:r>
            <a:r>
              <a:rPr lang="de-AT" sz="1000" baseline="0" dirty="0" err="1"/>
              <a:t>Pilo</a:t>
            </a:r>
            <a:r>
              <a:rPr lang="de-AT" sz="1000" baseline="0" dirty="0"/>
              <a:t> Pichler im Handbuch der Donauschifffahrt, S.39</a:t>
            </a:r>
            <a:endParaRPr lang="de-AT"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139579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Aufgrund unterschiedlicher geographischer Voraussetzungen variiert die Anzahl von schiffbaren Wasserstraßen von Land zu Land. </a:t>
            </a:r>
            <a:r>
              <a:rPr lang="de-AT" sz="1000" kern="1200" dirty="0">
                <a:solidFill>
                  <a:schemeClr val="tx1"/>
                </a:solidFill>
                <a:effectLst/>
                <a:latin typeface="+mn-lt"/>
                <a:ea typeface="+mn-ea"/>
                <a:cs typeface="+mn-cs"/>
              </a:rPr>
              <a:t>Auf globaler Ebene haben China und Russland die meisten verfügbaren schiffbaren Wasserstraßen. In Europa haben Frankreich, Niederlande und Deutschland die meisten verfügbaren Wasserstraßen. Im Vergleich dazu verfügen Griechenland, Liechtenstein und Luxemburg nur über einen geringen Anteil an schiffbaren Wasserstraßen in Europa.</a:t>
            </a:r>
            <a:endParaRPr lang="en-GB" sz="1000" baseline="0" noProof="0" dirty="0"/>
          </a:p>
          <a:p>
            <a:endParaRPr lang="en-GB" sz="1000" noProof="0" dirty="0"/>
          </a:p>
          <a:p>
            <a:r>
              <a:rPr lang="en-GB" sz="1000" noProof="0" dirty="0" err="1"/>
              <a:t>Quellen</a:t>
            </a:r>
            <a:r>
              <a:rPr lang="en-GB" sz="1000" noProof="0" dirty="0"/>
              <a:t>:</a:t>
            </a:r>
          </a:p>
          <a:p>
            <a:r>
              <a:rPr lang="en-GB" sz="1000" noProof="0" dirty="0" err="1"/>
              <a:t>Indexmundi</a:t>
            </a:r>
            <a:r>
              <a:rPr lang="en-GB" sz="1000" noProof="0" dirty="0"/>
              <a:t>,</a:t>
            </a:r>
            <a:r>
              <a:rPr lang="en-GB" sz="1000" baseline="0" noProof="0" dirty="0"/>
              <a:t> URL: </a:t>
            </a:r>
            <a:r>
              <a:rPr lang="en-GB" sz="1000" noProof="0" dirty="0"/>
              <a:t>http://www.indexmundi.com/map/?t=10&amp;v=116&amp;r=xx&amp;l=en [24.04.2020].</a:t>
            </a:r>
          </a:p>
          <a:p>
            <a:endParaRPr lang="en-GB" sz="1000" noProof="0" dirty="0"/>
          </a:p>
          <a:p>
            <a:r>
              <a:rPr lang="en-GB" sz="1000" noProof="0" dirty="0"/>
              <a:t>Chen Y.,</a:t>
            </a:r>
            <a:r>
              <a:rPr lang="en-GB" sz="1000" baseline="0" noProof="0" dirty="0"/>
              <a:t> </a:t>
            </a:r>
            <a:r>
              <a:rPr lang="en-GB" sz="1000" baseline="0" noProof="0" dirty="0" err="1"/>
              <a:t>Matzinger</a:t>
            </a:r>
            <a:r>
              <a:rPr lang="en-GB" sz="1000" baseline="0" noProof="0" dirty="0"/>
              <a:t> S., </a:t>
            </a:r>
            <a:r>
              <a:rPr lang="en-GB" sz="1000" baseline="0" noProof="0" dirty="0" err="1"/>
              <a:t>Woetzel</a:t>
            </a:r>
            <a:r>
              <a:rPr lang="en-GB" sz="1000" baseline="0" noProof="0" dirty="0"/>
              <a:t> J., “Chinese infrastructure: The big picture”, URL: </a:t>
            </a:r>
            <a:r>
              <a:rPr lang="en-GB" sz="1000" noProof="0" dirty="0"/>
              <a:t>http://www.mckinsey.com/global-themes/winning-in-emerging-markets/chinese-infrastructure-the-big-picture</a:t>
            </a:r>
            <a:r>
              <a:rPr lang="en-GB" sz="1000" baseline="0" noProof="0" dirty="0"/>
              <a:t> </a:t>
            </a:r>
            <a:r>
              <a:rPr lang="en-GB" sz="1000" noProof="0" dirty="0"/>
              <a:t>[24.04.2020].</a:t>
            </a:r>
          </a:p>
          <a:p>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DeWoskin</a:t>
            </a:r>
            <a:r>
              <a:rPr lang="en-GB" sz="1000" baseline="0" noProof="0" dirty="0"/>
              <a:t> K., “China”, URL: </a:t>
            </a:r>
            <a:r>
              <a:rPr lang="en-GB" sz="1000" noProof="0" dirty="0"/>
              <a:t>http://www.britannica.com/place/China/Waterways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Inland</a:t>
            </a:r>
            <a:r>
              <a:rPr lang="en-GB" sz="1000" baseline="0" noProof="0" dirty="0"/>
              <a:t> navigation Europe, “EU waterway infrastructure priorities for 2014-2020”, URL: </a:t>
            </a:r>
            <a:r>
              <a:rPr lang="en-GB" sz="1000" noProof="0" dirty="0"/>
              <a:t>http://www.inlandnavigation.eu/news/infrastructure/eu-waterway-infrastructure-priorities-for-2014-2020/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European</a:t>
            </a:r>
            <a:r>
              <a:rPr lang="en-GB" sz="1000" baseline="0" noProof="0" dirty="0"/>
              <a:t> Commission, “Inland Waterways”, URL: </a:t>
            </a:r>
            <a:r>
              <a:rPr lang="en-GB" sz="1000" noProof="0" dirty="0"/>
              <a:t>http://ec.europa.eu/transport/modes/inland/index_en.htm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 Inland</a:t>
            </a:r>
            <a:r>
              <a:rPr lang="en-GB" sz="1000" baseline="0" noProof="0" dirty="0"/>
              <a:t> Navigation Network, URL: </a:t>
            </a:r>
            <a:r>
              <a:rPr lang="en-GB" sz="1000" noProof="0" dirty="0"/>
              <a:t>http://www.wwinn.org/china-inland-waterways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de-AT" sz="1000" dirty="0" err="1"/>
              <a:t>Grotzinger</a:t>
            </a:r>
            <a:r>
              <a:rPr lang="de-AT" sz="1000" dirty="0"/>
              <a:t> J., Jordan T. (2017) Flüsse: Der Transport zum Ozean. In: Press/</a:t>
            </a:r>
            <a:r>
              <a:rPr lang="de-AT" sz="1000" dirty="0" err="1"/>
              <a:t>Siever</a:t>
            </a:r>
            <a:r>
              <a:rPr lang="de-AT" sz="1000" dirty="0"/>
              <a:t> Allgemeine Geologie. 7. Auflage. Springer Spektrum, Berlin, Heidelberg.</a:t>
            </a:r>
            <a:r>
              <a:rPr lang="de-AT" sz="1200" b="0" i="0" u="none" strike="noStrike" kern="1200" dirty="0">
                <a:solidFill>
                  <a:schemeClr val="tx1"/>
                </a:solidFill>
                <a:effectLst/>
                <a:latin typeface="+mn-lt"/>
                <a:ea typeface="+mn-ea"/>
                <a:cs typeface="+mn-cs"/>
              </a:rPr>
              <a:t> S.501ff.</a:t>
            </a:r>
            <a:endParaRPr lang="en-GB"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935418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Ein weiterer Faktor, der die Nutzung der Binnenschifffahrt als Verkehrsmittel beeinflusst, ist ihre politische Bedeutung. In Europa sind Binnenwasserstraßen für den Güterverkehr wichtig. Die Europäische Kommission verfolgt das Ziel, die Binnenschifffahrt durch verschiedene Maßnahmen wie Absatzförderprogramme und Kostenvorteile zu stärken. In China kann der Wassertransport auch als sehr wichtiger Teil des Güterverkehrs angesehen werden. Im Gegensatz dazu ist die Bedeutung der Binnenwasserstraßen in Brasilien sehr gering. Darüber hinaus ist in Brasilien die Wasserstraßenbewirtschaftung von Binnenwasserstraßen ineffizient.</a:t>
            </a:r>
            <a:br>
              <a:rPr lang="de-AT" sz="1000" kern="1200" dirty="0">
                <a:solidFill>
                  <a:schemeClr val="tx1"/>
                </a:solidFill>
                <a:effectLst/>
                <a:latin typeface="+mn-lt"/>
                <a:ea typeface="+mn-ea"/>
                <a:cs typeface="+mn-cs"/>
              </a:rPr>
            </a:b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Die politische Bedeutung der Binnenschifffahrt hat auch Einfluss auf die Verkehrspolitik und damit auch auf die Investitionen. Infrastrukturmaßnahmen sind teuer und müssen daher von der Politik unterstützt werden. China ist der weltweit größte Infrastrukturinvestor. Im Zeitraum zwischen 1992-2011 gab China 8,5 % seines Bruttoinlandsprodukts (BIP) für Infrastrukturinvestitionen aus. Der Großteil dieser Summe wurde für Investitionen in die Straßen-, Strom-, Schienen- und Wasserinfrastruktur ausgegeben. Im Vergleich dazu gab Europa 2,6 % des BIP für Infrastrukturinvestitionen aus. Zur Realisierung von Verkehrsprojekten wurde das EU-Budget für den Zeitraum 2014 - 2020 auf 26 Milliarden Euro festgelegt. Im Gegensatz dazu haben Investitionen in Wasserstraßen in Brasilien eine geringe Priorität. Im Allgemeinen hat Lateinamerika nur 1,8 % seines BIP für Infrastrukturinvestitionen investiert.</a:t>
            </a:r>
          </a:p>
          <a:p>
            <a:endParaRPr lang="en-GB" sz="1000" baseline="0" noProof="0" dirty="0"/>
          </a:p>
          <a:p>
            <a:endParaRPr lang="en-GB" sz="1000" noProof="0" dirty="0"/>
          </a:p>
          <a:p>
            <a:r>
              <a:rPr lang="en-GB" sz="1000" noProof="0" dirty="0" err="1"/>
              <a:t>Quellen</a:t>
            </a:r>
            <a:r>
              <a:rPr lang="en-GB" sz="1000" noProof="0" dirty="0"/>
              <a:t>:</a:t>
            </a:r>
          </a:p>
          <a:p>
            <a:r>
              <a:rPr lang="en-GB" sz="1000" noProof="0" dirty="0" err="1"/>
              <a:t>Indexmundi</a:t>
            </a:r>
            <a:r>
              <a:rPr lang="en-GB" sz="1000" noProof="0" dirty="0"/>
              <a:t>,</a:t>
            </a:r>
            <a:r>
              <a:rPr lang="en-GB" sz="1000" baseline="0" noProof="0" dirty="0"/>
              <a:t> URL: </a:t>
            </a:r>
            <a:r>
              <a:rPr lang="en-GB" sz="1000" noProof="0" dirty="0"/>
              <a:t>http://www.indexmundi.com/map/?t=10&amp;v=116&amp;r=xx&amp;l=en [24.04.2020].</a:t>
            </a:r>
          </a:p>
          <a:p>
            <a:endParaRPr lang="en-GB" sz="1000" noProof="0" dirty="0"/>
          </a:p>
          <a:p>
            <a:r>
              <a:rPr lang="en-GB" sz="1000" noProof="0" dirty="0"/>
              <a:t>Chen Y.,</a:t>
            </a:r>
            <a:r>
              <a:rPr lang="en-GB" sz="1000" baseline="0" noProof="0" dirty="0"/>
              <a:t> </a:t>
            </a:r>
            <a:r>
              <a:rPr lang="en-GB" sz="1000" baseline="0" noProof="0" dirty="0" err="1"/>
              <a:t>Matzinger</a:t>
            </a:r>
            <a:r>
              <a:rPr lang="en-GB" sz="1000" baseline="0" noProof="0" dirty="0"/>
              <a:t> S., </a:t>
            </a:r>
            <a:r>
              <a:rPr lang="en-GB" sz="1000" baseline="0" noProof="0" dirty="0" err="1"/>
              <a:t>Woetzel</a:t>
            </a:r>
            <a:r>
              <a:rPr lang="en-GB" sz="1000" baseline="0" noProof="0" dirty="0"/>
              <a:t> J., “Chinese infrastructure: The big picture”, URL: </a:t>
            </a:r>
            <a:r>
              <a:rPr lang="en-GB" sz="1000" noProof="0" dirty="0"/>
              <a:t>http://www.mckinsey.com/global-themes/winning-in-emerging-markets/chinese-infrastructure-the-big-picture</a:t>
            </a:r>
            <a:r>
              <a:rPr lang="en-GB" sz="1000" baseline="0" noProof="0" dirty="0"/>
              <a:t> </a:t>
            </a:r>
            <a:r>
              <a:rPr lang="en-GB" sz="1000" noProof="0" dirty="0"/>
              <a:t>[24.04.2020].</a:t>
            </a:r>
          </a:p>
          <a:p>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DeWoskin</a:t>
            </a:r>
            <a:r>
              <a:rPr lang="en-GB" sz="1000" baseline="0" noProof="0" dirty="0"/>
              <a:t> K., “China”, URL: </a:t>
            </a:r>
            <a:r>
              <a:rPr lang="en-GB" sz="1000" noProof="0" dirty="0"/>
              <a:t>http://www.britannica.com/place/China/Waterways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Inland</a:t>
            </a:r>
            <a:r>
              <a:rPr lang="en-GB" sz="1000" baseline="0" noProof="0" dirty="0"/>
              <a:t> navigation Europe, “EU waterway infrastructure priorities for 2014-2020”, URL: </a:t>
            </a:r>
            <a:r>
              <a:rPr lang="en-GB" sz="1000" noProof="0" dirty="0"/>
              <a:t>http://www.inlandnavigation.eu/news/infrastructure/eu-waterway-infrastructure-priorities-for-2014-2020/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European</a:t>
            </a:r>
            <a:r>
              <a:rPr lang="en-GB" sz="1000" baseline="0" noProof="0" dirty="0"/>
              <a:t> Commission, “Inland Waterways”, URL: </a:t>
            </a:r>
            <a:r>
              <a:rPr lang="en-GB" sz="1000" noProof="0" dirty="0"/>
              <a:t>http://ec.europa.eu/transport/modes/inland/index_en.htm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 Inland</a:t>
            </a:r>
            <a:r>
              <a:rPr lang="en-GB" sz="1000" baseline="0" noProof="0" dirty="0"/>
              <a:t> Navigation Network, URL: </a:t>
            </a:r>
            <a:r>
              <a:rPr lang="en-GB" sz="1000" noProof="0" dirty="0"/>
              <a:t>http://www.wwinn.org/china-inland-waterways [24.04.2020].</a:t>
            </a:r>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2138303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unterscheidet Länden von Häfen?</a:t>
            </a:r>
          </a:p>
          <a:p>
            <a:r>
              <a:rPr lang="de-DE" dirty="0"/>
              <a:t>Sie haben kein Hafenbecken</a:t>
            </a:r>
          </a:p>
          <a:p>
            <a:r>
              <a:rPr lang="de-DE" dirty="0"/>
              <a:t>Nur Häfen haben ein Hafenbecken, Länden nicht</a:t>
            </a:r>
          </a:p>
          <a:p>
            <a:endParaRPr lang="de-DE" dirty="0"/>
          </a:p>
          <a:p>
            <a:r>
              <a:rPr lang="de-DE" dirty="0"/>
              <a:t>Bildquelle: viadonau auf https://fotos.viadonau.org</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523711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2562500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Im Jahr 2018 wurden insgesamt 544 Millionen Tonnen Güter auf Binnenwasserstraßen in Europa transportiert (Gesamtleistung: 135 Milliarden Tonnenkilometer). Europaweit wurden, wie in der Grafik ersichtlich insgesamt</a:t>
            </a:r>
            <a:r>
              <a:rPr lang="de-DE" sz="1000" kern="1200" baseline="0" dirty="0">
                <a:solidFill>
                  <a:schemeClr val="tx1"/>
                </a:solidFill>
                <a:effectLst/>
                <a:latin typeface="+mn-lt"/>
                <a:ea typeface="+mn-ea"/>
                <a:cs typeface="+mn-cs"/>
              </a:rPr>
              <a:t> </a:t>
            </a:r>
            <a:r>
              <a:rPr lang="de-AT" sz="1000" kern="1200" baseline="0" dirty="0">
                <a:solidFill>
                  <a:schemeClr val="tx1"/>
                </a:solidFill>
                <a:effectLst/>
                <a:latin typeface="+mn-lt"/>
                <a:ea typeface="+mn-ea"/>
                <a:cs typeface="+mn-cs"/>
              </a:rPr>
              <a:t>5,8% aller Gütertransporte mit dem Binnenschiff durchgeführt.</a:t>
            </a:r>
            <a:r>
              <a:rPr lang="de-DE" sz="1000" kern="1200" dirty="0">
                <a:solidFill>
                  <a:schemeClr val="tx1"/>
                </a:solidFill>
                <a:effectLst/>
                <a:latin typeface="+mn-lt"/>
                <a:ea typeface="+mn-ea"/>
                <a:cs typeface="+mn-cs"/>
              </a:rPr>
              <a:t> Den größten Anteil an Binnenschifffahrt in Europa hat die Niederlande. Die wichtigste Wasserstraßenachse auf dem europäischen Festland ist der Rhein-Main-Donau-Korridor. Die Rhein- und Donaubecken, die durch den Main-Donau-Kanal miteinanderverbunden sind, sind das Rückgrat dieser Achse. Diese Wasserstraßenachse verbindet 15 europäische Länder über Binnenwasserstraßen. </a:t>
            </a:r>
          </a:p>
          <a:p>
            <a:endParaRPr lang="en-GB" sz="1000" baseline="0" noProof="0" dirty="0"/>
          </a:p>
          <a:p>
            <a:r>
              <a:rPr lang="en-GB" sz="1000" baseline="0" noProof="0" dirty="0" err="1"/>
              <a:t>Quellen</a:t>
            </a:r>
            <a:r>
              <a:rPr lang="en-GB" sz="1000" baseline="0" noProof="0" dirty="0"/>
              <a:t>: </a:t>
            </a:r>
            <a:r>
              <a:rPr lang="en-GB" sz="1000" baseline="0" noProof="0" dirty="0" err="1"/>
              <a:t>Handbuch</a:t>
            </a:r>
            <a:r>
              <a:rPr lang="en-GB" sz="1000" baseline="0" noProof="0" dirty="0"/>
              <a:t> der </a:t>
            </a:r>
            <a:r>
              <a:rPr lang="en-GB" sz="1000" baseline="0" noProof="0" dirty="0" err="1"/>
              <a:t>Donauschifffahrt</a:t>
            </a:r>
            <a:r>
              <a:rPr lang="en-GB" sz="1000" baseline="0" noProof="0" dirty="0"/>
              <a:t>, S. 44</a:t>
            </a:r>
          </a:p>
          <a:p>
            <a:endParaRPr lang="en-GB"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t>Eurostat, “Freight transport statistics – modal split”,</a:t>
            </a:r>
            <a:r>
              <a:rPr lang="en-GB" sz="1000" baseline="0" dirty="0"/>
              <a:t> (2020), URL: </a:t>
            </a:r>
            <a:r>
              <a:rPr lang="en-GB" sz="1000" dirty="0"/>
              <a:t>http://ec.europa.eu/eurostat/statistics-explained/index.php/Freight_transport_statistics_-_modal_split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t>Eurostat, “Inland waterway transport statistics”, URL: http://ec.europa.eu/eurostat/statistics-explained/index.php/Inland_waterway_transport_statistics </a:t>
            </a:r>
            <a:r>
              <a:rPr lang="en-GB" sz="1000" dirty="0"/>
              <a:t>[24.04.2020.]</a:t>
            </a:r>
            <a:endParaRPr lang="en-GB" sz="1000"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213271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800" kern="1200" dirty="0">
                <a:solidFill>
                  <a:schemeClr val="tx1"/>
                </a:solidFill>
                <a:effectLst/>
                <a:latin typeface="+mn-lt"/>
                <a:ea typeface="+mn-ea"/>
                <a:cs typeface="+mn-cs"/>
              </a:rPr>
              <a:t>Die in dieser Folie genannten Fragen können als Aufwärmübung zum Thema „internationale Wasserstraßen" dienen.</a:t>
            </a:r>
            <a:endParaRPr lang="de-AT" sz="800" kern="1200" dirty="0">
              <a:solidFill>
                <a:schemeClr val="tx1"/>
              </a:solidFill>
              <a:effectLst/>
              <a:latin typeface="+mn-lt"/>
              <a:ea typeface="+mn-ea"/>
              <a:cs typeface="+mn-cs"/>
            </a:endParaRPr>
          </a:p>
          <a:p>
            <a:r>
              <a:rPr lang="de-DE" sz="800" kern="1200" dirty="0">
                <a:solidFill>
                  <a:schemeClr val="tx1"/>
                </a:solidFill>
                <a:effectLst/>
                <a:latin typeface="+mn-lt"/>
                <a:ea typeface="+mn-ea"/>
                <a:cs typeface="+mn-cs"/>
              </a:rPr>
              <a:t>Das Ziel ist es die Fragen in Form eines Plenums mit den Teilnehmer*innen zu diskutieren. Die Antworten auf diese Fragen werden im weiteren Verlauf der Präsentation geklärt. Dem zufolge können diese im Anschluss an die Präsentation erneut aufgegriffen und diskutiert werden. </a:t>
            </a:r>
            <a:endParaRPr lang="de-AT" sz="8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noProof="0" dirty="0"/>
          </a:p>
          <a:p>
            <a:pPr defTabSz="919811"/>
            <a:r>
              <a:rPr lang="en-US" sz="1000" b="1" baseline="0" noProof="0" dirty="0" err="1"/>
              <a:t>Diskussionsfragen</a:t>
            </a:r>
            <a:r>
              <a:rPr lang="en-US" sz="1000" b="1" baseline="0" noProof="0" dirty="0"/>
              <a:t> (5-10 </a:t>
            </a:r>
            <a:r>
              <a:rPr lang="en-US" sz="1000" b="1" baseline="0" noProof="0" dirty="0" err="1"/>
              <a:t>Minuten</a:t>
            </a:r>
            <a:r>
              <a:rPr lang="en-US" sz="1000" b="1" baseline="0" noProof="0" dirty="0"/>
              <a:t> </a:t>
            </a:r>
            <a:r>
              <a:rPr lang="en-US" sz="1000" b="1" baseline="0" noProof="0" dirty="0" err="1"/>
              <a:t>Diskussion</a:t>
            </a:r>
            <a:r>
              <a:rPr lang="en-US" sz="1000" b="1" baseline="0" noProof="0" dirty="0"/>
              <a:t>): </a:t>
            </a:r>
          </a:p>
          <a:p>
            <a:r>
              <a:rPr lang="de-AT" sz="1000" baseline="0" noProof="0" dirty="0"/>
              <a:t>Welches Land verfügt weltweit über die meisten schiffbaren Wasserstraßen? China</a:t>
            </a:r>
          </a:p>
          <a:p>
            <a:r>
              <a:rPr lang="de-AT" sz="1000" baseline="0" noProof="0" dirty="0"/>
              <a:t>Welche </a:t>
            </a:r>
            <a:r>
              <a:rPr lang="de-DE" sz="1000" baseline="0" noProof="0" dirty="0"/>
              <a:t>Wasserstraßen in Europa kennt ihr?</a:t>
            </a:r>
          </a:p>
          <a:p>
            <a:r>
              <a:rPr lang="de-DE" sz="1000" baseline="0" noProof="0" dirty="0"/>
              <a:t>Rhein, Donau, Rhein-Main-Donau-Korridor, …</a:t>
            </a:r>
            <a:endParaRPr lang="de-AT" sz="1000" baseline="0" noProof="0" dirty="0"/>
          </a:p>
          <a:p>
            <a:endParaRPr lang="en-US" sz="1000" baseline="0" noProof="0" dirty="0"/>
          </a:p>
          <a:p>
            <a:r>
              <a:rPr lang="de-AT" sz="1000" b="1" baseline="0" dirty="0"/>
              <a:t>Mögliche Hilfestellungen für eine Diskussion:</a:t>
            </a:r>
          </a:p>
          <a:p>
            <a:pPr marL="172464" indent="-172464">
              <a:buFont typeface="Arial" panose="020B0604020202020204" pitchFamily="34" charset="0"/>
              <a:buChar char="•"/>
            </a:pPr>
            <a:r>
              <a:rPr lang="en-US" sz="1000" baseline="0" noProof="0" dirty="0" err="1"/>
              <a:t>Anforderungen</a:t>
            </a:r>
            <a:r>
              <a:rPr lang="en-US" sz="1000" baseline="0" noProof="0" dirty="0"/>
              <a:t> an die </a:t>
            </a:r>
            <a:r>
              <a:rPr lang="en-US" sz="1000" baseline="0" noProof="0" dirty="0" err="1"/>
              <a:t>Wasserstraßen</a:t>
            </a:r>
            <a:endParaRPr lang="en-US" sz="1000" baseline="0" noProof="0" dirty="0"/>
          </a:p>
          <a:p>
            <a:pPr marL="172464" indent="-172464">
              <a:buFont typeface="Arial" panose="020B0604020202020204" pitchFamily="34" charset="0"/>
              <a:buChar char="•"/>
            </a:pPr>
            <a:r>
              <a:rPr lang="en-US" sz="1000" baseline="0" noProof="0" dirty="0" err="1"/>
              <a:t>Infrastruktur</a:t>
            </a:r>
            <a:endParaRPr lang="en-US" sz="1000" baseline="0" noProof="0" dirty="0"/>
          </a:p>
          <a:p>
            <a:pPr marL="172464" indent="-172464">
              <a:buFont typeface="Arial" panose="020B0604020202020204" pitchFamily="34" charset="0"/>
              <a:buChar char="•"/>
            </a:pPr>
            <a:r>
              <a:rPr lang="en-US" sz="1000" baseline="0" noProof="0" dirty="0" err="1"/>
              <a:t>Häfen</a:t>
            </a:r>
            <a:endParaRPr lang="en-US" sz="1000" baseline="0" noProof="0" dirty="0"/>
          </a:p>
          <a:p>
            <a:pPr marL="172464" indent="-172464">
              <a:buFont typeface="Arial" panose="020B0604020202020204" pitchFamily="34" charset="0"/>
              <a:buChar char="•"/>
            </a:pPr>
            <a:endParaRPr lang="de-AT" sz="1000" baseline="0" noProof="0" dirty="0"/>
          </a:p>
          <a:p>
            <a:pPr marL="0" indent="0">
              <a:buFont typeface="Arial" panose="020B0604020202020204" pitchFamily="34" charset="0"/>
              <a:buNone/>
            </a:pPr>
            <a:r>
              <a:rPr lang="de-AT" sz="1000" baseline="0" noProof="0" dirty="0"/>
              <a:t>Bildquelle: www.pixabay.com</a:t>
            </a: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281078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Politik des Transeuropäischen Verkehrsnetzes (TEN-T) befasst sich mit der Umsetzung und Entwicklung eines europaweiten Netzes von Eisenbahnlinien, Straßen, Binnenwasserstraßen, Seeschifffahrtswegen, Häfen, Flughäfen und Eisenbahnterminals. Das letztendliche Ziel besteht darin, Lücken zu schließen, Engpässe und technische Barrieren zu beseitigen sowie den sozialen, wirtschaftlichen und territorialen Zusammenhalt in der EU zu stärken. Neben dem Bau neuer physischer Infrastrukturen unterstützt die TEN-T-Politik die Anwendung von Innovationen, neuen Technologien und digitalen Lösungen auf alle Verkehrsträger. Ziel ist die verbesserte Nutzung der Infrastruktur, die Verringerung der Umweltauswirkungen des Verkehrs, die Verbesserung der Energieeffizienz und die Erhöhung der Sicherheit. TEN-T umfasst zwei Netz-"Schichten":- Das </a:t>
            </a:r>
            <a:r>
              <a:rPr lang="de-AT" dirty="0" err="1"/>
              <a:t>Kernnetz</a:t>
            </a:r>
            <a:r>
              <a:rPr lang="de-AT" dirty="0"/>
              <a:t> umfasst die wichtigsten Verbindungen, die die wichtigsten Knotenpunkte miteinander verbinden, und soll bis 2030 fertiggestellt sein.- Das Gesamtnetz umfasst alle europäischen Regionen und soll bis 2050 fertiggestellt werden. Das Rückgrat des Kernnetzes bilden neun Kernnetz-Korridore, die festgelegt wurden, um die koordinierte Entwicklung des Kernnetzes zu straffen und zu erleichtern. Zwei horizontale Prioritäten, das Europäische Eisenbahnverkehrsleitsystem (ERTMS) und die Meeresautobahnen, ergänzen diese. Die Aufsicht über die Korridore und die beiden horizontalen Prioritäten liegt bei europäischen Koordinatoren, die von der Europäischen Kommission ernannt werden.</a:t>
            </a:r>
          </a:p>
          <a:p>
            <a:endParaRPr lang="de-AT" dirty="0"/>
          </a:p>
          <a:p>
            <a:r>
              <a:rPr lang="de-AT" baseline="0" dirty="0"/>
              <a:t>Die </a:t>
            </a:r>
            <a:r>
              <a:rPr lang="de-AT" baseline="0" dirty="0" err="1"/>
              <a:t>Motorways</a:t>
            </a:r>
            <a:r>
              <a:rPr lang="de-AT" baseline="0" dirty="0"/>
              <a:t> </a:t>
            </a:r>
            <a:r>
              <a:rPr lang="de-AT" baseline="0" dirty="0" err="1"/>
              <a:t>of</a:t>
            </a:r>
            <a:r>
              <a:rPr lang="de-AT" baseline="0" dirty="0"/>
              <a:t> </a:t>
            </a:r>
            <a:r>
              <a:rPr lang="de-AT" baseline="0" dirty="0" err="1"/>
              <a:t>the</a:t>
            </a:r>
            <a:r>
              <a:rPr lang="de-AT" baseline="0" dirty="0"/>
              <a:t> </a:t>
            </a:r>
            <a:r>
              <a:rPr lang="de-AT" baseline="0" dirty="0" err="1"/>
              <a:t>Sea</a:t>
            </a:r>
            <a:r>
              <a:rPr lang="de-AT" baseline="0" dirty="0"/>
              <a:t> - </a:t>
            </a:r>
            <a:r>
              <a:rPr lang="de-AT" baseline="0" dirty="0" err="1"/>
              <a:t>MoS</a:t>
            </a:r>
            <a:r>
              <a:rPr lang="de-AT" baseline="0" dirty="0"/>
              <a:t> sind der maritime Pfeiler des TEN-T. Sie besteht aus Kurzstreckenseeverkehrsverbindungen, Häfen, zugehörigen maritimen Infrastrukturen, Ausrüstungen, Einrichtungen und einschlägigen Verwaltungsformalitäten. Die </a:t>
            </a:r>
            <a:r>
              <a:rPr lang="de-AT" baseline="0" dirty="0" err="1"/>
              <a:t>MoS</a:t>
            </a:r>
            <a:r>
              <a:rPr lang="de-AT" baseline="0" dirty="0"/>
              <a:t> tragen zur Schaffung eines europäischen Seeverkehrsraums ohne Hindernisse bei, indem sie die Kernnetzkorridore durch die Integration von Seeverbindungen mit dem Hinterland verbinden. Auf diese Weise sollen effizientere, wirtschaftlich tragfähige und nachhaltige Alternativen zum reinen Straßenverkehr geschaffen werden. Der </a:t>
            </a:r>
            <a:r>
              <a:rPr lang="de-AT" baseline="0" dirty="0" err="1"/>
              <a:t>MoS</a:t>
            </a:r>
            <a:r>
              <a:rPr lang="de-AT" baseline="0" dirty="0"/>
              <a:t> hat eine doppelte Wirkung: Er verbessert den Zugang zu den Märkten in ganz Europa. </a:t>
            </a:r>
          </a:p>
          <a:p>
            <a:endParaRPr lang="de-AT" baseline="0" dirty="0"/>
          </a:p>
          <a:p>
            <a:r>
              <a:rPr lang="de-AT" baseline="0" dirty="0"/>
              <a:t>Quellen: Europäische Kommission (2018) Infrastructure – TEN-T – </a:t>
            </a:r>
            <a:r>
              <a:rPr lang="de-AT" baseline="0" dirty="0" err="1"/>
              <a:t>Connecting</a:t>
            </a:r>
            <a:r>
              <a:rPr lang="de-AT" baseline="0" dirty="0"/>
              <a:t> Europe. Online: https://ec.europa.eu/transport/themes/infrastructure/ten-t-guidelines/maps_en [24.04.2020]</a:t>
            </a:r>
          </a:p>
          <a:p>
            <a:endParaRPr lang="de-AT" baseline="0" dirty="0"/>
          </a:p>
          <a:p>
            <a:r>
              <a:rPr lang="de-AT" baseline="0" dirty="0"/>
              <a:t>Europäische Kommission (2018) </a:t>
            </a:r>
            <a:r>
              <a:rPr lang="de-AT" baseline="0" dirty="0" err="1"/>
              <a:t>Motorways</a:t>
            </a:r>
            <a:r>
              <a:rPr lang="de-AT" baseline="0" dirty="0"/>
              <a:t> </a:t>
            </a:r>
            <a:r>
              <a:rPr lang="de-AT" baseline="0" dirty="0" err="1"/>
              <a:t>of</a:t>
            </a:r>
            <a:r>
              <a:rPr lang="de-AT" baseline="0" dirty="0"/>
              <a:t> </a:t>
            </a:r>
            <a:r>
              <a:rPr lang="de-AT" baseline="0" dirty="0" err="1"/>
              <a:t>the</a:t>
            </a:r>
            <a:r>
              <a:rPr lang="de-AT" baseline="0" dirty="0"/>
              <a:t> </a:t>
            </a:r>
            <a:r>
              <a:rPr lang="de-AT" baseline="0" dirty="0" err="1"/>
              <a:t>Sea</a:t>
            </a:r>
            <a:r>
              <a:rPr lang="de-AT" baseline="0" dirty="0"/>
              <a:t>. Online: https://ec.europa.eu/transport/themes/infrastructure/motorways-sea_en [24.04.2020]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695711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b="0" i="0" u="none" strike="noStrike" kern="1200" baseline="0" dirty="0">
                <a:solidFill>
                  <a:schemeClr val="tx1"/>
                </a:solidFill>
                <a:latin typeface="+mn-lt"/>
                <a:ea typeface="+mn-ea"/>
                <a:cs typeface="+mn-cs"/>
              </a:rPr>
              <a:t>In der obenstehenden Tabelle sind die Parameter der als international eingestuften </a:t>
            </a:r>
            <a:r>
              <a:rPr lang="de-AT" sz="1000" b="1" i="0" u="none" strike="noStrike" kern="1200" baseline="0" dirty="0">
                <a:solidFill>
                  <a:schemeClr val="tx1"/>
                </a:solidFill>
                <a:latin typeface="+mn-lt"/>
                <a:ea typeface="+mn-ea"/>
                <a:cs typeface="+mn-cs"/>
              </a:rPr>
              <a:t>Wasserstraßenklassen anhand von Typschiffen und Schiffsverbänden </a:t>
            </a:r>
            <a:r>
              <a:rPr lang="de-AT" sz="1000" b="0" i="0" u="none" strike="noStrike" kern="1200" baseline="0" dirty="0">
                <a:solidFill>
                  <a:schemeClr val="tx1"/>
                </a:solidFill>
                <a:latin typeface="+mn-lt"/>
                <a:ea typeface="+mn-ea"/>
                <a:cs typeface="+mn-cs"/>
              </a:rPr>
              <a:t>dargestellt, die eine Wasserstraße der jeweiligen Klasse befahren können.</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r>
              <a:rPr lang="de-AT" sz="1000" b="0" i="0" u="none" strike="noStrike" kern="1200" baseline="0" dirty="0">
                <a:solidFill>
                  <a:schemeClr val="tx1"/>
                </a:solidFill>
                <a:latin typeface="+mn-lt"/>
                <a:ea typeface="+mn-ea"/>
                <a:cs typeface="+mn-cs"/>
              </a:rPr>
              <a:t>Wasserstraßenklassen werden mit römischen Zahlen von I bis VII bezeichnet. Wirtschaftliche Bedeutung für den internationalen Güterverkehr haben </a:t>
            </a:r>
            <a:r>
              <a:rPr lang="de-AT" sz="1000" b="1" i="0" u="none" strike="noStrike" kern="1200" baseline="0" dirty="0">
                <a:solidFill>
                  <a:schemeClr val="tx1"/>
                </a:solidFill>
                <a:latin typeface="+mn-lt"/>
                <a:ea typeface="+mn-ea"/>
                <a:cs typeface="+mn-cs"/>
              </a:rPr>
              <a:t>Wasserstraßen der Klasse IV und höher</a:t>
            </a:r>
            <a:r>
              <a:rPr lang="de-AT" sz="1000" b="0" i="0" u="none" strike="noStrike" kern="1200" baseline="0" dirty="0">
                <a:solidFill>
                  <a:schemeClr val="tx1"/>
                </a:solidFill>
                <a:latin typeface="+mn-lt"/>
                <a:ea typeface="+mn-ea"/>
                <a:cs typeface="+mn-cs"/>
              </a:rPr>
              <a:t>. Die Klassen I bis III kennzeichnen Wasserstraßen von regionaler bzw. nationaler Bedeutung. Die Klasse einer Binnenwasserstraße wird bestimmt von der </a:t>
            </a:r>
            <a:r>
              <a:rPr lang="de-AT" sz="1000" b="1" i="0" u="none" strike="noStrike" kern="1200" baseline="0" dirty="0">
                <a:solidFill>
                  <a:schemeClr val="tx1"/>
                </a:solidFill>
                <a:latin typeface="+mn-lt"/>
                <a:ea typeface="+mn-ea"/>
                <a:cs typeface="+mn-cs"/>
              </a:rPr>
              <a:t>maximalen Größe der Schiffe</a:t>
            </a:r>
            <a:r>
              <a:rPr lang="de-AT" sz="1000" b="0" i="0" u="none" strike="noStrike" kern="1200" baseline="0" dirty="0">
                <a:solidFill>
                  <a:schemeClr val="tx1"/>
                </a:solidFill>
                <a:latin typeface="+mn-lt"/>
                <a:ea typeface="+mn-ea"/>
                <a:cs typeface="+mn-cs"/>
              </a:rPr>
              <a:t>, die auf dieser Wasserstraße einsetzbar sind. Entscheidend sind hierbei die </a:t>
            </a:r>
            <a:r>
              <a:rPr lang="de-AT" sz="1000" b="1" i="0" u="none" strike="noStrike" kern="1200" baseline="0" dirty="0">
                <a:solidFill>
                  <a:schemeClr val="tx1"/>
                </a:solidFill>
                <a:latin typeface="+mn-lt"/>
                <a:ea typeface="+mn-ea"/>
                <a:cs typeface="+mn-cs"/>
              </a:rPr>
              <a:t>Breite </a:t>
            </a:r>
            <a:r>
              <a:rPr lang="de-AT" sz="1000" b="0" i="0" u="none" strike="noStrike" kern="1200" baseline="0" dirty="0">
                <a:solidFill>
                  <a:schemeClr val="tx1"/>
                </a:solidFill>
                <a:latin typeface="+mn-lt"/>
                <a:ea typeface="+mn-ea"/>
                <a:cs typeface="+mn-cs"/>
              </a:rPr>
              <a:t>und die </a:t>
            </a:r>
            <a:r>
              <a:rPr lang="de-AT" sz="1000" b="1" i="0" u="none" strike="noStrike" kern="1200" baseline="0" dirty="0">
                <a:solidFill>
                  <a:schemeClr val="tx1"/>
                </a:solidFill>
                <a:latin typeface="+mn-lt"/>
                <a:ea typeface="+mn-ea"/>
                <a:cs typeface="+mn-cs"/>
              </a:rPr>
              <a:t>Länge </a:t>
            </a:r>
            <a:r>
              <a:rPr lang="de-AT" sz="1000" b="0" i="0" u="none" strike="noStrike" kern="1200" baseline="0" dirty="0">
                <a:solidFill>
                  <a:schemeClr val="tx1"/>
                </a:solidFill>
                <a:latin typeface="+mn-lt"/>
                <a:ea typeface="+mn-ea"/>
                <a:cs typeface="+mn-cs"/>
              </a:rPr>
              <a:t>von Binnenschiffen und Schiffsverbänden, da sie fixe Bezugsgrößen darstellen. Begrenzungen des für eine internationale Wasserstraße festgelegten </a:t>
            </a:r>
            <a:r>
              <a:rPr lang="de-AT" sz="1000" b="1" i="0" u="none" strike="noStrike" kern="1200" baseline="0" dirty="0">
                <a:solidFill>
                  <a:schemeClr val="tx1"/>
                </a:solidFill>
                <a:latin typeface="+mn-lt"/>
                <a:ea typeface="+mn-ea"/>
                <a:cs typeface="+mn-cs"/>
              </a:rPr>
              <a:t>Mindest-Tiefgangs </a:t>
            </a:r>
            <a:r>
              <a:rPr lang="de-AT" sz="1000" b="0" i="0" u="none" strike="noStrike" kern="1200" baseline="0" dirty="0">
                <a:solidFill>
                  <a:schemeClr val="tx1"/>
                </a:solidFill>
                <a:latin typeface="+mn-lt"/>
                <a:ea typeface="+mn-ea"/>
                <a:cs typeface="+mn-cs"/>
              </a:rPr>
              <a:t>von Schiffen (2,50 m) und der lichten </a:t>
            </a:r>
            <a:r>
              <a:rPr lang="de-AT" sz="1000" b="1" i="0" u="none" strike="noStrike" kern="1200" baseline="0" dirty="0">
                <a:solidFill>
                  <a:schemeClr val="tx1"/>
                </a:solidFill>
                <a:latin typeface="+mn-lt"/>
                <a:ea typeface="+mn-ea"/>
                <a:cs typeface="+mn-cs"/>
              </a:rPr>
              <a:t>Mindest-Durchfahrtshöhe </a:t>
            </a:r>
            <a:r>
              <a:rPr lang="de-AT" sz="1000" b="0" i="0" u="none" strike="noStrike" kern="1200" baseline="0" dirty="0">
                <a:solidFill>
                  <a:schemeClr val="tx1"/>
                </a:solidFill>
                <a:latin typeface="+mn-lt"/>
                <a:ea typeface="+mn-ea"/>
                <a:cs typeface="+mn-cs"/>
              </a:rPr>
              <a:t>unter Brücken (5,25 m bezogen auf den Höchsten Schifffahrtswasserstand) sind nur ausnahmsweise und für bestehende Wasserstraßen möglich.</a:t>
            </a:r>
          </a:p>
          <a:p>
            <a:endParaRPr lang="de-DE" sz="1000" dirty="0"/>
          </a:p>
          <a:p>
            <a:r>
              <a:rPr lang="de-DE" sz="1000" dirty="0"/>
              <a:t>Quelle:</a:t>
            </a:r>
            <a:r>
              <a:rPr lang="de-DE" sz="1000" baseline="0" dirty="0"/>
              <a:t> </a:t>
            </a:r>
            <a:r>
              <a:rPr lang="en-GB" sz="1000" b="0" noProof="0" dirty="0" err="1"/>
              <a:t>Handbuch</a:t>
            </a:r>
            <a:r>
              <a:rPr lang="en-GB" sz="1000" b="0" noProof="0" dirty="0"/>
              <a:t> der </a:t>
            </a:r>
            <a:r>
              <a:rPr lang="en-GB" sz="1000" b="0" noProof="0" dirty="0" err="1"/>
              <a:t>Donauschifffahrt</a:t>
            </a:r>
            <a:r>
              <a:rPr lang="en-GB" sz="1000" b="0" baseline="0" noProof="0" dirty="0"/>
              <a:t>, </a:t>
            </a:r>
            <a:r>
              <a:rPr lang="de-DE" sz="1000" b="0" baseline="0" noProof="0" dirty="0"/>
              <a:t>S</a:t>
            </a:r>
            <a:r>
              <a:rPr lang="de-DE" sz="1000" baseline="0" dirty="0"/>
              <a:t>. 42-43</a:t>
            </a:r>
          </a:p>
          <a:p>
            <a:r>
              <a:rPr lang="de-DE" sz="1000" baseline="0" dirty="0"/>
              <a:t>Bildquelle: viadonau im Handbuch der Donauschifffahrt, S. 49</a:t>
            </a:r>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335575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Europa verfügt über 40.000 km Wasserstraßen, von denen die Hälfte für Schiffe mit einer Kapazität von 1.000 Tonnen befahrbar ist. </a:t>
            </a:r>
            <a:r>
              <a:rPr lang="de-AT" sz="1000" kern="1200" dirty="0">
                <a:solidFill>
                  <a:schemeClr val="tx1"/>
                </a:solidFill>
                <a:effectLst/>
                <a:latin typeface="+mn-lt"/>
                <a:ea typeface="+mn-ea"/>
                <a:cs typeface="+mn-cs"/>
              </a:rPr>
              <a:t>Aktuell (mit dem</a:t>
            </a:r>
            <a:r>
              <a:rPr lang="de-AT" sz="1000" kern="1200" baseline="0" dirty="0">
                <a:solidFill>
                  <a:schemeClr val="tx1"/>
                </a:solidFill>
                <a:effectLst/>
                <a:latin typeface="+mn-lt"/>
                <a:ea typeface="+mn-ea"/>
                <a:cs typeface="+mn-cs"/>
              </a:rPr>
              <a:t> Beitritt Kroatiens zur EU) haben 19 von 28 </a:t>
            </a:r>
            <a:r>
              <a:rPr lang="de-AT" sz="1000" kern="1200" dirty="0">
                <a:solidFill>
                  <a:schemeClr val="tx1"/>
                </a:solidFill>
                <a:effectLst/>
                <a:latin typeface="+mn-lt"/>
                <a:ea typeface="+mn-ea"/>
                <a:cs typeface="+mn-cs"/>
              </a:rPr>
              <a:t>EU-Mitgliedstaaten Zugang zu schiffbaren Wasserstraßen. Innerhalb Europa hat Frankreich die meisten verfügbaren Wasserstraßen (einschließlich Flüsse, Kanäle und andere Gewässer, die befahrbar sind), gefolgt von Finnland. Deutschland steht auf dem dritten Platz. Im Gegensatz dazu hat Österreich nur 358 km schiffbare Wasserstraßen.</a:t>
            </a: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Obwohl viele Binnenwasserstraßen zur Verfügung stehen, ist die Binnenschifffahrt im Allgemeinen die in Europa am seltensten genutzte Verkehrsart. Dennoch gibt es auf nationaler Ebene unterschiedliche Werte: In den Niederlanden hat die Binnenschifffahrt mit 43,2 % im Jahr 2018 (% an gesamten Tonnenkilometern) den höchsten Anteil am Modal Split des Binnengüterverkehrs und auch Rumänien und Bulgarien haben einen relativ hohen Anteil im Vergleich zu anderen Ländern in Europa. Im Gegensatz dazu hat die Binnenschifffahrt in anderen Ländern (z. B. Österreich, Lettland oder Litauen) einen sehr geringen bis gar keinen Anteil am Modal Split. Diese Unterschiede können durch unterschiedliche limitierende Faktoren wie Zugänglichkeit, Transportentfernung und Transportvolumen erklärt werden. Die Zugänglichkeit der Binnenwasserstraßen durch die Häfen ist entscheidend, um die verstärkte Nutzung der Binnenwasserstraßen zu fördern. Darüber hinaus wird die Binnenschifffahrt eher genutzt, wenn die Transportentfernung relativ lang und das Transportvolumen relativ hoch ist. Dies ist nur möglich, wenn eine geeignete Wasserstraßeninfrastruktur vorhanden ist.</a:t>
            </a:r>
          </a:p>
          <a:p>
            <a:endParaRPr lang="en-US" sz="100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noProof="0" dirty="0" err="1"/>
              <a:t>Quellen</a:t>
            </a:r>
            <a:r>
              <a:rPr lang="en-US" sz="1000" baseline="0" noProof="0" dirty="0"/>
              <a:t>: </a:t>
            </a:r>
            <a:r>
              <a:rPr lang="en-GB" sz="1000" b="0" noProof="0" dirty="0" err="1"/>
              <a:t>Handbuch</a:t>
            </a:r>
            <a:r>
              <a:rPr lang="en-GB" sz="1000" b="0" baseline="0" noProof="0" dirty="0"/>
              <a:t> der </a:t>
            </a:r>
            <a:r>
              <a:rPr lang="en-GB" sz="1000" b="0" baseline="0" noProof="0" dirty="0" err="1"/>
              <a:t>Donauschifffahrt</a:t>
            </a:r>
            <a:r>
              <a:rPr lang="en-GB" sz="1000" b="0" baseline="0" noProof="0" dirty="0"/>
              <a:t>, S.</a:t>
            </a:r>
            <a:r>
              <a:rPr lang="en-US" sz="1000" baseline="0" noProof="0" dirty="0"/>
              <a:t>44</a:t>
            </a:r>
          </a:p>
          <a:p>
            <a:endParaRPr lang="en-US"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t>“Facts &amp; Figures- Inland Navigation in Europe”, slide 2, URL: http://de.slideshare.net/carolinevandeleur/platina-ff-general-14427068 </a:t>
            </a:r>
            <a:r>
              <a:rPr lang="en-GB" sz="1000" dirty="0"/>
              <a:t>[24.04.2020]</a:t>
            </a:r>
          </a:p>
          <a:p>
            <a:endParaRPr lang="en-US"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t>Eurostat, “Freight transport statistics – modal split”,</a:t>
            </a:r>
            <a:r>
              <a:rPr lang="en-GB" sz="1000" baseline="0" dirty="0"/>
              <a:t> (2016), URL: </a:t>
            </a:r>
            <a:r>
              <a:rPr lang="en-GB" sz="1000" dirty="0"/>
              <a:t>http://ec.europa.eu/eurostat/statistics-explained/index.php/Freight_transport_statistics_-_modal_split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t>Eurostat: “Modal Split of Freight Transport”: URL:</a:t>
            </a:r>
            <a:r>
              <a:rPr lang="en-GB" sz="1000" baseline="0" dirty="0"/>
              <a:t> </a:t>
            </a:r>
            <a:r>
              <a:rPr lang="en-GB" sz="1000" dirty="0"/>
              <a:t>https://ec.europa.eu/eurostat/tgm/refreshTableAction.do?tab=table&amp;plugin=1&amp;pcode=t2020_rk320&amp;language=en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defTabSz="902970">
              <a:defRPr/>
            </a:pPr>
            <a:r>
              <a:rPr lang="en-GB" sz="1000" dirty="0" err="1"/>
              <a:t>Indexmundi</a:t>
            </a:r>
            <a:r>
              <a:rPr lang="en-GB" sz="1000" dirty="0"/>
              <a:t>,</a:t>
            </a:r>
            <a:r>
              <a:rPr lang="en-GB" sz="1000" baseline="0" dirty="0"/>
              <a:t> URL: </a:t>
            </a:r>
            <a:r>
              <a:rPr lang="en-GB" sz="1000" dirty="0"/>
              <a:t>http://www.indexmundi.com/map/?t=10&amp;v=116&amp;r=eu&amp;l=en [24.04.2020].</a:t>
            </a:r>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2132718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Das größte auf Binnenwasserstraßen transportierte Volumen fließt von den Seehäfen der Nordsee wie Rotterdam, Antwerpen oder Amsterdam nach Deutschland und in die Schweiz. </a:t>
            </a:r>
            <a:r>
              <a:rPr lang="de-AT" sz="1000" kern="1200" dirty="0">
                <a:solidFill>
                  <a:schemeClr val="tx1"/>
                </a:solidFill>
                <a:effectLst/>
                <a:latin typeface="+mn-lt"/>
                <a:ea typeface="+mn-ea"/>
                <a:cs typeface="+mn-cs"/>
              </a:rPr>
              <a:t>So werden rund 68% der auf Binnenwasserstraßen in Europa transportierten Mengen auf der Rheinroute befördert. Im Jahr 2013 wurden 193,5 Millionen Tonnen auf dem "traditionellen Rhein" transportiert, der sich zwischen der Schweiz und der deutsch-niederländischen Grenze erstreckt. Insgesamt wurden 2010 auf der Rheinstraße 330 Millionen Tonnen transportiert.</a:t>
            </a:r>
            <a:br>
              <a:rPr lang="de-AT" sz="1000" kern="1200" dirty="0">
                <a:solidFill>
                  <a:schemeClr val="tx1"/>
                </a:solidFill>
                <a:effectLst/>
                <a:latin typeface="+mn-lt"/>
                <a:ea typeface="+mn-ea"/>
                <a:cs typeface="+mn-cs"/>
              </a:rPr>
            </a:b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Auch die Nord-Süd-Verbindung von den Niederlanden nach Nordfrankreich über Belgien mit einem Anteil von ca. 16% ist eine wichtige Binnenschifffahrtsroute in Europa. Diese Route ist wichtig für Transporte zwischen Frankreich, Belgien und den Niederlanden, obwohl das Transportaufkommen relativ gering ist.</a:t>
            </a: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Eine weitere wichtige Binnenwasserstraße in Europa ist die Donau mit einem Anteil von 14% am Verkehr.</a:t>
            </a:r>
            <a:br>
              <a:rPr lang="de-AT" sz="1000" kern="1200" dirty="0">
                <a:solidFill>
                  <a:schemeClr val="tx1"/>
                </a:solidFill>
                <a:effectLst/>
                <a:latin typeface="+mn-lt"/>
                <a:ea typeface="+mn-ea"/>
                <a:cs typeface="+mn-cs"/>
              </a:rPr>
            </a:b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Im Gegensatz dazu macht die Ost-West-Route nur 2% des auf Binnenwasserstraßen in Europa transportierten Volumens aus. Der Transport erfolgt hauptsächlich innerhalb Deutschlands, zwischen dem Ruhrgebiet und dem Gebiet zwischen Berlin und der Elbe.</a:t>
            </a:r>
            <a:br>
              <a:rPr lang="de-AT" sz="1000" kern="1200" dirty="0">
                <a:solidFill>
                  <a:schemeClr val="tx1"/>
                </a:solidFill>
                <a:effectLst/>
                <a:latin typeface="+mn-lt"/>
                <a:ea typeface="+mn-ea"/>
                <a:cs typeface="+mn-cs"/>
              </a:rPr>
            </a:b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Mit Ausnahme der Ost-West-Route sind alle genannten Binnenwasserstraßen für den internationalen Verkehr wichtig.</a:t>
            </a:r>
          </a:p>
          <a:p>
            <a:endParaRPr lang="en-GB" sz="1000" noProof="0" dirty="0"/>
          </a:p>
          <a:p>
            <a:r>
              <a:rPr lang="en-GB" sz="1000" noProof="0" dirty="0" err="1"/>
              <a:t>Quellen</a:t>
            </a:r>
            <a:r>
              <a:rPr lang="de-DE" sz="1000" dirty="0"/>
              <a:t>:</a:t>
            </a:r>
            <a:r>
              <a:rPr lang="de-DE" sz="1000" baseline="0" dirty="0"/>
              <a:t> </a:t>
            </a:r>
            <a:endParaRPr lang="en-US" sz="1000" dirty="0"/>
          </a:p>
          <a:p>
            <a:r>
              <a:rPr lang="en-US" sz="1000" dirty="0"/>
              <a:t>Central Commission</a:t>
            </a:r>
            <a:r>
              <a:rPr lang="en-US" sz="1000" baseline="0" dirty="0"/>
              <a:t> for the navigation of the Rhine, “Information on the waterway Rhine”, URL: </a:t>
            </a:r>
            <a:r>
              <a:rPr lang="en-US" sz="1000" dirty="0"/>
              <a:t>http://www.ccr-zkr.org/12030100-en.html [27.04.2020]</a:t>
            </a:r>
          </a:p>
          <a:p>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Central Commission</a:t>
            </a:r>
            <a:r>
              <a:rPr lang="en-US" sz="1000" baseline="0" dirty="0"/>
              <a:t> for the navigation of the Rhine, “Market observation for inland navigation in Europe”, (2008), </a:t>
            </a:r>
            <a:r>
              <a:rPr lang="en-US" sz="1000" dirty="0"/>
              <a:t>p.11/12, Online: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http://www.ccr-zkr.org/files/documents/om/om07I_en.pdf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Pastori</a:t>
            </a:r>
            <a:r>
              <a:rPr lang="en-US" sz="1000" baseline="0" dirty="0"/>
              <a:t> E., “Modal share of freight transport to and from EU ports”, (2015), </a:t>
            </a:r>
            <a:r>
              <a:rPr lang="en-US" sz="1000" dirty="0"/>
              <a:t>p.29, Online: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http://www.europarl.europa.eu/RegData/etudes/STUD/2015/540350/IPOL_STU(2015)540350_EN.pdf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Quispel</a:t>
            </a:r>
            <a:r>
              <a:rPr lang="en-US" sz="1000" baseline="0" dirty="0"/>
              <a:t> M., “</a:t>
            </a:r>
            <a:r>
              <a:rPr lang="en-GB" sz="1000" baseline="0" dirty="0"/>
              <a:t>Medium and long term perspectives of Inland Waterway Transport in the European Union”, Online: </a:t>
            </a:r>
            <a:r>
              <a:rPr lang="en-US" sz="1000" dirty="0"/>
              <a:t>http://ec.europa.eu/transport/modes/inland/events/doc/2011-07-05-naiades-stakeholder/2011-07-05-presentation-perspectives.pdf [27.04.2020]</a:t>
            </a:r>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598236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Die Route des Rheins verläuft von Rotterdam (Niederlande) nach Basel (Schweiz) und hat eine Länge von 1.320 km. Im Jahr 2010 wurden auf dem 885</a:t>
            </a:r>
            <a:r>
              <a:rPr lang="de-DE" sz="1000" kern="1200" baseline="0" dirty="0">
                <a:solidFill>
                  <a:schemeClr val="tx1"/>
                </a:solidFill>
                <a:effectLst/>
                <a:latin typeface="+mn-lt"/>
                <a:ea typeface="+mn-ea"/>
                <a:cs typeface="+mn-cs"/>
              </a:rPr>
              <a:t> km langen schiffbaren Abschnitt des Rheins</a:t>
            </a:r>
            <a:r>
              <a:rPr lang="de-DE" sz="1000" kern="1200" dirty="0">
                <a:solidFill>
                  <a:schemeClr val="tx1"/>
                </a:solidFill>
                <a:effectLst/>
                <a:latin typeface="+mn-lt"/>
                <a:ea typeface="+mn-ea"/>
                <a:cs typeface="+mn-cs"/>
              </a:rPr>
              <a:t> 186 Millionen Tonnen transportiert, wobei die durchschnittliche Transportentfernung 200 Kilometer betrug. Zwei Drittel aller Güter, die auf Binnenwasserstraßen in Europa transportiert werden, passieren den Rhein. Dies unterstreicht die Bedeutung dieser Binnenwasserstraße für die europäische Wirtschaft und den Verkehrssektor.</a:t>
            </a:r>
            <a:br>
              <a:rPr lang="de-DE" sz="1000" kern="1200" dirty="0">
                <a:solidFill>
                  <a:schemeClr val="tx1"/>
                </a:solidFill>
                <a:effectLst/>
                <a:latin typeface="+mn-lt"/>
                <a:ea typeface="+mn-ea"/>
                <a:cs typeface="+mn-cs"/>
              </a:rPr>
            </a:br>
            <a:endParaRPr lang="de-DE"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Die Gesamtlänge der Donau beträgt 2.845 (schiffbar: 2.415 Kilometer), wobei die gesamte Strecke schiffbar wäre. Das Transportvolumen betrug 2018 39 Millionen Tonnen. Die Transportstrecke betrug durchschnittlich 600 Kilometer. </a:t>
            </a:r>
            <a:endParaRPr lang="de-AT" sz="1000" kern="1200" dirty="0">
              <a:solidFill>
                <a:schemeClr val="tx1"/>
              </a:solidFill>
              <a:effectLst/>
              <a:latin typeface="+mn-lt"/>
              <a:ea typeface="+mn-ea"/>
              <a:cs typeface="+mn-cs"/>
            </a:endParaRPr>
          </a:p>
          <a:p>
            <a:endParaRPr lang="en-GB" sz="10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err="1"/>
              <a:t>Quellen</a:t>
            </a:r>
            <a:r>
              <a:rPr lang="en-GB" sz="1000" noProof="0" dirty="0"/>
              <a:t>: </a:t>
            </a:r>
            <a:r>
              <a:rPr lang="en-GB" sz="1000" b="0" noProof="0" dirty="0" err="1"/>
              <a:t>Handbuch</a:t>
            </a:r>
            <a:r>
              <a:rPr lang="en-GB" sz="1000" b="0" noProof="0" dirty="0"/>
              <a:t> der </a:t>
            </a:r>
            <a:r>
              <a:rPr lang="en-GB" sz="1000" b="0" noProof="0" dirty="0" err="1"/>
              <a:t>Donauschifffahrt</a:t>
            </a:r>
            <a:r>
              <a:rPr lang="en-GB" sz="1000" b="0" baseline="0" noProof="0" dirty="0"/>
              <a:t>, S</a:t>
            </a:r>
            <a:r>
              <a:rPr lang="en-GB" sz="1000" baseline="0" noProof="0" dirty="0"/>
              <a:t>. 20-21</a:t>
            </a:r>
          </a:p>
          <a:p>
            <a:endParaRPr lang="en-GB" sz="1000" noProof="0" dirty="0"/>
          </a:p>
          <a:p>
            <a:r>
              <a:rPr lang="en-GB" sz="1000" noProof="0" dirty="0"/>
              <a:t>Observatory</a:t>
            </a:r>
            <a:r>
              <a:rPr lang="en-GB" sz="1000" baseline="0" noProof="0" dirty="0"/>
              <a:t> of European inland navigation, URL: </a:t>
            </a:r>
            <a:r>
              <a:rPr lang="en-GB" sz="1000" noProof="0" dirty="0"/>
              <a:t>http://www.inland-navigation.org/river/rhine/ [24.04.2020]</a:t>
            </a:r>
          </a:p>
          <a:p>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 inland navigation network, URL: http://www.wwinn.org/the-rhine [24.04.2020].</a:t>
            </a:r>
          </a:p>
          <a:p>
            <a:endParaRPr lang="en-GB" sz="1000" noProof="0" dirty="0"/>
          </a:p>
          <a:p>
            <a:r>
              <a:rPr lang="en-GB" sz="1000" baseline="0" noProof="0" dirty="0" err="1"/>
              <a:t>Zentralkommission</a:t>
            </a:r>
            <a:r>
              <a:rPr lang="en-GB" sz="1000" baseline="0" noProof="0" dirty="0"/>
              <a:t> </a:t>
            </a:r>
            <a:r>
              <a:rPr lang="en-GB" sz="1000" baseline="0" noProof="0" dirty="0" err="1"/>
              <a:t>für</a:t>
            </a:r>
            <a:r>
              <a:rPr lang="en-GB" sz="1000" baseline="0" noProof="0" dirty="0"/>
              <a:t> die </a:t>
            </a:r>
            <a:r>
              <a:rPr lang="en-GB" sz="1000" baseline="0" noProof="0" dirty="0" err="1"/>
              <a:t>Rheinschifffahrt</a:t>
            </a:r>
            <a:r>
              <a:rPr lang="en-GB" sz="1000" baseline="0" noProof="0" dirty="0"/>
              <a:t> (2017) </a:t>
            </a:r>
            <a:r>
              <a:rPr lang="en-GB" sz="1000" baseline="0" noProof="0" dirty="0" err="1"/>
              <a:t>Jahresbericht</a:t>
            </a:r>
            <a:r>
              <a:rPr lang="en-GB" sz="1000" baseline="0" noProof="0" dirty="0"/>
              <a:t> 2017 </a:t>
            </a:r>
            <a:r>
              <a:rPr lang="en-GB" sz="1000" baseline="0" noProof="0" dirty="0" err="1"/>
              <a:t>Europäische</a:t>
            </a:r>
            <a:r>
              <a:rPr lang="en-GB" sz="1000" baseline="0" noProof="0" dirty="0"/>
              <a:t> </a:t>
            </a:r>
            <a:r>
              <a:rPr lang="en-GB" sz="1000" baseline="0" noProof="0" dirty="0" err="1"/>
              <a:t>Binnenschifffahrt</a:t>
            </a:r>
            <a:r>
              <a:rPr lang="en-GB" sz="1000" baseline="0" noProof="0" dirty="0"/>
              <a:t> </a:t>
            </a:r>
            <a:r>
              <a:rPr lang="en-GB" sz="1000" baseline="0" noProof="0" dirty="0" err="1"/>
              <a:t>Marktbeobachtung</a:t>
            </a:r>
            <a:r>
              <a:rPr lang="en-GB" sz="1000" baseline="0" noProof="0" dirty="0"/>
              <a:t>. S.24-25. </a:t>
            </a:r>
          </a:p>
          <a:p>
            <a:endParaRPr lang="en-GB" sz="1000" baseline="0"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4289084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überwiegend transportierten Güter 2018 auf dem Rhein waren feste mineralische Brennstoffe, Erdölprodukte und Erze. Die meisten Gütermengen werden im Duisburger Hafen (Binnenhafen) und im Hafen von Rotterdam (Seehafen) umgeschlagen.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wichtigsten Güter für den Transport auf dem Rhein sind Container, gewichtsintensive Güter und Chemikalien.</a:t>
            </a:r>
          </a:p>
          <a:p>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Der wichtigste Markt für den Güterverkehr auf der Donau ist der Transport von Eisen- und Eisenerzen. Deshalb kann die Produktkategorie (Erze und Metallabfälle) im Jahr 2021 als die am häufigsten transportierte an der Donau identifiziert werden, gefolgt von Erdöl und landwirtschaftlichen Produkten.</a:t>
            </a:r>
            <a:br>
              <a:rPr lang="de-DE" sz="1200" kern="1200" dirty="0">
                <a:solidFill>
                  <a:schemeClr val="tx1"/>
                </a:solidFill>
                <a:effectLst/>
                <a:latin typeface="+mn-lt"/>
                <a:ea typeface="+mn-ea"/>
                <a:cs typeface="+mn-cs"/>
              </a:rPr>
            </a:br>
            <a:endParaRPr lang="de-AT" dirty="0"/>
          </a:p>
          <a:p>
            <a:endParaRPr lang="de-AT" dirty="0"/>
          </a:p>
          <a:p>
            <a:r>
              <a:rPr lang="en-GB" sz="1200" noProof="0" dirty="0" err="1"/>
              <a:t>Quellen</a:t>
            </a:r>
            <a:r>
              <a:rPr lang="en-GB" sz="1200" noProof="0" dirty="0"/>
              <a:t>:</a:t>
            </a:r>
          </a:p>
          <a:p>
            <a:pPr defTabSz="905988">
              <a:defRPr/>
            </a:pPr>
            <a:r>
              <a:rPr lang="en-GB" sz="1200" dirty="0"/>
              <a:t>World wide inland navigation network, URL: http://www.wwinn.org/the-rhine [21.03.2020]</a:t>
            </a:r>
          </a:p>
          <a:p>
            <a:pPr defTabSz="905988">
              <a:defRPr/>
            </a:pPr>
            <a:endParaRPr lang="en-GB" sz="1200" dirty="0"/>
          </a:p>
          <a:p>
            <a:r>
              <a:rPr lang="en-GB" sz="1200" dirty="0" err="1"/>
              <a:t>Handbuch</a:t>
            </a:r>
            <a:r>
              <a:rPr lang="en-GB" sz="1200" dirty="0"/>
              <a:t> der </a:t>
            </a:r>
            <a:r>
              <a:rPr lang="en-GB" sz="1200" dirty="0" err="1"/>
              <a:t>Donauschifffahrt</a:t>
            </a:r>
            <a:r>
              <a:rPr lang="en-GB" sz="1200" dirty="0"/>
              <a:t>, S. 20,21</a:t>
            </a:r>
          </a:p>
          <a:p>
            <a:endParaRPr lang="en-GB" sz="1200" dirty="0"/>
          </a:p>
          <a:p>
            <a:r>
              <a:rPr lang="de-AT" dirty="0"/>
              <a:t>Jahresbericht der </a:t>
            </a:r>
            <a:r>
              <a:rPr lang="de-AT" dirty="0" err="1"/>
              <a:t>viadonau</a:t>
            </a:r>
            <a:r>
              <a:rPr lang="de-AT" dirty="0"/>
              <a:t> 2021,</a:t>
            </a:r>
            <a:r>
              <a:rPr lang="de-AT" baseline="0" dirty="0"/>
              <a:t> S.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Bildquelle</a:t>
            </a:r>
            <a:r>
              <a:rPr lang="en-GB" sz="1200" dirty="0"/>
              <a:t>: </a:t>
            </a:r>
            <a:r>
              <a:rPr lang="en-GB" sz="1200" dirty="0" err="1"/>
              <a:t>eigene</a:t>
            </a:r>
            <a:r>
              <a:rPr lang="en-GB" sz="1200" dirty="0"/>
              <a:t> </a:t>
            </a:r>
            <a:r>
              <a:rPr lang="en-GB" sz="1200" dirty="0" err="1"/>
              <a:t>Darstellung</a:t>
            </a:r>
            <a:r>
              <a:rPr lang="en-GB" sz="1200" baseline="0" dirty="0"/>
              <a:t> in </a:t>
            </a:r>
            <a:r>
              <a:rPr lang="en-GB" sz="1200" baseline="0" dirty="0" err="1"/>
              <a:t>Anlehnung</a:t>
            </a:r>
            <a:r>
              <a:rPr lang="en-GB" sz="1200" baseline="0" dirty="0"/>
              <a:t> an </a:t>
            </a:r>
            <a:r>
              <a:rPr lang="en-GB" sz="1200" dirty="0"/>
              <a:t>URL: http://www.wwinn.org/the-rhine [21.03.2020]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Bildquelle: </a:t>
            </a:r>
            <a:r>
              <a:rPr lang="en-GB" sz="1200" dirty="0" err="1"/>
              <a:t>eigene</a:t>
            </a:r>
            <a:r>
              <a:rPr lang="en-GB" sz="1200" dirty="0"/>
              <a:t> </a:t>
            </a:r>
            <a:r>
              <a:rPr lang="en-GB" sz="1200" dirty="0" err="1"/>
              <a:t>Darstellung</a:t>
            </a:r>
            <a:r>
              <a:rPr lang="en-GB" sz="1200" baseline="0" dirty="0"/>
              <a:t> in </a:t>
            </a:r>
            <a:r>
              <a:rPr lang="en-GB" sz="1200" baseline="0" dirty="0" err="1"/>
              <a:t>Anlehnung</a:t>
            </a:r>
            <a:r>
              <a:rPr lang="en-GB" sz="1200" baseline="0" dirty="0"/>
              <a:t> an </a:t>
            </a:r>
            <a:r>
              <a:rPr lang="de-AT" dirty="0"/>
              <a:t>Jahresbericht der </a:t>
            </a:r>
            <a:r>
              <a:rPr lang="de-AT" dirty="0" err="1"/>
              <a:t>viadonau</a:t>
            </a:r>
            <a:r>
              <a:rPr lang="de-AT" dirty="0"/>
              <a:t> 2021,</a:t>
            </a:r>
            <a:r>
              <a:rPr lang="de-AT" baseline="0" dirty="0"/>
              <a:t> S. 20</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892681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Der Rhein-Main-Donau Korridor verfügt über eine Gesamtlänge von </a:t>
            </a:r>
            <a:r>
              <a:rPr lang="de-AT" sz="1000" b="1" kern="1200" dirty="0">
                <a:solidFill>
                  <a:schemeClr val="tx1"/>
                </a:solidFill>
                <a:effectLst/>
                <a:latin typeface="+mn-lt"/>
                <a:ea typeface="+mn-ea"/>
                <a:cs typeface="+mn-cs"/>
              </a:rPr>
              <a:t>3.504 km </a:t>
            </a:r>
            <a:r>
              <a:rPr lang="de-AT" sz="1000" kern="1200" dirty="0">
                <a:solidFill>
                  <a:schemeClr val="tx1"/>
                </a:solidFill>
                <a:effectLst/>
                <a:latin typeface="+mn-lt"/>
                <a:ea typeface="+mn-ea"/>
                <a:cs typeface="+mn-cs"/>
              </a:rPr>
              <a:t>und verbindet den Hafen von Rotterdam (Niederlande) mit dem Hafen von Constanta (Rumänien) und somit auch </a:t>
            </a:r>
            <a:r>
              <a:rPr lang="de-AT" sz="1000" b="1" kern="1200" dirty="0">
                <a:solidFill>
                  <a:schemeClr val="tx1"/>
                </a:solidFill>
                <a:effectLst/>
                <a:latin typeface="+mn-lt"/>
                <a:ea typeface="+mn-ea"/>
                <a:cs typeface="+mn-cs"/>
              </a:rPr>
              <a:t>15 europäische Länder </a:t>
            </a:r>
            <a:r>
              <a:rPr lang="de-AT" sz="1000" kern="1200" dirty="0">
                <a:solidFill>
                  <a:schemeClr val="tx1"/>
                </a:solidFill>
                <a:effectLst/>
                <a:latin typeface="+mn-lt"/>
                <a:ea typeface="+mn-ea"/>
                <a:cs typeface="+mn-cs"/>
              </a:rPr>
              <a:t>direkt auf dem Wasserweg. Vergleicht man die Wasserstraße Donau mit dem Rhein, so ist diese 2,7 mal Länger als der Rhein. Trotzdem wurden 2017 am Rhein </a:t>
            </a:r>
            <a:r>
              <a:rPr lang="de-AT" sz="1000" b="1" kern="1200" dirty="0">
                <a:solidFill>
                  <a:schemeClr val="tx1"/>
                </a:solidFill>
                <a:effectLst/>
                <a:latin typeface="+mn-lt"/>
                <a:ea typeface="+mn-ea"/>
                <a:cs typeface="+mn-cs"/>
              </a:rPr>
              <a:t>4,8 mal mehr Güter </a:t>
            </a:r>
            <a:r>
              <a:rPr lang="de-AT" sz="1000" kern="1200" dirty="0">
                <a:solidFill>
                  <a:schemeClr val="tx1"/>
                </a:solidFill>
                <a:effectLst/>
                <a:latin typeface="+mn-lt"/>
                <a:ea typeface="+mn-ea"/>
                <a:cs typeface="+mn-cs"/>
              </a:rPr>
              <a:t>transportiert als auf der Donau. Die Transportleistung am Rhein war 2017 somit 1,6 mal Höher als auf der Donau.  Die begrenzte Verzweigung der Donauwasserstraße ermöglicht nur eine räumlich konzentrierte Nutzung, des Weiteren ist ein längerer Vor- und Nachlauf auf Straße oder Schiene erforderlich. Dem zu Folge hat die Binnenschifffahrt im Donauraum in der Regel einen geringeren Anteil am nationalen Modal Split. Allerdings zeichnen sich die Donauverkehre im Vergleich der Verkehrsleistung durch längere Distanzen aus. Die mittlere Transportweite auf der Donau beträgt demnach rund 600 km während die des Rheins nur rund 200 km beträgt. Von Kelheim bis </a:t>
            </a:r>
            <a:r>
              <a:rPr lang="de-AT" sz="1000" kern="1200" dirty="0" err="1">
                <a:solidFill>
                  <a:schemeClr val="tx1"/>
                </a:solidFill>
                <a:effectLst/>
                <a:latin typeface="+mn-lt"/>
                <a:ea typeface="+mn-ea"/>
                <a:cs typeface="+mn-cs"/>
              </a:rPr>
              <a:t>Sulina</a:t>
            </a:r>
            <a:r>
              <a:rPr lang="de-AT" sz="1000" kern="1200" dirty="0">
                <a:solidFill>
                  <a:schemeClr val="tx1"/>
                </a:solidFill>
                <a:effectLst/>
                <a:latin typeface="+mn-lt"/>
                <a:ea typeface="+mn-ea"/>
                <a:cs typeface="+mn-cs"/>
              </a:rPr>
              <a:t> überspannen in Summe </a:t>
            </a:r>
            <a:r>
              <a:rPr lang="de-AT" sz="1000" b="1" kern="1200" dirty="0">
                <a:solidFill>
                  <a:schemeClr val="tx1"/>
                </a:solidFill>
                <a:effectLst/>
                <a:latin typeface="+mn-lt"/>
                <a:ea typeface="+mn-ea"/>
                <a:cs typeface="+mn-cs"/>
              </a:rPr>
              <a:t>129 Brücken </a:t>
            </a:r>
            <a:r>
              <a:rPr lang="de-AT" sz="1000" kern="1200" dirty="0">
                <a:solidFill>
                  <a:schemeClr val="tx1"/>
                </a:solidFill>
                <a:effectLst/>
                <a:latin typeface="+mn-lt"/>
                <a:ea typeface="+mn-ea"/>
                <a:cs typeface="+mn-cs"/>
              </a:rPr>
              <a:t>die Donau. Da bedingt durch die Brücken ein maximal 2-3 lagiger Containerverkehr auf der Donau möglich ist, der sich wenig wirtschaftlich gestalten würde, gibt es </a:t>
            </a:r>
            <a:r>
              <a:rPr lang="de-AT" sz="1000" b="1" kern="1200" dirty="0">
                <a:solidFill>
                  <a:schemeClr val="tx1"/>
                </a:solidFill>
                <a:effectLst/>
                <a:latin typeface="+mn-lt"/>
                <a:ea typeface="+mn-ea"/>
                <a:cs typeface="+mn-cs"/>
              </a:rPr>
              <a:t>praktisch kaum Containerverkehr </a:t>
            </a:r>
            <a:r>
              <a:rPr lang="de-AT" sz="1000" kern="1200" dirty="0">
                <a:solidFill>
                  <a:schemeClr val="tx1"/>
                </a:solidFill>
                <a:effectLst/>
                <a:latin typeface="+mn-lt"/>
                <a:ea typeface="+mn-ea"/>
                <a:cs typeface="+mn-cs"/>
              </a:rPr>
              <a:t>auf der Donau. Containerverkehr wird überwiegend im Rheingebiet betrieben. Darüber hinaus hat der Rhein vier Hauptzuflüsse, die die Rolle des Rheins als wichtigste Wasserstraße Europas stärken. Die wirtschaftliche Aktivität und die hohe Bevölkerungsdichte entlang des Rheins unterstützen auch eine verstärkte Nutzung dieser Binnenwasserstraße als Verkehrsträger.</a:t>
            </a:r>
          </a:p>
          <a:p>
            <a:endParaRPr lang="en-GB" sz="1000" noProof="0" dirty="0"/>
          </a:p>
          <a:p>
            <a:r>
              <a:rPr lang="en-GB" sz="1000" noProof="0" dirty="0" err="1"/>
              <a:t>Quellen</a:t>
            </a:r>
            <a:r>
              <a:rPr lang="en-GB" sz="1000" noProof="0" dirty="0"/>
              <a:t>:</a:t>
            </a:r>
            <a:r>
              <a:rPr lang="en-GB" sz="1000" baseline="0" noProof="0" dirty="0"/>
              <a:t> </a:t>
            </a:r>
            <a:r>
              <a:rPr lang="en-GB" sz="1000" b="0" noProof="0" dirty="0" err="1"/>
              <a:t>Handbuch</a:t>
            </a:r>
            <a:r>
              <a:rPr lang="en-GB" sz="1000" b="0" noProof="0" dirty="0"/>
              <a:t> der </a:t>
            </a:r>
            <a:r>
              <a:rPr lang="en-GB" sz="1000" b="0" noProof="0" dirty="0" err="1"/>
              <a:t>Donauschifffahrt</a:t>
            </a:r>
            <a:r>
              <a:rPr lang="en-GB" sz="1000" b="0" baseline="0" noProof="0" dirty="0"/>
              <a:t>, S</a:t>
            </a:r>
            <a:r>
              <a:rPr lang="en-GB" sz="1000" noProof="0" dirty="0"/>
              <a:t>.20, 21</a:t>
            </a:r>
          </a:p>
          <a:p>
            <a:r>
              <a:rPr lang="en-GB" sz="1000" noProof="0" dirty="0" err="1"/>
              <a:t>Bildquelle</a:t>
            </a:r>
            <a:r>
              <a:rPr lang="en-GB" sz="1000" noProof="0" dirty="0"/>
              <a:t>: viadonau, Inland Navigation Europe</a:t>
            </a:r>
            <a:r>
              <a:rPr lang="en-GB" sz="1000" baseline="0" noProof="0" dirty="0"/>
              <a:t> </a:t>
            </a:r>
            <a:r>
              <a:rPr lang="en-GB" sz="1000" baseline="0" noProof="0" dirty="0" err="1"/>
              <a:t>im</a:t>
            </a:r>
            <a:r>
              <a:rPr lang="en-GB" sz="1000" baseline="0" noProof="0" dirty="0"/>
              <a:t> </a:t>
            </a:r>
            <a:r>
              <a:rPr lang="en-GB" sz="1000" baseline="0" noProof="0" dirty="0" err="1"/>
              <a:t>Handbuch</a:t>
            </a:r>
            <a:r>
              <a:rPr lang="en-GB" sz="1000" baseline="0" noProof="0" dirty="0"/>
              <a:t> der </a:t>
            </a:r>
            <a:r>
              <a:rPr lang="en-GB" sz="1000" baseline="0" noProof="0" dirty="0" err="1"/>
              <a:t>Donauschifffahrt</a:t>
            </a:r>
            <a:r>
              <a:rPr lang="en-GB" sz="1000" baseline="0" noProof="0" dirty="0"/>
              <a:t>, S. 44</a:t>
            </a:r>
            <a:endParaRPr lang="de-DE"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50698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aseline="0" noProof="0" dirty="0"/>
              <a:t>Das Einzugsgebiet der Theiß umfasst etwa 157220 km2 mit einer Flusslänge von 966 km. Das Einzugsgebiet erstreckt sich durch die Territorien von fünf Ländern: Rumänien (47%), Ungarn(29%), Slowakei (10%), Ukraine (8%) und Serbien (6%). Die Theiß entspringt dem </a:t>
            </a:r>
            <a:r>
              <a:rPr lang="de-AT" sz="1200" baseline="0" noProof="0" dirty="0" err="1"/>
              <a:t>Marmarosch</a:t>
            </a:r>
            <a:r>
              <a:rPr lang="de-AT" sz="1200" baseline="0" noProof="0" dirty="0"/>
              <a:t>-Gebirge (Ukrainische Karpaten) und fließt in die Donau bei der Stadt Titel (Serbien). Vor ihrer Regulierung änderte die Theiß oft ihren Kurs und verursachte häufig Überschwemmungen an ihren Ufern. Die acht Nebenflüsse der Theiß sind folgende: </a:t>
            </a:r>
            <a:r>
              <a:rPr lang="de-AT" sz="1200" baseline="0" noProof="0" dirty="0" err="1"/>
              <a:t>Bodrog</a:t>
            </a:r>
            <a:r>
              <a:rPr lang="de-AT" sz="1200" baseline="0" noProof="0" dirty="0"/>
              <a:t>, </a:t>
            </a:r>
            <a:r>
              <a:rPr lang="de-AT" sz="1200" baseline="0" noProof="0" dirty="0" err="1"/>
              <a:t>Sajó</a:t>
            </a:r>
            <a:r>
              <a:rPr lang="de-AT" sz="1200" baseline="0" noProof="0" dirty="0"/>
              <a:t>, </a:t>
            </a:r>
            <a:r>
              <a:rPr lang="de-AT" sz="1200" baseline="0" noProof="0" dirty="0" err="1"/>
              <a:t>Bódva</a:t>
            </a:r>
            <a:r>
              <a:rPr lang="de-AT" sz="1200" baseline="0" noProof="0" dirty="0"/>
              <a:t>, </a:t>
            </a:r>
            <a:r>
              <a:rPr lang="de-AT" sz="1200" baseline="0" noProof="0" dirty="0" err="1"/>
              <a:t>Hernád</a:t>
            </a:r>
            <a:r>
              <a:rPr lang="de-AT" sz="1200" baseline="0" noProof="0" dirty="0"/>
              <a:t>, </a:t>
            </a:r>
            <a:r>
              <a:rPr lang="de-AT" sz="1200" baseline="0" noProof="0" dirty="0" err="1"/>
              <a:t>Szamos,Flüsse</a:t>
            </a:r>
            <a:r>
              <a:rPr lang="de-AT" sz="1200" baseline="0" noProof="0" dirty="0"/>
              <a:t> </a:t>
            </a:r>
            <a:r>
              <a:rPr lang="de-AT" sz="1200" baseline="0" noProof="0" dirty="0" err="1"/>
              <a:t>Kraszna</a:t>
            </a:r>
            <a:r>
              <a:rPr lang="de-AT" sz="1200" baseline="0" noProof="0" dirty="0"/>
              <a:t>, </a:t>
            </a:r>
            <a:r>
              <a:rPr lang="de-AT" sz="1200" baseline="0" noProof="0" dirty="0" err="1"/>
              <a:t>Körös</a:t>
            </a:r>
            <a:r>
              <a:rPr lang="de-AT" sz="1200" baseline="0" noProof="0" dirty="0"/>
              <a:t> und </a:t>
            </a:r>
            <a:r>
              <a:rPr lang="de-AT" sz="1200" baseline="0" noProof="0" dirty="0" err="1"/>
              <a:t>Maros</a:t>
            </a:r>
            <a:r>
              <a:rPr lang="de-AT" sz="1200" baseline="0" noProof="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aseline="0" noProof="0" dirty="0"/>
              <a:t>Quelle: </a:t>
            </a:r>
            <a:r>
              <a:rPr lang="en-GB" sz="1200" baseline="0" noProof="0" dirty="0"/>
              <a:t>UNECE (2012) Inventory of main standards and parameters of the E waterway network. Blue Book. Online: http://www.unece.org/fileadmin/DAM/trans/doc/2012/sc3wp3/ECE-TRANS-SC3-144rev2e.pdf [24.04.2020].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noProof="0" dirty="0"/>
          </a:p>
          <a:p>
            <a:r>
              <a:rPr lang="en-GB" sz="1200" baseline="0" noProof="0" dirty="0" err="1"/>
              <a:t>Lescesen</a:t>
            </a:r>
            <a:r>
              <a:rPr lang="en-GB" sz="1200" baseline="0" noProof="0" dirty="0"/>
              <a:t>, </a:t>
            </a:r>
            <a:r>
              <a:rPr lang="en-GB" sz="1200" baseline="0" noProof="0" dirty="0" err="1"/>
              <a:t>Urosev</a:t>
            </a:r>
            <a:r>
              <a:rPr lang="en-GB" sz="1200" baseline="0" noProof="0" dirty="0"/>
              <a:t>, </a:t>
            </a:r>
            <a:r>
              <a:rPr lang="en-GB" sz="1200" baseline="0" noProof="0" dirty="0" err="1"/>
              <a:t>Doinaj</a:t>
            </a:r>
            <a:r>
              <a:rPr lang="en-GB" sz="1200" baseline="0" noProof="0" dirty="0"/>
              <a:t> et. al (2016): </a:t>
            </a:r>
            <a:r>
              <a:rPr lang="en-US" sz="1200" kern="1200" baseline="0" dirty="0">
                <a:solidFill>
                  <a:schemeClr val="tx1"/>
                </a:solidFill>
                <a:latin typeface="+mn-lt"/>
                <a:ea typeface="+mn-ea"/>
                <a:cs typeface="+mn-cs"/>
              </a:rPr>
              <a:t>Regional Flood Frequency Analysis Based on L-Moment Approach (Case Study Tisza River Basin), p. 854</a:t>
            </a:r>
          </a:p>
          <a:p>
            <a:endParaRPr lang="de-AT" sz="1200" kern="1200" baseline="0" dirty="0">
              <a:solidFill>
                <a:schemeClr val="tx1"/>
              </a:solidFill>
              <a:latin typeface="+mn-lt"/>
              <a:ea typeface="+mn-ea"/>
              <a:cs typeface="+mn-cs"/>
            </a:endParaRPr>
          </a:p>
          <a:p>
            <a:r>
              <a:rPr lang="de-AT" sz="1200" kern="1200" baseline="0" dirty="0">
                <a:solidFill>
                  <a:schemeClr val="tx1"/>
                </a:solidFill>
                <a:latin typeface="+mn-lt"/>
                <a:ea typeface="+mn-ea"/>
                <a:cs typeface="+mn-cs"/>
              </a:rPr>
              <a:t>Donaukommission (2013): Zusatzbestimmungen für Binnenwasserstraßen auf dem Gebiet von Ungarn, Budapest.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2125903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Die Quelle der Save liegt in den slowenischen Bergen,</a:t>
            </a:r>
            <a:r>
              <a:rPr lang="de-AT" sz="1200" b="0" i="0" u="none" strike="noStrike" kern="1200" baseline="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rPr>
              <a:t>ihre Mündung in der Donau bei Belgrad.</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Entlang ihres Laufs (944 Kilometer)</a:t>
            </a:r>
            <a:r>
              <a:rPr lang="de-AT" sz="1200" b="0" i="0" u="none" strike="noStrike" kern="1200" baseline="0" dirty="0">
                <a:solidFill>
                  <a:schemeClr val="tx1"/>
                </a:solidFill>
                <a:effectLst/>
                <a:latin typeface="+mn-lt"/>
                <a:ea typeface="+mn-ea"/>
                <a:cs typeface="+mn-cs"/>
              </a:rPr>
              <a:t> verbindet die Save vier Länder</a:t>
            </a:r>
            <a:r>
              <a:rPr lang="de-AT" sz="1200" b="0" i="0" u="none" strike="noStrike" kern="1200" dirty="0">
                <a:solidFill>
                  <a:schemeClr val="tx1"/>
                </a:solidFill>
                <a:effectLst/>
                <a:latin typeface="+mn-lt"/>
                <a:ea typeface="+mn-ea"/>
                <a:cs typeface="+mn-cs"/>
              </a:rPr>
              <a:t> und hat ein Einzugsgebiet von knapp 100.000 Quadratkilometern.</a:t>
            </a:r>
            <a:r>
              <a:rPr lang="de-AT" sz="1200" b="0" i="0" u="none" strike="noStrike" kern="1200" baseline="0" dirty="0">
                <a:solidFill>
                  <a:schemeClr val="tx1"/>
                </a:solidFill>
                <a:effectLst/>
                <a:latin typeface="+mn-lt"/>
                <a:ea typeface="+mn-ea"/>
                <a:cs typeface="+mn-cs"/>
              </a:rPr>
              <a:t> Auch heute noch fließen g</a:t>
            </a:r>
            <a:r>
              <a:rPr lang="de-AT" sz="1200" b="0" i="0" u="none" strike="noStrike" kern="1200" dirty="0">
                <a:solidFill>
                  <a:schemeClr val="tx1"/>
                </a:solidFill>
                <a:effectLst/>
                <a:latin typeface="+mn-lt"/>
                <a:ea typeface="+mn-ea"/>
                <a:cs typeface="+mn-cs"/>
              </a:rPr>
              <a:t>roße Abschnitte der Save frei, so dass sich bis heute ausgedehnte Überschwemmungsgebiete und Auwälder erhalten konnten. Für den</a:t>
            </a:r>
            <a:r>
              <a:rPr lang="de-AT" sz="1200" b="0" i="0" u="none" strike="noStrike" kern="1200" baseline="0" dirty="0">
                <a:solidFill>
                  <a:schemeClr val="tx1"/>
                </a:solidFill>
                <a:effectLst/>
                <a:latin typeface="+mn-lt"/>
                <a:ea typeface="+mn-ea"/>
                <a:cs typeface="+mn-cs"/>
              </a:rPr>
              <a:t> Gütertransport wird die Save kaum genutzt</a:t>
            </a:r>
            <a:r>
              <a:rPr lang="de-AT" sz="1200" b="0" i="0" u="none" strike="noStrike" kern="1200" dirty="0">
                <a:solidFill>
                  <a:schemeClr val="tx1"/>
                </a:solidFill>
                <a:effectLst/>
                <a:latin typeface="+mn-lt"/>
                <a:ea typeface="+mn-ea"/>
                <a:cs typeface="+mn-cs"/>
              </a:rPr>
              <a:t>(pro Jahr werden lediglich 400.000 Tonnen befördert).</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i="0" u="none" strike="noStrike" kern="1200" baseline="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t>UNECE (2012) Inventory of main standards and parameters of the E waterway network. Blue Book. Online: http://www.unece.org/fileadmin/DAM/trans/doc/2012/sc3wp3/ECE-TRANS-SC3-144rev2e.pdf [24.04.2020].</a:t>
            </a:r>
          </a:p>
          <a:p>
            <a:endParaRPr lang="de-AT" dirty="0"/>
          </a:p>
          <a:p>
            <a:r>
              <a:rPr lang="de-AT" dirty="0" err="1"/>
              <a:t>Riverwatch</a:t>
            </a:r>
            <a:r>
              <a:rPr lang="de-AT" dirty="0"/>
              <a:t>, </a:t>
            </a:r>
            <a:r>
              <a:rPr lang="de-AT" dirty="0" err="1"/>
              <a:t>EuroNatur</a:t>
            </a:r>
            <a:r>
              <a:rPr lang="de-AT" dirty="0"/>
              <a:t>: Die</a:t>
            </a:r>
            <a:r>
              <a:rPr lang="de-AT" baseline="0" dirty="0"/>
              <a:t> Save. Europas natürlicher Hochwasserschutz. URL: https://balkanrivers.net/de/schwerpunktgebiete/die-save [24.04.2020]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2772042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Bezüglich der Güterbeförderung ist das Seine-Becken mit rund 20 Millionen Tonnen Frachtverkehr pro Jahr das wichtigste Fluss-Becken Frankreichs. Seine Hauptwasserstraßen sind die Flüsse Seine, Oise, Marne und Kanäle, wie der </a:t>
            </a:r>
            <a:r>
              <a:rPr lang="de-AT" dirty="0" err="1"/>
              <a:t>Canal</a:t>
            </a:r>
            <a:r>
              <a:rPr lang="de-AT" dirty="0"/>
              <a:t> du Nord, der durch das Projekt </a:t>
            </a:r>
            <a:r>
              <a:rPr lang="de-AT" dirty="0" err="1"/>
              <a:t>Canal</a:t>
            </a:r>
            <a:r>
              <a:rPr lang="de-AT" dirty="0"/>
              <a:t> Seine Nord-Europe aufgewertet wird. Die wichtigsten</a:t>
            </a:r>
            <a:r>
              <a:rPr lang="de-AT" baseline="0" dirty="0"/>
              <a:t> Märkte sind </a:t>
            </a:r>
            <a:r>
              <a:rPr lang="de-AT" dirty="0"/>
              <a:t>Sande, Steine und Baustoffe. </a:t>
            </a:r>
          </a:p>
          <a:p>
            <a:endParaRPr lang="de-AT" dirty="0"/>
          </a:p>
          <a:p>
            <a:endParaRPr lang="de-AT" dirty="0"/>
          </a:p>
          <a:p>
            <a:r>
              <a:rPr lang="de-AT" dirty="0"/>
              <a:t>Quelle:</a:t>
            </a:r>
            <a:r>
              <a:rPr lang="de-AT" baseline="0" dirty="0"/>
              <a:t> Zentralkommission der Rheinschifffahrt, Marktbeobachtung 2019, URL: https://inland-navigation-market.org/wp-content/uploads/2019/11/ccnr_2019_Q2_de-min2.pdf.pdf [24.04.2020]</a:t>
            </a:r>
          </a:p>
          <a:p>
            <a:r>
              <a:rPr lang="de-AT" baseline="0" dirty="0"/>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13544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 Seine-Nord-Europakanal, der seit Anfang der 1960er Jahre geplant ist, wird den bestehenden </a:t>
            </a:r>
            <a:r>
              <a:rPr lang="de-AT" dirty="0" err="1"/>
              <a:t>Canal</a:t>
            </a:r>
            <a:r>
              <a:rPr lang="de-AT" dirty="0"/>
              <a:t> du Nord ersetzen, der Teil des </a:t>
            </a:r>
            <a:r>
              <a:rPr lang="de-AT" dirty="0" err="1"/>
              <a:t>Canal</a:t>
            </a:r>
            <a:r>
              <a:rPr lang="de-AT" dirty="0"/>
              <a:t> </a:t>
            </a:r>
            <a:r>
              <a:rPr lang="de-AT" dirty="0" err="1"/>
              <a:t>latéral</a:t>
            </a:r>
            <a:r>
              <a:rPr lang="de-AT" dirty="0"/>
              <a:t> à </a:t>
            </a:r>
            <a:r>
              <a:rPr lang="de-AT" dirty="0" err="1"/>
              <a:t>l'Oise</a:t>
            </a:r>
            <a:r>
              <a:rPr lang="de-AT" dirty="0"/>
              <a:t> und ein kurzes Stück des Flusses Oise ist. Die Arbeiten werden sich unweigerlich auf die Bedingungen der Schifffahrt durch den </a:t>
            </a:r>
            <a:r>
              <a:rPr lang="de-AT" dirty="0" err="1"/>
              <a:t>Canal</a:t>
            </a:r>
            <a:r>
              <a:rPr lang="de-AT" dirty="0"/>
              <a:t> du Nord und den </a:t>
            </a:r>
            <a:r>
              <a:rPr lang="de-AT" dirty="0" err="1"/>
              <a:t>Canal</a:t>
            </a:r>
            <a:r>
              <a:rPr lang="de-AT" dirty="0"/>
              <a:t> </a:t>
            </a:r>
            <a:r>
              <a:rPr lang="de-AT" dirty="0" err="1"/>
              <a:t>latéral</a:t>
            </a:r>
            <a:r>
              <a:rPr lang="de-AT" dirty="0"/>
              <a:t> à </a:t>
            </a:r>
            <a:r>
              <a:rPr lang="de-AT" dirty="0" err="1"/>
              <a:t>l'Oise</a:t>
            </a:r>
            <a:r>
              <a:rPr lang="de-AT" dirty="0"/>
              <a:t> auswirken. Der neue Kanal wird ein fehlendes Bindeglied von europäischer Bedeutung darstellen, indem er das Seine-Becken mit dem Rheinbecken und dem wichtigsten europäischen Binnenwasserstraßennetz über die Region Nord-</a:t>
            </a:r>
            <a:r>
              <a:rPr lang="de-AT" dirty="0" err="1"/>
              <a:t>Pas</a:t>
            </a:r>
            <a:r>
              <a:rPr lang="de-AT" dirty="0"/>
              <a:t> de Calais verbindet. Er wird sich über 106 km von </a:t>
            </a:r>
            <a:r>
              <a:rPr lang="de-AT" dirty="0" err="1"/>
              <a:t>Aubencheul</a:t>
            </a:r>
            <a:r>
              <a:rPr lang="de-AT" dirty="0"/>
              <a:t>-au-</a:t>
            </a:r>
            <a:r>
              <a:rPr lang="de-AT" dirty="0" err="1"/>
              <a:t>Bac</a:t>
            </a:r>
            <a:r>
              <a:rPr lang="de-AT" dirty="0"/>
              <a:t> auf der Wasserstraße </a:t>
            </a:r>
            <a:r>
              <a:rPr lang="de-AT" dirty="0" err="1"/>
              <a:t>Dunkerque-Escaut</a:t>
            </a:r>
            <a:r>
              <a:rPr lang="de-AT" dirty="0"/>
              <a:t> bis nach </a:t>
            </a:r>
            <a:r>
              <a:rPr lang="de-AT" dirty="0" err="1"/>
              <a:t>Compiègne</a:t>
            </a:r>
            <a:r>
              <a:rPr lang="de-AT" dirty="0"/>
              <a:t> an der Oise erstrecken.</a:t>
            </a:r>
            <a:r>
              <a:rPr lang="de-AT" baseline="0" dirty="0"/>
              <a:t> Die bisher vorhandenen Wasserstraßen auf dieser Strecke haben eine begrenzte Kapazität (Lastkähne von 250 bis 650 Tonnen). Der neue Kanal wird diesen Kapazitätsengpass beseitigen und einen wichtigen Korridor mit hoher Kapazität für Lastkähne und Schubboote bis zu 4400 Tonnen von Le Havre nach Dünkirchen, den Benelux-Ländern und dem Rhein bilden. </a:t>
            </a:r>
            <a:endParaRPr lang="de-AT" dirty="0"/>
          </a:p>
          <a:p>
            <a:endParaRPr lang="de-AT" dirty="0"/>
          </a:p>
          <a:p>
            <a:r>
              <a:rPr lang="de-AT" dirty="0"/>
              <a:t>Quelle: French </a:t>
            </a:r>
            <a:r>
              <a:rPr lang="de-AT" dirty="0" err="1"/>
              <a:t>Waterways</a:t>
            </a:r>
            <a:r>
              <a:rPr lang="de-AT" dirty="0"/>
              <a:t>,</a:t>
            </a:r>
            <a:r>
              <a:rPr lang="de-AT" baseline="0" dirty="0"/>
              <a:t> URL: </a:t>
            </a:r>
            <a:r>
              <a:rPr lang="de-AT" dirty="0"/>
              <a:t>https://www.french-waterways.com/waterways/north/seine-nord-europe/ [24.04.2020]</a:t>
            </a:r>
          </a:p>
        </p:txBody>
      </p:sp>
      <p:sp>
        <p:nvSpPr>
          <p:cNvPr id="4" name="Foliennummernplatzhalt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504006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dirty="0"/>
              <a:t>Der</a:t>
            </a:r>
            <a:r>
              <a:rPr lang="de-AT" sz="1000" baseline="0" dirty="0"/>
              <a:t> Hafen in Rotterdam bleibt bei weitem der größte Hafen Europas mit einem Güterumschlag von 469,4 Millionen Tonnen im Jahr 2019. Gefolgt wir der Hafen Rotterdam vom belgischen Hafen Antwerpen, dieser hat mit 238.1 Millionen Tonnen Güterumschlag fast die Hälfte weniger als Rotterdam. </a:t>
            </a:r>
          </a:p>
          <a:p>
            <a:endParaRPr lang="de-AT" sz="1000" baseline="0" dirty="0"/>
          </a:p>
          <a:p>
            <a:r>
              <a:rPr lang="de-AT" sz="1000" dirty="0"/>
              <a:t>Es gibt einige Gründe für einen hohen Modal-Split-Anteil der Binnenschifffahrt in Belgien und in den Niederlanden.</a:t>
            </a:r>
            <a:r>
              <a:rPr lang="de-AT" sz="1000" baseline="0" dirty="0"/>
              <a:t> Zum einen e</a:t>
            </a:r>
            <a:r>
              <a:rPr lang="de-AT" sz="1000" dirty="0"/>
              <a:t>in dichtes und wachsendes Netzwerk von intermodalen Containerterminals mit einer steigenden Anzahl von Diensten</a:t>
            </a:r>
            <a:r>
              <a:rPr lang="de-AT" sz="1000" baseline="0" dirty="0"/>
              <a:t> und</a:t>
            </a:r>
            <a:r>
              <a:rPr lang="de-AT" sz="1000" dirty="0"/>
              <a:t> ein großes Netz von Flüssen und Kanälen.</a:t>
            </a:r>
            <a:r>
              <a:rPr lang="de-AT" sz="1000" baseline="0" dirty="0"/>
              <a:t> Zum anderen handelt es sich um einen</a:t>
            </a:r>
            <a:r>
              <a:rPr lang="de-AT" sz="1000" dirty="0"/>
              <a:t> dicht besiedelten urbanen Bereich mit einem hohen Marktpotential.</a:t>
            </a:r>
            <a:r>
              <a:rPr lang="de-AT" sz="1200" b="0" i="0" u="none" strike="noStrike" kern="1200" dirty="0">
                <a:solidFill>
                  <a:schemeClr val="tx1"/>
                </a:solidFill>
                <a:effectLst/>
                <a:latin typeface="+mn-lt"/>
                <a:ea typeface="+mn-ea"/>
                <a:cs typeface="+mn-cs"/>
              </a:rPr>
              <a:t> </a:t>
            </a:r>
            <a:endParaRPr lang="de-AT" sz="1000" dirty="0"/>
          </a:p>
          <a:p>
            <a:endParaRPr lang="de-AT" sz="1000" dirty="0"/>
          </a:p>
          <a:p>
            <a:r>
              <a:rPr lang="de-AT" sz="1000" dirty="0"/>
              <a:t>Quellen:</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Zentralkommission</a:t>
            </a:r>
            <a:r>
              <a:rPr lang="en-US" sz="1000" dirty="0"/>
              <a:t> </a:t>
            </a:r>
            <a:r>
              <a:rPr lang="en-US" sz="1000" dirty="0" err="1"/>
              <a:t>für</a:t>
            </a:r>
            <a:r>
              <a:rPr lang="en-US" sz="1000" dirty="0"/>
              <a:t> die </a:t>
            </a:r>
            <a:r>
              <a:rPr lang="en-US" sz="1000" dirty="0" err="1"/>
              <a:t>Rheinschifffahrt</a:t>
            </a:r>
            <a:r>
              <a:rPr lang="en-US" sz="1000" dirty="0"/>
              <a:t> (2019),</a:t>
            </a:r>
            <a:r>
              <a:rPr lang="en-US" sz="1000" baseline="0" dirty="0"/>
              <a:t> </a:t>
            </a:r>
            <a:r>
              <a:rPr lang="en-US" sz="1000" dirty="0" err="1"/>
              <a:t>Marktbeobachtung</a:t>
            </a:r>
            <a:r>
              <a:rPr lang="en-US" sz="1000" dirty="0"/>
              <a:t> 2018, S.42,</a:t>
            </a:r>
            <a:r>
              <a:rPr lang="en-US" sz="1000" baseline="0" dirty="0"/>
              <a:t> URL: https://inland-navigation-market.org/wp-content/uploads/2019/11/ccnr_2019_Q2_de-min2.pdf.pdf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sz="1000" baseline="0" dirty="0"/>
              <a:t>DVZ (2019): URL: https://www.dvz.de/rubriken/see/haefen/detail/news/frankreichs-fuehrende-seehaefen-mit-2018-zufrieden.html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sz="1000" baseline="0" dirty="0"/>
              <a:t>Hafen Hamburg, Statistiken: URL: https://www.hafen-hamburg.de/de/statistiken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sz="1000" baseline="0" dirty="0"/>
              <a:t>Hafen Rotterdam, Statistiken: URL: https://www.portofrotterdam.com/de/unser-hafen/fakten-und-zahlen-zum-hafen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sz="1000" baseline="0" dirty="0"/>
              <a:t>Port </a:t>
            </a:r>
            <a:r>
              <a:rPr lang="de-AT" sz="1000" baseline="0" dirty="0" err="1"/>
              <a:t>of</a:t>
            </a:r>
            <a:r>
              <a:rPr lang="de-AT" sz="1000" baseline="0" dirty="0"/>
              <a:t> </a:t>
            </a:r>
            <a:r>
              <a:rPr lang="de-AT" sz="1000" baseline="0" dirty="0" err="1"/>
              <a:t>Antwerp</a:t>
            </a:r>
            <a:r>
              <a:rPr lang="de-AT" sz="1000" baseline="0" dirty="0"/>
              <a:t>: Statistisches Jahrbuch 2019, URL: https://www.portofantwerp.com/sites/portofantwerp/files/Statistisch%20Jaarboek%202019_1.pdf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998324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dirty="0"/>
              <a:t>Der </a:t>
            </a:r>
            <a:r>
              <a:rPr lang="de-DE" sz="1000" dirty="0" err="1"/>
              <a:t>Duisport</a:t>
            </a:r>
            <a:r>
              <a:rPr lang="de-DE" sz="1000" dirty="0"/>
              <a:t> gilt als der größte Binnenhafen</a:t>
            </a:r>
            <a:r>
              <a:rPr lang="de-DE" sz="1000" baseline="0" dirty="0"/>
              <a:t> Europas mit einem Güterumschlag von 123,7 Millionen Tonnen im Jahr 2019. In Deutschland befinden sich weitere bedeutende Häfen, wie der Hafen in Köln, wo im Jahr 2017 30 Millionen Tonnen Güter umgeschlagen wurden. Ein weiterer wichtiger Hafen ist der Hafen in Liege, Belgien. 2014 wurden hier 13,5 Millionen Güter umgeschlagen. Auch der Donauhafen in Constanta, Rumänien ist mit einem Güterumschlag von 66,6 Millionen Tonnen bedeutend.</a:t>
            </a:r>
            <a:endParaRPr lang="de-DE" sz="1000" dirty="0"/>
          </a:p>
          <a:p>
            <a:endParaRPr lang="de-DE" sz="1000" dirty="0"/>
          </a:p>
          <a:p>
            <a:endParaRPr lang="de-DE" sz="1000" dirty="0"/>
          </a:p>
          <a:p>
            <a:r>
              <a:rPr lang="de-DE" sz="1000" dirty="0"/>
              <a:t>Quelle:</a:t>
            </a:r>
          </a:p>
          <a:p>
            <a:r>
              <a:rPr lang="en-US" sz="1000" dirty="0"/>
              <a:t>Duisburg</a:t>
            </a:r>
            <a:r>
              <a:rPr lang="en-US" sz="1000" baseline="0" dirty="0"/>
              <a:t> </a:t>
            </a:r>
            <a:r>
              <a:rPr lang="en-US" sz="1000" baseline="0" dirty="0" err="1"/>
              <a:t>Hafen</a:t>
            </a:r>
            <a:r>
              <a:rPr lang="en-US" sz="1000" baseline="0" dirty="0"/>
              <a:t> AG, </a:t>
            </a:r>
            <a:r>
              <a:rPr lang="en-US" sz="1000" baseline="0" dirty="0" err="1"/>
              <a:t>Hafeninformation</a:t>
            </a:r>
            <a:r>
              <a:rPr lang="en-US" sz="1000" baseline="0" dirty="0"/>
              <a:t>: URL: https://www.duisport.de/hafeninformation/?lang=en [24.04.2020]</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Port de Liege, URL:</a:t>
            </a:r>
            <a:r>
              <a:rPr lang="en-US" sz="1000" baseline="0" dirty="0"/>
              <a:t> </a:t>
            </a:r>
            <a:r>
              <a:rPr lang="en-US" sz="1000" dirty="0"/>
              <a:t>http://www.portdeliege.be/assets/1a412596-e779-42c7-bfe8-50a9f450fb1f/20150304-CP-Trafics-2014_FINAL.pdf [24.04.2020].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Port of </a:t>
            </a:r>
            <a:r>
              <a:rPr lang="en-US" sz="1000" dirty="0" err="1"/>
              <a:t>Constantza</a:t>
            </a:r>
            <a:r>
              <a:rPr lang="en-US" sz="1000" dirty="0"/>
              <a:t>,</a:t>
            </a:r>
            <a:r>
              <a:rPr lang="en-US" sz="1000" baseline="0" dirty="0"/>
              <a:t> </a:t>
            </a:r>
            <a:r>
              <a:rPr lang="en-US" sz="1000" baseline="0" dirty="0" err="1"/>
              <a:t>Statistiken</a:t>
            </a:r>
            <a:r>
              <a:rPr lang="en-US" sz="1000" baseline="0" dirty="0"/>
              <a:t>: URL: https://www.portofconstantza.com/pn/page/np_statistici_port [24.04.2020].</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sz="1000" dirty="0"/>
          </a:p>
          <a:p>
            <a:pPr rtl="0" eaLnBrk="1" fontAlgn="t" latinLnBrk="0" hangingPunct="1"/>
            <a:r>
              <a:rPr lang="de-AT" sz="1000" dirty="0"/>
              <a:t>Verkehrsrundschau,</a:t>
            </a:r>
            <a:r>
              <a:rPr lang="de-AT" sz="1000" baseline="0" dirty="0"/>
              <a:t> URL: </a:t>
            </a:r>
            <a:r>
              <a:rPr lang="en-GB" sz="1200" b="0" i="0" u="none" strike="noStrike" kern="1200" dirty="0">
                <a:solidFill>
                  <a:schemeClr val="tx1"/>
                </a:solidFill>
                <a:effectLst/>
                <a:latin typeface="+mn-lt"/>
                <a:ea typeface="+mn-ea"/>
                <a:cs typeface="+mn-cs"/>
              </a:rPr>
              <a:t>https://www.verkehrsrundschau.de/mediathek/galerie/die-zehn-groessten-binnenhaefen-deutschlands-1383589.html [07.05.2020]</a:t>
            </a:r>
            <a:endParaRPr lang="en-US" sz="1000" b="0"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3704651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Der Hafen von Rotterdam ist der größte Seehafen Europas mit einem jährlichen Umschlag von 469,4 Millionen Tonnen.</a:t>
            </a:r>
            <a:br>
              <a:rPr lang="de-DE" sz="1000" kern="1200" dirty="0">
                <a:solidFill>
                  <a:schemeClr val="tx1"/>
                </a:solidFill>
                <a:effectLst/>
                <a:latin typeface="+mn-lt"/>
                <a:ea typeface="+mn-ea"/>
                <a:cs typeface="+mn-cs"/>
              </a:rPr>
            </a:br>
            <a:r>
              <a:rPr lang="de-DE" sz="1000" kern="1200" dirty="0">
                <a:solidFill>
                  <a:schemeClr val="tx1"/>
                </a:solidFill>
                <a:effectLst/>
                <a:latin typeface="+mn-lt"/>
                <a:ea typeface="+mn-ea"/>
                <a:cs typeface="+mn-cs"/>
              </a:rPr>
              <a:t>Im Jahr 2019 passierten 14,8 Millionen TEU-Container (</a:t>
            </a:r>
            <a:r>
              <a:rPr lang="de-DE" sz="1000" kern="1200" dirty="0" err="1">
                <a:solidFill>
                  <a:schemeClr val="tx1"/>
                </a:solidFill>
                <a:effectLst/>
                <a:latin typeface="+mn-lt"/>
                <a:ea typeface="+mn-ea"/>
                <a:cs typeface="+mn-cs"/>
              </a:rPr>
              <a:t>Twenty</a:t>
            </a:r>
            <a:r>
              <a:rPr lang="de-DE" sz="1000" kern="1200" dirty="0">
                <a:solidFill>
                  <a:schemeClr val="tx1"/>
                </a:solidFill>
                <a:effectLst/>
                <a:latin typeface="+mn-lt"/>
                <a:ea typeface="+mn-ea"/>
                <a:cs typeface="+mn-cs"/>
              </a:rPr>
              <a:t>-Foot </a:t>
            </a:r>
            <a:r>
              <a:rPr lang="de-DE" sz="1000" kern="1200" dirty="0" err="1">
                <a:solidFill>
                  <a:schemeClr val="tx1"/>
                </a:solidFill>
                <a:effectLst/>
                <a:latin typeface="+mn-lt"/>
                <a:ea typeface="+mn-ea"/>
                <a:cs typeface="+mn-cs"/>
              </a:rPr>
              <a:t>Equivalent</a:t>
            </a:r>
            <a:r>
              <a:rPr lang="de-DE" sz="1000" kern="1200" dirty="0">
                <a:solidFill>
                  <a:schemeClr val="tx1"/>
                </a:solidFill>
                <a:effectLst/>
                <a:latin typeface="+mn-lt"/>
                <a:ea typeface="+mn-ea"/>
                <a:cs typeface="+mn-cs"/>
              </a:rPr>
              <a:t> Unit) den Rotterdamer Hafen.</a:t>
            </a:r>
            <a:r>
              <a:rPr lang="de-DE" sz="1000" kern="1200" baseline="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Das Hafengebiet erstreckt sich über eine Fläche von 40 km und umfasst 12.500 ha einschließlich Land und Wasser, und einer Gewerbefläche von 6.000 ha. 30.000 Seeschiffe und 110.000 Binnenschiffe passieren jährlich den Rotterdamer Hafen. Dies deutet darauf hin, dass die Nähe von Häfen zu städtischen Gebieten wichtig ist, um die Nutzung von Binnenwasserstraßen als Verkehrsmittel zu steigern.</a:t>
            </a:r>
            <a:endParaRPr lang="de-AT" sz="1000" kern="1200" dirty="0">
              <a:solidFill>
                <a:schemeClr val="tx1"/>
              </a:solidFill>
              <a:effectLst/>
              <a:latin typeface="+mn-lt"/>
              <a:ea typeface="+mn-ea"/>
              <a:cs typeface="+mn-cs"/>
            </a:endParaRPr>
          </a:p>
          <a:p>
            <a:endParaRPr lang="en-GB" sz="1000" noProof="0" dirty="0"/>
          </a:p>
          <a:p>
            <a:r>
              <a:rPr lang="en-GB" sz="1000" b="0" noProof="0" dirty="0" err="1"/>
              <a:t>Quellen</a:t>
            </a:r>
            <a:r>
              <a:rPr lang="en-GB" sz="1000" noProof="0" dirty="0"/>
              <a:t>:</a:t>
            </a:r>
          </a:p>
          <a:p>
            <a:r>
              <a:rPr lang="en-GB" sz="1000" noProof="0" dirty="0"/>
              <a:t>Port of Rotterdam, Unser </a:t>
            </a:r>
            <a:r>
              <a:rPr lang="en-GB" sz="1000" noProof="0" dirty="0" err="1"/>
              <a:t>Hafen</a:t>
            </a:r>
            <a:r>
              <a:rPr lang="en-GB" sz="1000" noProof="0" dirty="0"/>
              <a:t>:</a:t>
            </a:r>
            <a:r>
              <a:rPr lang="en-GB" sz="1000" baseline="0" noProof="0" dirty="0"/>
              <a:t> URL: </a:t>
            </a:r>
            <a:r>
              <a:rPr lang="en-GB" sz="1000" noProof="0" dirty="0"/>
              <a:t>https://www.portofrotterdam.com/de/unser-hafen/fakten-und-zahlen/fakten-und-zahlen-zum-hafen/gueterumschlag [24.04.2020].</a:t>
            </a:r>
          </a:p>
          <a:p>
            <a:endParaRPr lang="en-GB" sz="1000" noProof="0" dirty="0"/>
          </a:p>
          <a:p>
            <a:r>
              <a:rPr lang="en-GB" sz="1000" noProof="0" dirty="0"/>
              <a:t>Port of Rotterdam, Unser </a:t>
            </a:r>
            <a:r>
              <a:rPr lang="en-GB" sz="1000" noProof="0" dirty="0" err="1"/>
              <a:t>Hafen</a:t>
            </a:r>
            <a:r>
              <a:rPr lang="en-GB" sz="1000" noProof="0" dirty="0"/>
              <a:t>: URL: https://www.portofrotterdam.com/de/unser-hafen/fakten-und-zahlen/fakten-und-zahlen-zum-hafen/schiffe [24.04.2020].</a:t>
            </a:r>
          </a:p>
          <a:p>
            <a:endParaRPr lang="en-GB" sz="1000" noProof="0" dirty="0"/>
          </a:p>
          <a:p>
            <a:r>
              <a:rPr lang="en-GB" sz="1000" noProof="0" dirty="0"/>
              <a:t>Port of Rotterdam, Unser </a:t>
            </a:r>
            <a:r>
              <a:rPr lang="en-GB" sz="1000" noProof="0" dirty="0" err="1"/>
              <a:t>Hafen</a:t>
            </a:r>
            <a:r>
              <a:rPr lang="en-GB" sz="1000" noProof="0" dirty="0"/>
              <a:t>: URL: https://www.portofrotterdam.com/de/unser-hafen/fakten-und-zahlen/fakten-und-zahlen-zum-hafen/hafeninfrastruktur [24.04.2020]</a:t>
            </a:r>
          </a:p>
          <a:p>
            <a:endParaRPr lang="en-GB" sz="1000" noProof="0" dirty="0"/>
          </a:p>
          <a:p>
            <a:r>
              <a:rPr lang="en-GB" sz="1000" noProof="0" dirty="0" err="1"/>
              <a:t>Bildquelle</a:t>
            </a:r>
            <a:r>
              <a:rPr lang="en-GB" sz="1000" noProof="0" dirty="0"/>
              <a:t>:</a:t>
            </a:r>
            <a:r>
              <a:rPr lang="en-GB" sz="1000" baseline="0" noProof="0" dirty="0"/>
              <a:t> www.pixabay.com</a:t>
            </a:r>
            <a:endParaRPr lang="en-GB" sz="1000" noProof="0" dirty="0"/>
          </a:p>
          <a:p>
            <a:endParaRPr lang="en-GB" sz="1000"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2147722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Der </a:t>
            </a:r>
            <a:r>
              <a:rPr lang="de-DE" sz="1000" kern="1200" dirty="0" err="1">
                <a:solidFill>
                  <a:schemeClr val="tx1"/>
                </a:solidFill>
                <a:effectLst/>
                <a:latin typeface="+mn-lt"/>
                <a:ea typeface="+mn-ea"/>
                <a:cs typeface="+mn-cs"/>
              </a:rPr>
              <a:t>Duisport</a:t>
            </a:r>
            <a:r>
              <a:rPr lang="de-DE" sz="1000" kern="1200" dirty="0">
                <a:solidFill>
                  <a:schemeClr val="tx1"/>
                </a:solidFill>
                <a:effectLst/>
                <a:latin typeface="+mn-lt"/>
                <a:ea typeface="+mn-ea"/>
                <a:cs typeface="+mn-cs"/>
              </a:rPr>
              <a:t> in Duisburg ist der größte trimodale Binnenhafen Europas mit einem Umsatz von 292,6 Millionen Euro pro Jahr. Der </a:t>
            </a:r>
            <a:r>
              <a:rPr lang="de-DE" sz="1000" kern="1200" dirty="0" err="1">
                <a:solidFill>
                  <a:schemeClr val="tx1"/>
                </a:solidFill>
                <a:effectLst/>
                <a:latin typeface="+mn-lt"/>
                <a:ea typeface="+mn-ea"/>
                <a:cs typeface="+mn-cs"/>
              </a:rPr>
              <a:t>Duisport</a:t>
            </a:r>
            <a:r>
              <a:rPr lang="de-DE" sz="1000" kern="1200" dirty="0">
                <a:solidFill>
                  <a:schemeClr val="tx1"/>
                </a:solidFill>
                <a:effectLst/>
                <a:latin typeface="+mn-lt"/>
                <a:ea typeface="+mn-ea"/>
                <a:cs typeface="+mn-cs"/>
              </a:rPr>
              <a:t> verbindet Wasser-, Schienen- und Straßentransport miteinander und bietet eine Industrie- und Logistikfläche von 14 Millionen m². Im Jahr 2019 wurden im Duisburger Hafen 123,</a:t>
            </a:r>
            <a:r>
              <a:rPr lang="de-DE" sz="1000" kern="1200" baseline="0" dirty="0">
                <a:solidFill>
                  <a:schemeClr val="tx1"/>
                </a:solidFill>
                <a:effectLst/>
                <a:latin typeface="+mn-lt"/>
                <a:ea typeface="+mn-ea"/>
                <a:cs typeface="+mn-cs"/>
              </a:rPr>
              <a:t>7 </a:t>
            </a:r>
            <a:r>
              <a:rPr lang="de-DE" sz="1000" kern="1200" dirty="0">
                <a:solidFill>
                  <a:schemeClr val="tx1"/>
                </a:solidFill>
                <a:effectLst/>
                <a:latin typeface="+mn-lt"/>
                <a:ea typeface="+mn-ea"/>
                <a:cs typeface="+mn-cs"/>
              </a:rPr>
              <a:t>Mio. Tonnen Güter und 4 Mio. TEU umgeschlagen (inkl. private Firmenhäfen). 20.000 Schiffe und 25.000 Züge haben den Hafen im Jahr 2019.</a:t>
            </a:r>
            <a:r>
              <a:rPr lang="de-DE" sz="1000" kern="1200" baseline="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passiert. Aufgrund seiner günstigen geographischen Lage bietet </a:t>
            </a:r>
            <a:r>
              <a:rPr lang="de-DE" sz="1000" kern="1200" dirty="0" err="1">
                <a:solidFill>
                  <a:schemeClr val="tx1"/>
                </a:solidFill>
                <a:effectLst/>
                <a:latin typeface="+mn-lt"/>
                <a:ea typeface="+mn-ea"/>
                <a:cs typeface="+mn-cs"/>
              </a:rPr>
              <a:t>Duisport</a:t>
            </a:r>
            <a:r>
              <a:rPr lang="de-DE" sz="1000" kern="1200" dirty="0">
                <a:solidFill>
                  <a:schemeClr val="tx1"/>
                </a:solidFill>
                <a:effectLst/>
                <a:latin typeface="+mn-lt"/>
                <a:ea typeface="+mn-ea"/>
                <a:cs typeface="+mn-cs"/>
              </a:rPr>
              <a:t> eine Verbindung zu mehr als 80 Zielen in Europa und Asien. Aufgrund des umfangreichen logistischen Know-hows werden verschiedene Dienstleistungen wie Container-</a:t>
            </a:r>
            <a:r>
              <a:rPr lang="de-DE" sz="1000" kern="1200" dirty="0" err="1">
                <a:solidFill>
                  <a:schemeClr val="tx1"/>
                </a:solidFill>
                <a:effectLst/>
                <a:latin typeface="+mn-lt"/>
                <a:ea typeface="+mn-ea"/>
                <a:cs typeface="+mn-cs"/>
              </a:rPr>
              <a:t>Stuffing</a:t>
            </a:r>
            <a:r>
              <a:rPr lang="de-DE" sz="1000" kern="1200" dirty="0">
                <a:solidFill>
                  <a:schemeClr val="tx1"/>
                </a:solidFill>
                <a:effectLst/>
                <a:latin typeface="+mn-lt"/>
                <a:ea typeface="+mn-ea"/>
                <a:cs typeface="+mn-cs"/>
              </a:rPr>
              <a:t> oder Stripping und </a:t>
            </a:r>
            <a:r>
              <a:rPr lang="de-DE" sz="1000" kern="1200" dirty="0" err="1">
                <a:solidFill>
                  <a:schemeClr val="tx1"/>
                </a:solidFill>
                <a:effectLst/>
                <a:latin typeface="+mn-lt"/>
                <a:ea typeface="+mn-ea"/>
                <a:cs typeface="+mn-cs"/>
              </a:rPr>
              <a:t>Pre-Packing</a:t>
            </a:r>
            <a:r>
              <a:rPr lang="de-DE" sz="1000" kern="1200" dirty="0">
                <a:solidFill>
                  <a:schemeClr val="tx1"/>
                </a:solidFill>
                <a:effectLst/>
                <a:latin typeface="+mn-lt"/>
                <a:ea typeface="+mn-ea"/>
                <a:cs typeface="+mn-cs"/>
              </a:rPr>
              <a:t> sowie Dienstleistungen für Industriegebiete und Immobilien angeboten.</a:t>
            </a:r>
            <a:endParaRPr lang="de-AT" sz="1000" kern="1200" dirty="0">
              <a:solidFill>
                <a:schemeClr val="tx1"/>
              </a:solidFill>
              <a:effectLst/>
              <a:latin typeface="+mn-lt"/>
              <a:ea typeface="+mn-ea"/>
              <a:cs typeface="+mn-cs"/>
            </a:endParaRPr>
          </a:p>
          <a:p>
            <a:endParaRPr lang="en-GB" sz="1000" noProof="0" dirty="0"/>
          </a:p>
          <a:p>
            <a:r>
              <a:rPr lang="de-AT" sz="1000" noProof="0" dirty="0"/>
              <a:t>Da der </a:t>
            </a:r>
            <a:r>
              <a:rPr lang="de-AT" sz="1000" noProof="0" dirty="0" err="1"/>
              <a:t>Duisport</a:t>
            </a:r>
            <a:r>
              <a:rPr lang="de-AT" sz="1000" noProof="0" dirty="0"/>
              <a:t> ein</a:t>
            </a:r>
            <a:r>
              <a:rPr lang="de-AT" sz="1000" baseline="0" noProof="0" dirty="0"/>
              <a:t> Fluss-Seehafen ist kann er sowohl kleinere Seeschiffe als auch Binnenschiffe aufnehmen.</a:t>
            </a:r>
            <a:endParaRPr lang="de-AT" sz="1000" noProof="0" dirty="0"/>
          </a:p>
          <a:p>
            <a:endParaRPr lang="en-GB" sz="1000" noProof="0" dirty="0"/>
          </a:p>
          <a:p>
            <a:r>
              <a:rPr lang="en-GB" sz="1000" noProof="0" dirty="0" err="1"/>
              <a:t>Quelle</a:t>
            </a:r>
            <a:r>
              <a:rPr lang="en-GB" sz="1000" noProof="0" dirty="0"/>
              <a:t>: </a:t>
            </a:r>
            <a:r>
              <a:rPr lang="en-GB" sz="1000" noProof="0" dirty="0" err="1"/>
              <a:t>Duisport</a:t>
            </a:r>
            <a:r>
              <a:rPr lang="en-GB" sz="1000" noProof="0" dirty="0"/>
              <a:t>, </a:t>
            </a:r>
            <a:r>
              <a:rPr lang="en-GB" sz="1000" noProof="0" dirty="0" err="1"/>
              <a:t>Hafeninformation</a:t>
            </a:r>
            <a:r>
              <a:rPr lang="en-GB" sz="1000" noProof="0" dirty="0"/>
              <a:t>: URL:</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https://www.duisport.de/hafeninformation/ [24.04.2020].</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Bildquelle</a:t>
            </a:r>
            <a:r>
              <a:rPr lang="en-GB" sz="1000" noProof="0" dirty="0"/>
              <a:t>:</a:t>
            </a:r>
            <a:r>
              <a:rPr lang="en-GB" sz="1000" baseline="0" noProof="0" dirty="0"/>
              <a:t> www.pixabay.com</a:t>
            </a:r>
            <a:endParaRPr lang="en-GB"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37992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Mit einer Fläche von 17.098.200 km2 ist Russland die größte Nation der Erde. Das Gebiet erstreckt sich von der Ostsee bis zum Pazifischen Ozean (rund 9.000 km) und vom Nordpolar-Meer bis zum Schwarzen Meer (rund 4.000 km).</a:t>
            </a:r>
            <a:r>
              <a:rPr lang="de-AT" baseline="0" dirty="0"/>
              <a:t> Insgesamt verfügt Russland über eine Küstenlänge von 37.653 km. Rund 75% der Bevölkerung besiedelt den europäischen Teil Russlands, in dem auch die Hauptstadt Moskau liegt. Die Urbanisierungsrate ist sehr hoch. Ca. 73% der Gesamtbevölkerung sind in urbanen Gebieten angesiedelt. Aufgrund der strategisch vorteilhaften Lage zwischen Europa und Asien, einer hohen Bevölkerungszahl und einem </a:t>
            </a:r>
            <a:r>
              <a:rPr lang="de-AT" baseline="0" dirty="0" err="1"/>
              <a:t>Hinterlandmarkt</a:t>
            </a:r>
            <a:r>
              <a:rPr lang="de-AT" baseline="0" dirty="0"/>
              <a:t> mit insgesamt 280 Mio. Einwohnern in den GUS-Staaten hat Russland das Potenzial sich als zentrales Logistikdrehkreuz zwischen Asien und Europa zu etablieren.</a:t>
            </a:r>
            <a:endParaRPr lang="de-AT" dirty="0"/>
          </a:p>
          <a:p>
            <a:endParaRPr lang="de-AT" dirty="0"/>
          </a:p>
          <a:p>
            <a:endParaRPr lang="de-AT" dirty="0"/>
          </a:p>
          <a:p>
            <a:r>
              <a:rPr lang="de-AT" dirty="0"/>
              <a:t>Quelle:</a:t>
            </a:r>
            <a:r>
              <a:rPr lang="de-AT" baseline="0" dirty="0"/>
              <a:t> </a:t>
            </a:r>
            <a:r>
              <a:rPr lang="de-AT" dirty="0"/>
              <a:t>Wellbrock W., </a:t>
            </a:r>
            <a:r>
              <a:rPr lang="de-AT" dirty="0" err="1"/>
              <a:t>Unterharnscheidt</a:t>
            </a:r>
            <a:r>
              <a:rPr lang="de-AT" dirty="0"/>
              <a:t> V. (2013) Logistik in Russland. In: Göpfert I., Braun D. (</a:t>
            </a:r>
            <a:r>
              <a:rPr lang="de-AT" dirty="0" err="1"/>
              <a:t>eds</a:t>
            </a:r>
            <a:r>
              <a:rPr lang="de-AT" dirty="0"/>
              <a:t>) Internationale Logistik in und zwischen unterschiedlichen Weltregionen. Springer Gabler, Wiesbaden</a:t>
            </a:r>
            <a:r>
              <a:rPr lang="de-AT" sz="1200" b="0" i="0" u="none" strike="noStrike" kern="1200" dirty="0">
                <a:solidFill>
                  <a:schemeClr val="tx1"/>
                </a:solidFill>
                <a:effectLst/>
                <a:latin typeface="+mn-lt"/>
                <a:ea typeface="+mn-ea"/>
                <a:cs typeface="+mn-cs"/>
              </a:rPr>
              <a:t>.</a:t>
            </a:r>
            <a:r>
              <a:rPr lang="de-AT" sz="1200" b="0" i="0" u="none" strike="noStrike" kern="1200" baseline="0" dirty="0">
                <a:solidFill>
                  <a:schemeClr val="tx1"/>
                </a:solidFill>
                <a:effectLst/>
                <a:latin typeface="+mn-lt"/>
                <a:ea typeface="+mn-ea"/>
                <a:cs typeface="+mn-cs"/>
              </a:rPr>
              <a:t> S.107-136.</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3938451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Wolga</a:t>
            </a:r>
            <a:r>
              <a:rPr lang="de-AT" baseline="0" dirty="0"/>
              <a:t> ist 3.700 km lang und damit der längste Fluss Europas. Sie fließt lediglich durch Russland. Das Transportvolumen beträgt ca. 20 Millionen Tonnen pro Jahr, die wichtigsten Märkte sind der Transport von Getreide, Erdölprodukten, Baumaterialien und Holz.</a:t>
            </a:r>
            <a:endParaRPr lang="de-AT" dirty="0"/>
          </a:p>
          <a:p>
            <a:endParaRPr lang="de-AT" dirty="0"/>
          </a:p>
          <a:p>
            <a:r>
              <a:rPr lang="de-AT" dirty="0"/>
              <a:t>Quelle: https://www.wwinn.org/volga [26.04.2020].</a:t>
            </a:r>
          </a:p>
          <a:p>
            <a:r>
              <a:rPr lang="de-AT" dirty="0"/>
              <a:t>Bildquelle: www.pixabay.com</a:t>
            </a:r>
          </a:p>
        </p:txBody>
      </p:sp>
      <p:sp>
        <p:nvSpPr>
          <p:cNvPr id="4" name="Foliennummernplatzhalter 3"/>
          <p:cNvSpPr>
            <a:spLocks noGrp="1"/>
          </p:cNvSpPr>
          <p:nvPr>
            <p:ph type="sldNum" sz="quarter" idx="10"/>
          </p:nvPr>
        </p:nvSpPr>
        <p:spPr/>
        <p:txBody>
          <a:bodyPr/>
          <a:lstStyle/>
          <a:p>
            <a:fld id="{56F06DAA-0A4E-4110-9797-3FB8CA0FEA93}" type="slidenum">
              <a:rPr lang="de-AT" smtClean="0"/>
              <a:t>47</a:t>
            </a:fld>
            <a:endParaRPr lang="de-AT" dirty="0"/>
          </a:p>
        </p:txBody>
      </p:sp>
    </p:spTree>
    <p:extLst>
      <p:ext uri="{BB962C8B-B14F-4D97-AF65-F5344CB8AC3E}">
        <p14:creationId xmlns:p14="http://schemas.microsoft.com/office/powerpoint/2010/main" val="2960352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Wolga</a:t>
            </a:r>
            <a:r>
              <a:rPr lang="de-AT" baseline="0" dirty="0"/>
              <a:t> Becken ist für Russland äußerst wichtig. Ca. 40% der russischen Bevölkerung sind dort angesiedelt, außerdem 45% der russischen Industrie und 50% der Landwirtschaft Russlands.</a:t>
            </a:r>
            <a:endParaRPr lang="de-AT" dirty="0"/>
          </a:p>
          <a:p>
            <a:endParaRPr lang="de-AT" dirty="0"/>
          </a:p>
          <a:p>
            <a:r>
              <a:rPr lang="de-AT" dirty="0"/>
              <a:t>Quellen:</a:t>
            </a:r>
            <a:r>
              <a:rPr lang="de-AT" baseline="0" dirty="0"/>
              <a:t> </a:t>
            </a:r>
            <a:r>
              <a:rPr lang="de-AT" dirty="0"/>
              <a:t>https://www.wwinn.org/volga [26.04.2020]</a:t>
            </a:r>
          </a:p>
          <a:p>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t>UNECE (2012) Inventory of main standards and parameters of the E waterway network. Blue Book. Online: http://www.unece.org/fileadmin/DAM/trans/doc/2012/sc3wp3/ECE-TRANS-SC3-144rev2e.pdf [26.04.2020]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48</a:t>
            </a:fld>
            <a:endParaRPr lang="de-AT" dirty="0"/>
          </a:p>
        </p:txBody>
      </p:sp>
    </p:spTree>
    <p:extLst>
      <p:ext uri="{BB962C8B-B14F-4D97-AF65-F5344CB8AC3E}">
        <p14:creationId xmlns:p14="http://schemas.microsoft.com/office/powerpoint/2010/main" val="3132336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beiden Meere verbindet der Rhein-Main-Donau Korridor?</a:t>
            </a:r>
          </a:p>
          <a:p>
            <a:r>
              <a:rPr lang="de-DE" dirty="0"/>
              <a:t>Nordsee und Schwarzes Meer</a:t>
            </a:r>
          </a:p>
          <a:p>
            <a:r>
              <a:rPr lang="de-DE" dirty="0"/>
              <a:t>Ost-West-Verbindung von Rotterdam nach</a:t>
            </a:r>
            <a:r>
              <a:rPr lang="de-DE" baseline="0" dirty="0"/>
              <a:t> Constanta</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err="1"/>
              <a:t>Bildquelle</a:t>
            </a:r>
            <a:r>
              <a:rPr lang="en-GB" sz="1200" noProof="0" dirty="0"/>
              <a:t>: viadonau, Inland Navigation Europe</a:t>
            </a:r>
            <a:r>
              <a:rPr lang="en-GB" sz="1200" baseline="0" noProof="0" dirty="0"/>
              <a:t> </a:t>
            </a:r>
            <a:r>
              <a:rPr lang="en-GB" sz="1200" baseline="0" noProof="0" dirty="0" err="1"/>
              <a:t>im</a:t>
            </a:r>
            <a:r>
              <a:rPr lang="en-GB" sz="1200" baseline="0" noProof="0" dirty="0"/>
              <a:t> </a:t>
            </a:r>
            <a:r>
              <a:rPr lang="en-GB" sz="1200" baseline="0" noProof="0" dirty="0" err="1"/>
              <a:t>Handbuch</a:t>
            </a:r>
            <a:r>
              <a:rPr lang="en-GB" sz="1200" baseline="0" noProof="0" dirty="0"/>
              <a:t> der </a:t>
            </a:r>
            <a:r>
              <a:rPr lang="en-GB" sz="1200" baseline="0" noProof="0" dirty="0" err="1"/>
              <a:t>Donauschifffahrt</a:t>
            </a:r>
            <a:r>
              <a:rPr lang="en-GB" sz="1200" baseline="0" noProof="0" dirty="0"/>
              <a:t>, S. 44</a:t>
            </a:r>
            <a:endParaRPr lang="de-DE" sz="1200" noProof="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49</a:t>
            </a:fld>
            <a:endParaRPr lang="de-AT" dirty="0"/>
          </a:p>
        </p:txBody>
      </p:sp>
    </p:spTree>
    <p:extLst>
      <p:ext uri="{BB962C8B-B14F-4D97-AF65-F5344CB8AC3E}">
        <p14:creationId xmlns:p14="http://schemas.microsoft.com/office/powerpoint/2010/main" val="1568330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50</a:t>
            </a:fld>
            <a:endParaRPr lang="de-AT" dirty="0"/>
          </a:p>
        </p:txBody>
      </p:sp>
    </p:spTree>
    <p:extLst>
      <p:ext uri="{BB962C8B-B14F-4D97-AF65-F5344CB8AC3E}">
        <p14:creationId xmlns:p14="http://schemas.microsoft.com/office/powerpoint/2010/main" val="202362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effectLst/>
                <a:latin typeface="+mn-lt"/>
                <a:ea typeface="+mn-ea"/>
                <a:cs typeface="+mn-cs"/>
              </a:rPr>
              <a:t>Unter einer Wasserstraße versteht man ein schiffbares Gewässer, für das gesetzliche Bestimmungen für die Sicherheit und Flüssigkeit der gewerbsmäßigen Schifffahrt bestehen.</a:t>
            </a:r>
          </a:p>
          <a:p>
            <a:endParaRPr lang="de-AT" sz="1200" b="0" i="0" u="none" strike="noStrike" kern="1200" baseline="0" dirty="0">
              <a:solidFill>
                <a:schemeClr val="tx1"/>
              </a:solidFill>
              <a:effectLst/>
              <a:latin typeface="+mn-lt"/>
              <a:ea typeface="+mn-ea"/>
              <a:cs typeface="+mn-cs"/>
            </a:endParaRPr>
          </a:p>
          <a:p>
            <a:r>
              <a:rPr lang="de-AT" sz="1200" b="0" i="0" u="none" strike="noStrike" kern="1200" baseline="0" dirty="0">
                <a:solidFill>
                  <a:schemeClr val="tx1"/>
                </a:solidFill>
                <a:effectLst/>
                <a:latin typeface="+mn-lt"/>
                <a:ea typeface="+mn-ea"/>
                <a:cs typeface="+mn-cs"/>
              </a:rPr>
              <a:t>Ein Kanal ist eine weitgehend künstlich angelegte Wasserstraße mit oder ohne Schleusen, Hebewerken oder schiefen Ebenen zur Überbrückung von Höhenunterschieden zwischen Stauhaltungen. </a:t>
            </a:r>
          </a:p>
          <a:p>
            <a:endParaRPr lang="de-AT" sz="1200" b="0" i="0" u="none" strike="noStrike" kern="1200" baseline="0" dirty="0">
              <a:solidFill>
                <a:schemeClr val="tx1"/>
              </a:solidFill>
              <a:effectLst/>
              <a:latin typeface="+mn-lt"/>
              <a:ea typeface="+mn-ea"/>
              <a:cs typeface="+mn-cs"/>
            </a:endParaRPr>
          </a:p>
          <a:p>
            <a:r>
              <a:rPr lang="de-AT" sz="1200" b="0" i="0" u="none" strike="noStrike" kern="1200" baseline="0" dirty="0">
                <a:solidFill>
                  <a:schemeClr val="tx1"/>
                </a:solidFill>
                <a:effectLst/>
                <a:latin typeface="+mn-lt"/>
                <a:ea typeface="+mn-ea"/>
                <a:cs typeface="+mn-cs"/>
              </a:rPr>
              <a:t>Ein Flusskraftwerk besteht üblicherweise aus einem oder mehreren Krafthäusern, der Wehranlage und der Schleusenanlage mit einer oder mehreren Schleusenkammern. Schleusen ermöglichen es den Binnenschiffen, den Höhenunterschied des Flusses, der oberhalb des Kraftwerks aufgestaut wird und unterhalb des Kraftwerks weiterfließt, zu überwinden. Die häufigste Bauform von Schleusen an europäischen Flüssen und Kanälen ist die Kammerschleuse, wo Ober- und Unterwasser über eine auf beiden Seiten verschließbare Schleusenkammer miteinander verbunden sind.</a:t>
            </a:r>
          </a:p>
          <a:p>
            <a:endParaRPr lang="de-AT" sz="1200" b="0" i="0" u="none" strike="noStrike" kern="1200" baseline="0" dirty="0">
              <a:solidFill>
                <a:schemeClr val="tx1"/>
              </a:solidFill>
              <a:effectLst/>
              <a:latin typeface="+mn-lt"/>
              <a:ea typeface="+mn-ea"/>
              <a:cs typeface="+mn-cs"/>
            </a:endParaRPr>
          </a:p>
          <a:p>
            <a:r>
              <a:rPr lang="de-AT" sz="1200" b="0" i="0" u="none" strike="noStrike" kern="1200" baseline="0" dirty="0">
                <a:solidFill>
                  <a:schemeClr val="tx1"/>
                </a:solidFill>
                <a:effectLst/>
                <a:latin typeface="+mn-lt"/>
                <a:ea typeface="+mn-ea"/>
                <a:cs typeface="+mn-cs"/>
              </a:rPr>
              <a:t>Quelle: Handbuch der Donauschifffahrt, S. 53, 219, 225.</a:t>
            </a:r>
          </a:p>
          <a:p>
            <a:r>
              <a:rPr lang="de-AT" sz="1200" b="0" i="0" u="none" strike="noStrike" kern="1200" baseline="0" dirty="0">
                <a:solidFill>
                  <a:schemeClr val="tx1"/>
                </a:solidFill>
                <a:effectLst/>
                <a:latin typeface="+mn-lt"/>
                <a:ea typeface="+mn-ea"/>
                <a:cs typeface="+mn-cs"/>
              </a:rPr>
              <a:t>Bildquelle: www.pixabay.com</a:t>
            </a:r>
          </a:p>
          <a:p>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1024516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China verfügt über das größte Binnenwasserstraßennetz der Welt, aufgrund seines Wasserstraßennetzes mit einer Gesamtlänge von 110.000 Kilometern. Das Wasserstraßennetz besteht aus mehr als 5.000 Flüssen, auf denen im Jahr 2007 1.180 Millionen Tonnen Fracht befördert wurden. Neben großen Seehäfen wie Shanghai gibt es etwa 2.000 Binnenhäfen, die Binnenwasserstraßen mit anderen Verkehrsträgern verbinden.</a:t>
            </a:r>
          </a:p>
          <a:p>
            <a:r>
              <a:rPr lang="de-AT" sz="1000" kern="1200" dirty="0">
                <a:solidFill>
                  <a:schemeClr val="tx1"/>
                </a:solidFill>
                <a:effectLst/>
                <a:latin typeface="+mn-lt"/>
                <a:ea typeface="+mn-ea"/>
                <a:cs typeface="+mn-cs"/>
              </a:rPr>
              <a:t>Es gibt auch geografische Unterschiede aufgrund der Größe Chinas, die sich auf den Binnenschiffsverkehr auswirken. Im Süden gibt es größere Flüsse mit stabilen Fahrwasserbedingungen, die vom Eis nicht betroffen sind. Im Gegensatz dazu sind Flüsse im Norden kleiner und weisen instabile Fahrwasserbedingungen auf. Darüber hinaus kann das Auftreten von Eis im Winter den Binnenschiffsverkehr in dieser Region beeinflussen.</a:t>
            </a:r>
          </a:p>
          <a:p>
            <a:r>
              <a:rPr lang="de-AT" sz="1000" kern="1200" dirty="0">
                <a:solidFill>
                  <a:schemeClr val="tx1"/>
                </a:solidFill>
                <a:effectLst/>
                <a:latin typeface="+mn-lt"/>
                <a:ea typeface="+mn-ea"/>
                <a:cs typeface="+mn-cs"/>
              </a:rPr>
              <a:t>Im Vergleich zu anderen Ländern hat China, insbesondere der Hafen von Shanghai, den höchsten Containerumschlag. </a:t>
            </a:r>
          </a:p>
          <a:p>
            <a:endParaRPr lang="en-GB" sz="1000" noProof="0" dirty="0"/>
          </a:p>
          <a:p>
            <a:r>
              <a:rPr lang="en-GB" sz="1000" noProof="0" dirty="0" err="1"/>
              <a:t>Quellen</a:t>
            </a:r>
            <a:r>
              <a:rPr lang="en-GB" sz="1000" noProof="0" dirty="0"/>
              <a:t>: </a:t>
            </a:r>
          </a:p>
          <a:p>
            <a:r>
              <a:rPr lang="en-GB" sz="1000" noProof="0" dirty="0" err="1"/>
              <a:t>Indexmundi</a:t>
            </a:r>
            <a:r>
              <a:rPr lang="en-GB" sz="1000" noProof="0" dirty="0"/>
              <a:t>, URL: http://www.indexmundi.com/map/?t=10&amp;v=116&amp;r=as&amp;l=en [26.04.2020]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a:t>
            </a:r>
            <a:r>
              <a:rPr lang="en-GB" sz="1000" baseline="0" noProof="0" dirty="0"/>
              <a:t> Inland Navigation Network, </a:t>
            </a:r>
            <a:r>
              <a:rPr lang="en-GB" sz="1000" noProof="0" dirty="0"/>
              <a:t>URL:</a:t>
            </a:r>
            <a:r>
              <a:rPr lang="en-GB" sz="1000" baseline="0" noProof="0" dirty="0"/>
              <a:t> </a:t>
            </a:r>
            <a:r>
              <a:rPr lang="en-GB" sz="1000" noProof="0" dirty="0"/>
              <a:t>https://www.wwinn.org/china-inland-waterways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Bildquelle</a:t>
            </a:r>
            <a:r>
              <a:rPr lang="en-GB" sz="1000" noProof="0" dirty="0"/>
              <a:t>: www.pixabay.com</a:t>
            </a:r>
          </a:p>
        </p:txBody>
      </p:sp>
      <p:sp>
        <p:nvSpPr>
          <p:cNvPr id="4" name="Slide Number Placeholder 3"/>
          <p:cNvSpPr>
            <a:spLocks noGrp="1"/>
          </p:cNvSpPr>
          <p:nvPr>
            <p:ph type="sldNum" sz="quarter" idx="10"/>
          </p:nvPr>
        </p:nvSpPr>
        <p:spPr/>
        <p:txBody>
          <a:bodyPr/>
          <a:lstStyle/>
          <a:p>
            <a:fld id="{56F06DAA-0A4E-4110-9797-3FB8CA0FEA93}" type="slidenum">
              <a:rPr lang="de-AT" smtClean="0"/>
              <a:t>51</a:t>
            </a:fld>
            <a:endParaRPr lang="de-AT" dirty="0"/>
          </a:p>
        </p:txBody>
      </p:sp>
    </p:spTree>
    <p:extLst>
      <p:ext uri="{BB962C8B-B14F-4D97-AF65-F5344CB8AC3E}">
        <p14:creationId xmlns:p14="http://schemas.microsoft.com/office/powerpoint/2010/main" val="186798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China verfügt über das größte Binnenwasserstraßennetz der Welt, aufgrund seines Wasserstraßennetzes mit einer Gesamtlänge von 111.000 Kilometern. Das Wasserstraßennetz besteht aus mehr als 5.000 Flüssen. Neben großen Seehäfen wie Shanghai gibt es etwa 2.000 Binnenhäfen, die Binnenwasserstraßen mit anderen Verkehrsträgern verbinden.</a:t>
            </a:r>
            <a:r>
              <a:rPr lang="de-AT" sz="1000" kern="1200" baseline="0" dirty="0">
                <a:solidFill>
                  <a:schemeClr val="tx1"/>
                </a:solidFill>
                <a:effectLst/>
                <a:latin typeface="+mn-lt"/>
                <a:ea typeface="+mn-ea"/>
                <a:cs typeface="+mn-cs"/>
              </a:rPr>
              <a:t> </a:t>
            </a:r>
            <a:r>
              <a:rPr lang="de-AT" sz="1000" kern="1200" dirty="0">
                <a:solidFill>
                  <a:schemeClr val="tx1"/>
                </a:solidFill>
                <a:effectLst/>
                <a:latin typeface="+mn-lt"/>
                <a:ea typeface="+mn-ea"/>
                <a:cs typeface="+mn-cs"/>
              </a:rPr>
              <a:t>Im Vergleich zu anderen Ländern hat China, insbesondere der Hafen von Shanghai, den höchsten Containerumschlag. 2012 wurden in Shanghai 32,6 Millionen TEU umgeschlagen.</a:t>
            </a:r>
          </a:p>
          <a:p>
            <a:endParaRPr lang="en-GB" sz="1000" noProof="0" dirty="0"/>
          </a:p>
          <a:p>
            <a:r>
              <a:rPr lang="en-GB" sz="1000" noProof="0" dirty="0" err="1"/>
              <a:t>Quellen</a:t>
            </a:r>
            <a:r>
              <a:rPr lang="en-GB" sz="1000" noProof="0" dirty="0"/>
              <a:t>: </a:t>
            </a:r>
          </a:p>
          <a:p>
            <a:r>
              <a:rPr lang="en-GB" sz="1000" noProof="0" dirty="0" err="1"/>
              <a:t>Indexmundi</a:t>
            </a:r>
            <a:r>
              <a:rPr lang="en-GB" sz="1000" noProof="0" dirty="0"/>
              <a:t>, URL: http://www.indexmundi.com/map/?t=10&amp;v=116&amp;r=as&amp;l=en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Statista</a:t>
            </a:r>
            <a:r>
              <a:rPr lang="en-GB" sz="1000" baseline="0" noProof="0" dirty="0"/>
              <a:t> (2018): Freight traffic in China from 1980 to 2018, by transport carrier (in million metric tons). Online: </a:t>
            </a:r>
            <a:r>
              <a:rPr lang="en-GB" sz="1000" noProof="0" dirty="0"/>
              <a:t>https://www.statista.com/statistics/264809/freight-traffic-in-china/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Bildquelle</a:t>
            </a:r>
            <a:r>
              <a:rPr lang="en-GB" sz="1000" noProof="0" dirty="0"/>
              <a:t>: in </a:t>
            </a:r>
            <a:r>
              <a:rPr lang="en-GB" sz="1000" noProof="0" dirty="0" err="1"/>
              <a:t>Anlehnung</a:t>
            </a:r>
            <a:r>
              <a:rPr lang="en-GB" sz="1000" noProof="0" dirty="0"/>
              <a:t> an https://de.statista.com/statistik/daten/studie/159509/umfrage/top-10-haefen-in-china-nach-containerumschlag/ [27.04.2020]</a:t>
            </a:r>
          </a:p>
        </p:txBody>
      </p:sp>
      <p:sp>
        <p:nvSpPr>
          <p:cNvPr id="4" name="Slide Number Placeholder 3"/>
          <p:cNvSpPr>
            <a:spLocks noGrp="1"/>
          </p:cNvSpPr>
          <p:nvPr>
            <p:ph type="sldNum" sz="quarter" idx="10"/>
          </p:nvPr>
        </p:nvSpPr>
        <p:spPr/>
        <p:txBody>
          <a:bodyPr/>
          <a:lstStyle/>
          <a:p>
            <a:fld id="{56F06DAA-0A4E-4110-9797-3FB8CA0FEA93}" type="slidenum">
              <a:rPr lang="de-AT" smtClean="0"/>
              <a:t>52</a:t>
            </a:fld>
            <a:endParaRPr lang="de-AT" dirty="0"/>
          </a:p>
        </p:txBody>
      </p:sp>
    </p:spTree>
    <p:extLst>
      <p:ext uri="{BB962C8B-B14F-4D97-AF65-F5344CB8AC3E}">
        <p14:creationId xmlns:p14="http://schemas.microsoft.com/office/powerpoint/2010/main" val="3228791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Wie bereits auf der Folie erwähnt, ist der </a:t>
            </a:r>
            <a:r>
              <a:rPr lang="de-DE" sz="1000" kern="1200" dirty="0" err="1">
                <a:solidFill>
                  <a:schemeClr val="tx1"/>
                </a:solidFill>
                <a:effectLst/>
                <a:latin typeface="+mn-lt"/>
                <a:ea typeface="+mn-ea"/>
                <a:cs typeface="+mn-cs"/>
              </a:rPr>
              <a:t>Yangtze</a:t>
            </a:r>
            <a:r>
              <a:rPr lang="de-DE" sz="1000" kern="1200" dirty="0">
                <a:solidFill>
                  <a:schemeClr val="tx1"/>
                </a:solidFill>
                <a:effectLst/>
                <a:latin typeface="+mn-lt"/>
                <a:ea typeface="+mn-ea"/>
                <a:cs typeface="+mn-cs"/>
              </a:rPr>
              <a:t> der wichtigste Binnenwasserweg für den Güterverkehr in China. </a:t>
            </a:r>
            <a:r>
              <a:rPr lang="de-AT" sz="1000" kern="1200" dirty="0">
                <a:solidFill>
                  <a:schemeClr val="tx1"/>
                </a:solidFill>
                <a:effectLst/>
                <a:latin typeface="+mn-lt"/>
                <a:ea typeface="+mn-ea"/>
                <a:cs typeface="+mn-cs"/>
              </a:rPr>
              <a:t>Deshalb wird er auch als "Goldener Wasserweg" bezeichnet.</a:t>
            </a: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Die Route des </a:t>
            </a:r>
            <a:r>
              <a:rPr lang="de-AT" sz="1000" kern="1200" dirty="0" err="1">
                <a:solidFill>
                  <a:schemeClr val="tx1"/>
                </a:solidFill>
                <a:effectLst/>
                <a:latin typeface="+mn-lt"/>
                <a:ea typeface="+mn-ea"/>
                <a:cs typeface="+mn-cs"/>
              </a:rPr>
              <a:t>Yangtze</a:t>
            </a:r>
            <a:r>
              <a:rPr lang="de-AT" sz="1000"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verläuft vom Himalaya nach Shanghai und hat eine Gesamtlänge von 6.300 km, von denen 3.000 km schiffbar sind. </a:t>
            </a:r>
            <a:r>
              <a:rPr lang="de-AT" sz="1000" kern="1200" dirty="0">
                <a:solidFill>
                  <a:schemeClr val="tx1"/>
                </a:solidFill>
                <a:effectLst/>
                <a:latin typeface="+mn-lt"/>
                <a:ea typeface="+mn-ea"/>
                <a:cs typeface="+mn-cs"/>
              </a:rPr>
              <a:t>Daher ist der </a:t>
            </a:r>
            <a:r>
              <a:rPr lang="de-AT" sz="1000" kern="1200" dirty="0" err="1">
                <a:solidFill>
                  <a:schemeClr val="tx1"/>
                </a:solidFill>
                <a:effectLst/>
                <a:latin typeface="+mn-lt"/>
                <a:ea typeface="+mn-ea"/>
                <a:cs typeface="+mn-cs"/>
              </a:rPr>
              <a:t>Yangtze</a:t>
            </a:r>
            <a:r>
              <a:rPr lang="de-AT" sz="1000"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auch der drittlängste Fluss, nach dem Nil und dem Amazonas. </a:t>
            </a:r>
            <a:r>
              <a:rPr lang="de-AT" sz="1000" kern="1200" dirty="0">
                <a:solidFill>
                  <a:schemeClr val="tx1"/>
                </a:solidFill>
                <a:effectLst/>
                <a:latin typeface="+mn-lt"/>
                <a:ea typeface="+mn-ea"/>
                <a:cs typeface="+mn-cs"/>
              </a:rPr>
              <a:t>Der </a:t>
            </a:r>
            <a:r>
              <a:rPr lang="de-AT" sz="1000" kern="1200" dirty="0" err="1">
                <a:solidFill>
                  <a:schemeClr val="tx1"/>
                </a:solidFill>
                <a:effectLst/>
                <a:latin typeface="+mn-lt"/>
                <a:ea typeface="+mn-ea"/>
                <a:cs typeface="+mn-cs"/>
              </a:rPr>
              <a:t>Yangtze</a:t>
            </a:r>
            <a:r>
              <a:rPr lang="de-AT" sz="1000" kern="1200" dirty="0">
                <a:solidFill>
                  <a:schemeClr val="tx1"/>
                </a:solidFill>
                <a:effectLst/>
                <a:latin typeface="+mn-lt"/>
                <a:ea typeface="+mn-ea"/>
                <a:cs typeface="+mn-cs"/>
              </a:rPr>
              <a:t> stellt die wichtigste Verbindung zwischen Schiene, Straße und Hochsee in China dar und ermöglicht ein breites intermodales Verkehrsnetz. So sind auch </a:t>
            </a:r>
            <a:r>
              <a:rPr lang="de-AT" sz="1000" kern="1200" dirty="0" err="1">
                <a:solidFill>
                  <a:schemeClr val="tx1"/>
                </a:solidFill>
                <a:effectLst/>
                <a:latin typeface="+mn-lt"/>
                <a:ea typeface="+mn-ea"/>
                <a:cs typeface="+mn-cs"/>
              </a:rPr>
              <a:t>Hinterlandregionen</a:t>
            </a:r>
            <a:r>
              <a:rPr lang="de-AT" sz="1000" kern="1200" dirty="0">
                <a:solidFill>
                  <a:schemeClr val="tx1"/>
                </a:solidFill>
                <a:effectLst/>
                <a:latin typeface="+mn-lt"/>
                <a:ea typeface="+mn-ea"/>
                <a:cs typeface="+mn-cs"/>
              </a:rPr>
              <a:t>, in denen sich immer mehr Industrien befinden, über den </a:t>
            </a:r>
            <a:r>
              <a:rPr lang="de-AT" sz="1000" kern="1200" dirty="0" err="1">
                <a:solidFill>
                  <a:schemeClr val="tx1"/>
                </a:solidFill>
                <a:effectLst/>
                <a:latin typeface="+mn-lt"/>
                <a:ea typeface="+mn-ea"/>
                <a:cs typeface="+mn-cs"/>
              </a:rPr>
              <a:t>Yangtze</a:t>
            </a:r>
            <a:r>
              <a:rPr lang="de-AT" sz="1000" kern="1200" dirty="0">
                <a:solidFill>
                  <a:schemeClr val="tx1"/>
                </a:solidFill>
                <a:effectLst/>
                <a:latin typeface="+mn-lt"/>
                <a:ea typeface="+mn-ea"/>
                <a:cs typeface="+mn-cs"/>
              </a:rPr>
              <a:t> mit Seehäfen verbunden.</a:t>
            </a: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Um eine Verbindung zu anderen Verkehrsträgern zu ermöglichen, gibt es viele Häfen, von denen Chongqing, Wuhan, Shanghai und Nanjing als die wichtigsten für den </a:t>
            </a:r>
            <a:r>
              <a:rPr lang="de-AT" sz="1000" kern="1200" dirty="0" err="1">
                <a:solidFill>
                  <a:schemeClr val="tx1"/>
                </a:solidFill>
                <a:effectLst/>
                <a:latin typeface="+mn-lt"/>
                <a:ea typeface="+mn-ea"/>
                <a:cs typeface="+mn-cs"/>
              </a:rPr>
              <a:t>Yangtze</a:t>
            </a:r>
            <a:r>
              <a:rPr lang="de-AT" sz="1000"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genannt werden können. </a:t>
            </a:r>
            <a:r>
              <a:rPr lang="de-AT" sz="1000" kern="1200" dirty="0">
                <a:solidFill>
                  <a:schemeClr val="tx1"/>
                </a:solidFill>
                <a:effectLst/>
                <a:latin typeface="+mn-lt"/>
                <a:ea typeface="+mn-ea"/>
                <a:cs typeface="+mn-cs"/>
              </a:rPr>
              <a:t>Der berühmte Drei-Schluchten-Staudamm befindet sich ebenfalls am </a:t>
            </a:r>
            <a:r>
              <a:rPr lang="en-GB" sz="1000" kern="1200" dirty="0">
                <a:solidFill>
                  <a:schemeClr val="tx1"/>
                </a:solidFill>
                <a:effectLst/>
                <a:latin typeface="+mn-lt"/>
                <a:ea typeface="+mn-ea"/>
                <a:cs typeface="+mn-cs"/>
              </a:rPr>
              <a:t>Yangtze. </a:t>
            </a:r>
            <a:endParaRPr lang="de-AT" sz="1000" kern="1200" dirty="0">
              <a:solidFill>
                <a:schemeClr val="tx1"/>
              </a:solidFill>
              <a:effectLst/>
              <a:latin typeface="+mn-lt"/>
              <a:ea typeface="+mn-ea"/>
              <a:cs typeface="+mn-cs"/>
            </a:endParaRPr>
          </a:p>
          <a:p>
            <a:endParaRPr lang="en-GB" sz="1000" noProof="0" dirty="0"/>
          </a:p>
          <a:p>
            <a:r>
              <a:rPr lang="en-GB" sz="1000" noProof="0" dirty="0" err="1"/>
              <a:t>Quellen</a:t>
            </a:r>
            <a:r>
              <a:rPr lang="en-GB" sz="1000" noProof="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a:t>
            </a:r>
            <a:r>
              <a:rPr lang="en-GB" sz="1000" baseline="0" noProof="0" dirty="0"/>
              <a:t> Inland Navigation Network, URL: </a:t>
            </a:r>
            <a:r>
              <a:rPr lang="en-GB" sz="1000" noProof="0" dirty="0"/>
              <a:t>http://www.wwinn.org/china-inland-waterways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Inland Navigation Association</a:t>
            </a:r>
            <a:r>
              <a:rPr lang="en-GB" sz="1000" baseline="0" noProof="0" dirty="0"/>
              <a:t> (PIANC), “Inland Waterborne Transport: Connecting Countries”, (2009), p.4, Online: </a:t>
            </a:r>
            <a:r>
              <a:rPr lang="en-GB" sz="1000" noProof="0" dirty="0"/>
              <a:t>http://www.unwater.org/downloads/181794E.pdf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err="1"/>
              <a:t>Notteboom</a:t>
            </a:r>
            <a:r>
              <a:rPr lang="en-GB" sz="1000" baseline="0" noProof="0" dirty="0"/>
              <a:t>, T. (2012) Challenges for container river services on the Yangtze River: A case study for Chongqing. In: Research in Transportation Economics. Volume 35. Issue 1. Seiten 41-49.</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err="1"/>
              <a:t>Bildquelle</a:t>
            </a:r>
            <a:r>
              <a:rPr lang="de-AT" sz="1000" baseline="0" noProof="0" dirty="0"/>
              <a:t>: www.pixabay.com</a:t>
            </a:r>
            <a:endParaRPr lang="en-GB" sz="1000"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53</a:t>
            </a:fld>
            <a:endParaRPr lang="de-AT" dirty="0"/>
          </a:p>
        </p:txBody>
      </p:sp>
    </p:spTree>
    <p:extLst>
      <p:ext uri="{BB962C8B-B14F-4D97-AF65-F5344CB8AC3E}">
        <p14:creationId xmlns:p14="http://schemas.microsoft.com/office/powerpoint/2010/main" val="3644104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noProof="0" dirty="0"/>
              <a:t>Der </a:t>
            </a:r>
            <a:r>
              <a:rPr lang="de-AT" sz="1200" noProof="0" dirty="0" err="1"/>
              <a:t>Yangtze</a:t>
            </a:r>
            <a:r>
              <a:rPr lang="de-AT" sz="1200" noProof="0" dirty="0"/>
              <a:t> River ist eine wichtige Trinkwasserquelle, sowie eine bedeutende Wasserquelle für die Bewässerung in der Landwirtschaft</a:t>
            </a:r>
            <a:r>
              <a:rPr lang="de-AT" sz="1200" baseline="0" noProof="0" dirty="0"/>
              <a:t>. Zusammen mit seinen Neben- bzw. Zuflüssen stellt er eine wichtige Ressource zur Energiegewinnung dar. Der berühmte Drei-Schluchten-Damm befindet sich am </a:t>
            </a:r>
            <a:r>
              <a:rPr lang="de-AT" sz="1200" baseline="0" noProof="0" dirty="0" err="1"/>
              <a:t>Yangtze</a:t>
            </a:r>
            <a:r>
              <a:rPr lang="de-AT" sz="1200" baseline="0" noProof="0" dirty="0"/>
              <a:t> River und erhöhte dessen Bedeutung für die Industrie noch zusätzlich. Wichtige Häfen am </a:t>
            </a:r>
            <a:r>
              <a:rPr lang="de-AT" sz="1200" baseline="0" noProof="0" dirty="0" err="1"/>
              <a:t>Yangtze</a:t>
            </a:r>
            <a:r>
              <a:rPr lang="de-AT" sz="1200" baseline="0" noProof="0" dirty="0"/>
              <a:t> River sind die Häfen in Chongqing, Wuhan, Shanghai und Nanjing. Der </a:t>
            </a:r>
            <a:r>
              <a:rPr lang="de-AT" sz="1200" baseline="0" noProof="0" dirty="0" err="1"/>
              <a:t>Yangtze</a:t>
            </a:r>
            <a:r>
              <a:rPr lang="de-AT" sz="1200" baseline="0" noProof="0" dirty="0"/>
              <a:t> River ist der einzige Fluss Chinas der den Osten, das Zentrum und den Westen des Landes miteinander verbindet.</a:t>
            </a:r>
            <a:endParaRPr lang="de-AT" sz="1200" noProof="0" dirty="0"/>
          </a:p>
          <a:p>
            <a:endParaRPr lang="en-GB" sz="1200" noProof="0" dirty="0"/>
          </a:p>
          <a:p>
            <a:r>
              <a:rPr lang="en-GB" sz="1200" noProof="0" dirty="0" err="1"/>
              <a:t>Quellen</a:t>
            </a:r>
            <a:r>
              <a:rPr lang="en-GB" sz="1200" noProof="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a:t>World Wide</a:t>
            </a:r>
            <a:r>
              <a:rPr lang="en-GB" sz="1200" baseline="0" noProof="0" dirty="0"/>
              <a:t> Inland Navigation Network, URL: </a:t>
            </a:r>
            <a:r>
              <a:rPr lang="en-GB" sz="1200" noProof="0" dirty="0"/>
              <a:t>http://www.wwinn.org/china-inland-waterways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noProof="0" dirty="0"/>
              <a:t>Inland Navigation Association</a:t>
            </a:r>
            <a:r>
              <a:rPr lang="en-GB" sz="1200" baseline="0" noProof="0" dirty="0"/>
              <a:t> (PIANC), “Inland Waterborne Transport: Connecting Countries”, (2009), S.4, S.22f. Online: </a:t>
            </a:r>
            <a:r>
              <a:rPr lang="en-GB" sz="1200" noProof="0" dirty="0"/>
              <a:t>http://unesdoc.unesco.org/images/0018/001817/181794E.pdf [27.04.2020]</a:t>
            </a:r>
          </a:p>
        </p:txBody>
      </p:sp>
      <p:sp>
        <p:nvSpPr>
          <p:cNvPr id="4" name="Foliennummernplatzhalter 3"/>
          <p:cNvSpPr>
            <a:spLocks noGrp="1"/>
          </p:cNvSpPr>
          <p:nvPr>
            <p:ph type="sldNum" sz="quarter" idx="10"/>
          </p:nvPr>
        </p:nvSpPr>
        <p:spPr/>
        <p:txBody>
          <a:bodyPr/>
          <a:lstStyle/>
          <a:p>
            <a:fld id="{56F06DAA-0A4E-4110-9797-3FB8CA0FEA93}" type="slidenum">
              <a:rPr lang="de-AT" smtClean="0"/>
              <a:t>54</a:t>
            </a:fld>
            <a:endParaRPr lang="de-AT" dirty="0"/>
          </a:p>
        </p:txBody>
      </p:sp>
    </p:spTree>
    <p:extLst>
      <p:ext uri="{BB962C8B-B14F-4D97-AF65-F5344CB8AC3E}">
        <p14:creationId xmlns:p14="http://schemas.microsoft.com/office/powerpoint/2010/main" val="2446800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t>Von der </a:t>
            </a:r>
            <a:r>
              <a:rPr lang="en-GB" sz="1200" baseline="0" noProof="0" dirty="0" err="1"/>
              <a:t>Flussmündung</a:t>
            </a:r>
            <a:r>
              <a:rPr lang="en-GB" sz="1200" baseline="0" noProof="0" dirty="0"/>
              <a:t> des Yangtze </a:t>
            </a:r>
            <a:r>
              <a:rPr lang="en-GB" sz="1200" baseline="0" noProof="0" dirty="0" err="1"/>
              <a:t>bis</a:t>
            </a:r>
            <a:r>
              <a:rPr lang="en-GB" sz="1200" baseline="0" noProof="0" dirty="0"/>
              <a:t> </a:t>
            </a:r>
            <a:r>
              <a:rPr lang="en-GB" sz="1200" baseline="0" noProof="0" dirty="0" err="1"/>
              <a:t>nach</a:t>
            </a:r>
            <a:r>
              <a:rPr lang="en-GB" sz="1200" baseline="0" noProof="0" dirty="0"/>
              <a:t> Nanjing </a:t>
            </a:r>
            <a:r>
              <a:rPr lang="en-GB" sz="1200" baseline="0" noProof="0" dirty="0" err="1"/>
              <a:t>ist</a:t>
            </a:r>
            <a:r>
              <a:rPr lang="en-GB" sz="1200" baseline="0" noProof="0" dirty="0"/>
              <a:t> </a:t>
            </a:r>
            <a:r>
              <a:rPr lang="en-GB" sz="1200" baseline="0" noProof="0" dirty="0" err="1"/>
              <a:t>eine</a:t>
            </a:r>
            <a:r>
              <a:rPr lang="en-GB" sz="1200" baseline="0" noProof="0" dirty="0"/>
              <a:t> </a:t>
            </a:r>
            <a:r>
              <a:rPr lang="en-GB" sz="1200" baseline="0" noProof="0" dirty="0" err="1"/>
              <a:t>Wassertiefe</a:t>
            </a:r>
            <a:r>
              <a:rPr lang="en-GB" sz="1200" baseline="0" noProof="0" dirty="0"/>
              <a:t> von </a:t>
            </a:r>
            <a:r>
              <a:rPr lang="en-GB" sz="1200" baseline="0" noProof="0" dirty="0" err="1"/>
              <a:t>bis</a:t>
            </a:r>
            <a:r>
              <a:rPr lang="en-GB" sz="1200" baseline="0" noProof="0" dirty="0"/>
              <a:t> </a:t>
            </a:r>
            <a:r>
              <a:rPr lang="en-GB" sz="1200" baseline="0" noProof="0" dirty="0" err="1"/>
              <a:t>zu</a:t>
            </a:r>
            <a:r>
              <a:rPr lang="en-GB" sz="1200" baseline="0" noProof="0" dirty="0"/>
              <a:t> 10,5 m </a:t>
            </a:r>
            <a:r>
              <a:rPr lang="en-GB" sz="1200" baseline="0" noProof="0" dirty="0" err="1"/>
              <a:t>gegeben</a:t>
            </a:r>
            <a:r>
              <a:rPr lang="en-GB" sz="1200" baseline="0" noProof="0" dirty="0"/>
              <a:t>. </a:t>
            </a:r>
            <a:r>
              <a:rPr lang="en-GB" sz="1200" baseline="0" noProof="0" dirty="0" err="1"/>
              <a:t>Binnenschiffen</a:t>
            </a:r>
            <a:r>
              <a:rPr lang="en-GB" sz="1200" baseline="0" noProof="0" dirty="0"/>
              <a:t> </a:t>
            </a:r>
            <a:r>
              <a:rPr lang="en-GB" sz="1200" baseline="0" noProof="0" dirty="0" err="1"/>
              <a:t>bis</a:t>
            </a:r>
            <a:r>
              <a:rPr lang="en-GB" sz="1200" baseline="0" noProof="0" dirty="0"/>
              <a:t> </a:t>
            </a:r>
            <a:r>
              <a:rPr lang="en-GB" sz="1200" baseline="0" noProof="0" dirty="0" err="1"/>
              <a:t>zu</a:t>
            </a:r>
            <a:r>
              <a:rPr lang="en-GB" sz="1200" baseline="0" noProof="0" dirty="0"/>
              <a:t> </a:t>
            </a:r>
            <a:r>
              <a:rPr lang="en-GB" sz="1200" baseline="0" noProof="0" dirty="0" err="1"/>
              <a:t>einem</a:t>
            </a:r>
            <a:r>
              <a:rPr lang="en-GB" sz="1200" baseline="0" noProof="0" dirty="0"/>
              <a:t> </a:t>
            </a:r>
            <a:r>
              <a:rPr lang="en-GB" sz="1200" baseline="0" noProof="0" dirty="0" err="1"/>
              <a:t>Gesamtgewicht</a:t>
            </a:r>
            <a:r>
              <a:rPr lang="en-GB" sz="1200" baseline="0" noProof="0" dirty="0"/>
              <a:t> von 25.000 t </a:t>
            </a:r>
            <a:r>
              <a:rPr lang="en-GB" sz="1200" baseline="0" noProof="0" dirty="0" err="1"/>
              <a:t>ist</a:t>
            </a:r>
            <a:r>
              <a:rPr lang="en-GB" sz="1200" baseline="0" noProof="0" dirty="0"/>
              <a:t> die </a:t>
            </a:r>
            <a:r>
              <a:rPr lang="en-GB" sz="1200" baseline="0" noProof="0" dirty="0" err="1"/>
              <a:t>Befahrung</a:t>
            </a:r>
            <a:r>
              <a:rPr lang="en-GB" sz="1200" baseline="0" noProof="0" dirty="0"/>
              <a:t> </a:t>
            </a:r>
            <a:r>
              <a:rPr lang="en-GB" sz="1200" baseline="0" noProof="0" dirty="0" err="1"/>
              <a:t>erlaubt</a:t>
            </a:r>
            <a:r>
              <a:rPr lang="en-GB" sz="1200" baseline="0" noProof="0" dirty="0"/>
              <a:t>. </a:t>
            </a:r>
            <a:r>
              <a:rPr lang="en-GB" sz="1200" baseline="0" noProof="0" dirty="0" err="1"/>
              <a:t>Im</a:t>
            </a:r>
            <a:r>
              <a:rPr lang="en-GB" sz="1200" baseline="0" noProof="0" dirty="0"/>
              <a:t> </a:t>
            </a:r>
            <a:r>
              <a:rPr lang="en-GB" sz="1200" baseline="0" noProof="0" dirty="0" err="1"/>
              <a:t>Gegensatz</a:t>
            </a:r>
            <a:r>
              <a:rPr lang="en-GB" sz="1200" baseline="0" noProof="0" dirty="0"/>
              <a:t> </a:t>
            </a:r>
            <a:r>
              <a:rPr lang="en-GB" sz="1200" baseline="0" noProof="0" dirty="0" err="1"/>
              <a:t>dazu</a:t>
            </a:r>
            <a:r>
              <a:rPr lang="en-GB" sz="1200" baseline="0" noProof="0" dirty="0"/>
              <a:t> </a:t>
            </a:r>
            <a:r>
              <a:rPr lang="en-GB" sz="1200" baseline="0" noProof="0" dirty="0" err="1"/>
              <a:t>sind</a:t>
            </a:r>
            <a:r>
              <a:rPr lang="en-GB" sz="1200" baseline="0" noProof="0" dirty="0"/>
              <a:t> </a:t>
            </a:r>
            <a:r>
              <a:rPr lang="en-GB" sz="1200" baseline="0" noProof="0" dirty="0" err="1"/>
              <a:t>im</a:t>
            </a:r>
            <a:r>
              <a:rPr lang="en-GB" sz="1200" baseline="0" noProof="0" dirty="0"/>
              <a:t> </a:t>
            </a:r>
            <a:r>
              <a:rPr lang="en-GB" sz="1200" baseline="0" noProof="0" dirty="0" err="1"/>
              <a:t>oberen</a:t>
            </a:r>
            <a:r>
              <a:rPr lang="en-GB" sz="1200" baseline="0" noProof="0" dirty="0"/>
              <a:t> Yangtze, </a:t>
            </a:r>
            <a:r>
              <a:rPr lang="en-GB" sz="1200" baseline="0" noProof="0" dirty="0" err="1"/>
              <a:t>welcher</a:t>
            </a:r>
            <a:r>
              <a:rPr lang="en-GB" sz="1200" baseline="0" noProof="0" dirty="0"/>
              <a:t> den </a:t>
            </a:r>
            <a:r>
              <a:rPr lang="en-GB" sz="1200" baseline="0" noProof="0" dirty="0" err="1"/>
              <a:t>schlechtest</a:t>
            </a:r>
            <a:r>
              <a:rPr lang="en-GB" sz="1200" baseline="0" noProof="0" dirty="0"/>
              <a:t> </a:t>
            </a:r>
            <a:r>
              <a:rPr lang="en-GB" sz="1200" baseline="0" noProof="0" dirty="0" err="1"/>
              <a:t>entwickelten</a:t>
            </a:r>
            <a:r>
              <a:rPr lang="en-GB" sz="1200" baseline="0" noProof="0" dirty="0"/>
              <a:t> </a:t>
            </a:r>
            <a:r>
              <a:rPr lang="en-GB" sz="1200" baseline="0" noProof="0" dirty="0" err="1"/>
              <a:t>Teil</a:t>
            </a:r>
            <a:r>
              <a:rPr lang="en-GB" sz="1200" baseline="0" noProof="0" dirty="0"/>
              <a:t> des </a:t>
            </a:r>
            <a:r>
              <a:rPr lang="en-GB" sz="1200" baseline="0" noProof="0" dirty="0" err="1"/>
              <a:t>Flusses</a:t>
            </a:r>
            <a:r>
              <a:rPr lang="en-GB" sz="1200" baseline="0" noProof="0" dirty="0"/>
              <a:t> </a:t>
            </a:r>
            <a:r>
              <a:rPr lang="en-GB" sz="1200" baseline="0" noProof="0" dirty="0" err="1"/>
              <a:t>darstellt</a:t>
            </a:r>
            <a:r>
              <a:rPr lang="en-GB" sz="1200" baseline="0" noProof="0" dirty="0"/>
              <a:t>, </a:t>
            </a:r>
            <a:r>
              <a:rPr lang="en-GB" sz="1200" baseline="0" noProof="0" dirty="0" err="1"/>
              <a:t>Binnenschiffe</a:t>
            </a:r>
            <a:r>
              <a:rPr lang="en-GB" sz="1200" baseline="0" noProof="0" dirty="0"/>
              <a:t> </a:t>
            </a:r>
            <a:r>
              <a:rPr lang="en-GB" sz="1200" baseline="0" noProof="0" dirty="0" err="1"/>
              <a:t>bis</a:t>
            </a:r>
            <a:r>
              <a:rPr lang="en-GB" sz="1200" baseline="0" noProof="0" dirty="0"/>
              <a:t> </a:t>
            </a:r>
            <a:r>
              <a:rPr lang="en-GB" sz="1200" baseline="0" noProof="0" dirty="0" err="1"/>
              <a:t>lediglich</a:t>
            </a:r>
            <a:r>
              <a:rPr lang="en-GB" sz="1200" baseline="0" noProof="0" dirty="0"/>
              <a:t> 1500t </a:t>
            </a:r>
            <a:r>
              <a:rPr lang="en-GB" sz="1200" baseline="0" noProof="0" dirty="0" err="1"/>
              <a:t>erlaubt</a:t>
            </a:r>
            <a:r>
              <a:rPr lang="en-GB" sz="1200" baseline="0" noProof="0" dirty="0"/>
              <a:t>. Der </a:t>
            </a:r>
            <a:r>
              <a:rPr lang="en-GB" sz="1200" baseline="0" noProof="0" dirty="0" err="1"/>
              <a:t>Teil</a:t>
            </a:r>
            <a:r>
              <a:rPr lang="en-GB" sz="1200" baseline="0" noProof="0" dirty="0"/>
              <a:t> des Yangtze </a:t>
            </a:r>
            <a:r>
              <a:rPr lang="en-GB" sz="1200" baseline="0" noProof="0" dirty="0" err="1"/>
              <a:t>zwischen</a:t>
            </a:r>
            <a:r>
              <a:rPr lang="en-GB" sz="1200" baseline="0" noProof="0" dirty="0"/>
              <a:t> Shanghai und </a:t>
            </a:r>
            <a:r>
              <a:rPr lang="en-GB" sz="1200" baseline="0" noProof="0" dirty="0" err="1"/>
              <a:t>Chonging</a:t>
            </a:r>
            <a:r>
              <a:rPr lang="en-GB" sz="1200" baseline="0" noProof="0" dirty="0"/>
              <a:t> </a:t>
            </a:r>
            <a:r>
              <a:rPr lang="en-GB" sz="1200" baseline="0" noProof="0" dirty="0" err="1"/>
              <a:t>ist</a:t>
            </a:r>
            <a:r>
              <a:rPr lang="en-GB" sz="1200" baseline="0" noProof="0" dirty="0"/>
              <a:t> </a:t>
            </a:r>
            <a:r>
              <a:rPr lang="en-GB" sz="1200" baseline="0" noProof="0" dirty="0" err="1"/>
              <a:t>ganzjährig</a:t>
            </a:r>
            <a:r>
              <a:rPr lang="en-GB" sz="1200" baseline="0" noProof="0" dirty="0"/>
              <a:t> </a:t>
            </a:r>
            <a:r>
              <a:rPr lang="en-GB" sz="1200" baseline="0" noProof="0" dirty="0" err="1"/>
              <a:t>befahrbar</a:t>
            </a:r>
            <a:r>
              <a:rPr lang="en-GB" sz="1200" baseline="0" noProof="0" dirty="0"/>
              <a:t>. Dort </a:t>
            </a:r>
            <a:r>
              <a:rPr lang="en-GB" sz="1200" baseline="0" noProof="0" dirty="0" err="1"/>
              <a:t>befindet</a:t>
            </a:r>
            <a:r>
              <a:rPr lang="en-GB" sz="1200" baseline="0" noProof="0" dirty="0"/>
              <a:t> </a:t>
            </a:r>
            <a:r>
              <a:rPr lang="en-GB" sz="1200" baseline="0" noProof="0" dirty="0" err="1"/>
              <a:t>sich</a:t>
            </a:r>
            <a:r>
              <a:rPr lang="en-GB" sz="1200" baseline="0" noProof="0" dirty="0"/>
              <a:t> </a:t>
            </a:r>
            <a:r>
              <a:rPr lang="en-GB" sz="1200" baseline="0" noProof="0" dirty="0" err="1"/>
              <a:t>auch</a:t>
            </a:r>
            <a:r>
              <a:rPr lang="en-GB" sz="1200" baseline="0" noProof="0" dirty="0"/>
              <a:t> der </a:t>
            </a:r>
            <a:r>
              <a:rPr lang="en-GB" sz="1200" baseline="0" noProof="0" dirty="0" err="1"/>
              <a:t>Drei-Schluchten-Damm</a:t>
            </a:r>
            <a:r>
              <a:rPr lang="en-GB" sz="1200" baseline="0" noProof="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err="1"/>
              <a:t>Quelle</a:t>
            </a:r>
            <a:r>
              <a:rPr lang="en-GB" sz="1200" baseline="0" noProof="0" dirty="0"/>
              <a:t>: </a:t>
            </a:r>
            <a:r>
              <a:rPr lang="en-GB" sz="1200" baseline="0" noProof="0" dirty="0" err="1"/>
              <a:t>Notteboom</a:t>
            </a:r>
            <a:r>
              <a:rPr lang="en-GB" sz="1200" baseline="0" noProof="0" dirty="0"/>
              <a:t>, T. (2012) Challenges for container river services on the Yangtze River: A case study for Chongqing. In: Research in Transportation Economics. Volume 35. Issue 1. Seiten 41-49.</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55</a:t>
            </a:fld>
            <a:endParaRPr lang="de-AT" dirty="0"/>
          </a:p>
        </p:txBody>
      </p:sp>
    </p:spTree>
    <p:extLst>
      <p:ext uri="{BB962C8B-B14F-4D97-AF65-F5344CB8AC3E}">
        <p14:creationId xmlns:p14="http://schemas.microsoft.com/office/powerpoint/2010/main" val="2601542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Der Hauptvorteil des Hafens von Chongqing ist, dass dieser eine multimodale Infrastruktur bietet. Die Güter können im Hafen umgeladen werden und können mit den Transportträgern Schiene, Straße oder Luft weiter transportiert werden. Um wettbewerbsfähig zu bleiben, investiert Chongqing weiterhin in die Entwicklung der Infrastruktur. Seit 2012</a:t>
            </a:r>
            <a:r>
              <a:rPr lang="de-AT" sz="1000" kern="1200" baseline="0" dirty="0">
                <a:solidFill>
                  <a:schemeClr val="tx1"/>
                </a:solidFill>
                <a:effectLst/>
                <a:latin typeface="+mn-lt"/>
                <a:ea typeface="+mn-ea"/>
                <a:cs typeface="+mn-cs"/>
              </a:rPr>
              <a:t> hat </a:t>
            </a:r>
            <a:r>
              <a:rPr lang="de-AT" sz="1000" kern="1200" dirty="0">
                <a:solidFill>
                  <a:schemeClr val="tx1"/>
                </a:solidFill>
                <a:effectLst/>
                <a:latin typeface="+mn-lt"/>
                <a:ea typeface="+mn-ea"/>
                <a:cs typeface="+mn-cs"/>
              </a:rPr>
              <a:t>Chongqing </a:t>
            </a:r>
            <a:r>
              <a:rPr lang="de-AT" sz="1000" kern="1200" baseline="0" dirty="0">
                <a:solidFill>
                  <a:schemeClr val="tx1"/>
                </a:solidFill>
                <a:effectLst/>
                <a:latin typeface="+mn-lt"/>
                <a:ea typeface="+mn-ea"/>
                <a:cs typeface="+mn-cs"/>
              </a:rPr>
              <a:t>eine direkte Frachtzugverbindung mit Duisburg. Außerdem befindest sich das Staugebiet des Dreischluchtenstaudamms in Chongqing.</a:t>
            </a:r>
            <a:endParaRPr lang="de-AT" sz="1000" kern="1200" dirty="0">
              <a:solidFill>
                <a:schemeClr val="tx1"/>
              </a:solidFill>
              <a:effectLst/>
              <a:latin typeface="+mn-lt"/>
              <a:ea typeface="+mn-ea"/>
              <a:cs typeface="+mn-cs"/>
            </a:endParaRPr>
          </a:p>
          <a:p>
            <a:r>
              <a:rPr lang="de-AT" sz="1000" baseline="0" noProof="0" dirty="0"/>
              <a:t>Für die Zukunft Chongqings als Teil der globalen Wirtschaft und Logistik Strukturen werden Container eine entscheidende Rolle spielen. Das </a:t>
            </a:r>
            <a:r>
              <a:rPr lang="de-AT" sz="1000" baseline="0" noProof="0" dirty="0" err="1"/>
              <a:t>Cuntan</a:t>
            </a:r>
            <a:r>
              <a:rPr lang="de-AT" sz="1000" baseline="0" noProof="0" dirty="0"/>
              <a:t> Terminal hat eine Kapazität von 2 Millionen TEU. Das Terminal </a:t>
            </a:r>
            <a:r>
              <a:rPr lang="de-AT" sz="1000" baseline="0" noProof="0" dirty="0" err="1"/>
              <a:t>Guoyuan</a:t>
            </a:r>
            <a:r>
              <a:rPr lang="de-AT" sz="1000" baseline="0" noProof="0" dirty="0"/>
              <a:t> hat im ersten Schritt nur eine Kapazität von 1,2 Millionen TEU.</a:t>
            </a:r>
            <a:endParaRPr lang="en-GB" sz="1000" noProof="0" dirty="0"/>
          </a:p>
          <a:p>
            <a:endParaRPr lang="en-GB" sz="1000" noProof="0" dirty="0"/>
          </a:p>
          <a:p>
            <a:r>
              <a:rPr lang="en-GB" sz="1000" noProof="0" dirty="0" err="1"/>
              <a:t>Quellen</a:t>
            </a:r>
            <a:r>
              <a:rPr lang="en-GB" sz="1000" noProof="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Dong Yang, Kelly </a:t>
            </a:r>
            <a:r>
              <a:rPr lang="en-GB" sz="1000" noProof="0" dirty="0" err="1"/>
              <a:t>Yujle</a:t>
            </a:r>
            <a:r>
              <a:rPr lang="en-GB" sz="1000" noProof="0" dirty="0"/>
              <a:t> Wang, Hua Xu, </a:t>
            </a:r>
            <a:r>
              <a:rPr lang="en-GB" sz="1000" noProof="0" dirty="0" err="1"/>
              <a:t>Zhehui</a:t>
            </a:r>
            <a:r>
              <a:rPr lang="en-GB" sz="1000" noProof="0" dirty="0"/>
              <a:t> Zhang</a:t>
            </a:r>
            <a:r>
              <a:rPr lang="en-GB" sz="1000" baseline="0" noProof="0" dirty="0"/>
              <a:t> (2017) Path to a multi-layered transhipment port system: How the Yangtze River bulk port system has evolved. IN: Journal of Transport Geography. Volume 64. October 2017. S.54-64.</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t>King, L., </a:t>
            </a:r>
            <a:r>
              <a:rPr lang="en-GB" sz="1000" baseline="0" noProof="0" dirty="0" err="1"/>
              <a:t>Gemmer</a:t>
            </a:r>
            <a:r>
              <a:rPr lang="en-GB" sz="1000" baseline="0" noProof="0" dirty="0"/>
              <a:t>, M., Metzler, M. (2002) Das </a:t>
            </a:r>
            <a:r>
              <a:rPr lang="en-GB" sz="1000" baseline="0" noProof="0" dirty="0" err="1"/>
              <a:t>Drei-Schluchten-Projekt</a:t>
            </a:r>
            <a:r>
              <a:rPr lang="en-GB" sz="1000" baseline="0" noProof="0" dirty="0"/>
              <a:t> am Yangtze. </a:t>
            </a:r>
            <a:r>
              <a:rPr lang="en-GB" sz="1000" baseline="0" noProof="0" dirty="0" err="1"/>
              <a:t>Gießener</a:t>
            </a:r>
            <a:r>
              <a:rPr lang="en-GB" sz="1000" baseline="0" noProof="0" dirty="0"/>
              <a:t> </a:t>
            </a:r>
            <a:r>
              <a:rPr lang="en-GB" sz="1000" baseline="0" noProof="0" dirty="0" err="1"/>
              <a:t>Forschergruppe</a:t>
            </a:r>
            <a:r>
              <a:rPr lang="en-GB" sz="1000" baseline="0" noProof="0" dirty="0"/>
              <a:t> </a:t>
            </a:r>
            <a:r>
              <a:rPr lang="en-GB" sz="1000" baseline="0" noProof="0" dirty="0" err="1"/>
              <a:t>untersucht</a:t>
            </a:r>
            <a:r>
              <a:rPr lang="en-GB" sz="1000" baseline="0" noProof="0" dirty="0"/>
              <a:t> </a:t>
            </a:r>
            <a:r>
              <a:rPr lang="en-GB" sz="1000" baseline="0" noProof="0" dirty="0" err="1"/>
              <a:t>Auswirkungen</a:t>
            </a:r>
            <a:r>
              <a:rPr lang="en-GB" sz="1000" baseline="0" noProof="0" dirty="0"/>
              <a:t> des </a:t>
            </a:r>
            <a:r>
              <a:rPr lang="en-GB" sz="1000" baseline="0" noProof="0" dirty="0" err="1"/>
              <a:t>weltgrößten</a:t>
            </a:r>
            <a:r>
              <a:rPr lang="en-GB" sz="1000" baseline="0" noProof="0" dirty="0"/>
              <a:t> </a:t>
            </a:r>
            <a:r>
              <a:rPr lang="en-GB" sz="1000" baseline="0" noProof="0" dirty="0" err="1"/>
              <a:t>Staudammprojekts</a:t>
            </a:r>
            <a:r>
              <a:rPr lang="en-GB" sz="1000" baseline="0" noProof="0" dirty="0"/>
              <a:t>. In: Spiegel der </a:t>
            </a:r>
            <a:r>
              <a:rPr lang="en-GB" sz="1000" baseline="0" noProof="0" dirty="0" err="1"/>
              <a:t>Forschung</a:t>
            </a:r>
            <a:r>
              <a:rPr lang="en-GB" sz="1000" baseline="0" noProof="0" dirty="0"/>
              <a:t>. 19. Jg./Nr.1.</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err="1"/>
              <a:t>Notteboom</a:t>
            </a:r>
            <a:r>
              <a:rPr lang="en-GB" sz="1000" baseline="0" noProof="0" dirty="0"/>
              <a:t>, T. (2012) Challenges for container river services on the Yangtze River: A case study for Chongqing. In: Research in Transportation Economics. Volume 35. Issue 1. Seiten 41-49.</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err="1"/>
              <a:t>Notteboom</a:t>
            </a:r>
            <a:r>
              <a:rPr lang="en-GB" sz="1000" baseline="0" noProof="0" dirty="0"/>
              <a:t>, T. (2017) Port governance in China since 2004: Institutional layering and the growing impact of broader policies. In: Research in transportation Business &amp; management. Volume 22. Seiten 184-200.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err="1"/>
              <a:t>Bildquelle</a:t>
            </a:r>
            <a:r>
              <a:rPr lang="en-GB" sz="1000" baseline="0" noProof="0" dirty="0"/>
              <a:t>: www.alamy.de</a:t>
            </a:r>
            <a:endParaRPr lang="en-GB"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56</a:t>
            </a:fld>
            <a:endParaRPr lang="de-AT" dirty="0"/>
          </a:p>
        </p:txBody>
      </p:sp>
    </p:spTree>
    <p:extLst>
      <p:ext uri="{BB962C8B-B14F-4D97-AF65-F5344CB8AC3E}">
        <p14:creationId xmlns:p14="http://schemas.microsoft.com/office/powerpoint/2010/main" val="18877221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Der Drei-Schluchten-Damm wurde gebaut, um die Überschwemmungen am </a:t>
            </a:r>
            <a:r>
              <a:rPr lang="de-AT" sz="1000" kern="1200" dirty="0" err="1">
                <a:solidFill>
                  <a:schemeClr val="tx1"/>
                </a:solidFill>
                <a:effectLst/>
                <a:latin typeface="+mn-lt"/>
                <a:ea typeface="+mn-ea"/>
                <a:cs typeface="+mn-cs"/>
              </a:rPr>
              <a:t>Yangtze</a:t>
            </a:r>
            <a:r>
              <a:rPr lang="de-AT" sz="1000"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zu kontrollieren. Mit einer Länge von 2,3 km und einer Höhe von 200 Metern ist der Damm fünfmal größer als der Hoover Dam der USA.</a:t>
            </a:r>
            <a:endParaRPr lang="de-AT"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Der Name basiert auf den drei Schluchten, die aufgrund des Staudamms geflutet wurden: </a:t>
            </a:r>
            <a:r>
              <a:rPr lang="de-DE" sz="1000" kern="1200" dirty="0" err="1">
                <a:solidFill>
                  <a:schemeClr val="tx1"/>
                </a:solidFill>
                <a:effectLst/>
                <a:latin typeface="+mn-lt"/>
                <a:ea typeface="+mn-ea"/>
                <a:cs typeface="+mn-cs"/>
              </a:rPr>
              <a:t>Xiling</a:t>
            </a:r>
            <a:r>
              <a:rPr lang="de-DE" sz="1000" kern="1200" dirty="0">
                <a:solidFill>
                  <a:schemeClr val="tx1"/>
                </a:solidFill>
                <a:effectLst/>
                <a:latin typeface="+mn-lt"/>
                <a:ea typeface="+mn-ea"/>
                <a:cs typeface="+mn-cs"/>
              </a:rPr>
              <a:t>, Wu und </a:t>
            </a:r>
            <a:r>
              <a:rPr lang="de-DE" sz="1000" kern="1200" dirty="0" err="1">
                <a:solidFill>
                  <a:schemeClr val="tx1"/>
                </a:solidFill>
                <a:effectLst/>
                <a:latin typeface="+mn-lt"/>
                <a:ea typeface="+mn-ea"/>
                <a:cs typeface="+mn-cs"/>
              </a:rPr>
              <a:t>Qutang</a:t>
            </a:r>
            <a:r>
              <a:rPr lang="de-DE" sz="1000" kern="1200" dirty="0">
                <a:solidFill>
                  <a:schemeClr val="tx1"/>
                </a:solidFill>
                <a:effectLst/>
                <a:latin typeface="+mn-lt"/>
                <a:ea typeface="+mn-ea"/>
                <a:cs typeface="+mn-cs"/>
              </a:rPr>
              <a:t>.</a:t>
            </a:r>
            <a:endParaRPr lang="de-AT"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Neben der Bedeutung für den Transport von Schiffen auf dem </a:t>
            </a:r>
            <a:r>
              <a:rPr lang="de-AT" sz="1000" kern="1200" dirty="0" err="1">
                <a:solidFill>
                  <a:schemeClr val="tx1"/>
                </a:solidFill>
                <a:effectLst/>
                <a:latin typeface="+mn-lt"/>
                <a:ea typeface="+mn-ea"/>
                <a:cs typeface="+mn-cs"/>
              </a:rPr>
              <a:t>Yangtze</a:t>
            </a:r>
            <a:r>
              <a:rPr lang="de-AT" sz="1000"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tragen 26 Wasserkraftturbinen zur Stromproduktion Chinas bei. Mit einer erzeugten Strommenge von 18,2 Millionen Kilowatt produziert der Damm zwanzig Mal mehr Energie als der Hoover Dam. Dies entspricht etwa 7 % des gesamten Energiebedarfs Chinas.</a:t>
            </a:r>
            <a:endParaRPr lang="de-AT" sz="1000" kern="1200" dirty="0">
              <a:solidFill>
                <a:schemeClr val="tx1"/>
              </a:solidFill>
              <a:effectLst/>
              <a:latin typeface="+mn-lt"/>
              <a:ea typeface="+mn-ea"/>
              <a:cs typeface="+mn-cs"/>
            </a:endParaRPr>
          </a:p>
          <a:p>
            <a:endParaRPr lang="en-GB" sz="1000" baseline="0" noProof="0" dirty="0"/>
          </a:p>
          <a:p>
            <a:endParaRPr lang="en-GB" sz="1000" noProof="0" dirty="0"/>
          </a:p>
          <a:p>
            <a:r>
              <a:rPr lang="en-GB" sz="1000" noProof="0" dirty="0" err="1"/>
              <a:t>Quellen</a:t>
            </a:r>
            <a:r>
              <a:rPr lang="en-GB" sz="1000" noProof="0" dirty="0"/>
              <a:t>:</a:t>
            </a:r>
            <a:r>
              <a:rPr lang="en-GB" sz="1000" baseline="0" noProof="0" dirty="0"/>
              <a:t> </a:t>
            </a:r>
            <a:endParaRPr lang="en-GB" sz="1000" noProof="0" dirty="0"/>
          </a:p>
          <a:p>
            <a:r>
              <a:rPr lang="en-GB" sz="1000" noProof="0" dirty="0"/>
              <a:t>“</a:t>
            </a:r>
            <a:r>
              <a:rPr lang="en-GB" sz="1000" b="0" kern="1200" dirty="0">
                <a:solidFill>
                  <a:schemeClr val="tx1"/>
                </a:solidFill>
                <a:latin typeface="+mn-lt"/>
                <a:ea typeface="+mn-ea"/>
                <a:cs typeface="+mn-cs"/>
              </a:rPr>
              <a:t>China's Three Gorges Dam”, URL: </a:t>
            </a:r>
            <a:r>
              <a:rPr lang="en-GB" sz="1000" b="0" noProof="0" dirty="0"/>
              <a:t>http</a:t>
            </a: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Akkermann</a:t>
            </a:r>
            <a:r>
              <a:rPr lang="en-GB" sz="1000" baseline="0" noProof="0" dirty="0"/>
              <a:t> J.</a:t>
            </a:r>
            <a:r>
              <a:rPr lang="en-GB" sz="1000" noProof="0" dirty="0"/>
              <a:t>, </a:t>
            </a:r>
            <a:r>
              <a:rPr lang="en-GB" sz="1000" noProof="0" dirty="0" err="1"/>
              <a:t>Runte</a:t>
            </a:r>
            <a:r>
              <a:rPr lang="en-GB" sz="1000" noProof="0" dirty="0"/>
              <a:t> T., Krebs D., "Ship lift at Three Gorges Dam, China–design of steel structures.“, in Steel Construction 2, No.2, p.61-71,</a:t>
            </a:r>
            <a:r>
              <a:rPr lang="en-GB" sz="1000" baseline="0" noProof="0" dirty="0"/>
              <a:t> </a:t>
            </a:r>
            <a:r>
              <a:rPr lang="en-GB" sz="1000" noProof="0" dirty="0"/>
              <a:t>2009,</a:t>
            </a:r>
            <a:r>
              <a:rPr lang="en-GB" sz="1000" baseline="0" noProof="0" dirty="0"/>
              <a:t> p.61, Online: </a:t>
            </a:r>
            <a:r>
              <a:rPr lang="en-GB" sz="1000" noProof="0" dirty="0"/>
              <a:t>http://probeinternational.org/library/wp-content/uploads/2011/01/Ship-lift-at-Three-Gorges-Dam-China-design-of-steel-structures.pdf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t>“</a:t>
            </a:r>
            <a:r>
              <a:rPr lang="en-GB" sz="1000" b="0" dirty="0">
                <a:effectLst/>
              </a:rPr>
              <a:t>Three Gorges Dam, China”, URL: </a:t>
            </a:r>
            <a:r>
              <a:rPr lang="en-GB" sz="1000" noProof="0" dirty="0"/>
              <a:t>http://www.rivercruiseadvisor.com/city-guide/asia-city-guides/china-city-guides/three-gorges-dam-china/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Bildquelle</a:t>
            </a:r>
            <a:r>
              <a:rPr lang="en-GB" sz="1000" noProof="0" dirty="0"/>
              <a:t>: </a:t>
            </a:r>
            <a:r>
              <a:rPr lang="en-GB" sz="1000" noProof="0" dirty="0" err="1"/>
              <a:t>Logistikum</a:t>
            </a:r>
            <a:r>
              <a:rPr lang="en-GB" sz="1000" baseline="0" noProof="0" dirty="0"/>
              <a:t> der FH OÖ GmbH</a:t>
            </a:r>
            <a:endParaRPr lang="en-GB"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57</a:t>
            </a:fld>
            <a:endParaRPr lang="de-AT" dirty="0"/>
          </a:p>
        </p:txBody>
      </p:sp>
    </p:spTree>
    <p:extLst>
      <p:ext uri="{BB962C8B-B14F-4D97-AF65-F5344CB8AC3E}">
        <p14:creationId xmlns:p14="http://schemas.microsoft.com/office/powerpoint/2010/main" val="23547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l">
              <a:buNone/>
            </a:pPr>
            <a:r>
              <a:rPr lang="de-DE" sz="1200" dirty="0">
                <a:solidFill>
                  <a:schemeClr val="accent1"/>
                </a:solidFill>
                <a:latin typeface="Corbel" panose="020B0503020204020204" pitchFamily="34" charset="0"/>
              </a:rPr>
              <a:t>Wo liegt der größte Containerhafen Chinas?</a:t>
            </a:r>
            <a:endParaRPr lang="de-DE" dirty="0">
              <a:solidFill>
                <a:schemeClr val="accent1"/>
              </a:solidFill>
              <a:latin typeface="Corbel" panose="020B0503020204020204" pitchFamily="34" charset="0"/>
            </a:endParaRPr>
          </a:p>
          <a:p>
            <a:r>
              <a:rPr lang="de-DE" dirty="0"/>
              <a:t>Shanghai</a:t>
            </a:r>
          </a:p>
          <a:p>
            <a:endParaRPr lang="de-DE" dirty="0"/>
          </a:p>
          <a:p>
            <a:r>
              <a:rPr lang="de-DE" dirty="0"/>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58</a:t>
            </a:fld>
            <a:endParaRPr lang="de-AT" dirty="0"/>
          </a:p>
        </p:txBody>
      </p:sp>
    </p:spTree>
    <p:extLst>
      <p:ext uri="{BB962C8B-B14F-4D97-AF65-F5344CB8AC3E}">
        <p14:creationId xmlns:p14="http://schemas.microsoft.com/office/powerpoint/2010/main" val="259656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59</a:t>
            </a:fld>
            <a:endParaRPr lang="de-AT" dirty="0"/>
          </a:p>
        </p:txBody>
      </p:sp>
    </p:spTree>
    <p:extLst>
      <p:ext uri="{BB962C8B-B14F-4D97-AF65-F5344CB8AC3E}">
        <p14:creationId xmlns:p14="http://schemas.microsoft.com/office/powerpoint/2010/main" val="2584459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noProof="0" dirty="0"/>
              <a:t>Aus</a:t>
            </a:r>
            <a:r>
              <a:rPr lang="de-AT" sz="1000" baseline="0" noProof="0" dirty="0"/>
              <a:t> dieser Folie entnehmen Sie Daten zur Verkehrsinfrastruktur Südamerikas. Neben einer Gesamtbetrachtung Südamerikas sind zum Vergleich Brasilien und Venezuela auch einzeln angeführt. </a:t>
            </a:r>
            <a:endParaRPr lang="de-AT" sz="1000" noProof="0" dirty="0"/>
          </a:p>
          <a:p>
            <a:endParaRPr lang="en-GB" sz="1000" noProof="0" dirty="0"/>
          </a:p>
          <a:p>
            <a:r>
              <a:rPr lang="en-GB" sz="1000" noProof="0" dirty="0" err="1"/>
              <a:t>Quellen</a:t>
            </a:r>
            <a:r>
              <a:rPr lang="en-GB" sz="1000" noProof="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a:t>
            </a:r>
            <a:r>
              <a:rPr lang="en-GB" sz="1000" baseline="0" noProof="0" dirty="0"/>
              <a:t> Inland Navigation Network, URL: </a:t>
            </a:r>
            <a:r>
              <a:rPr lang="en-GB" sz="1000" noProof="0" dirty="0"/>
              <a:t>http://www.wwinn.org/brazil-inland-waterways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err="1">
                <a:solidFill>
                  <a:schemeClr val="tx1"/>
                </a:solidFill>
                <a:effectLst/>
                <a:latin typeface="+mn-lt"/>
                <a:ea typeface="+mn-ea"/>
                <a:cs typeface="+mn-cs"/>
              </a:rPr>
              <a:t>eglitis</a:t>
            </a:r>
            <a:r>
              <a:rPr lang="de-AT" sz="1200" b="0" i="0" u="none" strike="noStrike" kern="1200" dirty="0">
                <a:solidFill>
                  <a:schemeClr val="tx1"/>
                </a:solidFill>
                <a:effectLst/>
                <a:latin typeface="+mn-lt"/>
                <a:ea typeface="+mn-ea"/>
                <a:cs typeface="+mn-cs"/>
              </a:rPr>
              <a:t>-media. Verkehr und Infrastruktur in Venezuela. URL: https://www.laenderdaten.info/Amerika/Venezuela/verkehr.php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sz="1000" b="0" i="0" u="none" strike="noStrike" kern="1200" dirty="0" err="1">
                <a:solidFill>
                  <a:schemeClr val="tx1"/>
                </a:solidFill>
                <a:effectLst/>
                <a:latin typeface="+mn-lt"/>
                <a:ea typeface="+mn-ea"/>
                <a:cs typeface="+mn-cs"/>
              </a:rPr>
              <a:t>eglitis</a:t>
            </a:r>
            <a:r>
              <a:rPr lang="de-AT" sz="1000" b="0" i="0" u="none" strike="noStrike" kern="1200" dirty="0">
                <a:solidFill>
                  <a:schemeClr val="tx1"/>
                </a:solidFill>
                <a:effectLst/>
                <a:latin typeface="+mn-lt"/>
                <a:ea typeface="+mn-ea"/>
                <a:cs typeface="+mn-cs"/>
              </a:rPr>
              <a:t>-media. Verkehr und Infrastruktur in Brasilien. URL: </a:t>
            </a:r>
            <a:r>
              <a:rPr lang="en-GB" sz="1000" b="0" noProof="0" dirty="0"/>
              <a:t>https://www.laenderdaten.info/Amerika/Brasilien/verkehr.php [27.07.2020]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err="1"/>
              <a:t>Bildquelle</a:t>
            </a:r>
            <a:r>
              <a:rPr lang="en-GB" sz="1000" b="0" noProof="0" dirty="0"/>
              <a:t>:</a:t>
            </a:r>
            <a:r>
              <a:rPr lang="en-GB" sz="1000" b="0" baseline="0" noProof="0" dirty="0"/>
              <a:t> www.pixabay.com</a:t>
            </a:r>
            <a:endParaRPr lang="en-GB" sz="1000" b="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60</a:t>
            </a:fld>
            <a:endParaRPr lang="de-AT" dirty="0"/>
          </a:p>
        </p:txBody>
      </p:sp>
    </p:spTree>
    <p:extLst>
      <p:ext uri="{BB962C8B-B14F-4D97-AF65-F5344CB8AC3E}">
        <p14:creationId xmlns:p14="http://schemas.microsoft.com/office/powerpoint/2010/main" val="322879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Die Infrastruktur der Binnenwasserstraßen ist ein Schlüsselfaktor für die Wettbewerbsfähigkeit der Binnenschifffahrt. </a:t>
            </a:r>
            <a:r>
              <a:rPr lang="de-AT" sz="1000" kern="1200" dirty="0">
                <a:solidFill>
                  <a:schemeClr val="tx1"/>
                </a:solidFill>
                <a:effectLst/>
                <a:latin typeface="+mn-lt"/>
                <a:ea typeface="+mn-ea"/>
                <a:cs typeface="+mn-cs"/>
              </a:rPr>
              <a:t>Daher ist es von entscheidender Bedeutung, das die Qualität und Zuverlässigkeit der Wasserstraßen gewährleistet wird, um eine verstärkte Nutzung der Binnenwasserstraßen als Verkehrsträger zu fördern. In diesem Zusammenhang kann das Fahrwasser als eines der wichtigsten Infrastrukturelemente für einen wirtschaftlich effizienten Transport auf Binnenwasserstraßen identifiziert werden. Da der Transport in den meisten Fällen nicht nur mittels Binnenschiff durchgeführt werden kann, sind Umladungen auf andere Verkehrsträger wie zum Beispiel LKW erforderlich. Folglich werden multimodale Knotenpunkte mit geeigneter Infrastruktur benötigt, um die Nutzung verschiedener Verkehrsträger innerhalb der Transportkette zu verbessern. Somit sind Häfen ein wichtiges Infrastrukturelement, um Binnenwasserstraßen mit anderen Verkehrsträgern zu verknüpfen. Darüber hinaus sind regelmäßige Wartungsarbeiten erforderlich, um die Qualität und Zuverlässigkeit der Wasserstraßeninfrastruktur und die kontinuierliche Verbesserung der Infrastruktur zu gewährleisten.</a:t>
            </a: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Die Wasserstraßeninfrastruktur wird auch durch äußere Faktoren wie Wetterbedingungen und die geographische Lage der jeweiligen Binnenwasserstraße beeinflusst. Die Wetterbedingungen innerhalb Europas können sehr unterschiedlich sein, deshalb variieren die Transportbedingungen auf Binnenwasserstraßen in den verschiedenen Ländern. Darüber hinaus beeinflusst die Topographie eines Landes und die politische und wirtschaftliche Bedeutung der Binnenschifffahrt die Wettbewerbsfähigkeit. Auch wenn ein Land über ein weites Netz schiffbarer Binnenwasserstraßen verfügt, ist in den meisten Ländern eine politische Förderung der Binnenschifffahrt erforderlich, um eine verstärkte Nutzung der Binnenschifffahrt als Alternative zum Lkw-Transport gewährleisten zu können.</a:t>
            </a:r>
            <a:br>
              <a:rPr lang="de-AT" sz="1000" kern="1200" dirty="0">
                <a:solidFill>
                  <a:schemeClr val="tx1"/>
                </a:solidFill>
                <a:effectLst/>
                <a:latin typeface="+mn-lt"/>
                <a:ea typeface="+mn-ea"/>
                <a:cs typeface="+mn-cs"/>
              </a:rPr>
            </a:br>
            <a:endParaRPr lang="en-GB" sz="1000" baseline="0" dirty="0"/>
          </a:p>
          <a:p>
            <a:r>
              <a:rPr lang="en-GB" sz="1000" dirty="0" err="1"/>
              <a:t>Quellen</a:t>
            </a:r>
            <a:r>
              <a:rPr lang="en-GB" sz="1000" dirty="0"/>
              <a:t>:</a:t>
            </a:r>
          </a:p>
          <a:p>
            <a:r>
              <a:rPr lang="en-GB" sz="1000" dirty="0" err="1"/>
              <a:t>viadonau</a:t>
            </a:r>
            <a:r>
              <a:rPr lang="en-GB" sz="1000" dirty="0"/>
              <a:t>, “</a:t>
            </a:r>
            <a:r>
              <a:rPr lang="en-GB" sz="1000" b="0" i="0" u="none" strike="noStrike" kern="1200" baseline="0" dirty="0">
                <a:solidFill>
                  <a:schemeClr val="tx1"/>
                </a:solidFill>
                <a:latin typeface="+mn-lt"/>
                <a:ea typeface="+mn-ea"/>
                <a:cs typeface="+mn-cs"/>
              </a:rPr>
              <a:t>Good Practice Manual on Inland Waterway Maintenance. Focus: Fairway maintenance of free-flowing rivers”, (2016) S.6, Online:  http://www.viadonau.org/fileadmin/content/viadonau/01Newsroom/Bilder/2016/167_PL2_Manual_Waterway_Maintenance.pdf </a:t>
            </a:r>
            <a:r>
              <a:rPr lang="de-AT" sz="1000" b="0" i="0" u="none" strike="noStrike" kern="1200" baseline="0" dirty="0">
                <a:solidFill>
                  <a:schemeClr val="tx1"/>
                </a:solidFill>
                <a:latin typeface="+mn-lt"/>
                <a:ea typeface="+mn-ea"/>
                <a:cs typeface="+mn-cs"/>
              </a:rPr>
              <a:t>[23.04.2020].</a:t>
            </a:r>
          </a:p>
          <a:p>
            <a:endParaRPr lang="de-AT" sz="1000" b="0" i="0" u="none" strike="noStrike" kern="1200" baseline="0" dirty="0">
              <a:solidFill>
                <a:schemeClr val="tx1"/>
              </a:solidFill>
              <a:latin typeface="+mn-lt"/>
              <a:ea typeface="+mn-ea"/>
              <a:cs typeface="+mn-cs"/>
            </a:endParaRPr>
          </a:p>
          <a:p>
            <a:r>
              <a:rPr lang="en-GB" sz="1000" dirty="0" err="1"/>
              <a:t>Juha</a:t>
            </a:r>
            <a:r>
              <a:rPr lang="en-GB" sz="1000" dirty="0"/>
              <a:t> </a:t>
            </a:r>
            <a:r>
              <a:rPr lang="en-GB" sz="1000" dirty="0" err="1"/>
              <a:t>Schweighofer</a:t>
            </a:r>
            <a:r>
              <a:rPr lang="en-GB" sz="1000" dirty="0"/>
              <a:t>, “The impact of extreme weather and climate change on inland waterway transport” in Natural Hazards,</a:t>
            </a:r>
            <a:r>
              <a:rPr lang="en-GB" sz="1000" baseline="0" dirty="0"/>
              <a:t> May 2014, Volume 72, Issue 1, p 23-40, p. 25.</a:t>
            </a:r>
          </a:p>
          <a:p>
            <a:endParaRPr lang="en-GB" sz="1000" baseline="0" dirty="0"/>
          </a:p>
          <a:p>
            <a:r>
              <a:rPr lang="en-GB" sz="1000" baseline="0" dirty="0" err="1"/>
              <a:t>Bildquelle</a:t>
            </a:r>
            <a:r>
              <a:rPr lang="en-GB" sz="1000" baseline="0" dirty="0"/>
              <a:t>: viadonau auf https://fotos.viadonau.org</a:t>
            </a:r>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1199646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2019 wurden in Brasilien rund 65,7  Millionen Tonnen Güter auf Binnenwasserstraßen transportiert. Derzeit werden nur 22% der Binnenwasserstraßen für den Güterverkehr genutzt. Das potenzielle Transportvolumen der Binnenwasserstraßen in Brasilien könnte 180 Millionen Tonnen pro Jahr erreichen.</a:t>
            </a:r>
          </a:p>
          <a:p>
            <a:r>
              <a:rPr lang="de-AT" sz="1000" kern="1200" dirty="0">
                <a:solidFill>
                  <a:schemeClr val="tx1"/>
                </a:solidFill>
                <a:effectLst/>
                <a:latin typeface="+mn-lt"/>
                <a:ea typeface="+mn-ea"/>
                <a:cs typeface="+mn-cs"/>
              </a:rPr>
              <a:t>Es gibt drei Hauptverkehrswege für Binnenschiffe: Amazonas, Sao Francisco und </a:t>
            </a:r>
            <a:r>
              <a:rPr lang="de-AT" sz="1000" kern="1200" dirty="0" err="1">
                <a:solidFill>
                  <a:schemeClr val="tx1"/>
                </a:solidFill>
                <a:effectLst/>
                <a:latin typeface="+mn-lt"/>
                <a:ea typeface="+mn-ea"/>
                <a:cs typeface="+mn-cs"/>
              </a:rPr>
              <a:t>Tocantins-Araguaia</a:t>
            </a:r>
            <a:r>
              <a:rPr lang="de-AT" sz="1000" kern="1200" dirty="0">
                <a:solidFill>
                  <a:schemeClr val="tx1"/>
                </a:solidFill>
                <a:effectLst/>
                <a:latin typeface="+mn-lt"/>
                <a:ea typeface="+mn-ea"/>
                <a:cs typeface="+mn-cs"/>
              </a:rPr>
              <a:t>. Obwohl Binnenwasserstraßen in Brasilien nicht häufig als Transportmittel genutzt werden, sind die Häfen von internationaler Bedeutung. Die Hauptprodukte, die auf brasilianischen Binnenwasserstraßen transportiert werden, sind Soja, Mais, Eisenerz und Petroleum.</a:t>
            </a:r>
          </a:p>
          <a:p>
            <a:endParaRPr lang="en-GB" sz="1000" noProof="0" dirty="0"/>
          </a:p>
          <a:p>
            <a:r>
              <a:rPr lang="en-GB" sz="1000" noProof="0" dirty="0" err="1"/>
              <a:t>Quellen</a:t>
            </a:r>
            <a:r>
              <a:rPr lang="en-GB" sz="1000" noProof="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a:t>
            </a:r>
            <a:r>
              <a:rPr lang="en-GB" sz="1000" baseline="0" noProof="0" dirty="0"/>
              <a:t> Inland Navigation Network, URL: </a:t>
            </a:r>
            <a:r>
              <a:rPr lang="en-GB" sz="1000" noProof="0" dirty="0"/>
              <a:t>http://www.wwinn.org/brazil-inland-waterways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Bildquelle</a:t>
            </a:r>
            <a:r>
              <a:rPr lang="en-GB" sz="1000" noProof="0" dirty="0"/>
              <a:t>: in </a:t>
            </a:r>
            <a:r>
              <a:rPr lang="en-GB" sz="1000" noProof="0" dirty="0" err="1"/>
              <a:t>Anlehnung</a:t>
            </a:r>
            <a:r>
              <a:rPr lang="en-GB" sz="1000" noProof="0" dirty="0"/>
              <a:t> an </a:t>
            </a:r>
            <a:r>
              <a:rPr lang="en-GB" sz="1000" noProof="0" dirty="0" err="1"/>
              <a:t>Ministero</a:t>
            </a:r>
            <a:r>
              <a:rPr lang="en-GB" sz="1000" noProof="0" dirty="0"/>
              <a:t> de </a:t>
            </a:r>
            <a:r>
              <a:rPr lang="en-GB" sz="1000" noProof="0" dirty="0" err="1"/>
              <a:t>Infrastructura</a:t>
            </a:r>
            <a:r>
              <a:rPr lang="en-GB" sz="1000" noProof="0" dirty="0"/>
              <a:t>:</a:t>
            </a:r>
            <a:r>
              <a:rPr lang="en-GB" sz="1000" baseline="0" noProof="0" dirty="0"/>
              <a:t> </a:t>
            </a:r>
            <a:r>
              <a:rPr lang="en-GB" sz="1000" baseline="0" noProof="0" dirty="0" err="1"/>
              <a:t>Anuario</a:t>
            </a:r>
            <a:r>
              <a:rPr lang="en-GB" sz="1000" baseline="0" noProof="0" dirty="0"/>
              <a:t> </a:t>
            </a:r>
            <a:r>
              <a:rPr lang="en-GB" sz="1000" baseline="0" noProof="0" dirty="0" err="1"/>
              <a:t>Estatistico</a:t>
            </a:r>
            <a:r>
              <a:rPr lang="en-GB" sz="1000" baseline="0" noProof="0" dirty="0"/>
              <a:t> de </a:t>
            </a:r>
            <a:r>
              <a:rPr lang="en-GB" sz="1000" baseline="0" noProof="0" dirty="0" err="1"/>
              <a:t>Transportes</a:t>
            </a:r>
            <a:r>
              <a:rPr lang="en-GB" sz="1000" baseline="0" noProof="0" dirty="0"/>
              <a:t> 2010-2018 </a:t>
            </a:r>
            <a:r>
              <a:rPr lang="en-GB" sz="1000" noProof="0" dirty="0"/>
              <a:t>URL: https://issuu.com/bit_mtpa/docs/anuario_estatistico_2010_2017_web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61</a:t>
            </a:fld>
            <a:endParaRPr lang="de-AT" dirty="0"/>
          </a:p>
        </p:txBody>
      </p:sp>
    </p:spTree>
    <p:extLst>
      <p:ext uri="{BB962C8B-B14F-4D97-AF65-F5344CB8AC3E}">
        <p14:creationId xmlns:p14="http://schemas.microsoft.com/office/powerpoint/2010/main" val="22117040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Der Amazonas hat eine Länge von 6.280 km und ist der längste Fluss der Welt. Die Route führt von Peru durch Nordbrasilien bis zum Atlantik. Die Ufer des Amazonas bestehen größtenteils aus tropischem Regenwald. Der Amazonas ist ein natürlich navigierbarer Fluss, wobei Verbesserungen notwendig sind um eine sichereren Transport zu gewährleisten. Er wird für die Passagier- sowie für</a:t>
            </a:r>
            <a:r>
              <a:rPr lang="de-DE" sz="1000" kern="1200" baseline="0" dirty="0">
                <a:solidFill>
                  <a:schemeClr val="tx1"/>
                </a:solidFill>
                <a:effectLst/>
                <a:latin typeface="+mn-lt"/>
                <a:ea typeface="+mn-ea"/>
                <a:cs typeface="+mn-cs"/>
              </a:rPr>
              <a:t> die Güterschifffahrt genutzt.</a:t>
            </a:r>
            <a:endParaRPr lang="de-AT" sz="1000" kern="1200" dirty="0">
              <a:solidFill>
                <a:schemeClr val="tx1"/>
              </a:solidFill>
              <a:effectLst/>
              <a:latin typeface="+mn-lt"/>
              <a:ea typeface="+mn-ea"/>
              <a:cs typeface="+mn-cs"/>
            </a:endParaRPr>
          </a:p>
          <a:p>
            <a:endParaRPr lang="en-GB" sz="1000" noProof="0" dirty="0"/>
          </a:p>
          <a:p>
            <a:r>
              <a:rPr lang="en-GB" sz="1000" noProof="0" dirty="0" err="1"/>
              <a:t>Quellen</a:t>
            </a:r>
            <a:r>
              <a:rPr lang="en-GB" sz="1000" noProof="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World Wide</a:t>
            </a:r>
            <a:r>
              <a:rPr lang="en-GB" sz="1000" baseline="0" noProof="0" dirty="0"/>
              <a:t> Inland Navigation Network, URL: </a:t>
            </a:r>
            <a:r>
              <a:rPr lang="en-GB" sz="1000" noProof="0" dirty="0"/>
              <a:t>http://www.wwinn.org/brazil-inland-waterways [28.04.2020].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a:t>“Amazon River”, URL: http://www.thefreedictionary.com/Transport+on+the+Amazon </a:t>
            </a:r>
            <a:r>
              <a:rPr lang="en-GB" sz="1000" noProof="0" dirty="0"/>
              <a:t>[28.04.2020]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noProof="0" dirty="0" err="1"/>
              <a:t>Bildquellen</a:t>
            </a:r>
            <a:r>
              <a:rPr lang="en-GB" sz="1000" baseline="0" noProof="0" dirty="0"/>
              <a:t>: www.pixabay.com</a:t>
            </a:r>
          </a:p>
        </p:txBody>
      </p:sp>
      <p:sp>
        <p:nvSpPr>
          <p:cNvPr id="4" name="Slide Number Placeholder 3"/>
          <p:cNvSpPr>
            <a:spLocks noGrp="1"/>
          </p:cNvSpPr>
          <p:nvPr>
            <p:ph type="sldNum" sz="quarter" idx="10"/>
          </p:nvPr>
        </p:nvSpPr>
        <p:spPr/>
        <p:txBody>
          <a:bodyPr/>
          <a:lstStyle/>
          <a:p>
            <a:fld id="{56F06DAA-0A4E-4110-9797-3FB8CA0FEA93}" type="slidenum">
              <a:rPr lang="de-AT" smtClean="0"/>
              <a:t>62</a:t>
            </a:fld>
            <a:endParaRPr lang="de-AT" dirty="0"/>
          </a:p>
        </p:txBody>
      </p:sp>
    </p:spTree>
    <p:extLst>
      <p:ext uri="{BB962C8B-B14F-4D97-AF65-F5344CB8AC3E}">
        <p14:creationId xmlns:p14="http://schemas.microsoft.com/office/powerpoint/2010/main" val="35329208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Der Hafen von Manaus ist der wichtigste Verkehrsknotenpunkt für Transporte im oberen Teil des Amazonasbeckens. Das Frachtvolumen pro Jahr beträgt 11,8 Millionen Tonnen. Im Jahr 2007 betrug das gesamte Handelsvolumen des Hafens von Manaus 4,92 Milliarden US-Dollar, während die Exporte 1,15 Milliarden US-Dollar ausmachten.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Im Jahr 2014 wurden im Hafen von Manaus 492.000 TEU umgeschlagen, was einem Plus von 24,6% gegenüber dem Vorjahr entspricht.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Früchte, Samen, Maschinen, Holz und Brennstoffe sind Produkte, die hauptsächlich im Hafen von Manaus verladen wurden. Als importierte Produkte können Maschinen und Elektrowaren, Fahrzeuge, Chemikalien und Kunststoffe genannt werden. Maschinen und Elektrogeräte werden hauptsächlich aufgrund der industriellen Steuerfreiheit von Manaus importiert. In dieser Zone genießen Unternehmen insbesondere im Elektro- und Elektronikbereich Steuervergünstigungen.</a:t>
            </a:r>
            <a:endParaRPr lang="de-AT" sz="1200" kern="1200" dirty="0">
              <a:solidFill>
                <a:schemeClr val="tx1"/>
              </a:solidFill>
              <a:effectLst/>
              <a:latin typeface="+mn-lt"/>
              <a:ea typeface="+mn-ea"/>
              <a:cs typeface="+mn-cs"/>
            </a:endParaRPr>
          </a:p>
          <a:p>
            <a:endParaRPr lang="en-US" sz="1000" dirty="0"/>
          </a:p>
          <a:p>
            <a:r>
              <a:rPr lang="en-GB" sz="1000" noProof="0" dirty="0" err="1"/>
              <a:t>Quellen</a:t>
            </a:r>
            <a:r>
              <a:rPr lang="de-DE" sz="1000" dirty="0"/>
              <a:t>:</a:t>
            </a:r>
            <a:endParaRPr lang="en-US" sz="1000" dirty="0"/>
          </a:p>
          <a:p>
            <a:r>
              <a:rPr lang="ro-RO" sz="1000" i="0" kern="1200" dirty="0">
                <a:solidFill>
                  <a:schemeClr val="tx1"/>
                </a:solidFill>
                <a:effectLst/>
                <a:latin typeface="+mn-lt"/>
                <a:ea typeface="+mn-ea"/>
                <a:cs typeface="+mn-cs"/>
              </a:rPr>
              <a:t>Ministry of External Relations,</a:t>
            </a:r>
            <a:r>
              <a:rPr lang="de-DE" sz="1000" i="0" kern="1200" baseline="0" dirty="0">
                <a:solidFill>
                  <a:schemeClr val="tx1"/>
                </a:solidFill>
                <a:effectLst/>
                <a:latin typeface="+mn-lt"/>
                <a:ea typeface="+mn-ea"/>
                <a:cs typeface="+mn-cs"/>
              </a:rPr>
              <a:t> „A</a:t>
            </a:r>
            <a:r>
              <a:rPr lang="ro-RO" sz="1000" i="0" kern="1200" dirty="0">
                <a:solidFill>
                  <a:schemeClr val="tx1"/>
                </a:solidFill>
                <a:effectLst/>
                <a:latin typeface="+mn-lt"/>
                <a:ea typeface="+mn-ea"/>
                <a:cs typeface="+mn-cs"/>
              </a:rPr>
              <a:t>n ocean of Opportunities</a:t>
            </a:r>
            <a:r>
              <a:rPr lang="de-DE" sz="1000" i="0" kern="1200" dirty="0">
                <a:solidFill>
                  <a:schemeClr val="tx1"/>
                </a:solidFill>
                <a:effectLst/>
                <a:latin typeface="+mn-lt"/>
                <a:ea typeface="+mn-ea"/>
                <a:cs typeface="+mn-cs"/>
              </a:rPr>
              <a:t>“</a:t>
            </a:r>
            <a:r>
              <a:rPr lang="ro-RO" sz="1000" i="0" kern="1200" dirty="0">
                <a:solidFill>
                  <a:schemeClr val="tx1"/>
                </a:solidFill>
                <a:effectLst/>
                <a:latin typeface="+mn-lt"/>
                <a:ea typeface="+mn-ea"/>
                <a:cs typeface="+mn-cs"/>
              </a:rPr>
              <a:t>, in: Brazil, November</a:t>
            </a:r>
            <a:r>
              <a:rPr lang="de-DE" sz="1000" i="0" kern="1200" dirty="0">
                <a:solidFill>
                  <a:schemeClr val="tx1"/>
                </a:solidFill>
                <a:effectLst/>
                <a:latin typeface="+mn-lt"/>
                <a:ea typeface="+mn-ea"/>
                <a:cs typeface="+mn-cs"/>
              </a:rPr>
              <a:t> 2008</a:t>
            </a:r>
            <a:r>
              <a:rPr lang="ro-RO" sz="1000" i="0" kern="1200" dirty="0">
                <a:solidFill>
                  <a:schemeClr val="tx1"/>
                </a:solidFill>
                <a:effectLst/>
                <a:latin typeface="+mn-lt"/>
                <a:ea typeface="+mn-ea"/>
                <a:cs typeface="+mn-cs"/>
              </a:rPr>
              <a:t>, p. 4-12.</a:t>
            </a:r>
            <a:r>
              <a:rPr lang="de-DE" sz="1000" i="0" kern="1200" dirty="0">
                <a:solidFill>
                  <a:schemeClr val="tx1"/>
                </a:solidFill>
                <a:effectLst/>
                <a:latin typeface="+mn-lt"/>
                <a:ea typeface="+mn-ea"/>
                <a:cs typeface="+mn-cs"/>
              </a:rPr>
              <a:t>,</a:t>
            </a:r>
            <a:r>
              <a:rPr lang="de-DE" sz="1000" i="0" kern="1200" baseline="0" dirty="0">
                <a:solidFill>
                  <a:schemeClr val="tx1"/>
                </a:solidFill>
                <a:effectLst/>
                <a:latin typeface="+mn-lt"/>
                <a:ea typeface="+mn-ea"/>
                <a:cs typeface="+mn-cs"/>
              </a:rPr>
              <a:t> p.11, Online: </a:t>
            </a:r>
            <a:r>
              <a:rPr lang="en-US" sz="1000" dirty="0"/>
              <a:t>https://repositories.lib.utexas.edu/bitstream/handle/2152/13799/PUBRevistaBrasilMEPortosI.pdf [28.04.2020]</a:t>
            </a:r>
          </a:p>
          <a:p>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World Port Source,</a:t>
            </a:r>
            <a:r>
              <a:rPr lang="en-US" sz="1000" baseline="0" dirty="0"/>
              <a:t> “Port of Manaus”, URL: </a:t>
            </a:r>
            <a:r>
              <a:rPr lang="en-US" sz="1000" dirty="0"/>
              <a:t>http://www.worldportsource.com/ports/review/BRA_Port_of_Manaus_3506.php [27.04.2020]</a:t>
            </a:r>
          </a:p>
          <a:p>
            <a:endParaRPr lang="en-US" sz="1000" dirty="0"/>
          </a:p>
          <a:p>
            <a:r>
              <a:rPr lang="en-US" sz="1000" dirty="0"/>
              <a:t>“Container terminals</a:t>
            </a:r>
            <a:r>
              <a:rPr lang="en-US" sz="1000" baseline="0" dirty="0"/>
              <a:t> in jungle city of Manaus face growing pains”, URL: </a:t>
            </a:r>
            <a:r>
              <a:rPr lang="en-US" sz="1000" dirty="0"/>
              <a:t>http://www.joc.com/port-news/south-american-ports/container-terminals-jungle-city-manaus-face-growing-pains_20150702.html [28.04.2020]</a:t>
            </a:r>
          </a:p>
        </p:txBody>
      </p:sp>
      <p:sp>
        <p:nvSpPr>
          <p:cNvPr id="4" name="Slide Number Placeholder 3"/>
          <p:cNvSpPr>
            <a:spLocks noGrp="1"/>
          </p:cNvSpPr>
          <p:nvPr>
            <p:ph type="sldNum" sz="quarter" idx="10"/>
          </p:nvPr>
        </p:nvSpPr>
        <p:spPr/>
        <p:txBody>
          <a:bodyPr/>
          <a:lstStyle/>
          <a:p>
            <a:fld id="{56F06DAA-0A4E-4110-9797-3FB8CA0FEA93}" type="slidenum">
              <a:rPr lang="de-AT" smtClean="0"/>
              <a:t>63</a:t>
            </a:fld>
            <a:endParaRPr lang="de-AT" dirty="0"/>
          </a:p>
        </p:txBody>
      </p:sp>
    </p:spTree>
    <p:extLst>
      <p:ext uri="{BB962C8B-B14F-4D97-AF65-F5344CB8AC3E}">
        <p14:creationId xmlns:p14="http://schemas.microsoft.com/office/powerpoint/2010/main" val="3942991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 </a:t>
            </a:r>
            <a:r>
              <a:rPr lang="de-AT" dirty="0" err="1"/>
              <a:t>Parana</a:t>
            </a:r>
            <a:r>
              <a:rPr lang="de-AT" baseline="0" dirty="0"/>
              <a:t> Fluss weißt eine Länge von 3.442 km auf, davon fließen 2.202 km an der Grenze zwischen Argentinien und Paraguay. Die Schiffbarkeit ist nicht optimal. Um die Schiffbarkeit zu verbessern sind hohe Investitionen nötig. Anrainerstaaten der </a:t>
            </a:r>
            <a:r>
              <a:rPr lang="de-AT" baseline="0" dirty="0" err="1"/>
              <a:t>Parana</a:t>
            </a:r>
            <a:r>
              <a:rPr lang="de-AT" baseline="0" dirty="0"/>
              <a:t>-Flusses sind Brasilien, Paraguay, Bolivien, Argentinien und Uruguay. Jährlich werden 20.000.000 t transportiert.</a:t>
            </a:r>
            <a:endParaRPr lang="de-AT" dirty="0"/>
          </a:p>
          <a:p>
            <a:endParaRPr lang="de-AT" dirty="0"/>
          </a:p>
          <a:p>
            <a:endParaRPr lang="de-AT" dirty="0"/>
          </a:p>
          <a:p>
            <a:r>
              <a:rPr lang="de-AT" dirty="0"/>
              <a:t>Quelle:</a:t>
            </a:r>
            <a:r>
              <a:rPr lang="de-AT" baseline="0" dirty="0"/>
              <a:t> </a:t>
            </a:r>
            <a:r>
              <a:rPr lang="de-AT" dirty="0"/>
              <a:t>World Wide Inland Navigation Network, URL:</a:t>
            </a:r>
            <a:r>
              <a:rPr lang="de-AT" baseline="0" dirty="0"/>
              <a:t> https://www.wwinn.org/the-hydrovia-parana-paraguay [28.04.2020]</a:t>
            </a:r>
          </a:p>
          <a:p>
            <a:endParaRPr lang="de-AT" baseline="0" dirty="0"/>
          </a:p>
          <a:p>
            <a:r>
              <a:rPr lang="de-AT" baseline="0" dirty="0"/>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64</a:t>
            </a:fld>
            <a:endParaRPr lang="de-AT" dirty="0"/>
          </a:p>
        </p:txBody>
      </p:sp>
    </p:spTree>
    <p:extLst>
      <p:ext uri="{BB962C8B-B14F-4D97-AF65-F5344CB8AC3E}">
        <p14:creationId xmlns:p14="http://schemas.microsoft.com/office/powerpoint/2010/main" val="42461895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2002 wurden am Paraná Fluss</a:t>
            </a:r>
            <a:r>
              <a:rPr lang="de-AT" baseline="0" dirty="0"/>
              <a:t> vorwiegend Sojabohnen (39%) und Erdöl (20%) transportiert. Andere große Gütergruppen sind Mehl und Granulate, Eisenerze und Zement. Aktuellere Zahlen sind derzeit nicht verfügbar.</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Außerdem gibt es am Paraná Fluss drei große Stauanlagen – </a:t>
            </a:r>
            <a:r>
              <a:rPr lang="de-AT" baseline="0" dirty="0" err="1"/>
              <a:t>Italpú</a:t>
            </a:r>
            <a:r>
              <a:rPr lang="de-AT" baseline="0" dirty="0"/>
              <a:t> in Brasilien und Paraguay, Corpus </a:t>
            </a:r>
            <a:r>
              <a:rPr lang="de-AT" baseline="0" dirty="0" err="1"/>
              <a:t>Posados</a:t>
            </a:r>
            <a:r>
              <a:rPr lang="de-AT" baseline="0" dirty="0"/>
              <a:t> in Argentinien und Paraguay und </a:t>
            </a:r>
            <a:r>
              <a:rPr lang="de-AT" baseline="0" dirty="0" err="1"/>
              <a:t>Pati</a:t>
            </a:r>
            <a:r>
              <a:rPr lang="de-AT" baseline="0" dirty="0"/>
              <a:t> in Argentinien – die zusammen 23.300 Megawatt Energie produzieren.</a:t>
            </a: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Quelle: World Wide Inland Navigation Network, URL:</a:t>
            </a:r>
            <a:r>
              <a:rPr lang="de-AT" baseline="0" dirty="0"/>
              <a:t> https://www.wwinn.org/the-hydrovia-parana-paraguay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Hopp V. (2016) Staudämme und Kraftwerke [E. </a:t>
            </a:r>
            <a:r>
              <a:rPr lang="de-AT" dirty="0" err="1"/>
              <a:t>dams</a:t>
            </a:r>
            <a:r>
              <a:rPr lang="de-AT" dirty="0"/>
              <a:t> </a:t>
            </a:r>
            <a:r>
              <a:rPr lang="de-AT" dirty="0" err="1"/>
              <a:t>and</a:t>
            </a:r>
            <a:r>
              <a:rPr lang="de-AT" dirty="0"/>
              <a:t> power </a:t>
            </a:r>
            <a:r>
              <a:rPr lang="de-AT" dirty="0" err="1"/>
              <a:t>plants</a:t>
            </a:r>
            <a:r>
              <a:rPr lang="de-AT" dirty="0"/>
              <a:t>]. In: Wasser und Energie. Springer Spektrum, Berlin, Heidelberg</a:t>
            </a:r>
            <a:r>
              <a:rPr lang="de-AT" sz="1200" b="0" i="0" u="none" strike="noStrike" kern="1200" dirty="0">
                <a:solidFill>
                  <a:schemeClr val="tx1"/>
                </a:solidFill>
                <a:effectLst/>
                <a:latin typeface="+mn-lt"/>
                <a:ea typeface="+mn-ea"/>
                <a:cs typeface="+mn-cs"/>
              </a:rPr>
              <a:t>.</a:t>
            </a:r>
            <a:r>
              <a:rPr lang="de-AT" sz="1200" b="0" i="0" u="none" strike="noStrike" kern="1200" baseline="0" dirty="0">
                <a:solidFill>
                  <a:schemeClr val="tx1"/>
                </a:solidFill>
                <a:effectLst/>
                <a:latin typeface="+mn-lt"/>
                <a:ea typeface="+mn-ea"/>
                <a:cs typeface="+mn-cs"/>
              </a:rPr>
              <a:t> S.242.</a:t>
            </a: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65</a:t>
            </a:fld>
            <a:endParaRPr lang="de-AT" dirty="0"/>
          </a:p>
        </p:txBody>
      </p:sp>
    </p:spTree>
    <p:extLst>
      <p:ext uri="{BB962C8B-B14F-4D97-AF65-F5344CB8AC3E}">
        <p14:creationId xmlns:p14="http://schemas.microsoft.com/office/powerpoint/2010/main" val="1236698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lang sind</a:t>
            </a:r>
            <a:r>
              <a:rPr lang="de-DE" baseline="0" dirty="0"/>
              <a:t> die verfügbaren Wasserstraßen in Brasilien?</a:t>
            </a:r>
          </a:p>
          <a:p>
            <a:r>
              <a:rPr lang="de-DE" baseline="0" dirty="0"/>
              <a:t>50.000 km</a:t>
            </a:r>
          </a:p>
          <a:p>
            <a:endParaRPr lang="de-DE" baseline="0" dirty="0"/>
          </a:p>
          <a:p>
            <a:r>
              <a:rPr lang="de-DE" baseline="0" dirty="0"/>
              <a:t>Bildquelle</a:t>
            </a:r>
            <a:r>
              <a:rPr lang="de-AT" baseline="0" dirty="0"/>
              <a:t>: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66</a:t>
            </a:fld>
            <a:endParaRPr lang="de-AT" dirty="0"/>
          </a:p>
        </p:txBody>
      </p:sp>
    </p:spTree>
    <p:extLst>
      <p:ext uri="{BB962C8B-B14F-4D97-AF65-F5344CB8AC3E}">
        <p14:creationId xmlns:p14="http://schemas.microsoft.com/office/powerpoint/2010/main" val="14951068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67</a:t>
            </a:fld>
            <a:endParaRPr lang="de-AT" dirty="0"/>
          </a:p>
        </p:txBody>
      </p:sp>
    </p:spTree>
    <p:extLst>
      <p:ext uri="{BB962C8B-B14F-4D97-AF65-F5344CB8AC3E}">
        <p14:creationId xmlns:p14="http://schemas.microsoft.com/office/powerpoint/2010/main" val="26907128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 die Donau von Kelheim bis </a:t>
            </a:r>
            <a:r>
              <a:rPr lang="de-AT" dirty="0" err="1"/>
              <a:t>Sulina</a:t>
            </a:r>
            <a:r>
              <a:rPr lang="de-AT" dirty="0"/>
              <a:t> gemäß „Übereinkommen über die Regelung der Schifffahrt auf der Donau“ vom 18. August 1948 (Belgrader Konvention) als internationale Wasserstraße definiert ist, die von der Schifffahrt frei genutzt werden kann, werden für ihre Befahrung keine Schifffahrtsabgaben eingehoben. Eine Ausnahme bildet allerdings der 63 km lange und fast ausschließlich von Fluss-See- und Seeschiffen befahrene </a:t>
            </a:r>
            <a:r>
              <a:rPr lang="de-AT" dirty="0" err="1"/>
              <a:t>Sulina</a:t>
            </a:r>
            <a:r>
              <a:rPr lang="de-AT" dirty="0"/>
              <a:t>-Kanal, für dessen Instandhaltung von der rumänischen Flussverwaltung für die Untere Donau Gebühren pro Tonne Tragfähigkeit eines Schiffes berechnet werden. </a:t>
            </a:r>
          </a:p>
          <a:p>
            <a:endParaRPr lang="de-AT" dirty="0"/>
          </a:p>
          <a:p>
            <a:r>
              <a:rPr lang="de-AT" dirty="0"/>
              <a:t>Auf nationalen Wasserstraßen, die nicht unter die Belgrader Konvention fallen, werden von den Verwaltungen Gebühren für die Instandhaltung der Infrastruktur eingehoben. Dies gilt für den ukrainischen </a:t>
            </a:r>
            <a:r>
              <a:rPr lang="de-AT" dirty="0" err="1"/>
              <a:t>Bystroe</a:t>
            </a:r>
            <a:r>
              <a:rPr lang="de-AT" dirty="0"/>
              <a:t>-Arm (maritime Donaustrecke) ebenso wie für den rumänischen Donau-Schwarzmeer-Kanal (verbindet die Donau bei </a:t>
            </a:r>
            <a:r>
              <a:rPr lang="de-AT" dirty="0" err="1"/>
              <a:t>Cernavodă</a:t>
            </a:r>
            <a:r>
              <a:rPr lang="de-AT" dirty="0"/>
              <a:t> mit dem Schwarzen Meer und dem Seehafen Constanza). </a:t>
            </a:r>
          </a:p>
          <a:p>
            <a:endParaRPr lang="de-AT" dirty="0"/>
          </a:p>
          <a:p>
            <a:r>
              <a:rPr lang="de-AT" dirty="0"/>
              <a:t>Hafengebühren sind für die Benutzung des Hafenbeckens, meist auch für die Abfallentsorgung, den Stromanschluss oder die Trinkwasserversorgung zu entrichten und werden auf Basis der umgeschlagenen Gütermenge bemessen.</a:t>
            </a:r>
          </a:p>
          <a:p>
            <a:endParaRPr lang="de-AT" dirty="0"/>
          </a:p>
          <a:p>
            <a:endParaRPr lang="de-AT" dirty="0"/>
          </a:p>
          <a:p>
            <a:r>
              <a:rPr lang="de-AT" dirty="0"/>
              <a:t>Quelle: </a:t>
            </a:r>
            <a:r>
              <a:rPr lang="de-AT" baseline="0" dirty="0"/>
              <a:t>Handbuch der Donauschifffahrt. S.171-172.</a:t>
            </a:r>
          </a:p>
          <a:p>
            <a:endParaRPr lang="de-AT" baseline="0" dirty="0"/>
          </a:p>
          <a:p>
            <a:r>
              <a:rPr lang="de-AT" baseline="0" dirty="0"/>
              <a:t>Bildquelle: www.pixabay.com</a:t>
            </a:r>
          </a:p>
        </p:txBody>
      </p:sp>
      <p:sp>
        <p:nvSpPr>
          <p:cNvPr id="4" name="Foliennummernplatzhalter 3"/>
          <p:cNvSpPr>
            <a:spLocks noGrp="1"/>
          </p:cNvSpPr>
          <p:nvPr>
            <p:ph type="sldNum" sz="quarter" idx="10"/>
          </p:nvPr>
        </p:nvSpPr>
        <p:spPr/>
        <p:txBody>
          <a:bodyPr/>
          <a:lstStyle/>
          <a:p>
            <a:fld id="{56F06DAA-0A4E-4110-9797-3FB8CA0FEA93}" type="slidenum">
              <a:rPr lang="de-AT" smtClean="0"/>
              <a:t>68</a:t>
            </a:fld>
            <a:endParaRPr lang="de-AT" dirty="0"/>
          </a:p>
        </p:txBody>
      </p:sp>
    </p:spTree>
    <p:extLst>
      <p:ext uri="{BB962C8B-B14F-4D97-AF65-F5344CB8AC3E}">
        <p14:creationId xmlns:p14="http://schemas.microsoft.com/office/powerpoint/2010/main" val="2339164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Im Dezember 2015 haben die Nationale Entwicklungs- und Reformkommission und das Verkehrsministerium die Methoden für die Erhebung von Hafengebühren (</a:t>
            </a:r>
            <a:r>
              <a:rPr lang="de-AT" dirty="0" err="1"/>
              <a:t>Methods</a:t>
            </a:r>
            <a:r>
              <a:rPr lang="de-AT" baseline="0" dirty="0"/>
              <a:t> </a:t>
            </a:r>
            <a:r>
              <a:rPr lang="de-AT" baseline="0" dirty="0" err="1"/>
              <a:t>for</a:t>
            </a:r>
            <a:r>
              <a:rPr lang="de-AT" baseline="0" dirty="0"/>
              <a:t> Collection </a:t>
            </a:r>
            <a:r>
              <a:rPr lang="de-AT" baseline="0" dirty="0" err="1"/>
              <a:t>of</a:t>
            </a:r>
            <a:r>
              <a:rPr lang="de-AT" baseline="0" dirty="0"/>
              <a:t> Port </a:t>
            </a:r>
            <a:r>
              <a:rPr lang="de-AT" baseline="0" dirty="0" err="1"/>
              <a:t>Charges</a:t>
            </a:r>
            <a:r>
              <a:rPr lang="de-AT" baseline="0" dirty="0"/>
              <a:t>)</a:t>
            </a:r>
            <a:r>
              <a:rPr lang="de-AT" dirty="0"/>
              <a:t> herausgegeben, um die Hafengebühren und -bedingungen zu vereinfachen; darin sind Hafengebühren, Abrechnungsmethoden und Gebührenstandard klar definiert, wodurch der Mechanismus der Hafenpreisbildung verbessert wird. </a:t>
            </a:r>
            <a:endParaRPr lang="en-US" dirty="0"/>
          </a:p>
          <a:p>
            <a:endParaRPr lang="en-US" dirty="0"/>
          </a:p>
          <a:p>
            <a:r>
              <a:rPr lang="en-US" dirty="0" err="1"/>
              <a:t>Quelle</a:t>
            </a:r>
            <a:r>
              <a:rPr lang="en-US" dirty="0"/>
              <a:t>:</a:t>
            </a:r>
            <a:r>
              <a:rPr lang="en-US" baseline="0" dirty="0"/>
              <a:t> </a:t>
            </a:r>
            <a:r>
              <a:rPr lang="en-US" dirty="0"/>
              <a:t>Yang J. (2017) Development of Shipping Logistics in China. In: Jiao Z., Lee S., Wang L., Liu B. (</a:t>
            </a:r>
            <a:r>
              <a:rPr lang="en-US" dirty="0" err="1"/>
              <a:t>eds</a:t>
            </a:r>
            <a:r>
              <a:rPr lang="en-US" dirty="0"/>
              <a:t>) Contemporary Logistics in China. Current Chinese Economic Report Series. Springer, Singapore</a:t>
            </a:r>
            <a:r>
              <a:rPr lang="en-US" sz="1200" b="0" i="0" u="none" strike="noStrike" kern="1200" dirty="0">
                <a:solidFill>
                  <a:schemeClr val="tx1"/>
                </a:solidFill>
                <a:effectLst/>
                <a:latin typeface="+mn-lt"/>
                <a:ea typeface="+mn-ea"/>
                <a:cs typeface="+mn-cs"/>
              </a:rPr>
              <a:t>.</a:t>
            </a:r>
          </a:p>
          <a:p>
            <a:endParaRPr lang="de-AT" sz="1200" b="0" i="0" u="none" strike="noStrike" kern="1200" dirty="0">
              <a:solidFill>
                <a:schemeClr val="tx1"/>
              </a:solidFill>
              <a:effectLst/>
              <a:latin typeface="+mn-lt"/>
              <a:ea typeface="+mn-ea"/>
              <a:cs typeface="+mn-cs"/>
            </a:endParaRPr>
          </a:p>
          <a:p>
            <a:r>
              <a:rPr lang="de-AT" sz="1200" b="0" i="0" u="none" strike="noStrike" kern="1200" dirty="0">
                <a:solidFill>
                  <a:schemeClr val="tx1"/>
                </a:solidFill>
                <a:effectLst/>
                <a:latin typeface="+mn-lt"/>
                <a:ea typeface="+mn-ea"/>
                <a:cs typeface="+mn-cs"/>
              </a:rPr>
              <a:t>Bildquelle: www.pixabay.com</a:t>
            </a:r>
            <a:endParaRPr lang="en-US" sz="1200" b="0" i="0" u="none" strike="noStrike"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69</a:t>
            </a:fld>
            <a:endParaRPr lang="de-AT" dirty="0"/>
          </a:p>
        </p:txBody>
      </p:sp>
    </p:spTree>
    <p:extLst>
      <p:ext uri="{BB962C8B-B14F-4D97-AF65-F5344CB8AC3E}">
        <p14:creationId xmlns:p14="http://schemas.microsoft.com/office/powerpoint/2010/main" val="13429974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dirty="0"/>
              <a:t>https://www.wwinn.org/ [</a:t>
            </a:r>
            <a:r>
              <a:rPr lang="de-AT" baseline="0" dirty="0"/>
              <a:t>27.04.2020]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70</a:t>
            </a:fld>
            <a:endParaRPr lang="de-AT" dirty="0"/>
          </a:p>
        </p:txBody>
      </p:sp>
    </p:spTree>
    <p:extLst>
      <p:ext uri="{BB962C8B-B14F-4D97-AF65-F5344CB8AC3E}">
        <p14:creationId xmlns:p14="http://schemas.microsoft.com/office/powerpoint/2010/main" val="368679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Wasserstraßenklassen werden mit römischen Zahlen von I bis VII bezeichnet. Wirtschaftliche Bedeutung für den internationalen Güterverkehr haben Wasserstraßen der Klasse IV und höher. Die Klassen I bis III kennzeichnen Wasserstraßen von regionaler bzw. nationaler Bedeutung. Die Klasse einer Binnenwasserstraße wird bestimmt von der maximalen Größe der Schiffe, die auf dieser Wasserstraße einsetzbar sind. Entscheidend sind hierbei die Breite und die Länge von Binnenschiffen und Schiffsverbänden, da sie fixe Bezugsgrößen darstellen. Begrenzungen des für eine internationale Wasserstraße festgelegten Mindesttiefgangs von Schiffen (2,50 m) und der Mindestdurchfahrtshöhe unter Brücken (5,25 m bezogen auf den Höchsten Schifffahrtswasserstand) sind nur ausnahmsweise und für bestehende Wasserstraßen möglich.</a:t>
            </a:r>
          </a:p>
          <a:p>
            <a:endParaRPr lang="de-AT" dirty="0"/>
          </a:p>
          <a:p>
            <a:r>
              <a:rPr lang="de-AT" dirty="0"/>
              <a:t>Quelle:</a:t>
            </a:r>
            <a:r>
              <a:rPr lang="de-AT" baseline="0" dirty="0"/>
              <a:t> Handbuch der Donauschifffahrt, S.42-43.</a:t>
            </a:r>
          </a:p>
        </p:txBody>
      </p:sp>
      <p:sp>
        <p:nvSpPr>
          <p:cNvPr id="4" name="Foliennummernplatzhalt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8193581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Quelle: https://www.wwinn.org/ [27.04.2020</a:t>
            </a:r>
            <a:r>
              <a:rPr lang="de-AT" baseline="0" dirty="0"/>
              <a:t>]</a:t>
            </a: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71</a:t>
            </a:fld>
            <a:endParaRPr lang="de-AT" dirty="0"/>
          </a:p>
        </p:txBody>
      </p:sp>
    </p:spTree>
    <p:extLst>
      <p:ext uri="{BB962C8B-B14F-4D97-AF65-F5344CB8AC3E}">
        <p14:creationId xmlns:p14="http://schemas.microsoft.com/office/powerpoint/2010/main" val="40263084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Alle in den vorherigen Folien dargestellten Zahlen sind in der obigen Tabelle zusammengefasst. Wie in der Tabelle zu sehen ist, unterscheiden sich die Zahlen signifikant voneinander. China verfügt über die meisten schiffbaren Wasserstraßen, die höchste transportierte Menge auf den Wasserstraßen und das höchste in Häfen gehandelte Volumen im Vergleich zu Europa und Brasilien. Obwohl Brasilien mehr Wasserstraßen zur Verfügung hat als Europa, wird auf den europäischen Binnenwasserstraßen etwa das 12-fache an Volumen transportiert.</a:t>
            </a:r>
            <a:br>
              <a:rPr lang="de-DE" sz="1000" kern="1200" dirty="0">
                <a:solidFill>
                  <a:schemeClr val="tx1"/>
                </a:solidFill>
                <a:effectLst/>
                <a:latin typeface="+mn-lt"/>
                <a:ea typeface="+mn-ea"/>
                <a:cs typeface="+mn-cs"/>
              </a:rPr>
            </a:br>
            <a:br>
              <a:rPr lang="de-DE" sz="1000" kern="1200" dirty="0">
                <a:solidFill>
                  <a:schemeClr val="tx1"/>
                </a:solidFill>
                <a:effectLst/>
                <a:latin typeface="+mn-lt"/>
                <a:ea typeface="+mn-ea"/>
                <a:cs typeface="+mn-cs"/>
              </a:rPr>
            </a:br>
            <a:r>
              <a:rPr lang="de-DE" sz="1000" kern="1200" dirty="0">
                <a:solidFill>
                  <a:schemeClr val="tx1"/>
                </a:solidFill>
                <a:effectLst/>
                <a:latin typeface="+mn-lt"/>
                <a:ea typeface="+mn-ea"/>
                <a:cs typeface="+mn-cs"/>
              </a:rPr>
              <a:t>Diese Unterschiede können im Zusammenhang mit der Bedeutung der Binnenschifffahrt in den verschiedenen Ländern / Regionen gesehen werden. In Europa und China werden die Binnenwasserstraßen als wichtige Verkehrsträger betrachtet und verschiedene Maßnahmen werden gesetzt, um die Nutzung der Binnenwasserstraßen zu fördern. Als Beispiele für solche Maßnahmen können neben finanzieller Unterstützung auch Werbeaktionen genannt werden. In diesem Zusammenhang können Investitionen in die Wasserstraßeninfrastruktur als wichtigste Maßnahme zur Sicherung der Wettbewerbsfähigkeit der Binnenschifffahrt angesehen werden.</a:t>
            </a:r>
          </a:p>
          <a:p>
            <a:pPr marL="180975" algn="l"/>
            <a:endParaRPr lang="de-DE" sz="1000" b="0" kern="1200" dirty="0">
              <a:solidFill>
                <a:schemeClr val="tx1"/>
              </a:solidFill>
              <a:effectLst/>
              <a:latin typeface="+mn-lt"/>
              <a:ea typeface="+mn-ea"/>
              <a:cs typeface="+mn-cs"/>
            </a:endParaRPr>
          </a:p>
          <a:p>
            <a:pPr marL="180975" algn="l"/>
            <a:r>
              <a:rPr lang="de-AT" sz="1000" b="0" u="sng" dirty="0">
                <a:solidFill>
                  <a:srgbClr val="189BC4"/>
                </a:solidFill>
                <a:latin typeface="Corbel" panose="020B0503020204020204" pitchFamily="34" charset="0"/>
              </a:rPr>
              <a:t>Definitionen: </a:t>
            </a:r>
            <a:r>
              <a:rPr lang="de-AT" sz="1000" b="1" dirty="0">
                <a:solidFill>
                  <a:srgbClr val="189BC4"/>
                </a:solidFill>
                <a:latin typeface="Corbel" panose="020B0503020204020204" pitchFamily="34" charset="0"/>
              </a:rPr>
              <a:t>Schüttladung</a:t>
            </a:r>
            <a:r>
              <a:rPr lang="de-AT" sz="1000" dirty="0">
                <a:solidFill>
                  <a:schemeClr val="accent1"/>
                </a:solidFill>
                <a:latin typeface="Corbel" panose="020B0503020204020204" pitchFamily="34" charset="0"/>
              </a:rPr>
              <a:t> = Ladung, die in kleinen, körnigen, nicht verpackten Einheiten in ein Schiff geschüttet wird zum Beispiel Getreide, Erze, Kohle, etc.</a:t>
            </a:r>
          </a:p>
          <a:p>
            <a:pPr marL="180975" algn="l"/>
            <a:r>
              <a:rPr lang="de-AT" sz="1000" b="1" dirty="0">
                <a:solidFill>
                  <a:srgbClr val="189BC4"/>
                </a:solidFill>
                <a:latin typeface="Corbel" panose="020B0503020204020204" pitchFamily="34" charset="0"/>
              </a:rPr>
              <a:t>Trockenladung</a:t>
            </a:r>
            <a:r>
              <a:rPr lang="de-AT" sz="1000" dirty="0">
                <a:solidFill>
                  <a:schemeClr val="accent1"/>
                </a:solidFill>
                <a:latin typeface="Corbel" panose="020B0503020204020204" pitchFamily="34" charset="0"/>
              </a:rPr>
              <a:t> = alle nicht flüssigen Ladungen</a:t>
            </a:r>
          </a:p>
          <a:p>
            <a:endParaRPr lang="de-DE" sz="10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AT" sz="1000" dirty="0">
                <a:solidFill>
                  <a:srgbClr val="3C628F"/>
                </a:solidFill>
                <a:latin typeface="Calibri" panose="020F0502020204030204" pitchFamily="34" charset="0"/>
                <a:ea typeface="Times New Roman" panose="02020603050405020304" pitchFamily="18" charset="0"/>
              </a:rPr>
              <a:t>Quelle</a:t>
            </a:r>
            <a:r>
              <a:rPr lang="de-AT" sz="1000" baseline="0" dirty="0">
                <a:solidFill>
                  <a:srgbClr val="3C628F"/>
                </a:solidFill>
                <a:latin typeface="Calibri" panose="020F0502020204030204" pitchFamily="34" charset="0"/>
                <a:ea typeface="Times New Roman" panose="02020603050405020304" pitchFamily="18" charset="0"/>
              </a:rPr>
              <a:t> der Definitionen: </a:t>
            </a:r>
            <a:r>
              <a:rPr lang="de-AT" sz="1000" dirty="0">
                <a:solidFill>
                  <a:srgbClr val="3C628F"/>
                </a:solidFill>
                <a:latin typeface="Calibri" panose="020F0502020204030204" pitchFamily="34" charset="0"/>
                <a:ea typeface="Times New Roman" panose="02020603050405020304" pitchFamily="18" charset="0"/>
              </a:rPr>
              <a:t>Linden W. (1966) Dr. Gablers Verkehrs-Lexikon. Gabler Verlag, Wiesbaden. S.1347, S.1569.</a:t>
            </a:r>
            <a:endParaRPr lang="en-US" sz="1000" dirty="0">
              <a:solidFill>
                <a:srgbClr val="3C628F"/>
              </a:solidFill>
              <a:latin typeface="Corbel" panose="020B050302020402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72</a:t>
            </a:fld>
            <a:endParaRPr lang="de-AT" dirty="0"/>
          </a:p>
        </p:txBody>
      </p:sp>
    </p:spTree>
    <p:extLst>
      <p:ext uri="{BB962C8B-B14F-4D97-AF65-F5344CB8AC3E}">
        <p14:creationId xmlns:p14="http://schemas.microsoft.com/office/powerpoint/2010/main" val="9286328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000" kern="1200" dirty="0">
                <a:solidFill>
                  <a:schemeClr val="tx1"/>
                </a:solidFill>
                <a:effectLst/>
                <a:latin typeface="+mn-lt"/>
                <a:ea typeface="+mn-ea"/>
                <a:cs typeface="+mn-cs"/>
              </a:rPr>
              <a:t>Wenn man den Modal Split von Europa, China und Brasilien miteinander vergleicht, wird ersichtlich, dass der Transport auf der Straße in allen drei Ländern / Regionen der am häufigsten genutzte Verkehrsträger ist. In Übereinstimmung mit den vorherigen Folien ist der Anteil der Binnenschifffahrt am Modal Split in China am höchsten.</a:t>
            </a:r>
            <a:br>
              <a:rPr lang="de-DE" sz="1000" kern="1200" dirty="0">
                <a:solidFill>
                  <a:schemeClr val="tx1"/>
                </a:solidFill>
                <a:effectLst/>
                <a:latin typeface="+mn-lt"/>
                <a:ea typeface="+mn-ea"/>
                <a:cs typeface="+mn-cs"/>
              </a:rPr>
            </a:br>
            <a:r>
              <a:rPr lang="de-DE" sz="1000" kern="1200" dirty="0">
                <a:solidFill>
                  <a:schemeClr val="tx1"/>
                </a:solidFill>
                <a:effectLst/>
                <a:latin typeface="+mn-lt"/>
                <a:ea typeface="+mn-ea"/>
                <a:cs typeface="+mn-cs"/>
              </a:rPr>
              <a:t>Obwohl der Anteil der Binnenschifffahrt am Modal Split in Brasilien höher ist als in Europa, wird auf den Binnenwasserstraßen in Europa mehr Volumen transportiert. Dies ist möglicherweise auf das unterschiedliche Gesamtfrachtaufkommen in Europa und Brasilien zurückzuführen.</a:t>
            </a:r>
            <a:endParaRPr lang="de-AT" sz="1000" kern="1200" dirty="0">
              <a:solidFill>
                <a:schemeClr val="tx1"/>
              </a:solidFill>
              <a:effectLst/>
              <a:latin typeface="+mn-lt"/>
              <a:ea typeface="+mn-ea"/>
              <a:cs typeface="+mn-cs"/>
            </a:endParaRPr>
          </a:p>
          <a:p>
            <a:pPr defTabSz="902970">
              <a:defRPr/>
            </a:pPr>
            <a:endParaRPr lang="en-GB" sz="1000" baseline="0" noProof="0" dirty="0"/>
          </a:p>
          <a:p>
            <a:pPr defTabSz="902970">
              <a:defRPr/>
            </a:pPr>
            <a:r>
              <a:rPr lang="en-GB" sz="1000" baseline="0" noProof="0" dirty="0" err="1"/>
              <a:t>Quellen</a:t>
            </a:r>
            <a:r>
              <a:rPr lang="en-GB" sz="1000" baseline="0" noProof="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t>Eurostat, “Freight transport statistics – modal split”,</a:t>
            </a:r>
            <a:r>
              <a:rPr lang="en-GB" sz="1000" baseline="0" dirty="0"/>
              <a:t> (2020), URL: </a:t>
            </a:r>
            <a:r>
              <a:rPr lang="en-GB" sz="1000" dirty="0"/>
              <a:t>http://ec.europa.eu/eurostat/statistics-explained/index.php/Freight_transport_statistics_-_modal_split [28.04.2020]</a:t>
            </a:r>
          </a:p>
          <a:p>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Sustainable</a:t>
            </a:r>
            <a:r>
              <a:rPr lang="en-GB" sz="1000" baseline="0" noProof="0" dirty="0"/>
              <a:t> Development Department, “How to decrease freight logistics costs in Brazil”, (2010), p.60/61, Online: </a:t>
            </a:r>
            <a:r>
              <a:rPr lang="en-GB" sz="1000" noProof="0" dirty="0"/>
              <a:t>http://siteresources.worldbank.org/BRAZILINPOREXTN/Resources/3817166-1323121030855/FreightLogistics.pdf?resourceurlname=FreightLogistics.pdf  </a:t>
            </a:r>
            <a:r>
              <a:rPr lang="en-GB" sz="1000" dirty="0"/>
              <a:t>[27.04.2020]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t>Statista</a:t>
            </a:r>
            <a:r>
              <a:rPr lang="en-GB" sz="1000" baseline="0" noProof="0" dirty="0"/>
              <a:t> (2020): Freight traffic in China from 1980 to 2018, by transport carrier (in million metric tons). Online: </a:t>
            </a:r>
            <a:r>
              <a:rPr lang="en-GB" sz="1000" noProof="0" dirty="0"/>
              <a:t>https://www.statista.com/statistics/264809/freight-traffic-in-china/ [27.04.2020]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p>
        </p:txBody>
      </p:sp>
      <p:sp>
        <p:nvSpPr>
          <p:cNvPr id="4" name="Slide Number Placeholder 3"/>
          <p:cNvSpPr>
            <a:spLocks noGrp="1"/>
          </p:cNvSpPr>
          <p:nvPr>
            <p:ph type="sldNum" sz="quarter" idx="10"/>
          </p:nvPr>
        </p:nvSpPr>
        <p:spPr/>
        <p:txBody>
          <a:bodyPr/>
          <a:lstStyle/>
          <a:p>
            <a:fld id="{56F06DAA-0A4E-4110-9797-3FB8CA0FEA93}" type="slidenum">
              <a:rPr lang="de-AT" smtClean="0"/>
              <a:t>73</a:t>
            </a:fld>
            <a:endParaRPr lang="de-AT" dirty="0"/>
          </a:p>
        </p:txBody>
      </p:sp>
    </p:spTree>
    <p:extLst>
      <p:ext uri="{BB962C8B-B14F-4D97-AF65-F5344CB8AC3E}">
        <p14:creationId xmlns:p14="http://schemas.microsoft.com/office/powerpoint/2010/main" val="2279078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Zusammenfassend lässt sich sagen, dass die Wasserstraßeninfrastruktur als Hauptwettbewerbsfaktor der Binnenschifffahrt genannt werden kann. </a:t>
            </a:r>
            <a:r>
              <a:rPr lang="de-AT" sz="1000" kern="1200" dirty="0">
                <a:solidFill>
                  <a:schemeClr val="tx1"/>
                </a:solidFill>
                <a:effectLst/>
                <a:latin typeface="+mn-lt"/>
                <a:ea typeface="+mn-ea"/>
                <a:cs typeface="+mn-cs"/>
              </a:rPr>
              <a:t>Auch wenn in einem Land oder einer Region viele Wasserstraßen zur Verfügung stehen, sind Infrastruktur und Instandhaltung erforderlich, um die Schiffbarkeit der Wasserstraßen zu gewährleisten. In diesem Zusammenhang können Fahrrinnen, Brücken und Häfen als wichtige Infrastrukturelemente genannt werden: Die Fahrrinnen und die Brücken haben einen großen Einfluss auf den Wasserstraßenverkehr, während die Häfen gewährleisten, dass Binnenwasserstraßen an andere Verkehrsträger angebunden sind und Güter umgeladen werden können. Um die Sicherheit und eine verstärkte Nutzung der Binnenwasserstraßen zu gewährleisten, ist eine regelmäßige Wartung der Infrastruktur erforderlich.</a:t>
            </a:r>
            <a:br>
              <a:rPr lang="de-AT" sz="1000" kern="1200" dirty="0">
                <a:solidFill>
                  <a:schemeClr val="tx1"/>
                </a:solidFill>
                <a:effectLst/>
                <a:latin typeface="+mn-lt"/>
                <a:ea typeface="+mn-ea"/>
                <a:cs typeface="+mn-cs"/>
              </a:rPr>
            </a:br>
            <a:br>
              <a:rPr lang="de-AT" sz="1000" kern="1200" dirty="0">
                <a:solidFill>
                  <a:schemeClr val="tx1"/>
                </a:solidFill>
                <a:effectLst/>
                <a:latin typeface="+mn-lt"/>
                <a:ea typeface="+mn-ea"/>
                <a:cs typeface="+mn-cs"/>
              </a:rPr>
            </a:br>
            <a:r>
              <a:rPr lang="de-AT" sz="1000" kern="1200" dirty="0">
                <a:solidFill>
                  <a:schemeClr val="tx1"/>
                </a:solidFill>
                <a:effectLst/>
                <a:latin typeface="+mn-lt"/>
                <a:ea typeface="+mn-ea"/>
                <a:cs typeface="+mn-cs"/>
              </a:rPr>
              <a:t>Der politische und wirtschaftliche Rahmen kann entscheidend sein, um Maßnahmen wie Investitionen in die Wasserstraßeninfrastruktur zu ermöglichen. Als wichtige Faktoren können auch die Topographie und in diesem Zusammenhang die verfügbaren Wasserstraßen genannt werden. Auch die Wetterbedingungen können aufgrund der geografischen Lage unterschiedlich sein und unterschiedliche Auswirkungen auf den Transport auf Binnenwasserstraßen haben. Die Nähe zu städtischen Zentren kann auch als wichtiger externer Faktor für die Wettbewerbsfähigkeit der Binnenschifffahrt genannt werden. Wenn sich Häfen in der Nähe wichtiger Wirtschaftsregionen befinden, ist es wahrscheinlicher, dass Unternehmen Binnenwasserstraßen für den Transport nutzen.</a:t>
            </a:r>
          </a:p>
          <a:p>
            <a:endParaRPr lang="en-GB" baseline="0"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74</a:t>
            </a:fld>
            <a:endParaRPr lang="de-AT" dirty="0"/>
          </a:p>
        </p:txBody>
      </p:sp>
    </p:spTree>
    <p:extLst>
      <p:ext uri="{BB962C8B-B14F-4D97-AF65-F5344CB8AC3E}">
        <p14:creationId xmlns:p14="http://schemas.microsoft.com/office/powerpoint/2010/main" val="38009263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noProof="0" dirty="0"/>
              <a:t>Abschließend lässt sich sagen, dass China im Vergleich zu Europa und Brasilien die meisten verfügbaren Wasserstraßen hat und auch am meisten Fracht auf diesen transportiert wird.</a:t>
            </a:r>
          </a:p>
          <a:p>
            <a:endParaRPr lang="de-AT" baseline="0" noProof="0" dirty="0"/>
          </a:p>
          <a:p>
            <a:r>
              <a:rPr lang="de-AT" baseline="0" noProof="0" dirty="0"/>
              <a:t>Die wichtigste Wasserstraße in Europa ist der Rhein-Main-Donau Korridor, da er eine durchgängige Ost-West Verbindung darstellt, die wichtigste Wasserstraße Russlands ist die Wolga. In Europa ist politisch gesehen TEN-T, das transeuropäische Verkehrsnetz wichtig für Transporte allgemein, aber auch für die Binnenschifffahrt, da sich durch das </a:t>
            </a:r>
            <a:r>
              <a:rPr lang="de-AT" baseline="0" noProof="0" dirty="0" err="1"/>
              <a:t>MoS</a:t>
            </a:r>
            <a:r>
              <a:rPr lang="de-AT" baseline="0" noProof="0" dirty="0"/>
              <a:t> neue Chancen bieten werden und auch einige große Projekte wie der Seine-Nord-Europa Kanal umgesetzt werden. In Europa verfügt Frankreich über die meisten Wasserstraßen, allerdings hat die Binnenwasserstraße in den Niederlanden den größten Anteil am Modal Split.</a:t>
            </a:r>
          </a:p>
          <a:p>
            <a:endParaRPr lang="de-AT" baseline="0" noProof="0" dirty="0"/>
          </a:p>
          <a:p>
            <a:r>
              <a:rPr lang="de-AT" baseline="0" noProof="0" dirty="0"/>
              <a:t>China hat das größte Binnenwasserstraßennetz und transportiert auf diesem auch die meiste Fracht. Die drei wichtigsten Wasserstraßen Chinas sind der </a:t>
            </a:r>
            <a:r>
              <a:rPr lang="de-AT" baseline="0" noProof="0" dirty="0" err="1"/>
              <a:t>Yangtze</a:t>
            </a:r>
            <a:r>
              <a:rPr lang="de-AT" baseline="0" noProof="0" dirty="0"/>
              <a:t> River, der Grand </a:t>
            </a:r>
            <a:r>
              <a:rPr lang="de-AT" baseline="0" noProof="0" dirty="0" err="1"/>
              <a:t>Canal</a:t>
            </a:r>
            <a:r>
              <a:rPr lang="de-AT" baseline="0" noProof="0" dirty="0"/>
              <a:t> und der Pearl River, wobei der </a:t>
            </a:r>
            <a:r>
              <a:rPr lang="de-AT" baseline="0" noProof="0" dirty="0" err="1"/>
              <a:t>Yangtze</a:t>
            </a:r>
            <a:r>
              <a:rPr lang="de-AT" baseline="0" noProof="0" dirty="0"/>
              <a:t> River die bedeutendste ist. Am </a:t>
            </a:r>
            <a:r>
              <a:rPr lang="de-AT" baseline="0" noProof="0" dirty="0" err="1"/>
              <a:t>Yangtze</a:t>
            </a:r>
            <a:r>
              <a:rPr lang="de-AT" baseline="0" noProof="0" dirty="0"/>
              <a:t> River befindet sich der berühmte Drei-Schluchten-Damm, der unter anderem dem Wasserpegel für den Hafen </a:t>
            </a:r>
            <a:r>
              <a:rPr lang="de-AT" baseline="0" noProof="0" dirty="0" err="1"/>
              <a:t>Chongquing</a:t>
            </a:r>
            <a:r>
              <a:rPr lang="de-AT" baseline="0" noProof="0" dirty="0"/>
              <a:t> regelt und generell die Überschwemmungen am </a:t>
            </a:r>
            <a:r>
              <a:rPr lang="de-AT" baseline="0" noProof="0" dirty="0" err="1"/>
              <a:t>Yangtze</a:t>
            </a:r>
            <a:r>
              <a:rPr lang="de-AT" baseline="0" noProof="0" dirty="0"/>
              <a:t> River reguliert.</a:t>
            </a:r>
          </a:p>
          <a:p>
            <a:endParaRPr lang="de-AT" baseline="0" noProof="0" dirty="0"/>
          </a:p>
          <a:p>
            <a:r>
              <a:rPr lang="de-AT" baseline="0" noProof="0" dirty="0"/>
              <a:t>In Südamerika wird in Brasilien am meisten Fracht auf den Binnenwasserstraßen transportiert. Wichtige Binnenwasserstraßen in Brasilien sind der Amazonas, der längste Fluss der Welt, und der Paraná, dessen Schiffbarkeit zwar nicht optimal ist, aber der trotzdem als Energielieferant durch mehrere Kraftwerke dient.</a:t>
            </a:r>
          </a:p>
          <a:p>
            <a:endParaRPr lang="en-GB" baseline="0"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75</a:t>
            </a:fld>
            <a:endParaRPr lang="de-AT" dirty="0"/>
          </a:p>
        </p:txBody>
      </p:sp>
    </p:spTree>
    <p:extLst>
      <p:ext uri="{BB962C8B-B14F-4D97-AF65-F5344CB8AC3E}">
        <p14:creationId xmlns:p14="http://schemas.microsoft.com/office/powerpoint/2010/main" val="3687002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Welches Land hat die meisten verfügbaren Wasserstraßen?</a:t>
            </a:r>
          </a:p>
          <a:p>
            <a:r>
              <a:rPr lang="de-AT" baseline="0" dirty="0"/>
              <a:t>China</a:t>
            </a:r>
            <a:endParaRPr lang="de-DE" baseline="0" dirty="0"/>
          </a:p>
        </p:txBody>
      </p:sp>
      <p:sp>
        <p:nvSpPr>
          <p:cNvPr id="4" name="Foliennummernplatzhalter 3"/>
          <p:cNvSpPr>
            <a:spLocks noGrp="1"/>
          </p:cNvSpPr>
          <p:nvPr>
            <p:ph type="sldNum" sz="quarter" idx="10"/>
          </p:nvPr>
        </p:nvSpPr>
        <p:spPr/>
        <p:txBody>
          <a:bodyPr/>
          <a:lstStyle/>
          <a:p>
            <a:fld id="{56F06DAA-0A4E-4110-9797-3FB8CA0FEA93}" type="slidenum">
              <a:rPr lang="de-AT" smtClean="0"/>
              <a:t>76</a:t>
            </a:fld>
            <a:endParaRPr lang="de-AT" dirty="0"/>
          </a:p>
        </p:txBody>
      </p:sp>
    </p:spTree>
    <p:extLst>
      <p:ext uri="{BB962C8B-B14F-4D97-AF65-F5344CB8AC3E}">
        <p14:creationId xmlns:p14="http://schemas.microsoft.com/office/powerpoint/2010/main" val="33440690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Diese Übung eignet</a:t>
            </a:r>
            <a:r>
              <a:rPr lang="de-AT" baseline="0" dirty="0"/>
              <a:t> sich als Einzelübung oder für kleine Gruppe bis max. 3 Personen.</a:t>
            </a:r>
            <a:endParaRPr lang="de-AT" dirty="0"/>
          </a:p>
          <a:p>
            <a:endParaRPr lang="de-AT" dirty="0"/>
          </a:p>
          <a:p>
            <a:r>
              <a:rPr lang="de-AT" dirty="0"/>
              <a:t>Dauer:</a:t>
            </a:r>
            <a:r>
              <a:rPr lang="de-AT" baseline="0" dirty="0"/>
              <a:t> 40 min</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77</a:t>
            </a:fld>
            <a:endParaRPr lang="de-AT" dirty="0"/>
          </a:p>
        </p:txBody>
      </p:sp>
    </p:spTree>
    <p:extLst>
      <p:ext uri="{BB962C8B-B14F-4D97-AF65-F5344CB8AC3E}">
        <p14:creationId xmlns:p14="http://schemas.microsoft.com/office/powerpoint/2010/main" val="21587704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Diese Übung eignet</a:t>
            </a:r>
            <a:r>
              <a:rPr lang="de-AT" baseline="0" dirty="0"/>
              <a:t> sich als Einzelübung oder für kleine Gruppe bis max. 3 Personen.</a:t>
            </a:r>
            <a:endParaRPr lang="de-AT" dirty="0"/>
          </a:p>
          <a:p>
            <a:endParaRPr lang="de-AT" dirty="0"/>
          </a:p>
          <a:p>
            <a:r>
              <a:rPr lang="de-AT" dirty="0"/>
              <a:t>Dauer: 20 Minuten</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78</a:t>
            </a:fld>
            <a:endParaRPr lang="de-AT" dirty="0"/>
          </a:p>
        </p:txBody>
      </p:sp>
    </p:spTree>
    <p:extLst>
      <p:ext uri="{BB962C8B-B14F-4D97-AF65-F5344CB8AC3E}">
        <p14:creationId xmlns:p14="http://schemas.microsoft.com/office/powerpoint/2010/main" val="26690187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84</a:t>
            </a:fld>
            <a:endParaRPr lang="de-AT" dirty="0"/>
          </a:p>
        </p:txBody>
      </p:sp>
    </p:spTree>
    <p:extLst>
      <p:ext uri="{BB962C8B-B14F-4D97-AF65-F5344CB8AC3E}">
        <p14:creationId xmlns:p14="http://schemas.microsoft.com/office/powerpoint/2010/main" val="15773499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85</a:t>
            </a:fld>
            <a:endParaRPr lang="de-AT" dirty="0"/>
          </a:p>
        </p:txBody>
      </p:sp>
    </p:spTree>
    <p:extLst>
      <p:ext uri="{BB962C8B-B14F-4D97-AF65-F5344CB8AC3E}">
        <p14:creationId xmlns:p14="http://schemas.microsoft.com/office/powerpoint/2010/main" val="46632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b="0" i="0" u="none" strike="noStrike" kern="1200" baseline="0" dirty="0">
                <a:solidFill>
                  <a:schemeClr val="tx1"/>
                </a:solidFill>
                <a:latin typeface="+mn-lt"/>
                <a:ea typeface="+mn-ea"/>
                <a:cs typeface="+mn-cs"/>
              </a:rPr>
              <a:t>Als </a:t>
            </a:r>
            <a:r>
              <a:rPr lang="de-AT" sz="1000" b="1" i="0" u="none" strike="noStrike" kern="1200" baseline="0" dirty="0">
                <a:solidFill>
                  <a:schemeClr val="tx1"/>
                </a:solidFill>
                <a:latin typeface="+mn-lt"/>
                <a:ea typeface="+mn-ea"/>
                <a:cs typeface="+mn-cs"/>
              </a:rPr>
              <a:t>Fahrrinne </a:t>
            </a:r>
            <a:r>
              <a:rPr lang="de-AT" sz="1000" b="0" i="0" u="none" strike="noStrike" kern="1200" baseline="0" dirty="0">
                <a:solidFill>
                  <a:schemeClr val="tx1"/>
                </a:solidFill>
                <a:latin typeface="+mn-lt"/>
                <a:ea typeface="+mn-ea"/>
                <a:cs typeface="+mn-cs"/>
              </a:rPr>
              <a:t>wird jener Bereich eines Binnengewässers bezeichnet, in dem für den Schiffsverkehr die Erhaltung bestimmter Fahrwassertiefen und –breiten angestrebt wird. Die Breite und der Verlauf der Fahrrinne sind durch international vereinheitlichte </a:t>
            </a:r>
            <a:r>
              <a:rPr lang="de-AT" sz="1000" b="1" i="0" u="none" strike="noStrike" kern="1200" baseline="0" dirty="0">
                <a:solidFill>
                  <a:schemeClr val="tx1"/>
                </a:solidFill>
                <a:latin typeface="+mn-lt"/>
                <a:ea typeface="+mn-ea"/>
                <a:cs typeface="+mn-cs"/>
              </a:rPr>
              <a:t>Fahrwasserzeichen</a:t>
            </a:r>
            <a:r>
              <a:rPr lang="de-AT" sz="1000" b="0" i="0" u="none" strike="noStrike" kern="1200" baseline="0" dirty="0">
                <a:solidFill>
                  <a:schemeClr val="tx1"/>
                </a:solidFill>
                <a:latin typeface="+mn-lt"/>
                <a:ea typeface="+mn-ea"/>
                <a:cs typeface="+mn-cs"/>
              </a:rPr>
              <a:t>, wie beispielsweise Bojen oder Verkehrszeichen an Land, gekennzeichnet.</a:t>
            </a:r>
            <a:endParaRPr lang="en-GB" sz="1000" noProof="0" dirty="0"/>
          </a:p>
          <a:p>
            <a:pPr defTabSz="902970">
              <a:defRPr/>
            </a:pPr>
            <a:endParaRPr lang="en-GB" sz="1000" noProof="0" dirty="0"/>
          </a:p>
          <a:p>
            <a:pPr defTabSz="902970">
              <a:defRPr/>
            </a:pPr>
            <a:r>
              <a:rPr lang="de-AT" sz="1000" noProof="0" dirty="0"/>
              <a:t>Die in der Fahrrinne vorhandene Fahrwassertiefe bestimmt, wie weit ein Güterschiff</a:t>
            </a:r>
            <a:r>
              <a:rPr lang="de-AT" sz="1000" baseline="0" noProof="0" dirty="0"/>
              <a:t> </a:t>
            </a:r>
            <a:r>
              <a:rPr lang="de-AT" sz="1000" noProof="0" dirty="0"/>
              <a:t>„abgeladen“ werden kann; je mehr Güter ein Schiff geladen hat, desto</a:t>
            </a:r>
            <a:r>
              <a:rPr lang="de-AT" sz="1000" baseline="0" noProof="0" dirty="0"/>
              <a:t> </a:t>
            </a:r>
            <a:r>
              <a:rPr lang="de-AT" sz="1000" noProof="0" dirty="0"/>
              <a:t>größer ist seine Abladetiefe, d. h. der einem bestimmten Beladungszustand</a:t>
            </a:r>
            <a:r>
              <a:rPr lang="de-AT" sz="1000" baseline="0" noProof="0" dirty="0"/>
              <a:t> </a:t>
            </a:r>
            <a:r>
              <a:rPr lang="de-AT" sz="1000" noProof="0" dirty="0"/>
              <a:t>entsprechende Tiefgang des Schiffes in Ruhelage. Die von der Schifffahrt</a:t>
            </a:r>
            <a:r>
              <a:rPr lang="de-AT" sz="1000" baseline="0" noProof="0" dirty="0"/>
              <a:t> </a:t>
            </a:r>
            <a:r>
              <a:rPr lang="de-AT" sz="1000" noProof="0" dirty="0"/>
              <a:t>nutzbaren Abladetiefen haben einen entscheidenden Einfluss auf die Wirtschaftlichkeit</a:t>
            </a:r>
            <a:r>
              <a:rPr lang="de-AT" sz="1000" baseline="0" noProof="0" dirty="0"/>
              <a:t> </a:t>
            </a:r>
            <a:r>
              <a:rPr lang="de-AT" sz="1000" noProof="0" dirty="0"/>
              <a:t>von Binnenschiffstransporten.</a:t>
            </a:r>
          </a:p>
          <a:p>
            <a:pPr defTabSz="902970">
              <a:defRPr/>
            </a:pPr>
            <a:endParaRPr lang="de-DE" sz="1000" b="0" noProof="0" dirty="0"/>
          </a:p>
          <a:p>
            <a:r>
              <a:rPr lang="de-DE" sz="1000" b="0" noProof="0" dirty="0"/>
              <a:t>Quellen:</a:t>
            </a:r>
            <a:r>
              <a:rPr lang="de-DE" sz="1000" b="0" baseline="0" noProof="0" dirty="0"/>
              <a:t> Handbuch der Donauschifffahrt, S. 49,50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baseline="0" noProof="0" dirty="0"/>
              <a:t>Bildquelle: viadonau im Handbuch der Donauschifffahrt, S. 50</a:t>
            </a:r>
            <a:endParaRPr lang="en-GB" sz="1000" b="0" noProof="0" dirty="0"/>
          </a:p>
          <a:p>
            <a:endParaRPr lang="de-DE" sz="1000" b="0"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94708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Bei der Festlegung des Querschnitts der Fahrrinne, also ihrer Tiefe und Breite, wird auf Flüssen von einem „minimalen“ Querschnitt ausgegangen. Dieser wird von den „seichtesten“ und „engsten Stellen“ eines bestimmten Flussabschnitts bei Niedrigwasser abgeleitet. </a:t>
            </a:r>
          </a:p>
          <a:p>
            <a:r>
              <a:rPr lang="de-AT" sz="1000" kern="1200" dirty="0">
                <a:solidFill>
                  <a:schemeClr val="tx1"/>
                </a:solidFill>
                <a:effectLst/>
                <a:latin typeface="+mn-lt"/>
                <a:ea typeface="+mn-ea"/>
                <a:cs typeface="+mn-cs"/>
              </a:rPr>
              <a:t>Um Grundberührungen von Güterschiffen während der Fahrt zu vermeiden, müssen bei der Ermittlung der möglichen Abladetiefe auf Grundlage der aktuellen Fahrwassertiefe auch der fahrdynamische </a:t>
            </a:r>
            <a:r>
              <a:rPr lang="de-AT" sz="1000" kern="1200" dirty="0" err="1">
                <a:solidFill>
                  <a:schemeClr val="tx1"/>
                </a:solidFill>
                <a:effectLst/>
                <a:latin typeface="+mn-lt"/>
                <a:ea typeface="+mn-ea"/>
                <a:cs typeface="+mn-cs"/>
              </a:rPr>
              <a:t>Absunk</a:t>
            </a:r>
            <a:r>
              <a:rPr lang="de-AT" sz="1000" kern="1200" dirty="0">
                <a:solidFill>
                  <a:schemeClr val="tx1"/>
                </a:solidFill>
                <a:effectLst/>
                <a:latin typeface="+mn-lt"/>
                <a:ea typeface="+mn-ea"/>
                <a:cs typeface="+mn-cs"/>
              </a:rPr>
              <a:t> und ein entsprechender Sicherheitsabstand zum Fahrwassergrund, das Flottwasser, berücksichtigt werden.</a:t>
            </a:r>
          </a:p>
          <a:p>
            <a:r>
              <a:rPr lang="de-AT" sz="1000" kern="1200" dirty="0">
                <a:solidFill>
                  <a:schemeClr val="tx1"/>
                </a:solidFill>
                <a:effectLst/>
                <a:latin typeface="+mn-lt"/>
                <a:ea typeface="+mn-ea"/>
                <a:cs typeface="+mn-cs"/>
              </a:rPr>
              <a:t>Die Gesamttiefe eines Schiffes ist gleich der Summe seines Tiefgangs und seines </a:t>
            </a:r>
            <a:r>
              <a:rPr lang="de-AT" sz="1000" kern="1200" dirty="0" err="1">
                <a:solidFill>
                  <a:schemeClr val="tx1"/>
                </a:solidFill>
                <a:effectLst/>
                <a:latin typeface="+mn-lt"/>
                <a:ea typeface="+mn-ea"/>
                <a:cs typeface="+mn-cs"/>
              </a:rPr>
              <a:t>Absunks</a:t>
            </a:r>
            <a:r>
              <a:rPr lang="de-AT" sz="1000" kern="1200" dirty="0">
                <a:solidFill>
                  <a:schemeClr val="tx1"/>
                </a:solidFill>
                <a:effectLst/>
                <a:latin typeface="+mn-lt"/>
                <a:ea typeface="+mn-ea"/>
                <a:cs typeface="+mn-cs"/>
              </a:rPr>
              <a:t>. </a:t>
            </a:r>
          </a:p>
          <a:p>
            <a:r>
              <a:rPr lang="de-AT" sz="1000" kern="1200" dirty="0">
                <a:solidFill>
                  <a:schemeClr val="tx1"/>
                </a:solidFill>
                <a:effectLst/>
                <a:latin typeface="+mn-lt"/>
                <a:ea typeface="+mn-ea"/>
                <a:cs typeface="+mn-cs"/>
              </a:rPr>
              <a:t>Dieser Sicherheitsabstand wird als Flottwasser bezeichnet und ist definiert als der Abstand, den der Rumpf eines Schiffes in Fahrt zum Wasserstraßengrund (höchster Punkt der Flusssohle) hat. Das Flottwasser sollte 20 cm bei Kiessohle bzw. 30 cm bei felsigem Grund nicht unterschreiten, um Schäden an Propeller und/oder Schiffsrumpf zu vermeiden. </a:t>
            </a:r>
          </a:p>
          <a:p>
            <a:r>
              <a:rPr lang="de-AT" sz="1000" kern="1200" dirty="0">
                <a:solidFill>
                  <a:schemeClr val="tx1"/>
                </a:solidFill>
                <a:effectLst/>
                <a:latin typeface="+mn-lt"/>
                <a:ea typeface="+mn-ea"/>
                <a:cs typeface="+mn-cs"/>
              </a:rPr>
              <a:t>Der </a:t>
            </a:r>
            <a:r>
              <a:rPr lang="de-AT" sz="1000" kern="1200" dirty="0" err="1">
                <a:solidFill>
                  <a:schemeClr val="tx1"/>
                </a:solidFill>
                <a:effectLst/>
                <a:latin typeface="+mn-lt"/>
                <a:ea typeface="+mn-ea"/>
                <a:cs typeface="+mn-cs"/>
              </a:rPr>
              <a:t>Absunk</a:t>
            </a:r>
            <a:r>
              <a:rPr lang="de-AT" sz="1000" kern="1200" dirty="0">
                <a:solidFill>
                  <a:schemeClr val="tx1"/>
                </a:solidFill>
                <a:effectLst/>
                <a:latin typeface="+mn-lt"/>
                <a:ea typeface="+mn-ea"/>
                <a:cs typeface="+mn-cs"/>
              </a:rPr>
              <a:t> bezeichnet jenes Maß, um das ein Schiff in Fahrt gegenüber seiner Ruhelage auf Binnenwasserstraßen mit beschränktem Querschnitt (d. h. Flüsse und Kanäle) einsinkt. Bei einem beladenen Schiff liegt der </a:t>
            </a:r>
            <a:r>
              <a:rPr lang="de-AT" sz="1000" kern="1200" dirty="0" err="1">
                <a:solidFill>
                  <a:schemeClr val="tx1"/>
                </a:solidFill>
                <a:effectLst/>
                <a:latin typeface="+mn-lt"/>
                <a:ea typeface="+mn-ea"/>
                <a:cs typeface="+mn-cs"/>
              </a:rPr>
              <a:t>Absunk</a:t>
            </a:r>
            <a:r>
              <a:rPr lang="de-AT" sz="1000" kern="1200" dirty="0">
                <a:solidFill>
                  <a:schemeClr val="tx1"/>
                </a:solidFill>
                <a:effectLst/>
                <a:latin typeface="+mn-lt"/>
                <a:ea typeface="+mn-ea"/>
                <a:cs typeface="+mn-cs"/>
              </a:rPr>
              <a:t> in etwa im Bereich zwischen 20 bis 40 cm. </a:t>
            </a:r>
          </a:p>
          <a:p>
            <a:r>
              <a:rPr lang="de-AT" sz="1000" kern="1200" dirty="0">
                <a:solidFill>
                  <a:schemeClr val="tx1"/>
                </a:solidFill>
                <a:effectLst/>
                <a:latin typeface="+mn-lt"/>
                <a:ea typeface="+mn-ea"/>
                <a:cs typeface="+mn-cs"/>
              </a:rPr>
              <a:t>Von den für die Erhaltung einer Wasserstraße zuständigen Stellen wird die Fahrrinnentiefe nach Möglichkeit auf einer bestimmten Mindesthöhe durch Instandhaltungsmaßnahmen (</a:t>
            </a:r>
            <a:r>
              <a:rPr lang="de-AT" sz="1000" kern="1200" dirty="0" err="1">
                <a:solidFill>
                  <a:schemeClr val="tx1"/>
                </a:solidFill>
                <a:effectLst/>
                <a:latin typeface="+mn-lt"/>
                <a:ea typeface="+mn-ea"/>
                <a:cs typeface="+mn-cs"/>
              </a:rPr>
              <a:t>Baggerungen</a:t>
            </a:r>
            <a:r>
              <a:rPr lang="de-AT" sz="1000" kern="1200" dirty="0">
                <a:solidFill>
                  <a:schemeClr val="tx1"/>
                </a:solidFill>
                <a:effectLst/>
                <a:latin typeface="+mn-lt"/>
                <a:ea typeface="+mn-ea"/>
                <a:cs typeface="+mn-cs"/>
              </a:rPr>
              <a:t>) konstant gehalten. Man spricht hier von Mindestfahrwassertiefen in der Fahrrinne, die sich am Regulierungsniederwasserstand (RNW) als statistischem Bezugswert für den Wasserstand orientieren. </a:t>
            </a:r>
          </a:p>
          <a:p>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000" b="0" noProof="0" dirty="0"/>
              <a:t>Quelle:</a:t>
            </a:r>
            <a:r>
              <a:rPr lang="de-DE" sz="1000" b="0" baseline="0" noProof="0" dirty="0"/>
              <a:t> </a:t>
            </a:r>
            <a:r>
              <a:rPr lang="en-GB" sz="1000" b="0" noProof="0" dirty="0" err="1"/>
              <a:t>Handbuch</a:t>
            </a:r>
            <a:r>
              <a:rPr lang="en-GB" sz="1000" b="0" noProof="0" dirty="0"/>
              <a:t> der </a:t>
            </a:r>
            <a:r>
              <a:rPr lang="en-GB" sz="1000" b="0" noProof="0" dirty="0" err="1"/>
              <a:t>Donauschifffahrt</a:t>
            </a:r>
            <a:r>
              <a:rPr lang="en-GB" sz="1000" b="0" baseline="0" noProof="0" dirty="0"/>
              <a:t>, S. 49-51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baseline="0" noProof="0" dirty="0"/>
              <a:t>Bildquelle: viadonau im Handbuch der Donauschifffahrt, S. 50</a:t>
            </a:r>
            <a:endParaRPr lang="en-GB" sz="1000" b="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0"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94708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267125D4-6103-4BEE-B6BD-A6C1B4E13950}" type="datetime6">
              <a:rPr lang="de-AT" smtClean="0"/>
              <a:t>September 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344C7B-C463-413D-886E-99A6AA4B2F7E}"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DAC53-4F05-4E21-8CAE-DCF747BA09BE}"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AB4D75-08B3-4FBA-A84A-F1DBB2457D1C}"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fld id="{6E0397C3-74D1-4998-A7C8-B803494335CE}" type="datetime6">
              <a:rPr lang="de-AT" smtClean="0"/>
              <a:t>September 22</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3074886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F66B71FE-6916-4AB8-AF79-3C9F8193B295}" type="datetime6">
              <a:rPr lang="de-AT" smtClean="0"/>
              <a:t>September 22</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3252269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441714B-C02E-4BE2-8EFC-46EAF0BFE862}" type="datetime6">
              <a:rPr lang="de-AT" smtClean="0"/>
              <a:t>September 22</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1688332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2236DB35-B581-43D8-9CB8-19B51BB93C57}" type="datetime6">
              <a:rPr lang="de-AT" smtClean="0"/>
              <a:t>September 22</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2070741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55B63CDD-DB40-44FD-A6A7-F011F8962CBB}" type="datetime6">
              <a:rPr lang="de-AT" smtClean="0"/>
              <a:t>September 22</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287691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57BE9B69-F64C-45F5-B3E0-58F13D8F9ACC}" type="datetime6">
              <a:rPr lang="de-AT" smtClean="0"/>
              <a:t>September 22</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1905661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8D58C42-B343-4B42-8462-D1C4EE4B4548}" type="datetime6">
              <a:rPr lang="de-AT" smtClean="0"/>
              <a:t>September 22</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326781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5D17EDF-6987-4924-B793-6E4BCD17AB2D}"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1853372-FF07-4FEE-AEC2-ADFEDED7213E}" type="datetime6">
              <a:rPr lang="de-AT" smtClean="0"/>
              <a:t>September 22</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1595712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5398112-E876-46C5-AC7E-CFA37C45533A}" type="datetime6">
              <a:rPr lang="de-AT" smtClean="0"/>
              <a:t>September 22</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2010894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F8466009-1F23-489C-BC98-8E71A6BC4963}" type="datetime6">
              <a:rPr lang="de-AT" smtClean="0"/>
              <a:t>September 22</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1672132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356C13F2-72FF-4271-A78B-A3CC89EA23EC}" type="datetime6">
              <a:rPr lang="de-AT" smtClean="0"/>
              <a:t>September 22</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C7A164F0-228F-4A9C-B96C-D9DC9154677B}" type="slidenum">
              <a:rPr lang="en-US" smtClean="0"/>
              <a:t>‹#›</a:t>
            </a:fld>
            <a:endParaRPr lang="en-US"/>
          </a:p>
        </p:txBody>
      </p:sp>
    </p:spTree>
    <p:extLst>
      <p:ext uri="{BB962C8B-B14F-4D97-AF65-F5344CB8AC3E}">
        <p14:creationId xmlns:p14="http://schemas.microsoft.com/office/powerpoint/2010/main" val="36762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0A152-6338-4088-BD66-55B2116834EC}"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8A35A5-1CC1-450D-A713-1A1503D3A362}" type="datetime6">
              <a:rPr lang="de-AT" smtClean="0">
                <a:solidFill>
                  <a:prstClr val="black"/>
                </a:solidFill>
              </a:rPr>
              <a:t>September 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15A605-3E8E-4CE8-BE25-862DA3B5E218}"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DE5DE7-723C-407C-B255-1B6888458D21}" type="datetime6">
              <a:rPr lang="de-AT" smtClean="0">
                <a:solidFill>
                  <a:prstClr val="white"/>
                </a:solidFill>
              </a:rPr>
              <a:t>September 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ECB0719-59F0-40AB-9FF2-791B865E8783}" type="datetime6">
              <a:rPr lang="de-AT" smtClean="0">
                <a:solidFill>
                  <a:prstClr val="white"/>
                </a:solidFill>
              </a:rPr>
              <a:t>September 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90F19-B0F5-4DA8-85BD-2571A1C211D9}" type="datetime6">
              <a:rPr lang="de-AT" smtClean="0">
                <a:solidFill>
                  <a:prstClr val="white"/>
                </a:solidFill>
              </a:rPr>
              <a:t>September 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A3A9FA-630D-4A00-B8E7-42456E24E7A6}"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F3475-739D-4C73-8B01-F8414256E4A4}" type="datetime6">
              <a:rPr lang="de-AT" smtClean="0"/>
              <a:t>September 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082B2AA5-42CF-4A7F-9CC6-B3463CE0C54F}" type="datetime6">
              <a:rPr lang="de-AT" smtClean="0">
                <a:solidFill>
                  <a:prstClr val="white"/>
                </a:solidFill>
              </a:rPr>
              <a:t>September 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hqprint">
            <a:extLst>
              <a:ext uri="{28A0092B-C50C-407E-A947-70E740481C1C}">
                <a14:useLocalDpi xmlns:a14="http://schemas.microsoft.com/office/drawing/2010/main"/>
              </a:ext>
            </a:extLst>
          </a:blip>
          <a:srcRect/>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06100-E62A-4311-B4D1-2BA7E4B7E6DB}" type="datetime6">
              <a:rPr lang="de-AT" smtClean="0"/>
              <a:t>September 22</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164F0-228F-4A9C-B96C-D9DC9154677B}" type="slidenum">
              <a:rPr lang="en-US" smtClean="0"/>
              <a:t>‹#›</a:t>
            </a:fld>
            <a:endParaRPr lang="en-US"/>
          </a:p>
        </p:txBody>
      </p:sp>
      <p:pic>
        <p:nvPicPr>
          <p:cNvPr id="7"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7032355" y="61488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8110736" y="583006"/>
            <a:ext cx="576064" cy="576064"/>
          </a:xfrm>
          <a:prstGeom prst="rect">
            <a:avLst/>
          </a:prstGeom>
          <a:noFill/>
        </p:spPr>
      </p:pic>
      <p:pic>
        <p:nvPicPr>
          <p:cNvPr id="9" name="Picture 2"/>
          <p:cNvPicPr>
            <a:picLocks noChangeAspect="1" noChangeArrowheads="1"/>
          </p:cNvPicPr>
          <p:nvPr userDrawn="1"/>
        </p:nvPicPr>
        <p:blipFill rotWithShape="1">
          <a:blip r:embed="rId15" cstate="hqprint">
            <a:extLst>
              <a:ext uri="{28A0092B-C50C-407E-A947-70E740481C1C}">
                <a14:useLocalDpi xmlns:a14="http://schemas.microsoft.com/office/drawing/2010/main"/>
              </a:ext>
            </a:extLst>
          </a:blip>
          <a:srcRect/>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1293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hyperlink" Target="https://mintrans.ru/"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www.ijc.org/conseil_board/islrbc/en/main_accueil.htm"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hyperlink" Target="http://www.transportes.gov.br/conteudo/766" TargetMode="External"/><Relationship Id="rId4" Type="http://schemas.openxmlformats.org/officeDocument/2006/relationships/hyperlink" Target="http://www.iwr.usace.army.mil/"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7" Type="http://schemas.openxmlformats.org/officeDocument/2006/relationships/hyperlink" Target="http://www.mrcmekong.org/"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hyperlink" Target="http://www.moc.gov.cn/" TargetMode="External"/><Relationship Id="rId5" Type="http://schemas.openxmlformats.org/officeDocument/2006/relationships/hyperlink" Target="http://www.mintrans.ru/" TargetMode="External"/><Relationship Id="rId4" Type="http://schemas.openxmlformats.org/officeDocument/2006/relationships/hyperlink" Target="http://ccr-zkr.org/"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chart" Target="../charts/chart9.xml"/><Relationship Id="rId4" Type="http://schemas.openxmlformats.org/officeDocument/2006/relationships/chart" Target="../charts/char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www.wwinn.org/the-hydrovia-parana-paraguay"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www.rewway.at/" TargetMode="External"/><Relationship Id="rId7" Type="http://schemas.openxmlformats.org/officeDocument/2006/relationships/image" Target="../media/image61.jp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hyperlink" Target="http://www.rewway.at/de/services/" TargetMode="External"/><Relationship Id="rId5" Type="http://schemas.openxmlformats.org/officeDocument/2006/relationships/hyperlink" Target="http://www.rewway.at/de/lehrmittel/pakete/" TargetMode="External"/><Relationship Id="rId4" Type="http://schemas.openxmlformats.org/officeDocument/2006/relationships/hyperlink" Target="mailto:rewway@fh-steyr.a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b="0" dirty="0">
                <a:solidFill>
                  <a:schemeClr val="accent1"/>
                </a:solidFill>
                <a:latin typeface="Corbel" panose="020B0503020204020204" pitchFamily="34" charset="0"/>
              </a:rPr>
              <a:t>Wie man am besten mit diesem Lehrmaterial arbeitet</a:t>
            </a:r>
            <a:endParaRPr lang="en-US" b="0"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457200" y="1821160"/>
            <a:ext cx="8229600" cy="4776192"/>
          </a:xfrm>
        </p:spPr>
        <p:txBody>
          <a:bodyPr>
            <a:normAutofit fontScale="92500" lnSpcReduction="20000"/>
          </a:bodyPr>
          <a:lstStyle/>
          <a:p>
            <a:pPr algn="just">
              <a:spcBef>
                <a:spcPts val="600"/>
              </a:spcBef>
              <a:buClr>
                <a:srgbClr val="189BC4"/>
              </a:buClr>
            </a:pPr>
            <a:r>
              <a:rPr lang="de-DE" sz="1900" b="1" dirty="0">
                <a:solidFill>
                  <a:srgbClr val="189BC4"/>
                </a:solidFill>
                <a:latin typeface="Corbel" panose="020B0503020204020204" pitchFamily="34" charset="0"/>
              </a:rPr>
              <a:t>Power Point</a:t>
            </a:r>
          </a:p>
          <a:p>
            <a:pPr marL="0" indent="0" algn="just">
              <a:spcBef>
                <a:spcPts val="600"/>
              </a:spcBef>
              <a:buClr>
                <a:srgbClr val="189BC4"/>
              </a:buClr>
              <a:buNone/>
            </a:pPr>
            <a:r>
              <a:rPr lang="de-DE" sz="1700" dirty="0">
                <a:solidFill>
                  <a:schemeClr val="accent1"/>
                </a:solidFill>
                <a:latin typeface="Corbel" panose="020B0503020204020204" pitchFamily="34" charset="0"/>
              </a:rPr>
              <a:t>In der folgenden PowerPoint wird das Thema </a:t>
            </a:r>
            <a:r>
              <a:rPr lang="de-AT" sz="1700" dirty="0">
                <a:solidFill>
                  <a:schemeClr val="accent1"/>
                </a:solidFill>
                <a:latin typeface="Corbel" panose="020B0503020204020204" pitchFamily="34" charset="0"/>
              </a:rPr>
              <a:t>internationale Wasserstraßen</a:t>
            </a:r>
            <a:r>
              <a:rPr lang="de-DE" sz="1700" dirty="0">
                <a:solidFill>
                  <a:schemeClr val="accent1"/>
                </a:solidFill>
                <a:latin typeface="Corbel" panose="020B0503020204020204" pitchFamily="34" charset="0"/>
              </a:rPr>
              <a:t> präsentiert. In den zugehörigen Notizen sind die </a:t>
            </a:r>
            <a:r>
              <a:rPr lang="de-DE" sz="1700" dirty="0" err="1">
                <a:solidFill>
                  <a:schemeClr val="accent1"/>
                </a:solidFill>
                <a:latin typeface="Corbel" panose="020B0503020204020204" pitchFamily="34" charset="0"/>
              </a:rPr>
              <a:t>Slides</a:t>
            </a:r>
            <a:r>
              <a:rPr lang="de-DE" sz="1700" dirty="0">
                <a:solidFill>
                  <a:schemeClr val="accent1"/>
                </a:solidFill>
                <a:latin typeface="Corbel" panose="020B0503020204020204" pitchFamily="34" charset="0"/>
              </a:rPr>
              <a:t> kurz beschrieben und die verwendeten Quellen für diese angeführt, welche für weiterführende Informationen genutzt werden können.</a:t>
            </a:r>
          </a:p>
          <a:p>
            <a:pPr marL="0" indent="0" algn="just">
              <a:spcBef>
                <a:spcPts val="600"/>
              </a:spcBef>
              <a:buClr>
                <a:srgbClr val="189BC4"/>
              </a:buClr>
              <a:buNone/>
            </a:pPr>
            <a:endParaRPr lang="de-DE" sz="1800" dirty="0">
              <a:solidFill>
                <a:schemeClr val="accent1"/>
              </a:solidFill>
              <a:latin typeface="Corbel" panose="020B0503020204020204" pitchFamily="34" charset="0"/>
            </a:endParaRPr>
          </a:p>
          <a:p>
            <a:pPr algn="just">
              <a:spcBef>
                <a:spcPts val="600"/>
              </a:spcBef>
              <a:buClr>
                <a:srgbClr val="189BC4"/>
              </a:buClr>
            </a:pPr>
            <a:r>
              <a:rPr lang="de-DE" sz="1900" b="1" dirty="0">
                <a:solidFill>
                  <a:srgbClr val="189BC4"/>
                </a:solidFill>
                <a:latin typeface="Corbel" panose="020B0503020204020204" pitchFamily="34" charset="0"/>
              </a:rPr>
              <a:t>Reader</a:t>
            </a:r>
          </a:p>
          <a:p>
            <a:pPr marL="0" indent="0" algn="just">
              <a:spcBef>
                <a:spcPts val="600"/>
              </a:spcBef>
              <a:buClr>
                <a:srgbClr val="189BC4"/>
              </a:buClr>
              <a:buNone/>
            </a:pPr>
            <a:r>
              <a:rPr lang="de-DE" sz="1700" dirty="0">
                <a:solidFill>
                  <a:schemeClr val="accent1"/>
                </a:solidFill>
                <a:latin typeface="Corbel" panose="020B0503020204020204" pitchFamily="34" charset="0"/>
              </a:rPr>
              <a:t>Zusätzlich zu den PowerPoint Präsentationen ist auch ein Reader bereitgestellt, welcher das Thema detaillierter beschreibt und als Skript verwendet werden kann. </a:t>
            </a:r>
          </a:p>
          <a:p>
            <a:pPr marL="0" indent="0" algn="just">
              <a:spcBef>
                <a:spcPts val="600"/>
              </a:spcBef>
              <a:buClr>
                <a:srgbClr val="189BC4"/>
              </a:buClr>
              <a:buNone/>
            </a:pPr>
            <a:r>
              <a:rPr lang="de-DE" sz="1800" dirty="0">
                <a:solidFill>
                  <a:schemeClr val="accent1"/>
                </a:solidFill>
                <a:latin typeface="Corbel" panose="020B0503020204020204" pitchFamily="34" charset="0"/>
              </a:rPr>
              <a:t> </a:t>
            </a:r>
          </a:p>
          <a:p>
            <a:pPr algn="just">
              <a:spcBef>
                <a:spcPts val="600"/>
              </a:spcBef>
              <a:buClr>
                <a:srgbClr val="189BC4"/>
              </a:buClr>
            </a:pPr>
            <a:r>
              <a:rPr lang="de-DE" sz="1900" b="1" dirty="0">
                <a:solidFill>
                  <a:srgbClr val="189BC4"/>
                </a:solidFill>
                <a:latin typeface="Corbel" panose="020B0503020204020204" pitchFamily="34" charset="0"/>
              </a:rPr>
              <a:t>Links</a:t>
            </a:r>
            <a:endParaRPr lang="de-DE" sz="1900" dirty="0">
              <a:solidFill>
                <a:schemeClr val="accent1"/>
              </a:solidFill>
              <a:latin typeface="Corbel" panose="020B0503020204020204" pitchFamily="34" charset="0"/>
            </a:endParaRPr>
          </a:p>
          <a:p>
            <a:pPr marL="0" indent="0" algn="just">
              <a:spcBef>
                <a:spcPts val="600"/>
              </a:spcBef>
              <a:buClr>
                <a:srgbClr val="189BC4"/>
              </a:buClr>
              <a:buNone/>
            </a:pPr>
            <a:r>
              <a:rPr lang="de-DE" sz="1700" dirty="0">
                <a:solidFill>
                  <a:schemeClr val="accent1"/>
                </a:solidFill>
                <a:latin typeface="Corbel" panose="020B0503020204020204" pitchFamily="34" charset="0"/>
              </a:rPr>
              <a:t>Die für die Präsentation verwendeten Quellen sind in den Lernpaketen unter einer Linksammlung verfügbar.</a:t>
            </a:r>
          </a:p>
          <a:p>
            <a:pPr marL="0" indent="0" algn="just">
              <a:spcBef>
                <a:spcPts val="600"/>
              </a:spcBef>
              <a:buClr>
                <a:srgbClr val="189BC4"/>
              </a:buClr>
              <a:buNone/>
            </a:pPr>
            <a:endParaRPr lang="de-DE" sz="1800" dirty="0">
              <a:solidFill>
                <a:schemeClr val="accent1"/>
              </a:solidFill>
              <a:latin typeface="Corbel" panose="020B0503020204020204" pitchFamily="34" charset="0"/>
            </a:endParaRPr>
          </a:p>
          <a:p>
            <a:pPr algn="just">
              <a:spcBef>
                <a:spcPts val="600"/>
              </a:spcBef>
              <a:buClr>
                <a:srgbClr val="189BC4"/>
              </a:buClr>
            </a:pPr>
            <a:r>
              <a:rPr lang="de-DE" sz="1900" b="1" dirty="0">
                <a:solidFill>
                  <a:srgbClr val="189BC4"/>
                </a:solidFill>
                <a:latin typeface="Corbel" panose="020B0503020204020204" pitchFamily="34" charset="0"/>
              </a:rPr>
              <a:t>Videos und Übungen</a:t>
            </a:r>
          </a:p>
          <a:p>
            <a:pPr marL="0" indent="0" algn="just">
              <a:spcBef>
                <a:spcPts val="600"/>
              </a:spcBef>
              <a:buClr>
                <a:srgbClr val="189BC4"/>
              </a:buClr>
              <a:buNone/>
            </a:pPr>
            <a:r>
              <a:rPr lang="de-DE" sz="1700" dirty="0">
                <a:solidFill>
                  <a:schemeClr val="accent1"/>
                </a:solidFill>
                <a:latin typeface="Corbel" panose="020B0503020204020204" pitchFamily="34" charset="0"/>
              </a:rPr>
              <a:t>Zusätzlich sind auch Videos und Übungen zur Verfügung gestellt, welche genutzt werden können. Diese sind ebenfalls in den betreffenden Lernpaketen zu finden. </a:t>
            </a:r>
          </a:p>
          <a:p>
            <a:pPr marL="0" indent="0" algn="just">
              <a:spcBef>
                <a:spcPts val="600"/>
              </a:spcBef>
              <a:buClr>
                <a:srgbClr val="189BC4"/>
              </a:buClr>
              <a:buNone/>
            </a:pPr>
            <a:r>
              <a:rPr lang="de-DE" sz="1700" dirty="0">
                <a:solidFill>
                  <a:schemeClr val="accent1"/>
                </a:solidFill>
                <a:latin typeface="Corbel" panose="020B0503020204020204" pitchFamily="34" charset="0"/>
              </a:rPr>
              <a:t>https://www.rewway.at/de/</a:t>
            </a:r>
            <a:r>
              <a:rPr lang="de-DE" sz="1700" dirty="0" err="1">
                <a:solidFill>
                  <a:schemeClr val="accent1"/>
                </a:solidFill>
                <a:latin typeface="Corbel" panose="020B0503020204020204" pitchFamily="34" charset="0"/>
              </a:rPr>
              <a:t>lehrmittel</a:t>
            </a:r>
            <a:r>
              <a:rPr lang="de-DE" sz="1700" dirty="0">
                <a:solidFill>
                  <a:schemeClr val="accent1"/>
                </a:solidFill>
                <a:latin typeface="Corbel" panose="020B0503020204020204" pitchFamily="34" charset="0"/>
              </a:rPr>
              <a:t>/</a:t>
            </a:r>
            <a:r>
              <a:rPr lang="de-DE" sz="1700" dirty="0" err="1">
                <a:solidFill>
                  <a:schemeClr val="accent1"/>
                </a:solidFill>
                <a:latin typeface="Corbel" panose="020B0503020204020204" pitchFamily="34" charset="0"/>
              </a:rPr>
              <a:t>pakete</a:t>
            </a:r>
            <a:r>
              <a:rPr lang="de-DE" sz="1700" dirty="0">
                <a:solidFill>
                  <a:schemeClr val="accent1"/>
                </a:solidFill>
                <a:latin typeface="Corbel" panose="020B0503020204020204" pitchFamily="34" charset="0"/>
              </a:rPr>
              <a:t>/internationale-wasserstraßen/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948333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1837395" y="3923650"/>
            <a:ext cx="5616624" cy="2694409"/>
          </a:xfrm>
          <a:prstGeom prst="rect">
            <a:avLst/>
          </a:prstGeom>
        </p:spPr>
      </p:pic>
      <p:sp>
        <p:nvSpPr>
          <p:cNvPr id="2" name="Title 1"/>
          <p:cNvSpPr>
            <a:spLocks noGrp="1"/>
          </p:cNvSpPr>
          <p:nvPr>
            <p:ph type="title"/>
          </p:nvPr>
        </p:nvSpPr>
        <p:spPr>
          <a:xfrm>
            <a:off x="457200" y="404664"/>
            <a:ext cx="5770984" cy="990600"/>
          </a:xfrm>
        </p:spPr>
        <p:txBody>
          <a:bodyPr>
            <a:normAutofit/>
          </a:bodyPr>
          <a:lstStyle/>
          <a:p>
            <a:pPr lvl="0"/>
            <a:r>
              <a:rPr lang="de-AT" dirty="0">
                <a:solidFill>
                  <a:schemeClr val="accent1"/>
                </a:solidFill>
                <a:latin typeface="Corbel" panose="020B0503020204020204" pitchFamily="34" charset="0"/>
              </a:rPr>
              <a:t>Fahrwassertiefe</a:t>
            </a:r>
            <a:br>
              <a:rPr lang="en-US" sz="20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0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377014" cy="4776192"/>
          </a:xfrm>
        </p:spPr>
        <p:txBody>
          <a:bodyPr>
            <a:normAutofit/>
          </a:bodyPr>
          <a:lstStyle/>
          <a:p>
            <a:pPr marL="0" indent="0">
              <a:spcBef>
                <a:spcPts val="600"/>
              </a:spcBef>
              <a:buNone/>
            </a:pPr>
            <a:r>
              <a:rPr lang="de-AT" sz="1800" b="1" dirty="0">
                <a:solidFill>
                  <a:srgbClr val="189BC4"/>
                </a:solidFill>
                <a:latin typeface="Corbel" panose="020B0503020204020204" pitchFamily="34" charset="0"/>
              </a:rPr>
              <a:t>Verschiedene Faktoren </a:t>
            </a:r>
            <a:r>
              <a:rPr lang="de-AT" sz="1800" dirty="0">
                <a:solidFill>
                  <a:schemeClr val="accent1"/>
                </a:solidFill>
                <a:latin typeface="Corbel" panose="020B0503020204020204" pitchFamily="34" charset="0"/>
              </a:rPr>
              <a:t>beeinflussen die </a:t>
            </a:r>
            <a:r>
              <a:rPr lang="de-AT" sz="1800" b="1" dirty="0">
                <a:solidFill>
                  <a:srgbClr val="189BC4"/>
                </a:solidFill>
                <a:latin typeface="Corbel" panose="020B0503020204020204" pitchFamily="34" charset="0"/>
              </a:rPr>
              <a:t>Fahrwassertiefe</a:t>
            </a:r>
            <a:r>
              <a:rPr lang="de-AT" sz="1800" dirty="0">
                <a:solidFill>
                  <a:schemeClr val="accent1"/>
                </a:solidFill>
                <a:latin typeface="Corbel" panose="020B0503020204020204" pitchFamily="34" charset="0"/>
              </a:rPr>
              <a:t>:</a:t>
            </a:r>
          </a:p>
          <a:p>
            <a:pPr lvl="1">
              <a:spcBef>
                <a:spcPts val="600"/>
              </a:spcBef>
              <a:buClr>
                <a:srgbClr val="189BC4"/>
              </a:buClr>
            </a:pPr>
            <a:r>
              <a:rPr lang="de-AT" sz="1600" b="1" dirty="0">
                <a:solidFill>
                  <a:srgbClr val="189BC4"/>
                </a:solidFill>
                <a:latin typeface="Corbel" panose="020B0503020204020204" pitchFamily="34" charset="0"/>
              </a:rPr>
              <a:t>Abladetiefe</a:t>
            </a:r>
            <a:r>
              <a:rPr lang="de-AT" sz="1600" dirty="0">
                <a:solidFill>
                  <a:schemeClr val="accent1"/>
                </a:solidFill>
                <a:latin typeface="Corbel" panose="020B0503020204020204" pitchFamily="34" charset="0"/>
              </a:rPr>
              <a:t> = der einem bestimmten Beladungszustand entsprechende Tiefgang</a:t>
            </a:r>
          </a:p>
          <a:p>
            <a:pPr lvl="1">
              <a:spcBef>
                <a:spcPts val="600"/>
              </a:spcBef>
              <a:buClr>
                <a:srgbClr val="189BC4"/>
              </a:buClr>
            </a:pPr>
            <a:r>
              <a:rPr lang="de-AT" sz="1600" dirty="0">
                <a:solidFill>
                  <a:schemeClr val="accent1"/>
                </a:solidFill>
                <a:latin typeface="Corbel" panose="020B0503020204020204" pitchFamily="34" charset="0"/>
                <a:sym typeface="Wingdings" panose="05000000000000000000" pitchFamily="2" charset="2"/>
              </a:rPr>
              <a:t>fahrdynamischer </a:t>
            </a:r>
            <a:r>
              <a:rPr lang="de-AT" sz="1600" b="1" dirty="0" err="1">
                <a:solidFill>
                  <a:srgbClr val="189BC4"/>
                </a:solidFill>
                <a:latin typeface="Corbel" panose="020B0503020204020204" pitchFamily="34" charset="0"/>
                <a:sym typeface="Wingdings" panose="05000000000000000000" pitchFamily="2" charset="2"/>
              </a:rPr>
              <a:t>Absunk</a:t>
            </a:r>
            <a:r>
              <a:rPr lang="en-US" sz="1600" dirty="0">
                <a:solidFill>
                  <a:schemeClr val="accent1"/>
                </a:solidFill>
                <a:latin typeface="Corbel" panose="020B0503020204020204" pitchFamily="34" charset="0"/>
                <a:sym typeface="Wingdings" panose="05000000000000000000" pitchFamily="2" charset="2"/>
              </a:rPr>
              <a:t> = </a:t>
            </a:r>
            <a:r>
              <a:rPr lang="de-AT" sz="1600" dirty="0">
                <a:solidFill>
                  <a:schemeClr val="accent1"/>
                </a:solidFill>
                <a:latin typeface="Corbel" panose="020B0503020204020204" pitchFamily="34" charset="0"/>
                <a:sym typeface="Wingdings" panose="05000000000000000000" pitchFamily="2" charset="2"/>
              </a:rPr>
              <a:t>Maß, um das ein Schiff in Fahrt gegenüber seiner Ruhelage einsinkt (fahrdynamisches Einsinken)</a:t>
            </a:r>
          </a:p>
          <a:p>
            <a:pPr lvl="1">
              <a:spcBef>
                <a:spcPts val="600"/>
              </a:spcBef>
              <a:buClr>
                <a:srgbClr val="189BC4"/>
              </a:buClr>
            </a:pPr>
            <a:r>
              <a:rPr lang="de-AT" sz="1600" b="1" dirty="0">
                <a:solidFill>
                  <a:srgbClr val="189BC4"/>
                </a:solidFill>
                <a:latin typeface="Corbel" panose="020B0503020204020204" pitchFamily="34" charset="0"/>
              </a:rPr>
              <a:t>Flottwasser</a:t>
            </a:r>
            <a:r>
              <a:rPr lang="de-AT" sz="1600" dirty="0">
                <a:solidFill>
                  <a:schemeClr val="accent1"/>
                </a:solidFill>
                <a:latin typeface="Corbel" panose="020B0503020204020204" pitchFamily="34" charset="0"/>
              </a:rPr>
              <a:t> = Sicherheitsabstand zum Flussbett</a:t>
            </a:r>
          </a:p>
          <a:p>
            <a:pPr lvl="1">
              <a:spcBef>
                <a:spcPts val="600"/>
              </a:spcBef>
              <a:buClr>
                <a:srgbClr val="189BC4"/>
              </a:buClr>
            </a:pPr>
            <a:r>
              <a:rPr lang="de-AT" sz="1600" dirty="0">
                <a:solidFill>
                  <a:schemeClr val="accent1"/>
                </a:solidFill>
                <a:latin typeface="Corbel" panose="020B0503020204020204" pitchFamily="34" charset="0"/>
              </a:rPr>
              <a:t>Querschnitt der Fahrrinne (Tiefe und Breite), basierend auf einem „minimalen“ Querschnitt</a:t>
            </a:r>
            <a:endParaRPr lang="en-US" sz="1600" dirty="0">
              <a:solidFill>
                <a:schemeClr val="accent1"/>
              </a:solidFill>
              <a:latin typeface="Corbel" panose="020B0503020204020204" pitchFamily="34" charset="0"/>
            </a:endParaRPr>
          </a:p>
          <a:p>
            <a:pPr lvl="1">
              <a:spcBef>
                <a:spcPts val="600"/>
              </a:spcBef>
              <a:buClr>
                <a:srgbClr val="189BC4"/>
              </a:buClr>
            </a:pPr>
            <a:r>
              <a:rPr lang="de-DE" sz="1600" dirty="0">
                <a:solidFill>
                  <a:schemeClr val="accent1"/>
                </a:solidFill>
                <a:latin typeface="Corbel" panose="020B0503020204020204" pitchFamily="34" charset="0"/>
              </a:rPr>
              <a:t>Erhaltung durch Instandhaltungsmaßnahmen</a:t>
            </a:r>
            <a:endParaRPr lang="en-US" sz="1600" dirty="0">
              <a:solidFill>
                <a:schemeClr val="accent1"/>
              </a:solidFill>
              <a:latin typeface="Corbel" panose="020B0503020204020204" pitchFamily="34" charset="0"/>
            </a:endParaRPr>
          </a:p>
          <a:p>
            <a:endParaRPr lang="en-US" sz="22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7" name="TextBox 5"/>
          <p:cNvSpPr txBox="1"/>
          <p:nvPr/>
        </p:nvSpPr>
        <p:spPr>
          <a:xfrm>
            <a:off x="1841040" y="6381908"/>
            <a:ext cx="2124236"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viadonau</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39571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5452502" y="3843064"/>
            <a:ext cx="3716690" cy="1801245"/>
          </a:xfrm>
          <a:prstGeom prst="rect">
            <a:avLst/>
          </a:prstGeom>
        </p:spPr>
      </p:pic>
      <p:sp>
        <p:nvSpPr>
          <p:cNvPr id="2" name="Title 1"/>
          <p:cNvSpPr>
            <a:spLocks noGrp="1"/>
          </p:cNvSpPr>
          <p:nvPr>
            <p:ph type="title"/>
          </p:nvPr>
        </p:nvSpPr>
        <p:spPr>
          <a:xfrm>
            <a:off x="457200" y="404664"/>
            <a:ext cx="6347048" cy="990600"/>
          </a:xfrm>
        </p:spPr>
        <p:txBody>
          <a:bodyPr>
            <a:normAutofit/>
          </a:bodyPr>
          <a:lstStyle/>
          <a:p>
            <a:r>
              <a:rPr lang="de-AT" dirty="0">
                <a:solidFill>
                  <a:schemeClr val="accent1"/>
                </a:solidFill>
                <a:latin typeface="Corbel" panose="020B0503020204020204" pitchFamily="34" charset="0"/>
              </a:rPr>
              <a:t>Instandhaltung</a:t>
            </a:r>
            <a:br>
              <a:rPr lang="en-US" sz="20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0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3528" y="1751835"/>
            <a:ext cx="8339608" cy="4776192"/>
          </a:xfrm>
        </p:spPr>
        <p:txBody>
          <a:bodyPr>
            <a:normAutofit lnSpcReduction="10000"/>
          </a:bodyPr>
          <a:lstStyle/>
          <a:p>
            <a:pPr>
              <a:lnSpc>
                <a:spcPct val="110000"/>
              </a:lnSpc>
              <a:spcBef>
                <a:spcPts val="1200"/>
              </a:spcBef>
              <a:spcAft>
                <a:spcPts val="1200"/>
              </a:spcAft>
              <a:buClr>
                <a:srgbClr val="189BC4"/>
              </a:buClr>
            </a:pPr>
            <a:r>
              <a:rPr lang="de-AT" sz="1800" dirty="0">
                <a:solidFill>
                  <a:schemeClr val="accent1"/>
                </a:solidFill>
                <a:latin typeface="Corbel" panose="020B0503020204020204" pitchFamily="34" charset="0"/>
              </a:rPr>
              <a:t>wichtig für die Wettbewerbsfähigkeit der Wasserstraßeninfrastruktur</a:t>
            </a:r>
          </a:p>
          <a:p>
            <a:pPr>
              <a:lnSpc>
                <a:spcPct val="110000"/>
              </a:lnSpc>
              <a:spcBef>
                <a:spcPts val="1200"/>
              </a:spcBef>
              <a:spcAft>
                <a:spcPts val="1200"/>
              </a:spcAft>
              <a:buClr>
                <a:srgbClr val="189BC4"/>
              </a:buClr>
            </a:pPr>
            <a:r>
              <a:rPr lang="de-AT" sz="1800" dirty="0">
                <a:solidFill>
                  <a:schemeClr val="accent1"/>
                </a:solidFill>
                <a:latin typeface="Corbel" panose="020B0503020204020204" pitchFamily="34" charset="0"/>
              </a:rPr>
              <a:t>Wasserstraßen sind </a:t>
            </a:r>
            <a:r>
              <a:rPr lang="de-AT" sz="1800" b="1" dirty="0">
                <a:solidFill>
                  <a:srgbClr val="189BC4"/>
                </a:solidFill>
                <a:latin typeface="Corbel" panose="020B0503020204020204" pitchFamily="34" charset="0"/>
              </a:rPr>
              <a:t>lebende Systeme </a:t>
            </a:r>
            <a:r>
              <a:rPr lang="de-AT" sz="1800" dirty="0">
                <a:solidFill>
                  <a:schemeClr val="accent1"/>
                </a:solidFill>
                <a:latin typeface="Corbel" panose="020B0503020204020204" pitchFamily="34" charset="0"/>
              </a:rPr>
              <a:t>und werden von kontinuierlichen Veränderungen beeinflusst</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sym typeface="Wingdings" panose="05000000000000000000" pitchFamily="2" charset="2"/>
              </a:rPr>
              <a:t> insbesondere </a:t>
            </a:r>
            <a:r>
              <a:rPr lang="de-AT" sz="1800" b="1" dirty="0">
                <a:solidFill>
                  <a:srgbClr val="189BC4"/>
                </a:solidFill>
                <a:latin typeface="Corbel" panose="020B0503020204020204" pitchFamily="34" charset="0"/>
                <a:sym typeface="Wingdings" panose="05000000000000000000" pitchFamily="2" charset="2"/>
              </a:rPr>
              <a:t>freifließende Strecken </a:t>
            </a:r>
            <a:r>
              <a:rPr lang="de-AT" sz="1800" dirty="0">
                <a:solidFill>
                  <a:schemeClr val="accent1"/>
                </a:solidFill>
                <a:latin typeface="Corbel" panose="020B0503020204020204" pitchFamily="34" charset="0"/>
                <a:sym typeface="Wingdings" panose="05000000000000000000" pitchFamily="2" charset="2"/>
              </a:rPr>
              <a:t>(= Flussabschnitte, die nicht mittels Dämmen, Umleitungen, Schleusen oder ähnlicher Wasserinfrastruktur verändert wurden)</a:t>
            </a:r>
            <a:endParaRPr lang="de-AT" sz="1800" dirty="0">
              <a:solidFill>
                <a:schemeClr val="accent1"/>
              </a:solidFill>
              <a:latin typeface="Corbel" panose="020B0503020204020204" pitchFamily="34" charset="0"/>
            </a:endParaRPr>
          </a:p>
          <a:p>
            <a:pPr>
              <a:lnSpc>
                <a:spcPct val="110000"/>
              </a:lnSpc>
              <a:spcBef>
                <a:spcPts val="1200"/>
              </a:spcBef>
              <a:spcAft>
                <a:spcPts val="1200"/>
              </a:spcAft>
              <a:buClr>
                <a:srgbClr val="189BC4"/>
              </a:buClr>
            </a:pPr>
            <a:r>
              <a:rPr lang="de-AT" sz="1800" dirty="0">
                <a:solidFill>
                  <a:schemeClr val="accent1"/>
                </a:solidFill>
                <a:latin typeface="Corbel" panose="020B0503020204020204" pitchFamily="34" charset="0"/>
              </a:rPr>
              <a:t>regelmäßige </a:t>
            </a:r>
            <a:r>
              <a:rPr lang="de-AT" sz="1800" b="1" dirty="0">
                <a:solidFill>
                  <a:srgbClr val="189BC4"/>
                </a:solidFill>
                <a:latin typeface="Corbel" panose="020B0503020204020204" pitchFamily="34" charset="0"/>
              </a:rPr>
              <a:t>Sohlgrundvermessungen</a:t>
            </a:r>
            <a:r>
              <a:rPr lang="de-AT" sz="1800" dirty="0">
                <a:solidFill>
                  <a:schemeClr val="accent1"/>
                </a:solidFill>
                <a:latin typeface="Corbel" panose="020B0503020204020204" pitchFamily="34" charset="0"/>
              </a:rPr>
              <a:t> zur</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Gewährleistung minimaler Fahrrinnen-Parameter</a:t>
            </a:r>
          </a:p>
          <a:p>
            <a:pPr>
              <a:lnSpc>
                <a:spcPct val="110000"/>
              </a:lnSpc>
              <a:spcBef>
                <a:spcPts val="1200"/>
              </a:spcBef>
              <a:spcAft>
                <a:spcPts val="1200"/>
              </a:spcAft>
              <a:buClr>
                <a:srgbClr val="189BC4"/>
              </a:buClr>
            </a:pPr>
            <a:r>
              <a:rPr lang="de-AT" sz="1800" dirty="0">
                <a:solidFill>
                  <a:schemeClr val="accent1"/>
                </a:solidFill>
                <a:latin typeface="Corbel" panose="020B0503020204020204" pitchFamily="34" charset="0"/>
              </a:rPr>
              <a:t>periodische Baggerarbeiten und</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Regulierungsbauwerke erforderlich</a:t>
            </a:r>
          </a:p>
          <a:p>
            <a:pPr>
              <a:lnSpc>
                <a:spcPct val="110000"/>
              </a:lnSpc>
              <a:spcBef>
                <a:spcPts val="1200"/>
              </a:spcBef>
              <a:spcAft>
                <a:spcPts val="1200"/>
              </a:spcAft>
              <a:buClr>
                <a:srgbClr val="189BC4"/>
              </a:buClr>
            </a:pPr>
            <a:r>
              <a:rPr lang="de-AT" sz="1800" dirty="0">
                <a:solidFill>
                  <a:schemeClr val="accent1"/>
                </a:solidFill>
                <a:latin typeface="Corbel" panose="020B0503020204020204" pitchFamily="34" charset="0"/>
              </a:rPr>
              <a:t>Etablierung eines </a:t>
            </a:r>
            <a:r>
              <a:rPr lang="de-AT" sz="1800" b="1" dirty="0">
                <a:solidFill>
                  <a:srgbClr val="189BC4"/>
                </a:solidFill>
                <a:latin typeface="Corbel" panose="020B0503020204020204" pitchFamily="34" charset="0"/>
              </a:rPr>
              <a:t>„Fahrrinnen-Instandhaltungszyklus“</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(auf der nächsten Folie abgebildet)</a:t>
            </a:r>
          </a:p>
          <a:p>
            <a:pPr marL="274320" lvl="1" indent="0">
              <a:buNone/>
            </a:pPr>
            <a:endParaRPr lang="en-US" sz="1800" dirty="0">
              <a:latin typeface="Corbel" panose="020B0503020204020204" pitchFamily="34" charset="0"/>
              <a:sym typeface="Wingdings" panose="05000000000000000000" pitchFamily="2" charset="2"/>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8" name="TextBox 5"/>
          <p:cNvSpPr txBox="1"/>
          <p:nvPr/>
        </p:nvSpPr>
        <p:spPr>
          <a:xfrm>
            <a:off x="5469881" y="3924487"/>
            <a:ext cx="1053217"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via </a:t>
            </a:r>
            <a:r>
              <a:rPr lang="de-DE" sz="800" dirty="0" err="1">
                <a:solidFill>
                  <a:schemeClr val="bg1"/>
                </a:solidFill>
                <a:latin typeface="Corbel" panose="020B0503020204020204" pitchFamily="34" charset="0"/>
              </a:rPr>
              <a:t>donau</a:t>
            </a:r>
            <a:endParaRPr lang="en-US"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192007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563072" cy="990600"/>
          </a:xfrm>
          <a:noFill/>
        </p:spPr>
        <p:txBody>
          <a:bodyPr>
            <a:normAutofit/>
          </a:bodyPr>
          <a:lstStyle/>
          <a:p>
            <a:r>
              <a:rPr lang="de-AT" dirty="0">
                <a:solidFill>
                  <a:schemeClr val="accent1"/>
                </a:solidFill>
                <a:latin typeface="Corbel" panose="020B0503020204020204" pitchFamily="34" charset="0"/>
              </a:rPr>
              <a:t>Verfügbarkeit – am Beispiel der Donau</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3081" y="1786295"/>
            <a:ext cx="8229600" cy="4776192"/>
          </a:xfrm>
        </p:spPr>
        <p:txBody>
          <a:bodyPr>
            <a:normAutofit/>
          </a:bodyPr>
          <a:lstStyle/>
          <a:p>
            <a:pPr>
              <a:buClr>
                <a:srgbClr val="189BC4"/>
              </a:buClr>
            </a:pPr>
            <a:r>
              <a:rPr lang="de-AT" sz="1800" dirty="0">
                <a:solidFill>
                  <a:schemeClr val="accent1"/>
                </a:solidFill>
                <a:latin typeface="Corbel" panose="020B0503020204020204" pitchFamily="34" charset="0"/>
              </a:rPr>
              <a:t>langjährige Verfügbarkeit der Donau bei 98,3% (in Österreich)</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98,3% = 359 Tage pro Jahr</a:t>
            </a: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Gründe für behördliche Sperren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Extremsituationen: Eisbildung, Hochwasser</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Verkehrsunfälle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Bauarbeiten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Veranstaltungen</a:t>
            </a: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wetterbedingte Sperren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Eisbildung – Wintermonate, hauptsächlich Jänner und Februar</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Hochwasser </a:t>
            </a:r>
            <a:r>
              <a:rPr lang="de-AT" sz="1600" dirty="0">
                <a:solidFill>
                  <a:schemeClr val="accent1"/>
                </a:solidFill>
                <a:latin typeface="Corbel" panose="020B0503020204020204" pitchFamily="34" charset="0"/>
                <a:sym typeface="Wingdings" panose="05000000000000000000" pitchFamily="2" charset="2"/>
              </a:rPr>
              <a:t> Frühjahrs-, Sommermonate</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7" name="TextBox 5"/>
          <p:cNvSpPr txBox="1"/>
          <p:nvPr/>
        </p:nvSpPr>
        <p:spPr>
          <a:xfrm>
            <a:off x="8207896" y="6392210"/>
            <a:ext cx="936104" cy="216489"/>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en-US" sz="800" dirty="0">
              <a:solidFill>
                <a:schemeClr val="accent1"/>
              </a:solidFill>
              <a:latin typeface="Corbel" panose="020B0503020204020204" pitchFamily="34" charset="0"/>
            </a:endParaRPr>
          </a:p>
        </p:txBody>
      </p:sp>
      <p:sp>
        <p:nvSpPr>
          <p:cNvPr id="8" name="TextBox 5"/>
          <p:cNvSpPr txBox="1"/>
          <p:nvPr/>
        </p:nvSpPr>
        <p:spPr>
          <a:xfrm>
            <a:off x="485986" y="5013176"/>
            <a:ext cx="936104" cy="216489"/>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en-US" sz="800" dirty="0">
              <a:solidFill>
                <a:schemeClr val="accent1"/>
              </a:solidFill>
              <a:latin typeface="Corbel" panose="020B0503020204020204" pitchFamily="34" charset="0"/>
            </a:endParaRPr>
          </a:p>
        </p:txBody>
      </p:sp>
      <p:pic>
        <p:nvPicPr>
          <p:cNvPr id="6" name="Picture 5">
            <a:extLst>
              <a:ext uri="{FF2B5EF4-FFF2-40B4-BE49-F238E27FC236}">
                <a16:creationId xmlns:a16="http://schemas.microsoft.com/office/drawing/2014/main" id="{A367D35E-CCEF-6BC4-D8DB-5B6E778EF931}"/>
              </a:ext>
            </a:extLst>
          </p:cNvPr>
          <p:cNvPicPr>
            <a:picLocks noChangeAspect="1"/>
          </p:cNvPicPr>
          <p:nvPr/>
        </p:nvPicPr>
        <p:blipFill>
          <a:blip r:embed="rId3"/>
          <a:stretch>
            <a:fillRect/>
          </a:stretch>
        </p:blipFill>
        <p:spPr>
          <a:xfrm>
            <a:off x="395536" y="4889795"/>
            <a:ext cx="7351041" cy="1672692"/>
          </a:xfrm>
          <a:prstGeom prst="rect">
            <a:avLst/>
          </a:prstGeom>
        </p:spPr>
      </p:pic>
    </p:spTree>
    <p:extLst>
      <p:ext uri="{BB962C8B-B14F-4D97-AF65-F5344CB8AC3E}">
        <p14:creationId xmlns:p14="http://schemas.microsoft.com/office/powerpoint/2010/main" val="4205532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275040" cy="990600"/>
          </a:xfrm>
        </p:spPr>
        <p:txBody>
          <a:bodyPr>
            <a:normAutofit/>
          </a:bodyPr>
          <a:lstStyle/>
          <a:p>
            <a:r>
              <a:rPr lang="de-AT" dirty="0">
                <a:solidFill>
                  <a:schemeClr val="accent1"/>
                </a:solidFill>
                <a:latin typeface="Corbel" panose="020B0503020204020204" pitchFamily="34" charset="0"/>
              </a:rPr>
              <a:t>Dieselpreis</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p>
        </p:txBody>
      </p:sp>
      <p:sp>
        <p:nvSpPr>
          <p:cNvPr id="3" name="Inhaltsplatzhalter 2"/>
          <p:cNvSpPr>
            <a:spLocks noGrp="1"/>
          </p:cNvSpPr>
          <p:nvPr>
            <p:ph idx="1"/>
          </p:nvPr>
        </p:nvSpPr>
        <p:spPr>
          <a:xfrm>
            <a:off x="447017" y="2204864"/>
            <a:ext cx="8229600" cy="4298542"/>
          </a:xfrm>
        </p:spPr>
        <p:txBody>
          <a:bodyPr>
            <a:normAutofit/>
          </a:bodyPr>
          <a:lstStyle/>
          <a:p>
            <a:pPr>
              <a:spcBef>
                <a:spcPts val="1200"/>
              </a:spcBef>
              <a:buClr>
                <a:srgbClr val="189BC4"/>
              </a:buClr>
            </a:pPr>
            <a:r>
              <a:rPr lang="de-AT" sz="1800" dirty="0">
                <a:solidFill>
                  <a:schemeClr val="accent1"/>
                </a:solidFill>
                <a:latin typeface="Corbel" panose="020B0503020204020204" pitchFamily="34" charset="0"/>
              </a:rPr>
              <a:t>Binnenschiffe i. d. R. Verbrennungsmotoren</a:t>
            </a:r>
          </a:p>
          <a:p>
            <a:pPr lvl="1">
              <a:spcBef>
                <a:spcPts val="12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Gasöl als Treibstoff</a:t>
            </a:r>
          </a:p>
          <a:p>
            <a:pPr>
              <a:spcBef>
                <a:spcPts val="1200"/>
              </a:spcBef>
              <a:buClr>
                <a:srgbClr val="189BC4"/>
              </a:buClr>
            </a:pPr>
            <a:r>
              <a:rPr lang="de-AT" sz="1800" dirty="0">
                <a:solidFill>
                  <a:schemeClr val="accent1"/>
                </a:solidFill>
                <a:latin typeface="Corbel" panose="020B0503020204020204" pitchFamily="34" charset="0"/>
              </a:rPr>
              <a:t>durchschnittliche Treibstoffverbrauch abhängig von:</a:t>
            </a:r>
          </a:p>
          <a:p>
            <a:pPr lvl="1">
              <a:spcBef>
                <a:spcPts val="12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Auslastung Schiff</a:t>
            </a:r>
          </a:p>
          <a:p>
            <a:pPr lvl="1">
              <a:spcBef>
                <a:spcPts val="1200"/>
              </a:spcBef>
              <a:buClr>
                <a:srgbClr val="189BC4"/>
              </a:buClr>
              <a:buFont typeface="Symbol" panose="05050102010706020507" pitchFamily="18" charset="2"/>
              <a:buChar char="-"/>
            </a:pPr>
            <a:r>
              <a:rPr lang="de-AT" sz="1600" dirty="0" err="1">
                <a:solidFill>
                  <a:schemeClr val="accent1"/>
                </a:solidFill>
                <a:latin typeface="Corbel" panose="020B0503020204020204" pitchFamily="34" charset="0"/>
              </a:rPr>
              <a:t>Paarigkeit</a:t>
            </a:r>
            <a:r>
              <a:rPr lang="de-AT" sz="1600" dirty="0">
                <a:solidFill>
                  <a:schemeClr val="accent1"/>
                </a:solidFill>
                <a:latin typeface="Corbel" panose="020B0503020204020204" pitchFamily="34" charset="0"/>
              </a:rPr>
              <a:t> Verkehre</a:t>
            </a:r>
          </a:p>
          <a:p>
            <a:pPr lvl="1">
              <a:spcBef>
                <a:spcPts val="12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verfügbare Fahrwassertiefe</a:t>
            </a:r>
          </a:p>
          <a:p>
            <a:pPr lvl="1">
              <a:spcBef>
                <a:spcPts val="12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nautische Bedingungen</a:t>
            </a:r>
          </a:p>
          <a:p>
            <a:pPr>
              <a:spcBef>
                <a:spcPts val="1200"/>
              </a:spcBef>
              <a:buClr>
                <a:srgbClr val="189BC4"/>
              </a:buClr>
            </a:pPr>
            <a:r>
              <a:rPr lang="de-AT" sz="1800" dirty="0">
                <a:solidFill>
                  <a:schemeClr val="accent1"/>
                </a:solidFill>
                <a:latin typeface="Corbel" panose="020B0503020204020204" pitchFamily="34" charset="0"/>
              </a:rPr>
              <a:t>Treibstoffpreise </a:t>
            </a:r>
            <a:r>
              <a:rPr lang="de-AT" sz="1800" dirty="0">
                <a:solidFill>
                  <a:schemeClr val="accent1"/>
                </a:solidFill>
                <a:latin typeface="Corbel" panose="020B0503020204020204" pitchFamily="34" charset="0"/>
                <a:sym typeface="Wingdings" panose="05000000000000000000" pitchFamily="2" charset="2"/>
              </a:rPr>
              <a:t> gebunden an den Ölpreis</a:t>
            </a:r>
          </a:p>
          <a:p>
            <a:pPr>
              <a:buClr>
                <a:srgbClr val="189BC4"/>
              </a:buClr>
            </a:pPr>
            <a:endParaRPr lang="de-AT" sz="18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Tree>
    <p:extLst>
      <p:ext uri="{BB962C8B-B14F-4D97-AF65-F5344CB8AC3E}">
        <p14:creationId xmlns:p14="http://schemas.microsoft.com/office/powerpoint/2010/main" val="257314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0" y="4391962"/>
            <a:ext cx="3409950" cy="2190750"/>
          </a:xfrm>
          <a:prstGeom prst="rect">
            <a:avLst/>
          </a:prstGeom>
        </p:spPr>
      </p:pic>
      <p:sp>
        <p:nvSpPr>
          <p:cNvPr id="2" name="Titel 1"/>
          <p:cNvSpPr>
            <a:spLocks noGrp="1"/>
          </p:cNvSpPr>
          <p:nvPr>
            <p:ph type="title"/>
          </p:nvPr>
        </p:nvSpPr>
        <p:spPr>
          <a:xfrm>
            <a:off x="457200" y="404664"/>
            <a:ext cx="6347048" cy="990600"/>
          </a:xfrm>
        </p:spPr>
        <p:txBody>
          <a:bodyPr>
            <a:normAutofit/>
          </a:bodyPr>
          <a:lstStyle/>
          <a:p>
            <a:r>
              <a:rPr lang="de-AT" dirty="0">
                <a:solidFill>
                  <a:schemeClr val="accent1"/>
                </a:solidFill>
                <a:latin typeface="Corbel" panose="020B0503020204020204" pitchFamily="34" charset="0"/>
              </a:rPr>
              <a:t>Infrastrukturabgaben</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3576228" y="1861275"/>
            <a:ext cx="5554960" cy="4776192"/>
          </a:xfrm>
        </p:spPr>
        <p:txBody>
          <a:bodyPr>
            <a:normAutofit/>
          </a:bodyPr>
          <a:lstStyle/>
          <a:p>
            <a:pPr>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Schifffahrtsabgaben für die Befahrung von Binnenwasserstraßen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Gebühren für die Instandhaltung der Infrastruktur</a:t>
            </a:r>
          </a:p>
          <a:p>
            <a:pPr lvl="1">
              <a:spcBef>
                <a:spcPts val="600"/>
              </a:spcBef>
              <a:buClr>
                <a:srgbClr val="189BC4"/>
              </a:buClr>
            </a:pPr>
            <a:endParaRPr lang="de-AT" sz="16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Hafengebühren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für Benutzung des Hafenbeckens, Abfallentsorgung, Stromanschluss, Trinkwasserversorgung</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auf Basis der umgeschlagenen Gütermenge</a:t>
            </a:r>
          </a:p>
          <a:p>
            <a:pPr lvl="1">
              <a:spcBef>
                <a:spcPts val="600"/>
              </a:spcBef>
              <a:buClr>
                <a:srgbClr val="189BC4"/>
              </a:buClr>
            </a:pPr>
            <a:endParaRPr lang="de-AT" sz="14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Belgrader Konvention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Donau = internationale Wasserstraße, daher keine Schifffahrtsabgaben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Ausnahmen: </a:t>
            </a:r>
            <a:r>
              <a:rPr lang="de-AT" sz="1600" dirty="0" err="1">
                <a:solidFill>
                  <a:schemeClr val="accent1"/>
                </a:solidFill>
                <a:latin typeface="Corbel" panose="020B0503020204020204" pitchFamily="34" charset="0"/>
              </a:rPr>
              <a:t>Sulina</a:t>
            </a:r>
            <a:r>
              <a:rPr lang="de-AT" sz="1600" dirty="0">
                <a:solidFill>
                  <a:schemeClr val="accent1"/>
                </a:solidFill>
                <a:latin typeface="Corbel" panose="020B0503020204020204" pitchFamily="34" charset="0"/>
              </a:rPr>
              <a:t>-Kanal, Rhein-Main-Donau Kanal</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pic>
        <p:nvPicPr>
          <p:cNvPr id="7" name="Grafik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00" y="1805210"/>
            <a:ext cx="3416150" cy="1625602"/>
          </a:xfrm>
          <a:prstGeom prst="rect">
            <a:avLst/>
          </a:prstGeom>
        </p:spPr>
      </p:pic>
      <p:sp>
        <p:nvSpPr>
          <p:cNvPr id="8" name="TextBox 5"/>
          <p:cNvSpPr txBox="1"/>
          <p:nvPr/>
        </p:nvSpPr>
        <p:spPr>
          <a:xfrm>
            <a:off x="-69409" y="1782435"/>
            <a:ext cx="1053217"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via </a:t>
            </a:r>
            <a:r>
              <a:rPr lang="de-DE" sz="800" dirty="0" err="1">
                <a:solidFill>
                  <a:schemeClr val="bg1"/>
                </a:solidFill>
                <a:latin typeface="Corbel" panose="020B0503020204020204" pitchFamily="34" charset="0"/>
              </a:rPr>
              <a:t>donau</a:t>
            </a:r>
            <a:endParaRPr lang="en-US" sz="800" dirty="0">
              <a:solidFill>
                <a:schemeClr val="bg1"/>
              </a:solidFill>
              <a:latin typeface="Corbel" panose="020B0503020204020204" pitchFamily="34" charset="0"/>
            </a:endParaRPr>
          </a:p>
        </p:txBody>
      </p:sp>
      <p:sp>
        <p:nvSpPr>
          <p:cNvPr id="9" name="TextBox 5"/>
          <p:cNvSpPr txBox="1"/>
          <p:nvPr/>
        </p:nvSpPr>
        <p:spPr>
          <a:xfrm>
            <a:off x="-28699" y="4420599"/>
            <a:ext cx="1053217"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en-US" sz="800" dirty="0">
              <a:solidFill>
                <a:schemeClr val="accent1"/>
              </a:solidFill>
              <a:latin typeface="Corbel" panose="020B0503020204020204" pitchFamily="34" charset="0"/>
            </a:endParaRPr>
          </a:p>
        </p:txBody>
      </p:sp>
      <p:sp>
        <p:nvSpPr>
          <p:cNvPr id="10" name="TextBox 5"/>
          <p:cNvSpPr txBox="1"/>
          <p:nvPr/>
        </p:nvSpPr>
        <p:spPr>
          <a:xfrm>
            <a:off x="8195084" y="6366844"/>
            <a:ext cx="936104" cy="220312"/>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691936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dirty="0">
                <a:solidFill>
                  <a:schemeClr val="accent1"/>
                </a:solidFill>
                <a:latin typeface="Corbel" panose="020B0503020204020204" pitchFamily="34" charset="0"/>
              </a:rPr>
              <a:t>Umschlagsmöglichkeiten</a:t>
            </a:r>
            <a:br>
              <a:rPr lang="en-US" sz="32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3200" b="0" dirty="0">
              <a:solidFill>
                <a:schemeClr val="accent1"/>
              </a:solidFill>
              <a:latin typeface="Corbel" panose="020B0503020204020204" pitchFamily="34" charset="0"/>
            </a:endParaRPr>
          </a:p>
        </p:txBody>
      </p:sp>
      <p:sp>
        <p:nvSpPr>
          <p:cNvPr id="4" name="Inhaltsplatzhalter 3"/>
          <p:cNvSpPr>
            <a:spLocks noGrp="1"/>
          </p:cNvSpPr>
          <p:nvPr>
            <p:ph idx="1"/>
          </p:nvPr>
        </p:nvSpPr>
        <p:spPr>
          <a:xfrm>
            <a:off x="433536" y="1735027"/>
            <a:ext cx="8229600" cy="4776192"/>
          </a:xfrm>
        </p:spPr>
        <p:txBody>
          <a:bodyPr>
            <a:normAutofit/>
          </a:bodyPr>
          <a:lstStyle/>
          <a:p>
            <a:pPr>
              <a:buClr>
                <a:srgbClr val="189BC4"/>
              </a:buClr>
            </a:pPr>
            <a:r>
              <a:rPr lang="de-AT" sz="1800" dirty="0">
                <a:solidFill>
                  <a:schemeClr val="accent1"/>
                </a:solidFill>
                <a:latin typeface="Corbel" panose="020B0503020204020204" pitchFamily="34" charset="0"/>
              </a:rPr>
              <a:t>Häfen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Anlagen für den Umschlag von Gütern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mindestens ein Hafenbecken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Schutzfunktion während Hochwasser, Eisbildung oder anderen extremen Wetterereignissen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bestimmte Güter lt. nationalen Gesetzen nur in Hafenbecken umgeschlagen werden</a:t>
            </a:r>
            <a:endParaRPr lang="de-AT" sz="14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Länden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Umschlagstellen ohne Hafenbecken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8" name="TextBox 5"/>
          <p:cNvSpPr txBox="1"/>
          <p:nvPr/>
        </p:nvSpPr>
        <p:spPr>
          <a:xfrm>
            <a:off x="8147843" y="6410846"/>
            <a:ext cx="111663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en-US" sz="800" dirty="0">
              <a:solidFill>
                <a:schemeClr val="accent1"/>
              </a:solidFill>
              <a:latin typeface="Corbel" panose="020B0503020204020204" pitchFamily="34" charset="0"/>
            </a:endParaRPr>
          </a:p>
        </p:txBody>
      </p:sp>
      <p:pic>
        <p:nvPicPr>
          <p:cNvPr id="10" name="Grafik 9"/>
          <p:cNvPicPr>
            <a:picLocks noChangeAspect="1"/>
          </p:cNvPicPr>
          <p:nvPr/>
        </p:nvPicPr>
        <p:blipFill rotWithShape="1">
          <a:blip r:embed="rId3" cstate="hqprint">
            <a:extLst>
              <a:ext uri="{28A0092B-C50C-407E-A947-70E740481C1C}">
                <a14:useLocalDpi xmlns:a14="http://schemas.microsoft.com/office/drawing/2010/main"/>
              </a:ext>
            </a:extLst>
          </a:blip>
          <a:srcRect l="2023" t="3293" r="3392" b="805"/>
          <a:stretch/>
        </p:blipFill>
        <p:spPr>
          <a:xfrm>
            <a:off x="1159474" y="4167505"/>
            <a:ext cx="6777724" cy="2429847"/>
          </a:xfrm>
          <a:prstGeom prst="rect">
            <a:avLst/>
          </a:prstGeom>
        </p:spPr>
      </p:pic>
    </p:spTree>
    <p:extLst>
      <p:ext uri="{BB962C8B-B14F-4D97-AF65-F5344CB8AC3E}">
        <p14:creationId xmlns:p14="http://schemas.microsoft.com/office/powerpoint/2010/main" val="88786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842992" cy="990600"/>
          </a:xfrm>
        </p:spPr>
        <p:txBody>
          <a:bodyPr>
            <a:normAutofit/>
          </a:bodyPr>
          <a:lstStyle/>
          <a:p>
            <a:r>
              <a:rPr lang="en-US" dirty="0" err="1">
                <a:solidFill>
                  <a:schemeClr val="accent1"/>
                </a:solidFill>
                <a:latin typeface="Corbel" panose="020B0503020204020204" pitchFamily="34" charset="0"/>
              </a:rPr>
              <a:t>Häfen</a:t>
            </a:r>
            <a:br>
              <a:rPr lang="en-US" sz="32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3200" b="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pic>
        <p:nvPicPr>
          <p:cNvPr id="3" name="Grafik 2"/>
          <p:cNvPicPr>
            <a:picLocks noChangeAspect="1"/>
          </p:cNvPicPr>
          <p:nvPr/>
        </p:nvPicPr>
        <p:blipFill>
          <a:blip r:embed="rId3"/>
          <a:stretch>
            <a:fillRect/>
          </a:stretch>
        </p:blipFill>
        <p:spPr>
          <a:xfrm>
            <a:off x="683568" y="1760146"/>
            <a:ext cx="7803354" cy="4812492"/>
          </a:xfrm>
          <a:prstGeom prst="rect">
            <a:avLst/>
          </a:prstGeom>
        </p:spPr>
      </p:pic>
    </p:spTree>
    <p:extLst>
      <p:ext uri="{BB962C8B-B14F-4D97-AF65-F5344CB8AC3E}">
        <p14:creationId xmlns:p14="http://schemas.microsoft.com/office/powerpoint/2010/main" val="299430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842992" cy="990600"/>
          </a:xfrm>
        </p:spPr>
        <p:txBody>
          <a:bodyPr>
            <a:normAutofit/>
          </a:bodyPr>
          <a:lstStyle/>
          <a:p>
            <a:r>
              <a:rPr lang="de-AT" dirty="0">
                <a:solidFill>
                  <a:schemeClr val="accent1"/>
                </a:solidFill>
                <a:latin typeface="Corbel" panose="020B0503020204020204" pitchFamily="34" charset="0"/>
              </a:rPr>
              <a:t>Häfen</a:t>
            </a:r>
            <a:br>
              <a:rPr lang="en-US" sz="32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3200" b="0" dirty="0">
              <a:solidFill>
                <a:schemeClr val="accent1"/>
              </a:solidFill>
              <a:latin typeface="Corbel" panose="020B0503020204020204" pitchFamily="34" charset="0"/>
            </a:endParaRPr>
          </a:p>
        </p:txBody>
      </p:sp>
      <p:sp>
        <p:nvSpPr>
          <p:cNvPr id="3" name="Content Placeholder 2"/>
          <p:cNvSpPr>
            <a:spLocks noGrp="1"/>
          </p:cNvSpPr>
          <p:nvPr>
            <p:ph sz="half" idx="1"/>
          </p:nvPr>
        </p:nvSpPr>
        <p:spPr>
          <a:xfrm>
            <a:off x="395536" y="1772816"/>
            <a:ext cx="7848872" cy="4896544"/>
          </a:xfrm>
        </p:spPr>
        <p:txBody>
          <a:bodyPr>
            <a:normAutofit/>
          </a:bodyPr>
          <a:lstStyle/>
          <a:p>
            <a:pPr marL="285750" lvl="1" indent="-285750">
              <a:spcBef>
                <a:spcPts val="600"/>
              </a:spcBef>
              <a:buClr>
                <a:srgbClr val="189BC4"/>
              </a:buClr>
            </a:pPr>
            <a:endParaRPr lang="de-AT" sz="1800" dirty="0">
              <a:solidFill>
                <a:schemeClr val="accent1"/>
              </a:solidFill>
              <a:latin typeface="Corbel" panose="020B0503020204020204" pitchFamily="34" charset="0"/>
            </a:endParaRPr>
          </a:p>
          <a:p>
            <a:pPr marL="285750" lvl="1" indent="-285750">
              <a:spcBef>
                <a:spcPts val="600"/>
              </a:spcBef>
              <a:buClr>
                <a:srgbClr val="189BC4"/>
              </a:buClr>
            </a:pPr>
            <a:r>
              <a:rPr lang="de-AT" sz="1800" dirty="0">
                <a:solidFill>
                  <a:schemeClr val="accent1"/>
                </a:solidFill>
                <a:latin typeface="Corbel" panose="020B0503020204020204" pitchFamily="34" charset="0"/>
              </a:rPr>
              <a:t>Verkehrsknoten zwischen Verkehrsträgern</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sym typeface="Wingdings" panose="05000000000000000000" pitchFamily="2" charset="2"/>
              </a:rPr>
              <a:t> multimodale Logistikzentren</a:t>
            </a:r>
          </a:p>
          <a:p>
            <a:pPr marL="285750" lvl="1" indent="-285750">
              <a:spcBef>
                <a:spcPts val="600"/>
              </a:spcBef>
              <a:buClr>
                <a:srgbClr val="189BC4"/>
              </a:buClr>
            </a:pPr>
            <a:endParaRPr lang="de-AT" sz="1800" dirty="0">
              <a:solidFill>
                <a:schemeClr val="accent1"/>
              </a:solidFill>
              <a:latin typeface="Corbel" panose="020B0503020204020204" pitchFamily="34" charset="0"/>
              <a:sym typeface="Wingdings" panose="05000000000000000000" pitchFamily="2" charset="2"/>
            </a:endParaRPr>
          </a:p>
          <a:p>
            <a:pPr marL="0" indent="0">
              <a:buClr>
                <a:srgbClr val="189BC4"/>
              </a:buClr>
              <a:buNone/>
            </a:pPr>
            <a:r>
              <a:rPr lang="de-AT" sz="1800" b="1" dirty="0">
                <a:solidFill>
                  <a:srgbClr val="189BC4"/>
                </a:solidFill>
                <a:latin typeface="Corbel" panose="020B0503020204020204" pitchFamily="34" charset="0"/>
              </a:rPr>
              <a:t>Entwicklungstrends</a:t>
            </a:r>
          </a:p>
          <a:p>
            <a:pPr marL="285750" lvl="1" indent="-285750">
              <a:buClr>
                <a:srgbClr val="189BC4"/>
              </a:buClr>
            </a:pPr>
            <a:r>
              <a:rPr lang="de-AT" sz="1800" dirty="0">
                <a:solidFill>
                  <a:schemeClr val="accent1"/>
                </a:solidFill>
                <a:latin typeface="Corbel" panose="020B0503020204020204" pitchFamily="34" charset="0"/>
              </a:rPr>
              <a:t>spezialisierte Häfen</a:t>
            </a:r>
          </a:p>
          <a:p>
            <a:pPr marL="555625" lvl="1" indent="-285750">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die ihr Geschäft auf eine bestimmte Güterart ausrichten</a:t>
            </a:r>
          </a:p>
          <a:p>
            <a:pPr marL="555625" lvl="1" indent="-285750">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Wettbewerbsvorteil</a:t>
            </a:r>
          </a:p>
          <a:p>
            <a:pPr marL="542925" lvl="2" indent="-271463">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Spezialisierung auf Basis von verstärktem Bedarf im Hinterland</a:t>
            </a:r>
          </a:p>
          <a:p>
            <a:pPr lvl="2">
              <a:buClr>
                <a:srgbClr val="189BC4"/>
              </a:buClr>
            </a:pPr>
            <a:endParaRPr lang="de-AT" sz="1400" dirty="0">
              <a:solidFill>
                <a:schemeClr val="accent1"/>
              </a:solidFill>
              <a:latin typeface="Corbel" panose="020B0503020204020204" pitchFamily="34" charset="0"/>
              <a:sym typeface="Wingdings" panose="05000000000000000000" pitchFamily="2" charset="2"/>
            </a:endParaRPr>
          </a:p>
          <a:p>
            <a:pPr marL="271463" lvl="1" indent="-271463">
              <a:buClr>
                <a:srgbClr val="189BC4"/>
              </a:buClr>
            </a:pPr>
            <a:r>
              <a:rPr lang="en-US" sz="1800" dirty="0">
                <a:solidFill>
                  <a:schemeClr val="accent1"/>
                </a:solidFill>
                <a:latin typeface="Corbel" panose="020B0503020204020204" pitchFamily="34" charset="0"/>
                <a:sym typeface="Wingdings" panose="05000000000000000000" pitchFamily="2" charset="2"/>
              </a:rPr>
              <a:t>Green ports – </a:t>
            </a:r>
            <a:r>
              <a:rPr lang="de-AT" sz="1800" dirty="0">
                <a:solidFill>
                  <a:schemeClr val="accent1"/>
                </a:solidFill>
                <a:latin typeface="Corbel" panose="020B0503020204020204" pitchFamily="34" charset="0"/>
                <a:sym typeface="Wingdings" panose="05000000000000000000" pitchFamily="2" charset="2"/>
              </a:rPr>
              <a:t>steigende</a:t>
            </a:r>
            <a:r>
              <a:rPr lang="en-US" sz="1800" dirty="0">
                <a:solidFill>
                  <a:schemeClr val="accent1"/>
                </a:solidFill>
                <a:latin typeface="Corbel" panose="020B0503020204020204" pitchFamily="34" charset="0"/>
                <a:sym typeface="Wingdings" panose="05000000000000000000" pitchFamily="2" charset="2"/>
              </a:rPr>
              <a:t> </a:t>
            </a:r>
            <a:r>
              <a:rPr lang="de-AT" sz="1800" dirty="0">
                <a:solidFill>
                  <a:schemeClr val="accent1"/>
                </a:solidFill>
                <a:latin typeface="Corbel" panose="020B0503020204020204" pitchFamily="34" charset="0"/>
                <a:sym typeface="Wingdings" panose="05000000000000000000" pitchFamily="2" charset="2"/>
              </a:rPr>
              <a:t>Nachhaltigkeit</a:t>
            </a:r>
            <a:endParaRPr lang="en-US" sz="2600" dirty="0">
              <a:solidFill>
                <a:schemeClr val="accent1"/>
              </a:solidFill>
              <a:latin typeface="Corbel" panose="020B0503020204020204" pitchFamily="34" charset="0"/>
              <a:sym typeface="Wingdings" panose="05000000000000000000" pitchFamily="2" charset="2"/>
            </a:endParaRPr>
          </a:p>
          <a:p>
            <a:pPr marL="560070" lvl="2" indent="-285750">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nachhaltiges Hafenmanagement</a:t>
            </a:r>
          </a:p>
          <a:p>
            <a:pPr marL="560070" lvl="2" indent="-285750">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Gleichgewicht zwischen Umweltbeeinträchtigung und wirtschaftlichen Interessen</a:t>
            </a:r>
          </a:p>
          <a:p>
            <a:pPr marL="560070" lvl="2" indent="-285750">
              <a:buClr>
                <a:srgbClr val="189BC4"/>
              </a:buClr>
              <a:buFont typeface="Symbol" panose="05050102010706020507" pitchFamily="18" charset="2"/>
              <a:buChar char="-"/>
            </a:pPr>
            <a:r>
              <a:rPr lang="de-AT" sz="1600" dirty="0">
                <a:latin typeface="Corbel" panose="020B0503020204020204" pitchFamily="34" charset="0"/>
              </a:rPr>
              <a:t>Teile des Konzepts: Entwicklung der Häfen, Neugestaltung Logistikketten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Tree>
    <p:extLst>
      <p:ext uri="{BB962C8B-B14F-4D97-AF65-F5344CB8AC3E}">
        <p14:creationId xmlns:p14="http://schemas.microsoft.com/office/powerpoint/2010/main" val="3073104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347048" cy="990600"/>
          </a:xfrm>
        </p:spPr>
        <p:txBody>
          <a:bodyPr>
            <a:normAutofit/>
          </a:bodyPr>
          <a:lstStyle/>
          <a:p>
            <a:r>
              <a:rPr lang="de-AT" dirty="0">
                <a:solidFill>
                  <a:schemeClr val="accent1"/>
                </a:solidFill>
                <a:latin typeface="Corbel" panose="020B0503020204020204" pitchFamily="34" charset="0"/>
              </a:rPr>
              <a:t>Hinterland(verkehr)</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53052"/>
            <a:ext cx="8229600" cy="4844299"/>
          </a:xfrm>
        </p:spPr>
        <p:txBody>
          <a:bodyPr>
            <a:normAutofit fontScale="92500" lnSpcReduction="20000"/>
          </a:bodyPr>
          <a:lstStyle/>
          <a:p>
            <a:pPr>
              <a:lnSpc>
                <a:spcPct val="110000"/>
              </a:lnSpc>
              <a:spcBef>
                <a:spcPts val="300"/>
              </a:spcBef>
              <a:buClr>
                <a:srgbClr val="189BC4"/>
              </a:buClr>
            </a:pPr>
            <a:r>
              <a:rPr lang="de-AT" sz="1900" dirty="0">
                <a:solidFill>
                  <a:schemeClr val="accent1"/>
                </a:solidFill>
                <a:latin typeface="Corbel" panose="020B0503020204020204" pitchFamily="34" charset="0"/>
              </a:rPr>
              <a:t>dreiteilige Grundstruktur eines Hafens:</a:t>
            </a:r>
          </a:p>
          <a:p>
            <a:pPr lvl="1">
              <a:lnSpc>
                <a:spcPct val="110000"/>
              </a:lnSpc>
              <a:spcBef>
                <a:spcPts val="300"/>
              </a:spcBef>
              <a:buClr>
                <a:srgbClr val="189BC4"/>
              </a:buClr>
              <a:buFont typeface="Symbol" panose="05050102010706020507" pitchFamily="18" charset="2"/>
              <a:buChar char="-"/>
            </a:pPr>
            <a:r>
              <a:rPr lang="de-AT" sz="1700" dirty="0">
                <a:solidFill>
                  <a:schemeClr val="accent1"/>
                </a:solidFill>
                <a:latin typeface="Corbel" panose="020B0503020204020204" pitchFamily="34" charset="0"/>
              </a:rPr>
              <a:t>Wasserseite</a:t>
            </a:r>
          </a:p>
          <a:p>
            <a:pPr lvl="1">
              <a:lnSpc>
                <a:spcPct val="110000"/>
              </a:lnSpc>
              <a:spcBef>
                <a:spcPts val="300"/>
              </a:spcBef>
              <a:buClr>
                <a:srgbClr val="189BC4"/>
              </a:buClr>
              <a:buFont typeface="Symbol" panose="05050102010706020507" pitchFamily="18" charset="2"/>
              <a:buChar char="-"/>
            </a:pPr>
            <a:r>
              <a:rPr lang="de-AT" sz="1700" dirty="0">
                <a:solidFill>
                  <a:schemeClr val="accent1"/>
                </a:solidFill>
                <a:latin typeface="Corbel" panose="020B0503020204020204" pitchFamily="34" charset="0"/>
              </a:rPr>
              <a:t>Hafengebiet</a:t>
            </a:r>
          </a:p>
          <a:p>
            <a:pPr lvl="1">
              <a:lnSpc>
                <a:spcPct val="110000"/>
              </a:lnSpc>
              <a:spcBef>
                <a:spcPts val="300"/>
              </a:spcBef>
              <a:buClr>
                <a:srgbClr val="189BC4"/>
              </a:buClr>
              <a:buFont typeface="Symbol" panose="05050102010706020507" pitchFamily="18" charset="2"/>
              <a:buChar char="-"/>
            </a:pPr>
            <a:r>
              <a:rPr lang="de-AT" sz="1700" dirty="0">
                <a:solidFill>
                  <a:schemeClr val="accent1"/>
                </a:solidFill>
                <a:latin typeface="Corbel" panose="020B0503020204020204" pitchFamily="34" charset="0"/>
              </a:rPr>
              <a:t>Hinterland</a:t>
            </a:r>
          </a:p>
          <a:p>
            <a:pPr marL="0" indent="0">
              <a:lnSpc>
                <a:spcPct val="110000"/>
              </a:lnSpc>
              <a:spcBef>
                <a:spcPts val="300"/>
              </a:spcBef>
              <a:buClr>
                <a:srgbClr val="189BC4"/>
              </a:buClr>
              <a:buNone/>
            </a:pPr>
            <a:endParaRPr lang="de-AT" sz="1800" b="1" dirty="0">
              <a:solidFill>
                <a:srgbClr val="189BC4"/>
              </a:solidFill>
              <a:latin typeface="Corbel" panose="020B0503020204020204" pitchFamily="34" charset="0"/>
            </a:endParaRPr>
          </a:p>
          <a:p>
            <a:pPr>
              <a:lnSpc>
                <a:spcPct val="110000"/>
              </a:lnSpc>
              <a:spcBef>
                <a:spcPts val="300"/>
              </a:spcBef>
              <a:buClr>
                <a:srgbClr val="189BC4"/>
              </a:buClr>
            </a:pPr>
            <a:r>
              <a:rPr lang="de-AT" sz="1900" b="1" dirty="0">
                <a:solidFill>
                  <a:srgbClr val="189BC4"/>
                </a:solidFill>
                <a:latin typeface="Corbel" panose="020B0503020204020204" pitchFamily="34" charset="0"/>
              </a:rPr>
              <a:t>Hinterland</a:t>
            </a:r>
            <a:endParaRPr lang="de-AT" sz="1900" dirty="0">
              <a:solidFill>
                <a:schemeClr val="accent1"/>
              </a:solidFill>
              <a:latin typeface="Corbel" panose="020B0503020204020204" pitchFamily="34" charset="0"/>
            </a:endParaRPr>
          </a:p>
          <a:p>
            <a:pPr lvl="1">
              <a:lnSpc>
                <a:spcPct val="110000"/>
              </a:lnSpc>
              <a:spcBef>
                <a:spcPts val="300"/>
              </a:spcBef>
              <a:buClr>
                <a:srgbClr val="189BC4"/>
              </a:buClr>
              <a:buFont typeface="Symbol" panose="05050102010706020507" pitchFamily="18" charset="2"/>
              <a:buChar char="-"/>
            </a:pPr>
            <a:r>
              <a:rPr lang="de-AT" sz="1700" dirty="0">
                <a:solidFill>
                  <a:schemeClr val="accent1"/>
                </a:solidFill>
                <a:latin typeface="Corbel" panose="020B0503020204020204" pitchFamily="34" charset="0"/>
              </a:rPr>
              <a:t>Einzugsgebiet eines Hafens</a:t>
            </a:r>
          </a:p>
          <a:p>
            <a:pPr lvl="1">
              <a:lnSpc>
                <a:spcPct val="110000"/>
              </a:lnSpc>
              <a:spcBef>
                <a:spcPts val="300"/>
              </a:spcBef>
              <a:buClr>
                <a:srgbClr val="189BC4"/>
              </a:buClr>
              <a:buFont typeface="Symbol" panose="05050102010706020507" pitchFamily="18" charset="2"/>
              <a:buChar char="-"/>
            </a:pPr>
            <a:r>
              <a:rPr lang="de-AT" sz="1700" dirty="0">
                <a:solidFill>
                  <a:schemeClr val="accent1"/>
                </a:solidFill>
                <a:latin typeface="Corbel" panose="020B0503020204020204" pitchFamily="34" charset="0"/>
              </a:rPr>
              <a:t>unmittelbar an einen Seehafen angrenzende</a:t>
            </a:r>
            <a:br>
              <a:rPr lang="de-AT" sz="1700" dirty="0">
                <a:solidFill>
                  <a:schemeClr val="accent1"/>
                </a:solidFill>
                <a:latin typeface="Corbel" panose="020B0503020204020204" pitchFamily="34" charset="0"/>
              </a:rPr>
            </a:br>
            <a:r>
              <a:rPr lang="de-AT" sz="1700" dirty="0">
                <a:solidFill>
                  <a:schemeClr val="accent1"/>
                </a:solidFill>
                <a:latin typeface="Corbel" panose="020B0503020204020204" pitchFamily="34" charset="0"/>
              </a:rPr>
              <a:t>Region, die mit den verschiedenen Verkehrsträgern</a:t>
            </a:r>
            <a:br>
              <a:rPr lang="de-AT" sz="1700" dirty="0">
                <a:solidFill>
                  <a:schemeClr val="accent1"/>
                </a:solidFill>
                <a:latin typeface="Corbel" panose="020B0503020204020204" pitchFamily="34" charset="0"/>
              </a:rPr>
            </a:br>
            <a:r>
              <a:rPr lang="de-AT" sz="1700" dirty="0">
                <a:solidFill>
                  <a:schemeClr val="accent1"/>
                </a:solidFill>
                <a:latin typeface="Corbel" panose="020B0503020204020204" pitchFamily="34" charset="0"/>
              </a:rPr>
              <a:t>angebunden ist</a:t>
            </a:r>
          </a:p>
          <a:p>
            <a:pPr lvl="1">
              <a:lnSpc>
                <a:spcPct val="110000"/>
              </a:lnSpc>
              <a:spcBef>
                <a:spcPts val="300"/>
              </a:spcBef>
              <a:buClr>
                <a:srgbClr val="189BC4"/>
              </a:buClr>
              <a:buFont typeface="Symbol" panose="05050102010706020507" pitchFamily="18" charset="2"/>
              <a:buChar char="-"/>
            </a:pPr>
            <a:r>
              <a:rPr lang="de-AT" sz="1700" dirty="0">
                <a:solidFill>
                  <a:schemeClr val="accent1"/>
                </a:solidFill>
                <a:latin typeface="Corbel" panose="020B0503020204020204" pitchFamily="34" charset="0"/>
              </a:rPr>
              <a:t>nicht eindeutig definiert</a:t>
            </a:r>
          </a:p>
          <a:p>
            <a:pPr>
              <a:lnSpc>
                <a:spcPct val="110000"/>
              </a:lnSpc>
              <a:spcBef>
                <a:spcPts val="300"/>
              </a:spcBef>
              <a:buClr>
                <a:srgbClr val="189BC4"/>
              </a:buClr>
            </a:pPr>
            <a:endParaRPr lang="de-AT" sz="1800" dirty="0">
              <a:solidFill>
                <a:schemeClr val="accent1"/>
              </a:solidFill>
              <a:latin typeface="Corbel" panose="020B0503020204020204" pitchFamily="34" charset="0"/>
            </a:endParaRPr>
          </a:p>
          <a:p>
            <a:pPr>
              <a:lnSpc>
                <a:spcPct val="110000"/>
              </a:lnSpc>
              <a:spcBef>
                <a:spcPts val="300"/>
              </a:spcBef>
              <a:buClr>
                <a:srgbClr val="189BC4"/>
              </a:buClr>
            </a:pPr>
            <a:r>
              <a:rPr lang="de-AT" sz="1900" dirty="0">
                <a:solidFill>
                  <a:schemeClr val="accent1"/>
                </a:solidFill>
                <a:latin typeface="Corbel" panose="020B0503020204020204" pitchFamily="34" charset="0"/>
              </a:rPr>
              <a:t>Größe Hinterland abhängig von:</a:t>
            </a:r>
          </a:p>
          <a:p>
            <a:pPr lvl="1">
              <a:lnSpc>
                <a:spcPct val="110000"/>
              </a:lnSpc>
              <a:spcBef>
                <a:spcPts val="300"/>
              </a:spcBef>
              <a:buClr>
                <a:srgbClr val="189BC4"/>
              </a:buClr>
              <a:buFont typeface="Symbol" panose="05050102010706020507" pitchFamily="18" charset="2"/>
              <a:buChar char="-"/>
            </a:pPr>
            <a:r>
              <a:rPr lang="de-AT" sz="1700" dirty="0">
                <a:solidFill>
                  <a:schemeClr val="accent1"/>
                </a:solidFill>
                <a:latin typeface="Corbel" panose="020B0503020204020204" pitchFamily="34" charset="0"/>
              </a:rPr>
              <a:t>ökonomischen Entfernung</a:t>
            </a:r>
          </a:p>
          <a:p>
            <a:pPr lvl="1">
              <a:lnSpc>
                <a:spcPct val="110000"/>
              </a:lnSpc>
              <a:spcBef>
                <a:spcPts val="300"/>
              </a:spcBef>
              <a:buClr>
                <a:srgbClr val="189BC4"/>
              </a:buClr>
              <a:buFont typeface="Symbol" panose="05050102010706020507" pitchFamily="18" charset="2"/>
              <a:buChar char="-"/>
            </a:pPr>
            <a:endParaRPr lang="de-AT" sz="1400" dirty="0">
              <a:solidFill>
                <a:schemeClr val="accent1"/>
              </a:solidFill>
              <a:latin typeface="Corbel" panose="020B0503020204020204" pitchFamily="34" charset="0"/>
            </a:endParaRPr>
          </a:p>
          <a:p>
            <a:pPr>
              <a:lnSpc>
                <a:spcPct val="110000"/>
              </a:lnSpc>
              <a:spcBef>
                <a:spcPts val="300"/>
              </a:spcBef>
              <a:buClr>
                <a:srgbClr val="189BC4"/>
              </a:buClr>
            </a:pPr>
            <a:r>
              <a:rPr lang="de-AT" sz="1900" b="1" dirty="0" err="1">
                <a:solidFill>
                  <a:srgbClr val="189BC4"/>
                </a:solidFill>
                <a:latin typeface="Corbel" panose="020B0503020204020204" pitchFamily="34" charset="0"/>
              </a:rPr>
              <a:t>Hinterlandverkehr</a:t>
            </a:r>
            <a:r>
              <a:rPr lang="de-AT" sz="1900" b="1" dirty="0">
                <a:solidFill>
                  <a:srgbClr val="189BC4"/>
                </a:solidFill>
                <a:latin typeface="Corbel" panose="020B0503020204020204" pitchFamily="34" charset="0"/>
              </a:rPr>
              <a:t>:</a:t>
            </a:r>
            <a:r>
              <a:rPr lang="de-AT" sz="1900" dirty="0">
                <a:solidFill>
                  <a:schemeClr val="accent1"/>
                </a:solidFill>
                <a:latin typeface="Corbel" panose="020B0503020204020204" pitchFamily="34" charset="0"/>
              </a:rPr>
              <a:t> Bezeichnung für landseitige Zu- und Ablaufverkehre von Seehäfen</a:t>
            </a:r>
            <a:endParaRPr lang="de-AT" sz="22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6" name="Picture 9"/>
          <p:cNvPicPr/>
          <p:nvPr/>
        </p:nvPicPr>
        <p:blipFill rotWithShape="1">
          <a:blip r:embed="rId3" cstate="screen">
            <a:extLst>
              <a:ext uri="{28A0092B-C50C-407E-A947-70E740481C1C}">
                <a14:useLocalDpi xmlns:a14="http://schemas.microsoft.com/office/drawing/2010/main"/>
              </a:ext>
            </a:extLst>
          </a:blip>
          <a:srcRect r="4336"/>
          <a:stretch/>
        </p:blipFill>
        <p:spPr bwMode="auto">
          <a:xfrm>
            <a:off x="5436096" y="2780928"/>
            <a:ext cx="3707904" cy="2086639"/>
          </a:xfrm>
          <a:prstGeom prst="rect">
            <a:avLst/>
          </a:prstGeom>
          <a:ln>
            <a:noFill/>
          </a:ln>
          <a:extLst>
            <a:ext uri="{53640926-AAD7-44D8-BBD7-CCE9431645EC}">
              <a14:shadowObscured xmlns:a14="http://schemas.microsoft.com/office/drawing/2010/main"/>
            </a:ext>
          </a:extLst>
        </p:spPr>
      </p:pic>
      <p:sp>
        <p:nvSpPr>
          <p:cNvPr id="7" name="TextBox 5"/>
          <p:cNvSpPr txBox="1"/>
          <p:nvPr/>
        </p:nvSpPr>
        <p:spPr>
          <a:xfrm>
            <a:off x="7585496" y="6403265"/>
            <a:ext cx="1664651"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Bichler K., et al</a:t>
            </a:r>
            <a:endParaRPr lang="en-US" sz="800" dirty="0">
              <a:solidFill>
                <a:schemeClr val="accent1"/>
              </a:solidFill>
              <a:latin typeface="Corbel" panose="020B0503020204020204" pitchFamily="34" charset="0"/>
            </a:endParaRPr>
          </a:p>
        </p:txBody>
      </p:sp>
      <p:sp>
        <p:nvSpPr>
          <p:cNvPr id="8" name="TextBox 5"/>
          <p:cNvSpPr txBox="1"/>
          <p:nvPr/>
        </p:nvSpPr>
        <p:spPr>
          <a:xfrm>
            <a:off x="5436096" y="2759570"/>
            <a:ext cx="2016224" cy="215444"/>
          </a:xfrm>
          <a:prstGeom prst="rect">
            <a:avLst/>
          </a:prstGeom>
          <a:noFill/>
        </p:spPr>
        <p:txBody>
          <a:bodyPr wrap="square" rtlCol="0">
            <a:spAutoFit/>
          </a:bodyPr>
          <a:lstStyle/>
          <a:p>
            <a:r>
              <a:rPr lang="de-DE" sz="800" dirty="0">
                <a:solidFill>
                  <a:schemeClr val="bg1">
                    <a:lumMod val="85000"/>
                  </a:schemeClr>
                </a:solidFill>
                <a:latin typeface="Corbel" panose="020B0503020204020204" pitchFamily="34" charset="0"/>
              </a:rPr>
              <a:t>Quelle: via </a:t>
            </a:r>
            <a:r>
              <a:rPr lang="de-DE" sz="800" dirty="0" err="1">
                <a:solidFill>
                  <a:schemeClr val="bg1">
                    <a:lumMod val="85000"/>
                  </a:schemeClr>
                </a:solidFill>
                <a:latin typeface="Corbel" panose="020B0503020204020204" pitchFamily="34" charset="0"/>
              </a:rPr>
              <a:t>donau</a:t>
            </a:r>
            <a:r>
              <a:rPr lang="de-DE" sz="800" dirty="0">
                <a:solidFill>
                  <a:schemeClr val="bg1">
                    <a:lumMod val="85000"/>
                  </a:schemeClr>
                </a:solidFill>
                <a:latin typeface="Corbel" panose="020B0503020204020204" pitchFamily="34" charset="0"/>
              </a:rPr>
              <a:t>, EHG </a:t>
            </a:r>
            <a:r>
              <a:rPr lang="de-DE" sz="800" dirty="0" err="1">
                <a:solidFill>
                  <a:schemeClr val="bg1">
                    <a:lumMod val="85000"/>
                  </a:schemeClr>
                </a:solidFill>
                <a:latin typeface="Corbel" panose="020B0503020204020204" pitchFamily="34" charset="0"/>
              </a:rPr>
              <a:t>Ennshafen</a:t>
            </a:r>
            <a:r>
              <a:rPr lang="de-DE" sz="800" dirty="0">
                <a:solidFill>
                  <a:schemeClr val="bg1">
                    <a:lumMod val="85000"/>
                  </a:schemeClr>
                </a:solidFill>
                <a:latin typeface="Corbel" panose="020B0503020204020204" pitchFamily="34" charset="0"/>
              </a:rPr>
              <a:t> GmbH</a:t>
            </a:r>
            <a:endParaRPr lang="en-US" sz="800" dirty="0">
              <a:solidFill>
                <a:schemeClr val="bg1">
                  <a:lumMod val="85000"/>
                </a:schemeClr>
              </a:solidFill>
              <a:latin typeface="Corbel" panose="020B0503020204020204" pitchFamily="34" charset="0"/>
            </a:endParaRPr>
          </a:p>
        </p:txBody>
      </p:sp>
    </p:spTree>
    <p:extLst>
      <p:ext uri="{BB962C8B-B14F-4D97-AF65-F5344CB8AC3E}">
        <p14:creationId xmlns:p14="http://schemas.microsoft.com/office/powerpoint/2010/main" val="3347529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Corbel" panose="020B0503020204020204" pitchFamily="34" charset="0"/>
              </a:rPr>
              <a:t>Wetter - </a:t>
            </a:r>
            <a:r>
              <a:rPr lang="en-US" dirty="0" err="1">
                <a:solidFill>
                  <a:schemeClr val="accent1"/>
                </a:solidFill>
                <a:latin typeface="Corbel" panose="020B0503020204020204" pitchFamily="34" charset="0"/>
              </a:rPr>
              <a:t>Hochwasser</a:t>
            </a:r>
            <a:br>
              <a:rPr lang="en-US" sz="44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000" b="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a:buClr>
                <a:srgbClr val="189BC4"/>
              </a:buClr>
            </a:pPr>
            <a:r>
              <a:rPr lang="de-AT" sz="1800" dirty="0">
                <a:solidFill>
                  <a:schemeClr val="accent1"/>
                </a:solidFill>
                <a:latin typeface="Corbel" panose="020B0503020204020204" pitchFamily="34" charset="0"/>
              </a:rPr>
              <a:t>verursacht durch Niederschläge, Schneeschmelze (Winterhochwasser)</a:t>
            </a:r>
            <a:endParaRPr lang="de-AT" sz="1800" b="1"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Folgen</a:t>
            </a:r>
            <a:r>
              <a:rPr lang="en-GB" sz="1800" b="1" dirty="0">
                <a:solidFill>
                  <a:srgbClr val="189BC4"/>
                </a:solidFill>
                <a:latin typeface="Corbel" panose="020B0503020204020204" pitchFamily="34" charset="0"/>
              </a:rPr>
              <a:t>: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Ausfall der Navigierbarkeit</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Verzögerungen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Beschädigung der Infrastruktur (z. B. Schiffe, Häfen, Schleusen)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Veränderung der Binnenwasserstraßen und der Morphologie des Flussbettes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Überflutung von Gebieten</a:t>
            </a:r>
          </a:p>
          <a:p>
            <a:pPr>
              <a:buClr>
                <a:srgbClr val="189BC4"/>
              </a:buClr>
            </a:pPr>
            <a:r>
              <a:rPr lang="de-AT" sz="1800" dirty="0">
                <a:solidFill>
                  <a:schemeClr val="accent1"/>
                </a:solidFill>
                <a:latin typeface="Corbel" panose="020B0503020204020204" pitchFamily="34" charset="0"/>
              </a:rPr>
              <a:t>großer Einfluss auf Wasserstraßeninfrastruktur</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Sperren aufgrund von Hochwasser möglich</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erhöht Risiko für Kollisionen mit Schifffahrtszeichen</a:t>
            </a:r>
          </a:p>
          <a:p>
            <a:pPr>
              <a:buClr>
                <a:srgbClr val="189BC4"/>
              </a:buClr>
            </a:pPr>
            <a:r>
              <a:rPr lang="de-AT" sz="1800" dirty="0">
                <a:solidFill>
                  <a:schemeClr val="accent1"/>
                </a:solidFill>
                <a:latin typeface="Corbel" panose="020B0503020204020204" pitchFamily="34" charset="0"/>
              </a:rPr>
              <a:t>kann über Tage andauern</a:t>
            </a:r>
          </a:p>
          <a:p>
            <a:pPr>
              <a:buClr>
                <a:srgbClr val="189BC4"/>
              </a:buClr>
            </a:pPr>
            <a:r>
              <a:rPr lang="de-AT" sz="1800" dirty="0">
                <a:solidFill>
                  <a:schemeClr val="accent1"/>
                </a:solidFill>
                <a:latin typeface="Corbel" panose="020B0503020204020204" pitchFamily="34" charset="0"/>
              </a:rPr>
              <a:t>höhere Fließgeschwindigkeit</a:t>
            </a:r>
          </a:p>
          <a:p>
            <a:pPr>
              <a:buClr>
                <a:srgbClr val="189BC4"/>
              </a:buClr>
            </a:pPr>
            <a:r>
              <a:rPr lang="de-AT" sz="1800" dirty="0">
                <a:solidFill>
                  <a:schemeClr val="accent1"/>
                </a:solidFill>
                <a:latin typeface="Corbel" panose="020B0503020204020204" pitchFamily="34" charset="0"/>
              </a:rPr>
              <a:t>Schutt, Geröll mitgerissen </a:t>
            </a:r>
            <a:r>
              <a:rPr lang="de-AT" sz="1800" dirty="0">
                <a:solidFill>
                  <a:schemeClr val="accent1"/>
                </a:solidFill>
                <a:latin typeface="Corbel" panose="020B0503020204020204" pitchFamily="34" charset="0"/>
                <a:sym typeface="Wingdings" panose="05000000000000000000" pitchFamily="2" charset="2"/>
              </a:rPr>
              <a:t> Treibgut</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grpSp>
        <p:nvGrpSpPr>
          <p:cNvPr id="6" name="Gruppieren 5"/>
          <p:cNvGrpSpPr/>
          <p:nvPr/>
        </p:nvGrpSpPr>
        <p:grpSpPr>
          <a:xfrm>
            <a:off x="1979712" y="5925176"/>
            <a:ext cx="5184576" cy="612000"/>
            <a:chOff x="2379385" y="5880806"/>
            <a:chExt cx="5184576" cy="612000"/>
          </a:xfrm>
        </p:grpSpPr>
        <p:sp>
          <p:nvSpPr>
            <p:cNvPr id="15" name="Textfeld 14"/>
            <p:cNvSpPr txBox="1"/>
            <p:nvPr/>
          </p:nvSpPr>
          <p:spPr>
            <a:xfrm>
              <a:off x="2379385" y="5880806"/>
              <a:ext cx="5184576" cy="612000"/>
            </a:xfrm>
            <a:prstGeom prst="rect">
              <a:avLst/>
            </a:prstGeom>
            <a:solidFill>
              <a:schemeClr val="bg1"/>
            </a:solidFill>
            <a:ln w="28575">
              <a:solidFill>
                <a:srgbClr val="189BC4"/>
              </a:solidFill>
            </a:ln>
          </p:spPr>
          <p:txBody>
            <a:bodyPr wrap="square" rtlCol="0" anchor="ctr">
              <a:spAutoFit/>
            </a:bodyPr>
            <a:lstStyle/>
            <a:p>
              <a:pPr lvl="1" algn="r"/>
              <a:r>
                <a:rPr lang="de-AT" sz="2000" b="1" dirty="0">
                  <a:solidFill>
                    <a:schemeClr val="accent1"/>
                  </a:solidFill>
                  <a:latin typeface="Corbel" panose="020B0503020204020204" pitchFamily="34" charset="0"/>
                </a:rPr>
                <a:t>hoher</a:t>
              </a:r>
              <a:r>
                <a:rPr lang="en-US" sz="2000" b="1" dirty="0">
                  <a:solidFill>
                    <a:schemeClr val="accent1"/>
                  </a:solidFill>
                  <a:latin typeface="Corbel" panose="020B0503020204020204" pitchFamily="34" charset="0"/>
                </a:rPr>
                <a:t> </a:t>
              </a:r>
              <a:r>
                <a:rPr lang="de-AT" sz="2000" b="1" dirty="0">
                  <a:solidFill>
                    <a:schemeClr val="accent1"/>
                  </a:solidFill>
                  <a:latin typeface="Corbel" panose="020B0503020204020204" pitchFamily="34" charset="0"/>
                </a:rPr>
                <a:t>Einfluss</a:t>
              </a:r>
              <a:r>
                <a:rPr lang="en-US" sz="2000" b="1" dirty="0">
                  <a:solidFill>
                    <a:schemeClr val="accent1"/>
                  </a:solidFill>
                  <a:latin typeface="Corbel" panose="020B0503020204020204" pitchFamily="34" charset="0"/>
                </a:rPr>
                <a:t> auf die </a:t>
              </a:r>
              <a:r>
                <a:rPr lang="de-AT" sz="2000" b="1" dirty="0">
                  <a:solidFill>
                    <a:schemeClr val="accent1"/>
                  </a:solidFill>
                  <a:latin typeface="Corbel" panose="020B0503020204020204" pitchFamily="34" charset="0"/>
                </a:rPr>
                <a:t>Binnenschifffahrt</a:t>
              </a:r>
              <a:r>
                <a:rPr lang="en-US" sz="2000" b="1" dirty="0">
                  <a:solidFill>
                    <a:schemeClr val="accent1"/>
                  </a:solidFill>
                  <a:latin typeface="Corbel" panose="020B0503020204020204" pitchFamily="34" charset="0"/>
                </a:rPr>
                <a:t>!</a:t>
              </a:r>
              <a:endParaRPr lang="en-US" sz="1600" dirty="0">
                <a:solidFill>
                  <a:schemeClr val="accent1"/>
                </a:solidFill>
                <a:latin typeface="Corbel" panose="020B0503020204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55776" y="5944245"/>
              <a:ext cx="436354" cy="485122"/>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5"/>
          <p:cNvSpPr txBox="1"/>
          <p:nvPr/>
        </p:nvSpPr>
        <p:spPr>
          <a:xfrm>
            <a:off x="7067872" y="6489630"/>
            <a:ext cx="2123728" cy="215444"/>
          </a:xfrm>
          <a:prstGeom prst="rect">
            <a:avLst/>
          </a:prstGeom>
          <a:noFill/>
        </p:spPr>
        <p:txBody>
          <a:bodyPr wrap="square" rtlCol="0">
            <a:spAutoFit/>
          </a:bodyPr>
          <a:lstStyle/>
          <a:p>
            <a:r>
              <a:rPr lang="de-DE" sz="800" dirty="0">
                <a:solidFill>
                  <a:schemeClr val="accent1"/>
                </a:solidFill>
              </a:rPr>
              <a:t>Quelle: Juha Schweighofer, Strobl, T., </a:t>
            </a:r>
            <a:r>
              <a:rPr lang="de-DE" sz="800" dirty="0" err="1">
                <a:solidFill>
                  <a:schemeClr val="accent1"/>
                </a:solidFill>
              </a:rPr>
              <a:t>Zunic</a:t>
            </a:r>
            <a:r>
              <a:rPr lang="de-DE" sz="800" dirty="0">
                <a:solidFill>
                  <a:schemeClr val="accent1"/>
                </a:solidFill>
              </a:rPr>
              <a:t>, F.</a:t>
            </a:r>
            <a:endParaRPr lang="en-US" sz="800" dirty="0">
              <a:solidFill>
                <a:schemeClr val="accent1"/>
              </a:solidFill>
            </a:endParaRPr>
          </a:p>
        </p:txBody>
      </p:sp>
      <p:pic>
        <p:nvPicPr>
          <p:cNvPr id="7" name="Grafik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18466" y="3715750"/>
            <a:ext cx="2825534" cy="1885161"/>
          </a:xfrm>
          <a:prstGeom prst="rect">
            <a:avLst/>
          </a:prstGeom>
        </p:spPr>
      </p:pic>
      <p:sp>
        <p:nvSpPr>
          <p:cNvPr id="18" name="TextBox 5"/>
          <p:cNvSpPr txBox="1"/>
          <p:nvPr/>
        </p:nvSpPr>
        <p:spPr>
          <a:xfrm>
            <a:off x="6318466" y="3715750"/>
            <a:ext cx="84582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03433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Lernziele und Zielgruppen</a:t>
            </a:r>
            <a:endParaRPr lang="en-US" dirty="0"/>
          </a:p>
        </p:txBody>
      </p:sp>
      <p:sp>
        <p:nvSpPr>
          <p:cNvPr id="4" name="Datumsplatzhalter 3"/>
          <p:cNvSpPr>
            <a:spLocks noGrp="1"/>
          </p:cNvSpPr>
          <p:nvPr>
            <p:ph type="dt" sz="half" idx="10"/>
          </p:nvPr>
        </p:nvSpPr>
        <p:spPr/>
        <p:txBody>
          <a:bodyPr/>
          <a:lstStyle/>
          <a:p>
            <a:fld id="{3D30A152-6338-4088-BD66-55B2116834EC}"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Inhaltsplatzhalter 2"/>
          <p:cNvSpPr txBox="1">
            <a:spLocks/>
          </p:cNvSpPr>
          <p:nvPr/>
        </p:nvSpPr>
        <p:spPr>
          <a:xfrm>
            <a:off x="457200" y="1700808"/>
            <a:ext cx="8363272" cy="3497536"/>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de-AT" sz="1600" dirty="0">
                <a:solidFill>
                  <a:schemeClr val="accent1"/>
                </a:solidFill>
              </a:rPr>
              <a:t>Nach der Auseinandersetzung mit den Inhalten kennen die Lernenden….</a:t>
            </a:r>
          </a:p>
          <a:p>
            <a:endParaRPr lang="de-AT" sz="1600" dirty="0">
              <a:solidFill>
                <a:schemeClr val="accent1"/>
              </a:solidFill>
            </a:endParaRPr>
          </a:p>
          <a:p>
            <a:r>
              <a:rPr lang="de-AT" sz="1600" dirty="0">
                <a:solidFill>
                  <a:schemeClr val="accent1"/>
                </a:solidFill>
              </a:rPr>
              <a:t>die Eigenschaften von Großwasserstraßen, darunter unter anderem die Klassifizierung von Großwasserstraßen, Instandhaltungsmaßnahmen, Informationen zu Brücken, Schleusen und der Fahrrinne und zum Einfluss von verschiedenen Witterungsbedingungen.</a:t>
            </a:r>
          </a:p>
          <a:p>
            <a:r>
              <a:rPr lang="de-AT" sz="1600" dirty="0">
                <a:solidFill>
                  <a:schemeClr val="accent1"/>
                </a:solidFill>
              </a:rPr>
              <a:t>die Binnenwasserstraßen in Europa. Eine Marktübersicht, sowie Details zu den wichtigsten Wasserstraßen in Europa und können einen Vergleich zwischen Rhein und Donau ziehen. Haben Informationen zur Mannheimer Akte und zu TEN und TEN-T.</a:t>
            </a:r>
          </a:p>
          <a:p>
            <a:r>
              <a:rPr lang="de-AT" sz="1600" dirty="0">
                <a:solidFill>
                  <a:schemeClr val="accent1"/>
                </a:solidFill>
              </a:rPr>
              <a:t>die Wasserstraßen in Asien mit Fokus auf China. Die wichtigsten Märkte, den größten Fluss </a:t>
            </a:r>
            <a:r>
              <a:rPr lang="de-AT" sz="1600" dirty="0" err="1">
                <a:solidFill>
                  <a:schemeClr val="accent1"/>
                </a:solidFill>
              </a:rPr>
              <a:t>Yangtze</a:t>
            </a:r>
            <a:r>
              <a:rPr lang="de-AT" sz="1600" dirty="0">
                <a:solidFill>
                  <a:schemeClr val="accent1"/>
                </a:solidFill>
              </a:rPr>
              <a:t>, und haben Informationen über den Drei-Schluchten-</a:t>
            </a:r>
            <a:r>
              <a:rPr lang="de-AT" sz="1600" dirty="0" err="1">
                <a:solidFill>
                  <a:schemeClr val="accent1"/>
                </a:solidFill>
              </a:rPr>
              <a:t>Staumdamm</a:t>
            </a:r>
            <a:r>
              <a:rPr lang="de-AT" sz="1600" dirty="0">
                <a:solidFill>
                  <a:schemeClr val="accent1"/>
                </a:solidFill>
              </a:rPr>
              <a:t>.</a:t>
            </a:r>
          </a:p>
          <a:p>
            <a:r>
              <a:rPr lang="de-AT" sz="1600" dirty="0">
                <a:solidFill>
                  <a:schemeClr val="accent1"/>
                </a:solidFill>
              </a:rPr>
              <a:t>Wasserstraßen in Südamerika mit Fokus auf Brasilien, den Amazonas und den Paraná Fluss. </a:t>
            </a:r>
          </a:p>
          <a:p>
            <a:r>
              <a:rPr lang="de-AT" sz="1600" dirty="0">
                <a:solidFill>
                  <a:schemeClr val="accent1"/>
                </a:solidFill>
              </a:rPr>
              <a:t>im letzten Kapitel werden die Europa, Asien und Südamerika verglichen und ein Fazit daraus gezogen. </a:t>
            </a:r>
          </a:p>
          <a:p>
            <a:endParaRPr lang="de-AT" sz="1600" dirty="0">
              <a:solidFill>
                <a:schemeClr val="accent1"/>
              </a:solidFill>
            </a:endParaRPr>
          </a:p>
        </p:txBody>
      </p:sp>
      <p:sp>
        <p:nvSpPr>
          <p:cNvPr id="8" name="Inhaltsplatzhalter 2"/>
          <p:cNvSpPr txBox="1">
            <a:spLocks/>
          </p:cNvSpPr>
          <p:nvPr/>
        </p:nvSpPr>
        <p:spPr>
          <a:xfrm>
            <a:off x="457200" y="5373216"/>
            <a:ext cx="3826768" cy="1728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a:solidFill>
                  <a:schemeClr val="accent1"/>
                </a:solidFill>
              </a:rPr>
              <a:t>Zielgruppe</a:t>
            </a:r>
          </a:p>
          <a:p>
            <a:r>
              <a:rPr lang="de-AT" sz="1600" dirty="0">
                <a:solidFill>
                  <a:schemeClr val="accent1"/>
                </a:solidFill>
              </a:rPr>
              <a:t>Berufsschüler*innen</a:t>
            </a:r>
          </a:p>
          <a:p>
            <a:r>
              <a:rPr lang="de-AT" sz="1600">
                <a:solidFill>
                  <a:schemeClr val="accent1"/>
                </a:solidFill>
              </a:rPr>
              <a:t>Studierende</a:t>
            </a:r>
          </a:p>
          <a:p>
            <a:pPr marL="0" indent="0">
              <a:buNone/>
            </a:pPr>
            <a:endParaRPr lang="de-AT" sz="1600" dirty="0">
              <a:solidFill>
                <a:schemeClr val="accent1"/>
              </a:solidFill>
            </a:endParaRPr>
          </a:p>
        </p:txBody>
      </p:sp>
    </p:spTree>
    <p:extLst>
      <p:ext uri="{BB962C8B-B14F-4D97-AF65-F5344CB8AC3E}">
        <p14:creationId xmlns:p14="http://schemas.microsoft.com/office/powerpoint/2010/main" val="1781633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Corbel" panose="020B0503020204020204" pitchFamily="34" charset="0"/>
              </a:rPr>
              <a:t>Wetter - </a:t>
            </a:r>
            <a:r>
              <a:rPr lang="en-US" dirty="0" err="1">
                <a:solidFill>
                  <a:schemeClr val="accent1"/>
                </a:solidFill>
                <a:latin typeface="Corbel" panose="020B0503020204020204" pitchFamily="34" charset="0"/>
              </a:rPr>
              <a:t>Niederwasser</a:t>
            </a:r>
            <a:br>
              <a:rPr lang="en-US" sz="44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000" b="0" dirty="0">
              <a:solidFill>
                <a:schemeClr val="accent1"/>
              </a:solidFill>
              <a:latin typeface="Corbel" panose="020B0503020204020204" pitchFamily="34" charset="0"/>
            </a:endParaRPr>
          </a:p>
        </p:txBody>
      </p:sp>
      <p:sp>
        <p:nvSpPr>
          <p:cNvPr id="13" name="Inhaltsplatzhalter 12"/>
          <p:cNvSpPr>
            <a:spLocks noGrp="1"/>
          </p:cNvSpPr>
          <p:nvPr>
            <p:ph idx="1"/>
          </p:nvPr>
        </p:nvSpPr>
        <p:spPr/>
        <p:txBody>
          <a:bodyPr>
            <a:normAutofit/>
          </a:bodyPr>
          <a:lstStyle/>
          <a:p>
            <a:pPr marL="182563" lvl="1" indent="-182563">
              <a:spcBef>
                <a:spcPts val="600"/>
              </a:spcBef>
              <a:spcAft>
                <a:spcPts val="600"/>
              </a:spcAft>
              <a:buClr>
                <a:srgbClr val="189BC4"/>
              </a:buClr>
            </a:pPr>
            <a:r>
              <a:rPr lang="de-AT" sz="1800" dirty="0">
                <a:solidFill>
                  <a:schemeClr val="accent1"/>
                </a:solidFill>
                <a:latin typeface="Corbel" panose="020B0503020204020204" pitchFamily="34" charset="0"/>
              </a:rPr>
              <a:t>verursacht durch geringen Niederschlag und/oder hohe Temperaturen </a:t>
            </a:r>
          </a:p>
          <a:p>
            <a:pPr marL="182563" lvl="1" indent="-182563">
              <a:spcBef>
                <a:spcPts val="600"/>
              </a:spcBef>
              <a:spcAft>
                <a:spcPts val="600"/>
              </a:spcAft>
              <a:buClr>
                <a:srgbClr val="189BC4"/>
              </a:buClr>
            </a:pPr>
            <a:r>
              <a:rPr lang="de-AT" sz="1800" b="1" dirty="0">
                <a:solidFill>
                  <a:srgbClr val="189BC4"/>
                </a:solidFill>
                <a:latin typeface="Corbel" panose="020B0503020204020204" pitchFamily="34" charset="0"/>
              </a:rPr>
              <a:t>Folgen:</a:t>
            </a:r>
          </a:p>
          <a:p>
            <a:pPr marL="456883" lvl="3" indent="-182563">
              <a:spcBef>
                <a:spcPts val="600"/>
              </a:spcBef>
              <a:spcAft>
                <a:spcPts val="600"/>
              </a:spcAft>
              <a:buClr>
                <a:srgbClr val="189BC4"/>
              </a:buClr>
              <a:buFont typeface="Symbol" panose="05050102010706020507" pitchFamily="18" charset="2"/>
              <a:buChar char="-"/>
            </a:pPr>
            <a:r>
              <a:rPr lang="de-AT" dirty="0">
                <a:solidFill>
                  <a:schemeClr val="accent1"/>
                </a:solidFill>
                <a:latin typeface="Corbel" panose="020B0503020204020204" pitchFamily="34" charset="0"/>
              </a:rPr>
              <a:t>Frachtkapazität</a:t>
            </a:r>
          </a:p>
          <a:p>
            <a:pPr marL="456883" lvl="3" indent="-182563">
              <a:spcBef>
                <a:spcPts val="600"/>
              </a:spcBef>
              <a:spcAft>
                <a:spcPts val="600"/>
              </a:spcAft>
              <a:buClr>
                <a:srgbClr val="189BC4"/>
              </a:buClr>
              <a:buFont typeface="Symbol" panose="05050102010706020507" pitchFamily="18" charset="2"/>
              <a:buChar char="-"/>
            </a:pPr>
            <a:r>
              <a:rPr lang="de-AT" dirty="0">
                <a:solidFill>
                  <a:schemeClr val="accent1"/>
                </a:solidFill>
                <a:latin typeface="Corbel" panose="020B0503020204020204" pitchFamily="34" charset="0"/>
              </a:rPr>
              <a:t>geringere Fließgeschwindigkeit</a:t>
            </a:r>
          </a:p>
          <a:p>
            <a:pPr marL="456883" lvl="3" indent="-182563">
              <a:spcBef>
                <a:spcPts val="600"/>
              </a:spcBef>
              <a:spcAft>
                <a:spcPts val="600"/>
              </a:spcAft>
              <a:buClr>
                <a:srgbClr val="189BC4"/>
              </a:buClr>
              <a:buFont typeface="Symbol" panose="05050102010706020507" pitchFamily="18" charset="2"/>
              <a:buChar char="-"/>
            </a:pPr>
            <a:r>
              <a:rPr lang="de-AT" dirty="0">
                <a:solidFill>
                  <a:schemeClr val="accent1"/>
                </a:solidFill>
                <a:latin typeface="Corbel" panose="020B0503020204020204" pitchFamily="34" charset="0"/>
              </a:rPr>
              <a:t>Dauer des Transports</a:t>
            </a:r>
          </a:p>
          <a:p>
            <a:pPr marL="456883" lvl="3" indent="-182563">
              <a:spcBef>
                <a:spcPts val="600"/>
              </a:spcBef>
              <a:spcAft>
                <a:spcPts val="600"/>
              </a:spcAft>
              <a:buClr>
                <a:srgbClr val="189BC4"/>
              </a:buClr>
              <a:buFont typeface="Symbol" panose="05050102010706020507" pitchFamily="18" charset="2"/>
              <a:buChar char="-"/>
            </a:pPr>
            <a:r>
              <a:rPr lang="de-AT" dirty="0">
                <a:solidFill>
                  <a:schemeClr val="accent1"/>
                </a:solidFill>
                <a:latin typeface="Corbel" panose="020B0503020204020204" pitchFamily="34" charset="0"/>
              </a:rPr>
              <a:t>Kraftstoffverbrauch des Schiffes</a:t>
            </a:r>
            <a:endParaRPr lang="en-US" dirty="0">
              <a:solidFill>
                <a:schemeClr val="accent1"/>
              </a:solidFill>
              <a:latin typeface="Corbel" panose="020B0503020204020204" pitchFamily="34" charset="0"/>
            </a:endParaRPr>
          </a:p>
          <a:p>
            <a:pPr marL="182563" lvl="1" indent="-182563">
              <a:spcBef>
                <a:spcPts val="600"/>
              </a:spcBef>
              <a:spcAft>
                <a:spcPts val="600"/>
              </a:spcAft>
              <a:buClr>
                <a:srgbClr val="189BC4"/>
              </a:buClr>
            </a:pPr>
            <a:r>
              <a:rPr lang="de-AT" sz="1800" dirty="0">
                <a:solidFill>
                  <a:schemeClr val="accent1"/>
                </a:solidFill>
                <a:latin typeface="Corbel" panose="020B0503020204020204" pitchFamily="34" charset="0"/>
              </a:rPr>
              <a:t>kann über einen längeren Zeitraum anhalten</a:t>
            </a:r>
          </a:p>
          <a:p>
            <a:pPr marL="182563" lvl="1" indent="-182563">
              <a:spcBef>
                <a:spcPts val="600"/>
              </a:spcBef>
              <a:spcAft>
                <a:spcPts val="600"/>
              </a:spcAft>
              <a:buClr>
                <a:srgbClr val="189BC4"/>
              </a:buClr>
            </a:pPr>
            <a:r>
              <a:rPr lang="de-AT" sz="1800" dirty="0">
                <a:solidFill>
                  <a:schemeClr val="accent1"/>
                </a:solidFill>
                <a:latin typeface="Corbel" panose="020B0503020204020204" pitchFamily="34" charset="0"/>
              </a:rPr>
              <a:t>vorhandene Fahrwassertiefe </a:t>
            </a:r>
            <a:r>
              <a:rPr lang="de-AT" sz="1800" dirty="0">
                <a:solidFill>
                  <a:schemeClr val="accent1"/>
                </a:solidFill>
                <a:latin typeface="Corbel" panose="020B0503020204020204" pitchFamily="34" charset="0"/>
                <a:sym typeface="Wingdings" panose="05000000000000000000" pitchFamily="2" charset="2"/>
              </a:rPr>
              <a:t> Abladetiefe (Tiefgang Schiffes in Ruhelage)</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 Wirtschaftlichkeit Transporte</a:t>
            </a:r>
          </a:p>
          <a:p>
            <a:pPr marL="182563" lvl="1" indent="-182563">
              <a:spcBef>
                <a:spcPts val="600"/>
              </a:spcBef>
              <a:spcAft>
                <a:spcPts val="600"/>
              </a:spcAft>
              <a:buClr>
                <a:srgbClr val="189BC4"/>
              </a:buClr>
            </a:pPr>
            <a:r>
              <a:rPr lang="de-AT" sz="1800" dirty="0">
                <a:solidFill>
                  <a:schemeClr val="accent1"/>
                </a:solidFill>
                <a:latin typeface="Corbel" panose="020B0503020204020204" pitchFamily="34" charset="0"/>
              </a:rPr>
              <a:t>geringes Flottwasser erhöht Wahrscheinlichkeit für auf Grund laufen</a:t>
            </a:r>
          </a:p>
          <a:p>
            <a:pPr marL="182563" lvl="1" indent="-182563">
              <a:buClr>
                <a:srgbClr val="189BC4"/>
              </a:buClr>
            </a:pP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14" name="TextBox 5"/>
          <p:cNvSpPr txBox="1"/>
          <p:nvPr/>
        </p:nvSpPr>
        <p:spPr>
          <a:xfrm>
            <a:off x="7452320" y="6429454"/>
            <a:ext cx="1816264" cy="215444"/>
          </a:xfrm>
          <a:prstGeom prst="rect">
            <a:avLst/>
          </a:prstGeom>
          <a:noFill/>
        </p:spPr>
        <p:txBody>
          <a:bodyPr wrap="square" rtlCol="0">
            <a:spAutoFit/>
          </a:bodyPr>
          <a:lstStyle/>
          <a:p>
            <a:r>
              <a:rPr lang="de-DE" sz="800" dirty="0">
                <a:solidFill>
                  <a:schemeClr val="accent1"/>
                </a:solidFill>
              </a:rPr>
              <a:t>Quelle: Juha Schweighofer, </a:t>
            </a:r>
            <a:r>
              <a:rPr lang="de-DE" sz="800" dirty="0" err="1">
                <a:solidFill>
                  <a:schemeClr val="accent1"/>
                </a:solidFill>
              </a:rPr>
              <a:t>viadonau</a:t>
            </a:r>
            <a:endParaRPr lang="en-US" sz="800" dirty="0">
              <a:solidFill>
                <a:schemeClr val="accent1"/>
              </a:solidFill>
            </a:endParaRPr>
          </a:p>
        </p:txBody>
      </p:sp>
      <p:grpSp>
        <p:nvGrpSpPr>
          <p:cNvPr id="18" name="Gruppieren 17"/>
          <p:cNvGrpSpPr/>
          <p:nvPr/>
        </p:nvGrpSpPr>
        <p:grpSpPr>
          <a:xfrm>
            <a:off x="1979712" y="5925176"/>
            <a:ext cx="5184576" cy="612000"/>
            <a:chOff x="2379385" y="5880806"/>
            <a:chExt cx="5184576" cy="612000"/>
          </a:xfrm>
        </p:grpSpPr>
        <p:sp>
          <p:nvSpPr>
            <p:cNvPr id="19" name="Textfeld 18"/>
            <p:cNvSpPr txBox="1"/>
            <p:nvPr/>
          </p:nvSpPr>
          <p:spPr>
            <a:xfrm>
              <a:off x="2379385" y="5880806"/>
              <a:ext cx="5184576" cy="612000"/>
            </a:xfrm>
            <a:prstGeom prst="rect">
              <a:avLst/>
            </a:prstGeom>
            <a:solidFill>
              <a:schemeClr val="bg1"/>
            </a:solidFill>
            <a:ln w="28575">
              <a:solidFill>
                <a:srgbClr val="189BC4"/>
              </a:solidFill>
            </a:ln>
          </p:spPr>
          <p:txBody>
            <a:bodyPr wrap="square" rtlCol="0" anchor="ctr">
              <a:spAutoFit/>
            </a:bodyPr>
            <a:lstStyle/>
            <a:p>
              <a:pPr lvl="1" algn="r"/>
              <a:r>
                <a:rPr lang="de-AT" sz="2000" b="1" dirty="0">
                  <a:solidFill>
                    <a:schemeClr val="accent1"/>
                  </a:solidFill>
                  <a:latin typeface="Corbel" panose="020B0503020204020204" pitchFamily="34" charset="0"/>
                </a:rPr>
                <a:t>hoher</a:t>
              </a:r>
              <a:r>
                <a:rPr lang="en-US" sz="2000" b="1" dirty="0">
                  <a:solidFill>
                    <a:schemeClr val="accent1"/>
                  </a:solidFill>
                  <a:latin typeface="Corbel" panose="020B0503020204020204" pitchFamily="34" charset="0"/>
                </a:rPr>
                <a:t> </a:t>
              </a:r>
              <a:r>
                <a:rPr lang="de-AT" sz="2000" b="1" dirty="0">
                  <a:solidFill>
                    <a:schemeClr val="accent1"/>
                  </a:solidFill>
                  <a:latin typeface="Corbel" panose="020B0503020204020204" pitchFamily="34" charset="0"/>
                </a:rPr>
                <a:t>Einfluss</a:t>
              </a:r>
              <a:r>
                <a:rPr lang="en-US" sz="2000" b="1" dirty="0">
                  <a:solidFill>
                    <a:schemeClr val="accent1"/>
                  </a:solidFill>
                  <a:latin typeface="Corbel" panose="020B0503020204020204" pitchFamily="34" charset="0"/>
                </a:rPr>
                <a:t> auf die </a:t>
              </a:r>
              <a:r>
                <a:rPr lang="de-AT" sz="2000" b="1" dirty="0">
                  <a:solidFill>
                    <a:schemeClr val="accent1"/>
                  </a:solidFill>
                  <a:latin typeface="Corbel" panose="020B0503020204020204" pitchFamily="34" charset="0"/>
                </a:rPr>
                <a:t>Binnenschifffahrt</a:t>
              </a:r>
              <a:r>
                <a:rPr lang="en-US" sz="2000" b="1" dirty="0">
                  <a:solidFill>
                    <a:schemeClr val="accent1"/>
                  </a:solidFill>
                  <a:latin typeface="Corbel" panose="020B0503020204020204" pitchFamily="34" charset="0"/>
                </a:rPr>
                <a:t>!</a:t>
              </a:r>
              <a:endParaRPr lang="en-US" sz="1600" dirty="0">
                <a:solidFill>
                  <a:schemeClr val="accent1"/>
                </a:solidFill>
                <a:latin typeface="Corbel" panose="020B0503020204020204" pitchFamily="34" charset="0"/>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55776" y="5944245"/>
              <a:ext cx="436354" cy="485122"/>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075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027839-37F6-4389-8B67-23D225630BDA}" type="datetime6">
              <a:rPr lang="de-AT" smtClean="0">
                <a:solidFill>
                  <a:schemeClr val="accent1"/>
                </a:solidFill>
              </a:rPr>
              <a:t>September 22</a:t>
            </a:fld>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pPr/>
              <a:t>21</a:t>
            </a:fld>
            <a:endParaRPr lang="de-AT" dirty="0"/>
          </a:p>
        </p:txBody>
      </p:sp>
      <p:grpSp>
        <p:nvGrpSpPr>
          <p:cNvPr id="19" name="Gruppieren 18"/>
          <p:cNvGrpSpPr/>
          <p:nvPr/>
        </p:nvGrpSpPr>
        <p:grpSpPr>
          <a:xfrm>
            <a:off x="1511541" y="5930610"/>
            <a:ext cx="6014901" cy="540000"/>
            <a:chOff x="3096555" y="687179"/>
            <a:chExt cx="5809816" cy="540000"/>
          </a:xfrm>
          <a:solidFill>
            <a:schemeClr val="bg1"/>
          </a:solidFill>
        </p:grpSpPr>
        <p:sp>
          <p:nvSpPr>
            <p:cNvPr id="20" name="Textfeld 19"/>
            <p:cNvSpPr txBox="1"/>
            <p:nvPr/>
          </p:nvSpPr>
          <p:spPr>
            <a:xfrm>
              <a:off x="3096555" y="687179"/>
              <a:ext cx="5809816" cy="540000"/>
            </a:xfrm>
            <a:prstGeom prst="rect">
              <a:avLst/>
            </a:prstGeom>
            <a:grpFill/>
            <a:ln w="28575">
              <a:solidFill>
                <a:srgbClr val="189BC4"/>
              </a:solidFill>
            </a:ln>
          </p:spPr>
          <p:txBody>
            <a:bodyPr wrap="square" rtlCol="0" anchor="ctr">
              <a:spAutoFit/>
            </a:bodyPr>
            <a:lstStyle/>
            <a:p>
              <a:pPr lvl="1" algn="r"/>
              <a:r>
                <a:rPr lang="de-AT" sz="2200" b="1" dirty="0">
                  <a:solidFill>
                    <a:schemeClr val="accent1"/>
                  </a:solidFill>
                  <a:latin typeface="Corbel" panose="020B0503020204020204" pitchFamily="34" charset="0"/>
                </a:rPr>
                <a:t>geringer</a:t>
              </a:r>
              <a:r>
                <a:rPr lang="en-US" sz="2200" b="1" dirty="0">
                  <a:solidFill>
                    <a:schemeClr val="accent1"/>
                  </a:solidFill>
                  <a:latin typeface="Corbel" panose="020B0503020204020204" pitchFamily="34" charset="0"/>
                </a:rPr>
                <a:t> </a:t>
              </a:r>
              <a:r>
                <a:rPr lang="de-AT" sz="2200" b="1" dirty="0">
                  <a:solidFill>
                    <a:schemeClr val="accent1"/>
                  </a:solidFill>
                  <a:latin typeface="Corbel" panose="020B0503020204020204" pitchFamily="34" charset="0"/>
                </a:rPr>
                <a:t>Einfluss</a:t>
              </a:r>
              <a:r>
                <a:rPr lang="en-US" sz="2200" b="1" dirty="0">
                  <a:solidFill>
                    <a:schemeClr val="accent1"/>
                  </a:solidFill>
                  <a:latin typeface="Corbel" panose="020B0503020204020204" pitchFamily="34" charset="0"/>
                </a:rPr>
                <a:t> auf die </a:t>
              </a:r>
              <a:r>
                <a:rPr lang="de-AT" sz="2200" b="1" dirty="0">
                  <a:solidFill>
                    <a:schemeClr val="accent1"/>
                  </a:solidFill>
                  <a:latin typeface="Corbel" panose="020B0503020204020204" pitchFamily="34" charset="0"/>
                </a:rPr>
                <a:t>Binnenschifffahrt</a:t>
              </a:r>
              <a:r>
                <a:rPr lang="en-US" sz="2200" b="1" dirty="0">
                  <a:solidFill>
                    <a:schemeClr val="accent1"/>
                  </a:solidFill>
                  <a:latin typeface="Corbel" panose="020B0503020204020204" pitchFamily="34" charset="0"/>
                </a:rPr>
                <a:t>!</a:t>
              </a:r>
              <a:endParaRPr lang="en-US" sz="2200" dirty="0">
                <a:solidFill>
                  <a:schemeClr val="accent1"/>
                </a:solidFill>
                <a:latin typeface="Corbel" panose="020B0503020204020204" pitchFamily="34" charset="0"/>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68510" y="718725"/>
              <a:ext cx="412022" cy="47690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itle 1"/>
          <p:cNvSpPr txBox="1">
            <a:spLocks/>
          </p:cNvSpPr>
          <p:nvPr/>
        </p:nvSpPr>
        <p:spPr>
          <a:xfrm>
            <a:off x="449412" y="407323"/>
            <a:ext cx="5418732" cy="990600"/>
          </a:xfrm>
          <a:prstGeom prst="rect">
            <a:avLst/>
          </a:prstGeom>
        </p:spPr>
        <p:txBody>
          <a:bodyPr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en-US" dirty="0">
                <a:solidFill>
                  <a:schemeClr val="accent1"/>
                </a:solidFill>
                <a:latin typeface="Corbel" panose="020B0503020204020204" pitchFamily="34" charset="0"/>
              </a:rPr>
              <a:t>Wetter - </a:t>
            </a:r>
            <a:r>
              <a:rPr lang="en-US" dirty="0" err="1">
                <a:solidFill>
                  <a:schemeClr val="accent1"/>
                </a:solidFill>
                <a:latin typeface="Corbel" panose="020B0503020204020204" pitchFamily="34" charset="0"/>
              </a:rPr>
              <a:t>Eis</a:t>
            </a:r>
            <a:br>
              <a:rPr lang="en-US" sz="54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400" b="0" dirty="0">
              <a:solidFill>
                <a:schemeClr val="accent1"/>
              </a:solidFill>
              <a:latin typeface="Corbel" panose="020B0503020204020204" pitchFamily="34" charset="0"/>
            </a:endParaRPr>
          </a:p>
        </p:txBody>
      </p:sp>
      <p:sp>
        <p:nvSpPr>
          <p:cNvPr id="23" name="Content Placeholder 2"/>
          <p:cNvSpPr txBox="1">
            <a:spLocks/>
          </p:cNvSpPr>
          <p:nvPr/>
        </p:nvSpPr>
        <p:spPr>
          <a:xfrm>
            <a:off x="433536" y="1743013"/>
            <a:ext cx="8170912" cy="4677244"/>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600"/>
              </a:spcBef>
              <a:buClr>
                <a:srgbClr val="189BC4"/>
              </a:buClr>
            </a:pPr>
            <a:r>
              <a:rPr lang="de-AT" sz="1800" dirty="0">
                <a:solidFill>
                  <a:schemeClr val="accent1"/>
                </a:solidFill>
                <a:latin typeface="Corbel" panose="020B0503020204020204" pitchFamily="34" charset="0"/>
              </a:rPr>
              <a:t>dicke</a:t>
            </a:r>
            <a:r>
              <a:rPr lang="en-GB" sz="1800"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Eisschichten</a:t>
            </a:r>
            <a:r>
              <a:rPr lang="en-GB" sz="1800"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treten häufiger bei Wasserstraßen mit geringen Strömungs-geschwindigkeiten und kanalisierten Abschnitten auf, zum Beispiel bei Schleusen</a:t>
            </a:r>
          </a:p>
          <a:p>
            <a:pPr>
              <a:spcBef>
                <a:spcPts val="600"/>
              </a:spcBef>
              <a:buClr>
                <a:srgbClr val="189BC4"/>
              </a:buClr>
            </a:pPr>
            <a:r>
              <a:rPr lang="de-AT" sz="1800" dirty="0">
                <a:solidFill>
                  <a:schemeClr val="accent1"/>
                </a:solidFill>
                <a:latin typeface="Corbel" panose="020B0503020204020204" pitchFamily="34" charset="0"/>
              </a:rPr>
              <a:t>Zahl Eistage abhängig von kontinentalem Charakter des Klimas</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sym typeface="Wingdings" panose="05000000000000000000" pitchFamily="2" charset="2"/>
              </a:rPr>
              <a:t> mehr Eistage bei höherem kontinentalem Klimaeinfluss</a:t>
            </a:r>
            <a:endParaRPr lang="de-AT" sz="1800" dirty="0">
              <a:solidFill>
                <a:schemeClr val="accent1"/>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Folgen</a:t>
            </a:r>
            <a:r>
              <a:rPr lang="en-GB" sz="1800" b="1" dirty="0">
                <a:solidFill>
                  <a:srgbClr val="189BC4"/>
                </a:solidFill>
                <a:latin typeface="Corbel" panose="020B0503020204020204" pitchFamily="34" charset="0"/>
              </a:rPr>
              <a:t>: </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Infrastruktur kann beschädigt werden</a:t>
            </a:r>
          </a:p>
          <a:p>
            <a:pPr lvl="2">
              <a:spcBef>
                <a:spcPts val="600"/>
              </a:spcBef>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Schifffahrtszeichen beschädigt</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Schleusen können nicht betrieben werden</a:t>
            </a:r>
          </a:p>
          <a:p>
            <a:pPr lvl="2">
              <a:spcBef>
                <a:spcPts val="600"/>
              </a:spcBef>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Eis blockiert den Schleusenbereich</a:t>
            </a:r>
          </a:p>
          <a:p>
            <a:pPr lvl="2">
              <a:spcBef>
                <a:spcPts val="600"/>
              </a:spcBef>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bewegliche Teile können einfrieren bzw. festfrieren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Schiffe können nicht weiterfahren</a:t>
            </a:r>
          </a:p>
          <a:p>
            <a:pPr>
              <a:spcBef>
                <a:spcPts val="600"/>
              </a:spcBef>
              <a:buClr>
                <a:srgbClr val="189BC4"/>
              </a:buClr>
            </a:pPr>
            <a:r>
              <a:rPr lang="de-AT" sz="2000" dirty="0">
                <a:solidFill>
                  <a:schemeClr val="accent1"/>
                </a:solidFill>
                <a:latin typeface="Corbel" panose="020B0503020204020204" pitchFamily="34" charset="0"/>
                <a:sym typeface="Wingdings" panose="05000000000000000000" pitchFamily="2" charset="2"/>
              </a:rPr>
              <a:t>Schutz vor Eis in Häfen</a:t>
            </a:r>
          </a:p>
          <a:p>
            <a:pPr>
              <a:buClr>
                <a:srgbClr val="189BC4"/>
              </a:buClr>
            </a:pPr>
            <a:endParaRPr lang="de-AT" sz="2000" dirty="0">
              <a:solidFill>
                <a:schemeClr val="accent1"/>
              </a:solidFill>
              <a:latin typeface="Corbel" panose="020B0503020204020204" pitchFamily="34" charset="0"/>
              <a:sym typeface="Wingdings" panose="05000000000000000000" pitchFamily="2" charset="2"/>
            </a:endParaRPr>
          </a:p>
        </p:txBody>
      </p:sp>
      <p:sp>
        <p:nvSpPr>
          <p:cNvPr id="17" name="TextBox 5"/>
          <p:cNvSpPr txBox="1"/>
          <p:nvPr/>
        </p:nvSpPr>
        <p:spPr>
          <a:xfrm>
            <a:off x="7236296" y="6470610"/>
            <a:ext cx="2032288" cy="215444"/>
          </a:xfrm>
          <a:prstGeom prst="rect">
            <a:avLst/>
          </a:prstGeom>
          <a:noFill/>
        </p:spPr>
        <p:txBody>
          <a:bodyPr wrap="square" rtlCol="0">
            <a:spAutoFit/>
          </a:bodyPr>
          <a:lstStyle/>
          <a:p>
            <a:r>
              <a:rPr lang="de-DE" sz="800" dirty="0">
                <a:solidFill>
                  <a:schemeClr val="accent1"/>
                </a:solidFill>
              </a:rPr>
              <a:t>Quelle: Juha Schweighofer, Ulrich </a:t>
            </a:r>
            <a:r>
              <a:rPr lang="de-DE" sz="800" dirty="0" err="1">
                <a:solidFill>
                  <a:schemeClr val="accent1"/>
                </a:solidFill>
              </a:rPr>
              <a:t>Maniak</a:t>
            </a:r>
            <a:endParaRPr lang="en-US" sz="800" dirty="0">
              <a:solidFill>
                <a:schemeClr val="accent1"/>
              </a:solidFill>
            </a:endParaRPr>
          </a:p>
        </p:txBody>
      </p:sp>
      <p:sp>
        <p:nvSpPr>
          <p:cNvPr id="18" name="Slide Number Placeholder 4"/>
          <p:cNvSpPr txBox="1">
            <a:spLocks/>
          </p:cNvSpPr>
          <p:nvPr/>
        </p:nvSpPr>
        <p:spPr>
          <a:xfrm>
            <a:off x="7812360" y="6667248"/>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pic>
        <p:nvPicPr>
          <p:cNvPr id="9" name="Grafik 8"/>
          <p:cNvPicPr>
            <a:picLocks noChangeAspect="1"/>
          </p:cNvPicPr>
          <p:nvPr/>
        </p:nvPicPr>
        <p:blipFill>
          <a:blip r:embed="rId4"/>
          <a:stretch>
            <a:fillRect/>
          </a:stretch>
        </p:blipFill>
        <p:spPr>
          <a:xfrm>
            <a:off x="5568170" y="3077623"/>
            <a:ext cx="3575830" cy="2382955"/>
          </a:xfrm>
          <a:prstGeom prst="rect">
            <a:avLst/>
          </a:prstGeom>
        </p:spPr>
      </p:pic>
      <p:sp>
        <p:nvSpPr>
          <p:cNvPr id="25" name="TextBox 5"/>
          <p:cNvSpPr txBox="1"/>
          <p:nvPr/>
        </p:nvSpPr>
        <p:spPr>
          <a:xfrm>
            <a:off x="5568170" y="3084631"/>
            <a:ext cx="845822"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831451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027839-37F6-4389-8B67-23D225630BDA}" type="datetime6">
              <a:rPr lang="de-AT" smtClean="0">
                <a:solidFill>
                  <a:schemeClr val="accent1"/>
                </a:solidFill>
              </a:rPr>
              <a:t>September 22</a:t>
            </a:fld>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pPr/>
              <a:t>22</a:t>
            </a:fld>
            <a:endParaRPr lang="de-AT" dirty="0"/>
          </a:p>
        </p:txBody>
      </p:sp>
      <p:sp>
        <p:nvSpPr>
          <p:cNvPr id="22" name="Title 1"/>
          <p:cNvSpPr txBox="1">
            <a:spLocks/>
          </p:cNvSpPr>
          <p:nvPr/>
        </p:nvSpPr>
        <p:spPr>
          <a:xfrm>
            <a:off x="449412" y="407323"/>
            <a:ext cx="5418732" cy="990600"/>
          </a:xfrm>
          <a:prstGeom prst="rect">
            <a:avLst/>
          </a:prstGeom>
        </p:spPr>
        <p:txBody>
          <a:bodyPr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en-US" dirty="0">
                <a:solidFill>
                  <a:schemeClr val="accent1"/>
                </a:solidFill>
                <a:latin typeface="Corbel" panose="020B0503020204020204" pitchFamily="34" charset="0"/>
              </a:rPr>
              <a:t>Wetter - Wind</a:t>
            </a:r>
            <a:br>
              <a:rPr lang="en-US" sz="54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400" b="0" dirty="0">
              <a:solidFill>
                <a:schemeClr val="accent1"/>
              </a:solidFill>
              <a:latin typeface="Corbel" panose="020B0503020204020204" pitchFamily="34" charset="0"/>
            </a:endParaRPr>
          </a:p>
        </p:txBody>
      </p:sp>
      <p:sp>
        <p:nvSpPr>
          <p:cNvPr id="26" name="Content Placeholder 2"/>
          <p:cNvSpPr txBox="1">
            <a:spLocks/>
          </p:cNvSpPr>
          <p:nvPr/>
        </p:nvSpPr>
        <p:spPr>
          <a:xfrm>
            <a:off x="423438" y="1743013"/>
            <a:ext cx="7892977" cy="3951288"/>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189BC4"/>
              </a:buClr>
            </a:pPr>
            <a:r>
              <a:rPr lang="de-AT" sz="1800" dirty="0">
                <a:solidFill>
                  <a:schemeClr val="accent1"/>
                </a:solidFill>
                <a:latin typeface="Corbel" panose="020B0503020204020204" pitchFamily="34" charset="0"/>
              </a:rPr>
              <a:t>Auswirkungen variieren je nach Schiffstyp und transportierter Ladung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je tiefer das Schiff im Wasser liegt und je weniger hoch es ist, umso weniger Angriffsfläche bietet es</a:t>
            </a:r>
            <a:endParaRPr lang="en-GB" sz="1600" dirty="0">
              <a:solidFill>
                <a:schemeClr val="accent1"/>
              </a:solidFill>
              <a:latin typeface="Corbel" panose="020B0503020204020204" pitchFamily="34" charset="0"/>
            </a:endParaRPr>
          </a:p>
          <a:p>
            <a:pPr>
              <a:buClr>
                <a:srgbClr val="189BC4"/>
              </a:buClr>
            </a:pPr>
            <a:endParaRPr lang="de-AT" sz="1800" b="1"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Containertransporte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Stabilitätsprobleme durch Krängen (seitliches Neigen)</a:t>
            </a:r>
          </a:p>
          <a:p>
            <a:pPr lvl="2">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kann zur Überflutung des Laderaums führen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ungesicherte Container können ins Rutschen geraten</a:t>
            </a:r>
            <a:endParaRPr lang="de-AT" sz="2000" dirty="0">
              <a:solidFill>
                <a:schemeClr val="accent1"/>
              </a:solidFill>
              <a:latin typeface="Corbel" panose="020B0503020204020204" pitchFamily="34" charset="0"/>
            </a:endParaRPr>
          </a:p>
          <a:p>
            <a:pPr>
              <a:buClr>
                <a:srgbClr val="189BC4"/>
              </a:buClr>
            </a:pPr>
            <a:endParaRPr lang="de-AT" sz="1800" b="1"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Folgen</a:t>
            </a:r>
            <a:r>
              <a:rPr lang="en-GB" sz="1800" b="1" dirty="0">
                <a:solidFill>
                  <a:srgbClr val="189BC4"/>
                </a:solidFill>
                <a:latin typeface="Corbel" panose="020B0503020204020204" pitchFamily="34" charset="0"/>
              </a:rPr>
              <a:t>: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Unterbrechungen des Transportes</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reduzierte Manövrierfähigkeit</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Kollisionen mit der Wasserstraßeninfrastruktur</a:t>
            </a:r>
          </a:p>
          <a:p>
            <a:pPr>
              <a:buClr>
                <a:srgbClr val="189BC4"/>
              </a:buClr>
            </a:pPr>
            <a:endParaRPr lang="de-AT" sz="2000" dirty="0">
              <a:solidFill>
                <a:schemeClr val="accent1"/>
              </a:solidFill>
              <a:latin typeface="Corbel" panose="020B0503020204020204" pitchFamily="34" charset="0"/>
              <a:sym typeface="Wingdings" panose="05000000000000000000" pitchFamily="2" charset="2"/>
            </a:endParaRPr>
          </a:p>
        </p:txBody>
      </p:sp>
      <p:sp>
        <p:nvSpPr>
          <p:cNvPr id="17" name="TextBox 5"/>
          <p:cNvSpPr txBox="1"/>
          <p:nvPr/>
        </p:nvSpPr>
        <p:spPr>
          <a:xfrm>
            <a:off x="7884368" y="6451804"/>
            <a:ext cx="1456224" cy="215444"/>
          </a:xfrm>
          <a:prstGeom prst="rect">
            <a:avLst/>
          </a:prstGeom>
          <a:noFill/>
        </p:spPr>
        <p:txBody>
          <a:bodyPr wrap="square" rtlCol="0">
            <a:spAutoFit/>
          </a:bodyPr>
          <a:lstStyle/>
          <a:p>
            <a:r>
              <a:rPr lang="de-DE" sz="800" dirty="0">
                <a:solidFill>
                  <a:schemeClr val="accent1"/>
                </a:solidFill>
              </a:rPr>
              <a:t>Quelle: Juha Schweighofer</a:t>
            </a:r>
            <a:endParaRPr lang="en-US" sz="800" dirty="0">
              <a:solidFill>
                <a:schemeClr val="accent1"/>
              </a:solidFill>
            </a:endParaRPr>
          </a:p>
        </p:txBody>
      </p:sp>
      <p:sp>
        <p:nvSpPr>
          <p:cNvPr id="18" name="Slide Number Placeholder 4"/>
          <p:cNvSpPr txBox="1">
            <a:spLocks/>
          </p:cNvSpPr>
          <p:nvPr/>
        </p:nvSpPr>
        <p:spPr>
          <a:xfrm>
            <a:off x="7812360" y="6667248"/>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grpSp>
        <p:nvGrpSpPr>
          <p:cNvPr id="25" name="Gruppieren 24"/>
          <p:cNvGrpSpPr/>
          <p:nvPr/>
        </p:nvGrpSpPr>
        <p:grpSpPr>
          <a:xfrm>
            <a:off x="1511541" y="5930610"/>
            <a:ext cx="6014901" cy="540000"/>
            <a:chOff x="3096555" y="687179"/>
            <a:chExt cx="5809816" cy="540000"/>
          </a:xfrm>
          <a:solidFill>
            <a:schemeClr val="bg1"/>
          </a:solidFill>
        </p:grpSpPr>
        <p:sp>
          <p:nvSpPr>
            <p:cNvPr id="27" name="Textfeld 26"/>
            <p:cNvSpPr txBox="1"/>
            <p:nvPr/>
          </p:nvSpPr>
          <p:spPr>
            <a:xfrm>
              <a:off x="3096555" y="687179"/>
              <a:ext cx="5809816" cy="540000"/>
            </a:xfrm>
            <a:prstGeom prst="rect">
              <a:avLst/>
            </a:prstGeom>
            <a:grpFill/>
            <a:ln w="28575">
              <a:solidFill>
                <a:srgbClr val="189BC4"/>
              </a:solidFill>
            </a:ln>
          </p:spPr>
          <p:txBody>
            <a:bodyPr wrap="square" rtlCol="0" anchor="ctr">
              <a:spAutoFit/>
            </a:bodyPr>
            <a:lstStyle/>
            <a:p>
              <a:pPr lvl="1" algn="r"/>
              <a:r>
                <a:rPr lang="de-AT" sz="2200" b="1" dirty="0">
                  <a:solidFill>
                    <a:schemeClr val="accent1"/>
                  </a:solidFill>
                  <a:latin typeface="Corbel" panose="020B0503020204020204" pitchFamily="34" charset="0"/>
                </a:rPr>
                <a:t>geringer</a:t>
              </a:r>
              <a:r>
                <a:rPr lang="en-US" sz="2200" b="1" dirty="0">
                  <a:solidFill>
                    <a:schemeClr val="accent1"/>
                  </a:solidFill>
                  <a:latin typeface="Corbel" panose="020B0503020204020204" pitchFamily="34" charset="0"/>
                </a:rPr>
                <a:t> </a:t>
              </a:r>
              <a:r>
                <a:rPr lang="de-AT" sz="2200" b="1" dirty="0">
                  <a:solidFill>
                    <a:schemeClr val="accent1"/>
                  </a:solidFill>
                  <a:latin typeface="Corbel" panose="020B0503020204020204" pitchFamily="34" charset="0"/>
                </a:rPr>
                <a:t>Einfluss</a:t>
              </a:r>
              <a:r>
                <a:rPr lang="en-US" sz="2200" b="1" dirty="0">
                  <a:solidFill>
                    <a:schemeClr val="accent1"/>
                  </a:solidFill>
                  <a:latin typeface="Corbel" panose="020B0503020204020204" pitchFamily="34" charset="0"/>
                </a:rPr>
                <a:t> auf die </a:t>
              </a:r>
              <a:r>
                <a:rPr lang="de-AT" sz="2200" b="1" dirty="0">
                  <a:solidFill>
                    <a:schemeClr val="accent1"/>
                  </a:solidFill>
                  <a:latin typeface="Corbel" panose="020B0503020204020204" pitchFamily="34" charset="0"/>
                </a:rPr>
                <a:t>Binnenschifffahrt</a:t>
              </a:r>
              <a:r>
                <a:rPr lang="en-US" sz="2200" b="1" dirty="0">
                  <a:solidFill>
                    <a:schemeClr val="accent1"/>
                  </a:solidFill>
                  <a:latin typeface="Corbel" panose="020B0503020204020204" pitchFamily="34" charset="0"/>
                </a:rPr>
                <a:t>!</a:t>
              </a:r>
              <a:endParaRPr lang="en-US" sz="2200" dirty="0">
                <a:solidFill>
                  <a:schemeClr val="accent1"/>
                </a:solidFill>
                <a:latin typeface="Corbel" panose="020B0503020204020204" pitchFamily="34" charset="0"/>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68510" y="718725"/>
              <a:ext cx="412022" cy="47690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Grafik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27846" y="2551184"/>
            <a:ext cx="3516154" cy="2334946"/>
          </a:xfrm>
          <a:prstGeom prst="rect">
            <a:avLst/>
          </a:prstGeom>
        </p:spPr>
      </p:pic>
      <p:sp>
        <p:nvSpPr>
          <p:cNvPr id="29" name="TextBox 5"/>
          <p:cNvSpPr txBox="1"/>
          <p:nvPr/>
        </p:nvSpPr>
        <p:spPr>
          <a:xfrm>
            <a:off x="5580112" y="2551184"/>
            <a:ext cx="84582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36700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027839-37F6-4389-8B67-23D225630BDA}" type="datetime6">
              <a:rPr lang="de-AT" smtClean="0">
                <a:solidFill>
                  <a:schemeClr val="accent1"/>
                </a:solidFill>
              </a:rPr>
              <a:t>September 22</a:t>
            </a:fld>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pPr/>
              <a:t>23</a:t>
            </a:fld>
            <a:endParaRPr lang="de-AT" dirty="0"/>
          </a:p>
        </p:txBody>
      </p:sp>
      <p:sp>
        <p:nvSpPr>
          <p:cNvPr id="22" name="Title 1"/>
          <p:cNvSpPr txBox="1">
            <a:spLocks/>
          </p:cNvSpPr>
          <p:nvPr/>
        </p:nvSpPr>
        <p:spPr>
          <a:xfrm>
            <a:off x="449412" y="407323"/>
            <a:ext cx="5418732" cy="990600"/>
          </a:xfrm>
          <a:prstGeom prst="rect">
            <a:avLst/>
          </a:prstGeom>
        </p:spPr>
        <p:txBody>
          <a:bodyPr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en-US" dirty="0">
                <a:solidFill>
                  <a:schemeClr val="accent1"/>
                </a:solidFill>
                <a:latin typeface="Corbel" panose="020B0503020204020204" pitchFamily="34" charset="0"/>
              </a:rPr>
              <a:t>Wetter - </a:t>
            </a:r>
            <a:r>
              <a:rPr lang="de-AT" dirty="0">
                <a:solidFill>
                  <a:schemeClr val="accent1"/>
                </a:solidFill>
                <a:latin typeface="Corbel" panose="020B0503020204020204" pitchFamily="34" charset="0"/>
              </a:rPr>
              <a:t>Sichtweite</a:t>
            </a:r>
            <a:br>
              <a:rPr lang="en-US" sz="54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400" b="0" dirty="0">
              <a:solidFill>
                <a:schemeClr val="accent1"/>
              </a:solidFill>
              <a:latin typeface="Corbel" panose="020B0503020204020204" pitchFamily="34" charset="0"/>
            </a:endParaRPr>
          </a:p>
        </p:txBody>
      </p:sp>
      <p:sp>
        <p:nvSpPr>
          <p:cNvPr id="24" name="Content Placeholder 2"/>
          <p:cNvSpPr txBox="1">
            <a:spLocks/>
          </p:cNvSpPr>
          <p:nvPr/>
        </p:nvSpPr>
        <p:spPr>
          <a:xfrm>
            <a:off x="433536" y="1772816"/>
            <a:ext cx="8229600" cy="3951288"/>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189BC4"/>
              </a:buClr>
            </a:pPr>
            <a:r>
              <a:rPr lang="de-AT" sz="1800" dirty="0">
                <a:solidFill>
                  <a:schemeClr val="accent1"/>
                </a:solidFill>
                <a:latin typeface="Corbel" panose="020B0503020204020204" pitchFamily="34" charset="0"/>
              </a:rPr>
              <a:t>verursacht zum Beispiel durch Nebel, Regen, Dunst, Schneefall,…</a:t>
            </a:r>
          </a:p>
          <a:p>
            <a:pPr>
              <a:buClr>
                <a:srgbClr val="189BC4"/>
              </a:buClr>
            </a:pPr>
            <a:r>
              <a:rPr lang="de-AT" sz="1800" dirty="0">
                <a:solidFill>
                  <a:schemeClr val="accent1"/>
                </a:solidFill>
                <a:latin typeface="Corbel" panose="020B0503020204020204" pitchFamily="34" charset="0"/>
              </a:rPr>
              <a:t>Navigation per Radar notwendig</a:t>
            </a:r>
          </a:p>
          <a:p>
            <a:pPr>
              <a:buClr>
                <a:srgbClr val="189BC4"/>
              </a:buClr>
            </a:pPr>
            <a:r>
              <a:rPr lang="de-AT" sz="1800" dirty="0">
                <a:solidFill>
                  <a:schemeClr val="accent1"/>
                </a:solidFill>
                <a:latin typeface="Corbel" panose="020B0503020204020204" pitchFamily="34" charset="0"/>
              </a:rPr>
              <a:t>benutzen von Radar nur erlaubt, wenn: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das Fahrzeug mit einem für die Binnenschifffahrt geeignetem Radargerät ausgestattet ist</a:t>
            </a:r>
          </a:p>
          <a:p>
            <a:pPr lvl="2">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Ausrüstung muss in gutem Betriebszustand sein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sich an Bord eine Person befindet, die ein Radarpatent besitzt</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Fahrzeug mit einem Schallgerät ausgerüstet ist</a:t>
            </a:r>
          </a:p>
          <a:p>
            <a:pPr marL="0" indent="0">
              <a:buNone/>
            </a:pPr>
            <a:endParaRPr lang="en-US" sz="900" u="sng"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Folgen</a:t>
            </a:r>
            <a:r>
              <a:rPr lang="en-US" sz="1800" b="1" dirty="0">
                <a:solidFill>
                  <a:srgbClr val="189BC4"/>
                </a:solidFill>
                <a:latin typeface="Corbel" panose="020B0503020204020204" pitchFamily="34" charset="0"/>
              </a:rPr>
              <a:t>: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Auftreten von Verzögerungen durch </a:t>
            </a:r>
            <a:br>
              <a:rPr lang="de-AT" sz="1600" dirty="0">
                <a:solidFill>
                  <a:schemeClr val="accent1"/>
                </a:solidFill>
                <a:latin typeface="Corbel" panose="020B0503020204020204" pitchFamily="34" charset="0"/>
              </a:rPr>
            </a:br>
            <a:r>
              <a:rPr lang="de-AT" sz="1600" dirty="0">
                <a:solidFill>
                  <a:schemeClr val="accent1"/>
                </a:solidFill>
                <a:latin typeface="Corbel" panose="020B0503020204020204" pitchFamily="34" charset="0"/>
              </a:rPr>
              <a:t>Transportunterbrechungen und</a:t>
            </a:r>
            <a:br>
              <a:rPr lang="de-AT" sz="1600" dirty="0">
                <a:solidFill>
                  <a:schemeClr val="accent1"/>
                </a:solidFill>
                <a:latin typeface="Corbel" panose="020B0503020204020204" pitchFamily="34" charset="0"/>
              </a:rPr>
            </a:br>
            <a:r>
              <a:rPr lang="de-AT" sz="1600" dirty="0">
                <a:solidFill>
                  <a:schemeClr val="accent1"/>
                </a:solidFill>
                <a:latin typeface="Corbel" panose="020B0503020204020204" pitchFamily="34" charset="0"/>
              </a:rPr>
              <a:t>Geschwindigkeitsreduzierungen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Kollisionen mit Wasserstraßeninfrastruktur</a:t>
            </a:r>
          </a:p>
        </p:txBody>
      </p:sp>
      <p:sp>
        <p:nvSpPr>
          <p:cNvPr id="17" name="TextBox 5"/>
          <p:cNvSpPr txBox="1"/>
          <p:nvPr/>
        </p:nvSpPr>
        <p:spPr>
          <a:xfrm>
            <a:off x="6422130" y="6451804"/>
            <a:ext cx="2780459" cy="215444"/>
          </a:xfrm>
          <a:prstGeom prst="rect">
            <a:avLst/>
          </a:prstGeom>
          <a:noFill/>
        </p:spPr>
        <p:txBody>
          <a:bodyPr wrap="square" rtlCol="0">
            <a:spAutoFit/>
          </a:bodyPr>
          <a:lstStyle/>
          <a:p>
            <a:r>
              <a:rPr lang="de-DE" sz="800" dirty="0">
                <a:solidFill>
                  <a:schemeClr val="accent1"/>
                </a:solidFill>
              </a:rPr>
              <a:t>Quelle: Juha Schweighofer, Wirtschaftskommission für Europa</a:t>
            </a:r>
            <a:endParaRPr lang="en-US" sz="800" dirty="0">
              <a:solidFill>
                <a:schemeClr val="accent1"/>
              </a:solidFill>
            </a:endParaRPr>
          </a:p>
        </p:txBody>
      </p:sp>
      <p:sp>
        <p:nvSpPr>
          <p:cNvPr id="18" name="Slide Number Placeholder 4"/>
          <p:cNvSpPr txBox="1">
            <a:spLocks/>
          </p:cNvSpPr>
          <p:nvPr/>
        </p:nvSpPr>
        <p:spPr>
          <a:xfrm>
            <a:off x="7812360" y="6667248"/>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grpSp>
        <p:nvGrpSpPr>
          <p:cNvPr id="25" name="Gruppieren 24"/>
          <p:cNvGrpSpPr/>
          <p:nvPr/>
        </p:nvGrpSpPr>
        <p:grpSpPr>
          <a:xfrm>
            <a:off x="1540885" y="5890728"/>
            <a:ext cx="6014901" cy="540000"/>
            <a:chOff x="3096555" y="687179"/>
            <a:chExt cx="5809816" cy="540000"/>
          </a:xfrm>
          <a:solidFill>
            <a:schemeClr val="bg1"/>
          </a:solidFill>
        </p:grpSpPr>
        <p:sp>
          <p:nvSpPr>
            <p:cNvPr id="27" name="Textfeld 26"/>
            <p:cNvSpPr txBox="1"/>
            <p:nvPr/>
          </p:nvSpPr>
          <p:spPr>
            <a:xfrm>
              <a:off x="3096555" y="687179"/>
              <a:ext cx="5809816" cy="540000"/>
            </a:xfrm>
            <a:prstGeom prst="rect">
              <a:avLst/>
            </a:prstGeom>
            <a:grpFill/>
            <a:ln w="28575">
              <a:solidFill>
                <a:srgbClr val="189BC4"/>
              </a:solidFill>
            </a:ln>
          </p:spPr>
          <p:txBody>
            <a:bodyPr wrap="square" rtlCol="0" anchor="ctr">
              <a:spAutoFit/>
            </a:bodyPr>
            <a:lstStyle/>
            <a:p>
              <a:pPr lvl="1" algn="r"/>
              <a:r>
                <a:rPr lang="de-AT" sz="2200" b="1" dirty="0">
                  <a:solidFill>
                    <a:schemeClr val="accent1"/>
                  </a:solidFill>
                  <a:latin typeface="Corbel" panose="020B0503020204020204" pitchFamily="34" charset="0"/>
                </a:rPr>
                <a:t>geringer</a:t>
              </a:r>
              <a:r>
                <a:rPr lang="en-US" sz="2200" b="1" dirty="0">
                  <a:solidFill>
                    <a:schemeClr val="accent1"/>
                  </a:solidFill>
                  <a:latin typeface="Corbel" panose="020B0503020204020204" pitchFamily="34" charset="0"/>
                </a:rPr>
                <a:t> </a:t>
              </a:r>
              <a:r>
                <a:rPr lang="de-AT" sz="2200" b="1" dirty="0">
                  <a:solidFill>
                    <a:schemeClr val="accent1"/>
                  </a:solidFill>
                  <a:latin typeface="Corbel" panose="020B0503020204020204" pitchFamily="34" charset="0"/>
                </a:rPr>
                <a:t>Einfluss</a:t>
              </a:r>
              <a:r>
                <a:rPr lang="en-US" sz="2200" b="1" dirty="0">
                  <a:solidFill>
                    <a:schemeClr val="accent1"/>
                  </a:solidFill>
                  <a:latin typeface="Corbel" panose="020B0503020204020204" pitchFamily="34" charset="0"/>
                </a:rPr>
                <a:t> auf die </a:t>
              </a:r>
              <a:r>
                <a:rPr lang="de-AT" sz="2200" b="1" dirty="0">
                  <a:solidFill>
                    <a:schemeClr val="accent1"/>
                  </a:solidFill>
                  <a:latin typeface="Corbel" panose="020B0503020204020204" pitchFamily="34" charset="0"/>
                </a:rPr>
                <a:t>Binnenschifffahrt</a:t>
              </a:r>
              <a:r>
                <a:rPr lang="en-US" sz="2200" b="1" dirty="0">
                  <a:solidFill>
                    <a:schemeClr val="accent1"/>
                  </a:solidFill>
                  <a:latin typeface="Corbel" panose="020B0503020204020204" pitchFamily="34" charset="0"/>
                </a:rPr>
                <a:t>!</a:t>
              </a:r>
              <a:endParaRPr lang="en-US" sz="2200" dirty="0">
                <a:solidFill>
                  <a:schemeClr val="accent1"/>
                </a:solidFill>
                <a:latin typeface="Corbel" panose="020B0503020204020204" pitchFamily="34" charset="0"/>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68510" y="718725"/>
              <a:ext cx="412022" cy="47690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Grafik 1"/>
          <p:cNvPicPr>
            <a:picLocks noChangeAspect="1"/>
          </p:cNvPicPr>
          <p:nvPr/>
        </p:nvPicPr>
        <p:blipFill>
          <a:blip r:embed="rId4"/>
          <a:stretch>
            <a:fillRect/>
          </a:stretch>
        </p:blipFill>
        <p:spPr>
          <a:xfrm>
            <a:off x="5868144" y="3586559"/>
            <a:ext cx="3275856" cy="2172605"/>
          </a:xfrm>
          <a:prstGeom prst="rect">
            <a:avLst/>
          </a:prstGeom>
        </p:spPr>
      </p:pic>
      <p:sp>
        <p:nvSpPr>
          <p:cNvPr id="29" name="TextBox 5"/>
          <p:cNvSpPr txBox="1"/>
          <p:nvPr/>
        </p:nvSpPr>
        <p:spPr>
          <a:xfrm>
            <a:off x="5862137" y="3594649"/>
            <a:ext cx="1008112" cy="215444"/>
          </a:xfrm>
          <a:prstGeom prst="rect">
            <a:avLst/>
          </a:prstGeom>
          <a:noFill/>
        </p:spPr>
        <p:txBody>
          <a:bodyPr wrap="square" rtlCol="0">
            <a:spAutoFit/>
          </a:bodyPr>
          <a:lstStyle/>
          <a:p>
            <a:r>
              <a:rPr lang="de-DE" sz="800" dirty="0">
                <a:solidFill>
                  <a:schemeClr val="bg1">
                    <a:lumMod val="95000"/>
                  </a:schemeClr>
                </a:solidFill>
                <a:latin typeface="Corbel" panose="020B0503020204020204" pitchFamily="34" charset="0"/>
              </a:rPr>
              <a:t>Quelle: </a:t>
            </a:r>
            <a:r>
              <a:rPr lang="de-DE" sz="800" dirty="0" err="1">
                <a:solidFill>
                  <a:schemeClr val="bg1">
                    <a:lumMod val="95000"/>
                  </a:schemeClr>
                </a:solidFill>
                <a:latin typeface="Corbel" panose="020B0503020204020204" pitchFamily="34" charset="0"/>
              </a:rPr>
              <a:t>viadonau</a:t>
            </a:r>
            <a:endParaRPr lang="en-US" sz="800" dirty="0">
              <a:solidFill>
                <a:schemeClr val="bg1">
                  <a:lumMod val="95000"/>
                </a:schemeClr>
              </a:solidFill>
              <a:latin typeface="Corbel" panose="020B0503020204020204" pitchFamily="34" charset="0"/>
            </a:endParaRPr>
          </a:p>
        </p:txBody>
      </p:sp>
    </p:spTree>
    <p:extLst>
      <p:ext uri="{BB962C8B-B14F-4D97-AF65-F5344CB8AC3E}">
        <p14:creationId xmlns:p14="http://schemas.microsoft.com/office/powerpoint/2010/main" val="979628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987008" cy="990600"/>
          </a:xfrm>
        </p:spPr>
        <p:txBody>
          <a:bodyPr>
            <a:normAutofit/>
          </a:bodyPr>
          <a:lstStyle/>
          <a:p>
            <a:r>
              <a:rPr lang="de-AT" dirty="0">
                <a:solidFill>
                  <a:schemeClr val="accent1"/>
                </a:solidFill>
                <a:latin typeface="Corbel" panose="020B0503020204020204" pitchFamily="34" charset="0"/>
              </a:rPr>
              <a:t>Brücken</a:t>
            </a:r>
            <a:br>
              <a:rPr lang="en-US" sz="20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US" sz="20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60518"/>
            <a:ext cx="5482952" cy="4776192"/>
          </a:xfrm>
        </p:spPr>
        <p:txBody>
          <a:bodyPr>
            <a:normAutofit/>
          </a:bodyPr>
          <a:lstStyle/>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können eine </a:t>
            </a:r>
            <a:r>
              <a:rPr lang="de-AT" sz="1800" b="1" dirty="0">
                <a:solidFill>
                  <a:srgbClr val="189BC4"/>
                </a:solidFill>
                <a:latin typeface="Corbel" panose="020B0503020204020204" pitchFamily="34" charset="0"/>
              </a:rPr>
              <a:t>Wasserstraße</a:t>
            </a:r>
            <a:r>
              <a:rPr lang="de-AT" sz="1800" dirty="0">
                <a:solidFill>
                  <a:schemeClr val="accent1"/>
                </a:solidFill>
                <a:latin typeface="Corbel" panose="020B0503020204020204" pitchFamily="34" charset="0"/>
              </a:rPr>
              <a:t>, eine </a:t>
            </a:r>
            <a:r>
              <a:rPr lang="de-AT" sz="1800" b="1" dirty="0">
                <a:solidFill>
                  <a:srgbClr val="189BC4"/>
                </a:solidFill>
                <a:latin typeface="Corbel" panose="020B0503020204020204" pitchFamily="34" charset="0"/>
              </a:rPr>
              <a:t>Hafeneinfahrt</a:t>
            </a:r>
            <a:r>
              <a:rPr lang="de-AT" sz="1800" dirty="0">
                <a:solidFill>
                  <a:schemeClr val="accent1"/>
                </a:solidFill>
                <a:latin typeface="Corbel" panose="020B0503020204020204" pitchFamily="34" charset="0"/>
              </a:rPr>
              <a:t> oder ein </a:t>
            </a:r>
            <a:r>
              <a:rPr lang="de-AT" sz="1800" b="1" dirty="0">
                <a:solidFill>
                  <a:srgbClr val="189BC4"/>
                </a:solidFill>
                <a:latin typeface="Corbel" panose="020B0503020204020204" pitchFamily="34" charset="0"/>
              </a:rPr>
              <a:t>Flusskraftwerk </a:t>
            </a:r>
            <a:r>
              <a:rPr lang="de-AT" sz="1800" dirty="0">
                <a:solidFill>
                  <a:schemeClr val="accent1"/>
                </a:solidFill>
                <a:latin typeface="Corbel" panose="020B0503020204020204" pitchFamily="34" charset="0"/>
              </a:rPr>
              <a:t>und damit eine Schleusenanlage überspannen</a:t>
            </a:r>
          </a:p>
          <a:p>
            <a:pPr>
              <a:buClr>
                <a:srgbClr val="189BC4"/>
              </a:buClr>
            </a:pPr>
            <a:endParaRPr lang="en-US" sz="1800" dirty="0">
              <a:solidFill>
                <a:schemeClr val="accent1"/>
              </a:solidFill>
              <a:latin typeface="Corbel" panose="020B0503020204020204" pitchFamily="34" charset="0"/>
            </a:endParaRPr>
          </a:p>
          <a:p>
            <a:pPr>
              <a:buClr>
                <a:srgbClr val="189BC4"/>
              </a:buClr>
            </a:pPr>
            <a:endParaRPr lang="en-US" sz="1800" dirty="0">
              <a:solidFill>
                <a:schemeClr val="accent1"/>
              </a:solidFill>
              <a:latin typeface="Corbel" panose="020B0503020204020204" pitchFamily="34" charset="0"/>
            </a:endParaRPr>
          </a:p>
          <a:p>
            <a:pPr>
              <a:buClr>
                <a:srgbClr val="189BC4"/>
              </a:buClr>
            </a:pPr>
            <a:endParaRPr lang="en-US" sz="1800" dirty="0">
              <a:solidFill>
                <a:schemeClr val="accent1"/>
              </a:solidFill>
              <a:latin typeface="Corbel" panose="020B0503020204020204" pitchFamily="34" charset="0"/>
            </a:endParaRPr>
          </a:p>
          <a:p>
            <a:pPr>
              <a:buClr>
                <a:srgbClr val="189BC4"/>
              </a:buClr>
            </a:pPr>
            <a:r>
              <a:rPr lang="de-AT" sz="1800" b="1" dirty="0" err="1">
                <a:solidFill>
                  <a:srgbClr val="189BC4"/>
                </a:solidFill>
                <a:latin typeface="Corbel" panose="020B0503020204020204" pitchFamily="34" charset="0"/>
              </a:rPr>
              <a:t>Brückendurchfahrten</a:t>
            </a:r>
            <a:r>
              <a:rPr lang="de-AT" sz="1800" dirty="0">
                <a:solidFill>
                  <a:schemeClr val="accent1"/>
                </a:solidFill>
                <a:latin typeface="Corbel" panose="020B0503020204020204" pitchFamily="34" charset="0"/>
              </a:rPr>
              <a:t> sind abhängig von:</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der Brückendurchfahrtshöhe</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der Fixpunkthöhe </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Wasserstand</a:t>
            </a:r>
            <a:r>
              <a:rPr lang="de-AT" sz="1800" dirty="0">
                <a:solidFill>
                  <a:schemeClr val="accent1"/>
                </a:solidFill>
                <a:latin typeface="Corbel" panose="020B0503020204020204" pitchFamily="34" charset="0"/>
                <a:sym typeface="Wingdings" panose="05000000000000000000" pitchFamily="2" charset="2"/>
              </a:rPr>
              <a:t> Fahrwasserbreite</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Abstand zwischen den Brückenpfeilern </a:t>
            </a:r>
          </a:p>
          <a:p>
            <a:pPr lvl="1"/>
            <a:endParaRPr lang="en-US"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5796136" y="3164235"/>
            <a:ext cx="3203848" cy="1968757"/>
          </a:xfrm>
          <a:prstGeom prst="rect">
            <a:avLst/>
          </a:prstGeom>
        </p:spPr>
      </p:pic>
      <p:sp>
        <p:nvSpPr>
          <p:cNvPr id="8" name="TextBox 5"/>
          <p:cNvSpPr txBox="1"/>
          <p:nvPr/>
        </p:nvSpPr>
        <p:spPr>
          <a:xfrm>
            <a:off x="8111226" y="6418657"/>
            <a:ext cx="1032774"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53422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4574" y="4376453"/>
            <a:ext cx="2699793" cy="1793601"/>
          </a:xfrm>
          <a:prstGeom prst="rect">
            <a:avLst/>
          </a:prstGeom>
        </p:spPr>
      </p:pic>
      <p:sp>
        <p:nvSpPr>
          <p:cNvPr id="5" name="Title 4"/>
          <p:cNvSpPr>
            <a:spLocks noGrp="1"/>
          </p:cNvSpPr>
          <p:nvPr>
            <p:ph type="title"/>
          </p:nvPr>
        </p:nvSpPr>
        <p:spPr>
          <a:xfrm>
            <a:off x="457200" y="404664"/>
            <a:ext cx="6491064" cy="990600"/>
          </a:xfrm>
        </p:spPr>
        <p:txBody>
          <a:bodyPr>
            <a:normAutofit/>
          </a:bodyPr>
          <a:lstStyle/>
          <a:p>
            <a:r>
              <a:rPr lang="de-AT" dirty="0">
                <a:solidFill>
                  <a:schemeClr val="accent1"/>
                </a:solidFill>
                <a:latin typeface="Corbel" panose="020B0503020204020204" pitchFamily="34" charset="0"/>
              </a:rPr>
              <a:t>Brücken</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en-GB" sz="2000" b="0" dirty="0">
              <a:solidFill>
                <a:schemeClr val="accent1"/>
              </a:solidFill>
              <a:latin typeface="Corbel" panose="020B0503020204020204" pitchFamily="34" charset="0"/>
            </a:endParaRPr>
          </a:p>
        </p:txBody>
      </p:sp>
      <p:sp>
        <p:nvSpPr>
          <p:cNvPr id="6" name="Content Placeholder 5"/>
          <p:cNvSpPr>
            <a:spLocks noGrp="1"/>
          </p:cNvSpPr>
          <p:nvPr>
            <p:ph idx="1"/>
          </p:nvPr>
        </p:nvSpPr>
        <p:spPr>
          <a:xfrm>
            <a:off x="3059832" y="1778949"/>
            <a:ext cx="5405087" cy="4776192"/>
          </a:xfrm>
        </p:spPr>
        <p:txBody>
          <a:bodyPr>
            <a:normAutofit/>
          </a:bodyPr>
          <a:lstStyle/>
          <a:p>
            <a:pPr>
              <a:spcBef>
                <a:spcPts val="600"/>
              </a:spcBef>
              <a:buClr>
                <a:srgbClr val="189BC4"/>
              </a:buClr>
            </a:pPr>
            <a:r>
              <a:rPr lang="en-GB" sz="1800" b="1" dirty="0">
                <a:solidFill>
                  <a:srgbClr val="189BC4"/>
                </a:solidFill>
                <a:latin typeface="Corbel" panose="020B0503020204020204" pitchFamily="34" charset="0"/>
              </a:rPr>
              <a:t>129 </a:t>
            </a:r>
            <a:r>
              <a:rPr lang="de-AT" sz="1800" b="1" dirty="0">
                <a:solidFill>
                  <a:srgbClr val="189BC4"/>
                </a:solidFill>
                <a:latin typeface="Corbel" panose="020B0503020204020204" pitchFamily="34" charset="0"/>
              </a:rPr>
              <a:t>Brücken </a:t>
            </a:r>
            <a:r>
              <a:rPr lang="de-AT" sz="1800" dirty="0">
                <a:solidFill>
                  <a:schemeClr val="accent1"/>
                </a:solidFill>
                <a:latin typeface="Corbel" panose="020B0503020204020204" pitchFamily="34" charset="0"/>
              </a:rPr>
              <a:t>entlang </a:t>
            </a:r>
            <a:r>
              <a:rPr lang="en-GB" sz="1800" dirty="0">
                <a:solidFill>
                  <a:schemeClr val="accent1"/>
                </a:solidFill>
                <a:latin typeface="Corbel" panose="020B0503020204020204" pitchFamily="34" charset="0"/>
              </a:rPr>
              <a:t>der </a:t>
            </a:r>
            <a:r>
              <a:rPr lang="de-AT" sz="1800" dirty="0">
                <a:solidFill>
                  <a:schemeClr val="accent1"/>
                </a:solidFill>
                <a:latin typeface="Corbel" panose="020B0503020204020204" pitchFamily="34" charset="0"/>
              </a:rPr>
              <a:t>Wasserstraße Donau</a:t>
            </a:r>
          </a:p>
          <a:p>
            <a:pPr>
              <a:spcBef>
                <a:spcPts val="2400"/>
              </a:spcBef>
              <a:buClr>
                <a:srgbClr val="189BC4"/>
              </a:buClr>
            </a:pPr>
            <a:r>
              <a:rPr lang="de-AT" sz="1800" dirty="0">
                <a:solidFill>
                  <a:schemeClr val="accent1"/>
                </a:solidFill>
                <a:latin typeface="Corbel" panose="020B0503020204020204" pitchFamily="34" charset="0"/>
              </a:rPr>
              <a:t>42 an der österreichischen Donaustrecke</a:t>
            </a:r>
          </a:p>
          <a:p>
            <a:pPr>
              <a:spcBef>
                <a:spcPts val="2400"/>
              </a:spcBef>
              <a:buClr>
                <a:srgbClr val="189BC4"/>
              </a:buClr>
            </a:pPr>
            <a:r>
              <a:rPr lang="de-AT" sz="1800" dirty="0">
                <a:solidFill>
                  <a:schemeClr val="accent1"/>
                </a:solidFill>
                <a:latin typeface="Corbel" panose="020B0503020204020204" pitchFamily="34" charset="0"/>
              </a:rPr>
              <a:t>auf der Oberen Donau: </a:t>
            </a:r>
            <a:r>
              <a:rPr lang="de-AT" sz="1800" b="1" dirty="0">
                <a:solidFill>
                  <a:srgbClr val="189BC4"/>
                </a:solidFill>
                <a:latin typeface="Corbel" panose="020B0503020204020204" pitchFamily="34" charset="0"/>
              </a:rPr>
              <a:t>maximal 2-3 </a:t>
            </a:r>
            <a:r>
              <a:rPr lang="de-AT" sz="1800" dirty="0">
                <a:solidFill>
                  <a:schemeClr val="accent1"/>
                </a:solidFill>
                <a:latin typeface="Corbel" panose="020B0503020204020204" pitchFamily="34" charset="0"/>
              </a:rPr>
              <a:t>lagige Containertransporte</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daher:  fast kein Containerverkehr auf der Oberen Donau </a:t>
            </a:r>
            <a:r>
              <a:rPr lang="en-GB" sz="1800" dirty="0">
                <a:solidFill>
                  <a:schemeClr val="accent1"/>
                </a:solidFill>
                <a:latin typeface="Corbel" panose="020B0503020204020204" pitchFamily="34" charset="0"/>
              </a:rPr>
              <a:t>(</a:t>
            </a:r>
            <a:r>
              <a:rPr lang="de-AT" sz="1800" dirty="0">
                <a:solidFill>
                  <a:schemeClr val="accent1"/>
                </a:solidFill>
                <a:latin typeface="Corbel" panose="020B0503020204020204" pitchFamily="34" charset="0"/>
              </a:rPr>
              <a:t>kaum</a:t>
            </a:r>
            <a:r>
              <a:rPr lang="en-GB" sz="1800"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profitabel</a:t>
            </a:r>
            <a:r>
              <a:rPr lang="en-GB" sz="1800" dirty="0">
                <a:solidFill>
                  <a:schemeClr val="accent1"/>
                </a:solidFill>
                <a:latin typeface="Corbel" panose="020B0503020204020204" pitchFamily="34" charset="0"/>
              </a:rPr>
              <a:t>)</a:t>
            </a:r>
          </a:p>
          <a:p>
            <a:pPr>
              <a:spcBef>
                <a:spcPts val="2400"/>
              </a:spcBef>
              <a:buClr>
                <a:srgbClr val="189BC4"/>
              </a:buClr>
            </a:pPr>
            <a:r>
              <a:rPr lang="de-AT" sz="1800" dirty="0">
                <a:solidFill>
                  <a:schemeClr val="accent1"/>
                </a:solidFill>
                <a:latin typeface="Corbel" panose="020B0503020204020204" pitchFamily="34" charset="0"/>
              </a:rPr>
              <a:t>überwiegend Containertransporte am Rhein</a:t>
            </a:r>
          </a:p>
          <a:p>
            <a:pPr>
              <a:spcBef>
                <a:spcPts val="2400"/>
              </a:spcBef>
            </a:pPr>
            <a:endParaRPr lang="en-GB" sz="1800" dirty="0">
              <a:solidFill>
                <a:schemeClr val="accent1"/>
              </a:solidFill>
              <a:latin typeface="Corbel" panose="020B0503020204020204" pitchFamily="34" charset="0"/>
            </a:endParaRPr>
          </a:p>
          <a:p>
            <a:pPr marL="271463" indent="-271463">
              <a:spcBef>
                <a:spcPts val="1800"/>
              </a:spcBef>
              <a:buNone/>
            </a:pPr>
            <a:r>
              <a:rPr lang="en-GB" sz="2000" b="1" dirty="0">
                <a:solidFill>
                  <a:srgbClr val="189BC4"/>
                </a:solidFill>
                <a:latin typeface="Corbel" panose="020B0503020204020204" pitchFamily="34" charset="0"/>
                <a:sym typeface="Wingdings" panose="05000000000000000000" pitchFamily="2" charset="2"/>
              </a:rPr>
              <a:t> </a:t>
            </a:r>
            <a:r>
              <a:rPr lang="de-AT" sz="2000" b="1" dirty="0">
                <a:solidFill>
                  <a:srgbClr val="189BC4"/>
                </a:solidFill>
                <a:latin typeface="Corbel" panose="020B0503020204020204" pitchFamily="34" charset="0"/>
                <a:sym typeface="Wingdings" panose="05000000000000000000" pitchFamily="2" charset="2"/>
              </a:rPr>
              <a:t>Beeinflussung der Wirtschaftlichkeit der</a:t>
            </a:r>
            <a:br>
              <a:rPr lang="de-AT" sz="2000" b="1" dirty="0">
                <a:solidFill>
                  <a:srgbClr val="189BC4"/>
                </a:solidFill>
                <a:latin typeface="Corbel" panose="020B0503020204020204" pitchFamily="34" charset="0"/>
                <a:sym typeface="Wingdings" panose="05000000000000000000" pitchFamily="2" charset="2"/>
              </a:rPr>
            </a:br>
            <a:r>
              <a:rPr lang="de-AT" sz="2000" b="1" dirty="0">
                <a:solidFill>
                  <a:srgbClr val="189BC4"/>
                </a:solidFill>
                <a:latin typeface="Corbel" panose="020B0503020204020204" pitchFamily="34" charset="0"/>
                <a:sym typeface="Wingdings" panose="05000000000000000000" pitchFamily="2" charset="2"/>
              </a:rPr>
              <a:t> Binnenschifffahrt</a:t>
            </a:r>
            <a:endParaRPr lang="de-AT" sz="2000" b="1" dirty="0">
              <a:solidFill>
                <a:srgbClr val="189BC4"/>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pic>
        <p:nvPicPr>
          <p:cNvPr id="7" name="Picture 6"/>
          <p:cNvPicPr/>
          <p:nvPr/>
        </p:nvPicPr>
        <p:blipFill rotWithShape="1">
          <a:blip r:embed="rId4" cstate="hqprint">
            <a:extLst>
              <a:ext uri="{28A0092B-C50C-407E-A947-70E740481C1C}">
                <a14:useLocalDpi xmlns:a14="http://schemas.microsoft.com/office/drawing/2010/main"/>
              </a:ext>
            </a:extLst>
          </a:blip>
          <a:srcRect/>
          <a:stretch/>
        </p:blipFill>
        <p:spPr bwMode="auto">
          <a:xfrm>
            <a:off x="-24573" y="1887043"/>
            <a:ext cx="2699792" cy="1759454"/>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a:off x="-24573" y="1909776"/>
            <a:ext cx="963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mn-lt"/>
              </a:rPr>
              <a:t>Quelle: viadonau</a:t>
            </a:r>
          </a:p>
        </p:txBody>
      </p:sp>
      <p:sp>
        <p:nvSpPr>
          <p:cNvPr id="11" name="Textfeld 1"/>
          <p:cNvSpPr txBox="1">
            <a:spLocks noChangeArrowheads="1"/>
          </p:cNvSpPr>
          <p:nvPr/>
        </p:nvSpPr>
        <p:spPr bwMode="auto">
          <a:xfrm>
            <a:off x="-24574" y="4399452"/>
            <a:ext cx="963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mn-lt"/>
              </a:rPr>
              <a:t>Quelle: viadonau</a:t>
            </a:r>
          </a:p>
        </p:txBody>
      </p:sp>
    </p:spTree>
    <p:extLst>
      <p:ext uri="{BB962C8B-B14F-4D97-AF65-F5344CB8AC3E}">
        <p14:creationId xmlns:p14="http://schemas.microsoft.com/office/powerpoint/2010/main" val="2877752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04664"/>
            <a:ext cx="6563072" cy="990600"/>
          </a:xfrm>
        </p:spPr>
        <p:txBody>
          <a:bodyPr>
            <a:normAutofit fontScale="90000"/>
          </a:bodyPr>
          <a:lstStyle/>
          <a:p>
            <a:r>
              <a:rPr lang="de-AT" sz="3100" dirty="0">
                <a:solidFill>
                  <a:schemeClr val="accent1"/>
                </a:solidFill>
                <a:latin typeface="Corbel" panose="020B0503020204020204" pitchFamily="34" charset="0"/>
              </a:rPr>
              <a:t>Geografische Lage und politische Bedeutung</a:t>
            </a:r>
            <a:br>
              <a:rPr lang="en-US" dirty="0">
                <a:solidFill>
                  <a:schemeClr val="accent1"/>
                </a:solidFill>
                <a:latin typeface="Corbel" panose="020B0503020204020204" pitchFamily="34" charset="0"/>
              </a:rPr>
            </a:br>
            <a:r>
              <a:rPr lang="de-AT" sz="2700" b="0" dirty="0">
                <a:solidFill>
                  <a:schemeClr val="accent1"/>
                </a:solidFill>
                <a:latin typeface="Corbel" panose="020B0503020204020204" pitchFamily="34" charset="0"/>
              </a:rPr>
              <a:t>Eigenschaften von Großwasserstraßen</a:t>
            </a:r>
            <a:endParaRPr lang="en-US" sz="27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35636"/>
            <a:ext cx="7817674" cy="4776192"/>
          </a:xfrm>
        </p:spPr>
        <p:txBody>
          <a:bodyPr>
            <a:normAutofit/>
          </a:bodyPr>
          <a:lstStyle/>
          <a:p>
            <a:pPr>
              <a:buClr>
                <a:srgbClr val="189BC4"/>
              </a:buClr>
            </a:pPr>
            <a:r>
              <a:rPr lang="de-AT" sz="1800" dirty="0">
                <a:solidFill>
                  <a:schemeClr val="accent1"/>
                </a:solidFill>
                <a:latin typeface="Corbel" panose="020B0503020204020204" pitchFamily="34" charset="0"/>
              </a:rPr>
              <a:t>schiffbare</a:t>
            </a:r>
            <a:r>
              <a:rPr lang="en-GB" sz="1800"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Wasserstraßen</a:t>
            </a:r>
            <a:r>
              <a:rPr lang="en-GB" sz="1800" dirty="0">
                <a:solidFill>
                  <a:schemeClr val="accent1"/>
                </a:solidFill>
                <a:latin typeface="Corbel" panose="020B0503020204020204" pitchFamily="34" charset="0"/>
              </a:rPr>
              <a:t>:</a:t>
            </a:r>
          </a:p>
          <a:p>
            <a:pPr lvl="1">
              <a:buClr>
                <a:srgbClr val="189BC4"/>
              </a:buClr>
              <a:buFont typeface="Symbol" panose="05050102010706020507" pitchFamily="18" charset="2"/>
              <a:buChar char="-"/>
            </a:pPr>
            <a:r>
              <a:rPr lang="de-AT" sz="1600" b="1" dirty="0">
                <a:solidFill>
                  <a:srgbClr val="189BC4"/>
                </a:solidFill>
                <a:latin typeface="Corbel" panose="020B0503020204020204" pitchFamily="34" charset="0"/>
              </a:rPr>
              <a:t>Global:</a:t>
            </a:r>
          </a:p>
          <a:p>
            <a:pPr lvl="2">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Asien (China, Russland, Vietnam), Nordamerika (USA) und Südamerika (Brasilien) haben die meisten verfügbaren Wasserstraßen</a:t>
            </a:r>
          </a:p>
          <a:p>
            <a:pPr lvl="1">
              <a:buClr>
                <a:srgbClr val="189BC4"/>
              </a:buClr>
              <a:buFont typeface="Symbol" panose="05050102010706020507" pitchFamily="18" charset="2"/>
              <a:buChar char="-"/>
            </a:pPr>
            <a:r>
              <a:rPr lang="de-AT" sz="1600" b="1" dirty="0">
                <a:solidFill>
                  <a:srgbClr val="189BC4"/>
                </a:solidFill>
                <a:latin typeface="Corbel" panose="020B0503020204020204" pitchFamily="34" charset="0"/>
              </a:rPr>
              <a:t>Europa:</a:t>
            </a:r>
          </a:p>
          <a:p>
            <a:pPr lvl="2">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Frankreich, Niederlande und Deutschland haben die meisten verfügbaren Wasserstraßen in Europa</a:t>
            </a:r>
          </a:p>
          <a:p>
            <a:pPr>
              <a:buClr>
                <a:srgbClr val="189BC4"/>
              </a:buClr>
            </a:pPr>
            <a:r>
              <a:rPr lang="de-AT" sz="1800" b="1" dirty="0" err="1">
                <a:solidFill>
                  <a:srgbClr val="FF0000"/>
                </a:solidFill>
                <a:latin typeface="Corbel" panose="020B0503020204020204" pitchFamily="34" charset="0"/>
              </a:rPr>
              <a:t>Hinterlandverkehr</a:t>
            </a:r>
            <a:r>
              <a:rPr lang="de-AT" sz="1800" b="1" dirty="0">
                <a:solidFill>
                  <a:srgbClr val="FF0000"/>
                </a:solidFill>
                <a:latin typeface="Corbel" panose="020B0503020204020204" pitchFamily="34" charset="0"/>
              </a:rPr>
              <a:t> </a:t>
            </a:r>
            <a:r>
              <a:rPr lang="de-AT" sz="1800" b="1" dirty="0">
                <a:solidFill>
                  <a:srgbClr val="FF0000"/>
                </a:solidFill>
                <a:latin typeface="Corbel" panose="020B0503020204020204" pitchFamily="34" charset="0"/>
                <a:sym typeface="Wingdings" panose="05000000000000000000" pitchFamily="2" charset="2"/>
              </a:rPr>
              <a:t></a:t>
            </a:r>
            <a:r>
              <a:rPr lang="de-AT" sz="1800" dirty="0">
                <a:solidFill>
                  <a:schemeClr val="accent1"/>
                </a:solidFill>
                <a:latin typeface="Corbel" panose="020B0503020204020204" pitchFamily="34" charset="0"/>
                <a:sym typeface="Wingdings" panose="05000000000000000000" pitchFamily="2" charset="2"/>
              </a:rPr>
              <a:t> </a:t>
            </a:r>
            <a:r>
              <a:rPr lang="de-AT" sz="1800" b="1" dirty="0">
                <a:solidFill>
                  <a:srgbClr val="FF0000"/>
                </a:solidFill>
                <a:latin typeface="Corbel" panose="020B0503020204020204" pitchFamily="34" charset="0"/>
                <a:sym typeface="Wingdings" panose="05000000000000000000" pitchFamily="2" charset="2"/>
              </a:rPr>
              <a:t>Folie 18</a:t>
            </a:r>
            <a:endParaRPr lang="de-AT" sz="1800" b="1" dirty="0">
              <a:solidFill>
                <a:srgbClr val="FF0000"/>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Industriestandorte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Wasserstraße </a:t>
            </a:r>
            <a:r>
              <a:rPr lang="de-AT" sz="1600" dirty="0">
                <a:solidFill>
                  <a:schemeClr val="accent1"/>
                </a:solidFill>
                <a:latin typeface="Corbel" panose="020B0503020204020204" pitchFamily="34" charset="0"/>
                <a:sym typeface="Wingdings" panose="05000000000000000000" pitchFamily="2" charset="2"/>
              </a:rPr>
              <a:t> Binnenschifffahrt</a:t>
            </a:r>
            <a:endParaRPr lang="de-AT" sz="16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Wasserspender und -speicher</a:t>
            </a:r>
          </a:p>
          <a:p>
            <a:pPr>
              <a:buClr>
                <a:srgbClr val="189BC4"/>
              </a:buClr>
            </a:pPr>
            <a:r>
              <a:rPr lang="de-AT" sz="1800" dirty="0">
                <a:solidFill>
                  <a:schemeClr val="accent1"/>
                </a:solidFill>
                <a:latin typeface="Corbel" panose="020B0503020204020204" pitchFamily="34" charset="0"/>
              </a:rPr>
              <a:t>landwirtschaftliche Gebiete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fruchtbare Böden </a:t>
            </a:r>
            <a:r>
              <a:rPr lang="de-AT" sz="1600" dirty="0">
                <a:solidFill>
                  <a:schemeClr val="accent1"/>
                </a:solidFill>
                <a:latin typeface="Corbel" panose="020B0503020204020204" pitchFamily="34" charset="0"/>
                <a:sym typeface="Wingdings" panose="05000000000000000000" pitchFamily="2" charset="2"/>
              </a:rPr>
              <a:t></a:t>
            </a:r>
            <a:r>
              <a:rPr lang="de-AT" sz="1600" dirty="0">
                <a:solidFill>
                  <a:schemeClr val="accent1"/>
                </a:solidFill>
                <a:latin typeface="Corbel" panose="020B0503020204020204" pitchFamily="34" charset="0"/>
              </a:rPr>
              <a:t> landwirtschaftliche Nutzung</a:t>
            </a:r>
          </a:p>
          <a:p>
            <a:pPr>
              <a:buClr>
                <a:srgbClr val="189BC4"/>
              </a:buClr>
            </a:pPr>
            <a:r>
              <a:rPr lang="de-AT" sz="1800" dirty="0">
                <a:solidFill>
                  <a:schemeClr val="accent1"/>
                </a:solidFill>
                <a:latin typeface="Corbel" panose="020B0503020204020204" pitchFamily="34" charset="0"/>
              </a:rPr>
              <a:t>Städte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liegen meistens an einem Fluss</a:t>
            </a:r>
          </a:p>
        </p:txBody>
      </p:sp>
      <p:sp>
        <p:nvSpPr>
          <p:cNvPr id="4" name="Date Placeholder 3"/>
          <p:cNvSpPr>
            <a:spLocks noGrp="1"/>
          </p:cNvSpPr>
          <p:nvPr>
            <p:ph type="dt" sz="half" idx="10"/>
          </p:nvPr>
        </p:nvSpPr>
        <p:spPr/>
        <p:txBody>
          <a:bodyPr/>
          <a:lstStyle/>
          <a:p>
            <a:fld id="{A44BD81C-677D-4878-B8E2-8B9204480D4F}" type="datetime6">
              <a:rPr lang="de-AT" smtClean="0">
                <a:solidFill>
                  <a:schemeClr val="accent1"/>
                </a:solidFill>
              </a:rPr>
              <a:t>September 22</a:t>
            </a:fld>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pPr/>
              <a:t>26</a:t>
            </a:fld>
            <a:endParaRPr lang="de-AT" dirty="0"/>
          </a:p>
        </p:txBody>
      </p:sp>
      <p:sp>
        <p:nvSpPr>
          <p:cNvPr id="6" name="Slide Number Placeholder 4"/>
          <p:cNvSpPr txBox="1">
            <a:spLocks/>
          </p:cNvSpPr>
          <p:nvPr/>
        </p:nvSpPr>
        <p:spPr>
          <a:xfrm>
            <a:off x="7814131" y="6597352"/>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8" name="TextBox 5"/>
          <p:cNvSpPr txBox="1"/>
          <p:nvPr/>
        </p:nvSpPr>
        <p:spPr>
          <a:xfrm>
            <a:off x="8274874" y="6426303"/>
            <a:ext cx="823852"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spTree>
    <p:extLst>
      <p:ext uri="{BB962C8B-B14F-4D97-AF65-F5344CB8AC3E}">
        <p14:creationId xmlns:p14="http://schemas.microsoft.com/office/powerpoint/2010/main" val="234914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04664"/>
            <a:ext cx="6563072" cy="990600"/>
          </a:xfrm>
        </p:spPr>
        <p:txBody>
          <a:bodyPr>
            <a:normAutofit fontScale="90000"/>
          </a:bodyPr>
          <a:lstStyle/>
          <a:p>
            <a:r>
              <a:rPr lang="de-AT" sz="3100" dirty="0">
                <a:solidFill>
                  <a:schemeClr val="accent1"/>
                </a:solidFill>
                <a:latin typeface="Corbel" panose="020B0503020204020204" pitchFamily="34" charset="0"/>
              </a:rPr>
              <a:t>Geografische Lage und politische Bedeutung</a:t>
            </a:r>
            <a:br>
              <a:rPr lang="en-US" dirty="0">
                <a:solidFill>
                  <a:schemeClr val="accent1"/>
                </a:solidFill>
                <a:latin typeface="Corbel" panose="020B0503020204020204" pitchFamily="34" charset="0"/>
              </a:rPr>
            </a:br>
            <a:r>
              <a:rPr lang="de-AT" sz="2700" b="0" dirty="0">
                <a:solidFill>
                  <a:schemeClr val="accent1"/>
                </a:solidFill>
                <a:latin typeface="Corbel" panose="020B0503020204020204" pitchFamily="34" charset="0"/>
              </a:rPr>
              <a:t>Eigenschaften von Großwasserstraßen</a:t>
            </a:r>
            <a:endParaRPr lang="en-US" sz="27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94794" y="1762954"/>
            <a:ext cx="6887884" cy="4776192"/>
          </a:xfrm>
        </p:spPr>
        <p:txBody>
          <a:bodyPr>
            <a:normAutofit/>
          </a:bodyPr>
          <a:lstStyle/>
          <a:p>
            <a:pPr>
              <a:buClr>
                <a:srgbClr val="189BC4"/>
              </a:buClr>
            </a:pPr>
            <a:endParaRPr lang="de-AT" sz="1800" b="1"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Politische</a:t>
            </a:r>
            <a:r>
              <a:rPr lang="en-GB" sz="1800" b="1" dirty="0">
                <a:solidFill>
                  <a:srgbClr val="189BC4"/>
                </a:solidFill>
                <a:latin typeface="Corbel" panose="020B0503020204020204" pitchFamily="34" charset="0"/>
              </a:rPr>
              <a:t> </a:t>
            </a:r>
            <a:r>
              <a:rPr lang="de-AT" sz="1800" b="1" dirty="0">
                <a:solidFill>
                  <a:srgbClr val="189BC4"/>
                </a:solidFill>
                <a:latin typeface="Corbel" panose="020B0503020204020204" pitchFamily="34" charset="0"/>
              </a:rPr>
              <a:t>Bedeutung</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Ziel der Europäischen Kommission: Förderung und Stärkung der Binnenschifffahrt als umweltfreundliches Verkehrsmittel</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China: großer wirtschaftlicher Beitrag</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Brasilien: ineffizientes Wasserstraßenmanagement</a:t>
            </a:r>
          </a:p>
          <a:p>
            <a:pPr lvl="1">
              <a:buClr>
                <a:srgbClr val="189BC4"/>
              </a:buClr>
            </a:pPr>
            <a:endParaRPr lang="en-GB"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Länderspezifische Verkehrspolitik</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Europa: € 26 Mrd. Infrastrukturbudget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China: Höchster Betrag für Infrastrukturausgaben</a:t>
            </a:r>
          </a:p>
        </p:txBody>
      </p:sp>
      <p:sp>
        <p:nvSpPr>
          <p:cNvPr id="4" name="Date Placeholder 3"/>
          <p:cNvSpPr>
            <a:spLocks noGrp="1"/>
          </p:cNvSpPr>
          <p:nvPr>
            <p:ph type="dt" sz="half" idx="10"/>
          </p:nvPr>
        </p:nvSpPr>
        <p:spPr/>
        <p:txBody>
          <a:bodyPr/>
          <a:lstStyle/>
          <a:p>
            <a:fld id="{B6B95080-4996-40D5-96F8-1FAF0DABF4DB}" type="datetime6">
              <a:rPr lang="de-AT" smtClean="0">
                <a:solidFill>
                  <a:schemeClr val="accent1"/>
                </a:solidFill>
              </a:rPr>
              <a:t>September 22</a:t>
            </a:fld>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pPr/>
              <a:t>27</a:t>
            </a:fld>
            <a:endParaRPr lang="de-AT" dirty="0"/>
          </a:p>
        </p:txBody>
      </p:sp>
      <p:sp>
        <p:nvSpPr>
          <p:cNvPr id="8" name="TextBox 5"/>
          <p:cNvSpPr txBox="1"/>
          <p:nvPr/>
        </p:nvSpPr>
        <p:spPr>
          <a:xfrm>
            <a:off x="8274874" y="6426303"/>
            <a:ext cx="82385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diverse</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81741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482952" cy="990600"/>
          </a:xfrm>
        </p:spPr>
        <p:txBody>
          <a:bodyPr>
            <a:normAutofit/>
          </a:bodyPr>
          <a:lstStyle/>
          <a:p>
            <a:r>
              <a:rPr lang="de-DE" b="1" dirty="0">
                <a:solidFill>
                  <a:schemeClr val="accent1"/>
                </a:solidFill>
                <a:latin typeface="Corbel" panose="020B0503020204020204" pitchFamily="34" charset="0"/>
              </a:rPr>
              <a:t>Quiz</a:t>
            </a:r>
            <a:br>
              <a:rPr lang="de-DE"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marL="0" indent="0" algn="ctr">
              <a:buNone/>
            </a:pPr>
            <a:r>
              <a:rPr lang="de-DE" sz="2000" dirty="0">
                <a:solidFill>
                  <a:schemeClr val="accent1"/>
                </a:solidFill>
                <a:latin typeface="Corbel" panose="020B0503020204020204" pitchFamily="34" charset="0"/>
              </a:rPr>
              <a:t>Was unterscheidet Länden von Häfen?</a:t>
            </a:r>
          </a:p>
          <a:p>
            <a:pPr marL="0" indent="0" algn="ctr">
              <a:buNone/>
            </a:pPr>
            <a:endParaRPr lang="de-DE" sz="2000" dirty="0">
              <a:solidFill>
                <a:schemeClr val="accent1"/>
              </a:solidFill>
              <a:latin typeface="Corbel" panose="020B0503020204020204" pitchFamily="34" charset="0"/>
            </a:endParaRPr>
          </a:p>
          <a:p>
            <a:pPr marL="1617663" indent="-536575">
              <a:buSzPct val="100000"/>
              <a:buAutoNum type="alphaLcParenR"/>
            </a:pPr>
            <a:r>
              <a:rPr lang="de-DE" sz="2000" dirty="0">
                <a:solidFill>
                  <a:schemeClr val="accent1"/>
                </a:solidFill>
                <a:latin typeface="Corbel" panose="020B0503020204020204" pitchFamily="34" charset="0"/>
              </a:rPr>
              <a:t>sie haben mehrere Terminals</a:t>
            </a:r>
          </a:p>
          <a:p>
            <a:pPr marL="1617663" indent="-536575">
              <a:buSzPct val="100000"/>
              <a:buAutoNum type="alphaLcParenR"/>
            </a:pPr>
            <a:r>
              <a:rPr lang="de-DE" sz="2000" dirty="0">
                <a:solidFill>
                  <a:schemeClr val="accent1"/>
                </a:solidFill>
                <a:latin typeface="Corbel" panose="020B0503020204020204" pitchFamily="34" charset="0"/>
              </a:rPr>
              <a:t>sie verbinden mehrere Verkehrsträger miteinander</a:t>
            </a:r>
          </a:p>
          <a:p>
            <a:pPr marL="1617663" indent="-536575">
              <a:buSzPct val="100000"/>
              <a:buAutoNum type="alphaLcParenR"/>
            </a:pPr>
            <a:r>
              <a:rPr lang="de-DE" sz="2000" dirty="0">
                <a:solidFill>
                  <a:schemeClr val="accent1"/>
                </a:solidFill>
                <a:latin typeface="Corbel" panose="020B0503020204020204" pitchFamily="34" charset="0"/>
              </a:rPr>
              <a:t>sie bieten Schutz vor Hochwasser, etc.</a:t>
            </a:r>
          </a:p>
          <a:p>
            <a:pPr marL="1617663" indent="-536575">
              <a:buSzPct val="100000"/>
              <a:buAutoNum type="alphaLcParenR"/>
            </a:pPr>
            <a:r>
              <a:rPr lang="de-DE" sz="2000" dirty="0">
                <a:solidFill>
                  <a:schemeClr val="accent1"/>
                </a:solidFill>
                <a:latin typeface="Corbel" panose="020B0503020204020204" pitchFamily="34" charset="0"/>
              </a:rPr>
              <a:t>sie haben kein Hafenbecken</a:t>
            </a:r>
          </a:p>
          <a:p>
            <a:pPr marL="457200" indent="-457200" algn="ctr">
              <a:buAutoNum type="alphaLcParenR"/>
            </a:pPr>
            <a:endParaRPr lang="de-AT" sz="20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6" name="Ellipse 5"/>
          <p:cNvSpPr/>
          <p:nvPr/>
        </p:nvSpPr>
        <p:spPr>
          <a:xfrm>
            <a:off x="1475656" y="3501008"/>
            <a:ext cx="3888432"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p:cNvPicPr>
            <a:picLocks noChangeAspect="1"/>
          </p:cNvPicPr>
          <p:nvPr/>
        </p:nvPicPr>
        <p:blipFill rotWithShape="1">
          <a:blip r:embed="rId3" cstate="hqprint">
            <a:extLst>
              <a:ext uri="{28A0092B-C50C-407E-A947-70E740481C1C}">
                <a14:useLocalDpi xmlns:a14="http://schemas.microsoft.com/office/drawing/2010/main"/>
              </a:ext>
            </a:extLst>
          </a:blip>
          <a:srcRect t="14397" b="8560"/>
          <a:stretch/>
        </p:blipFill>
        <p:spPr>
          <a:xfrm>
            <a:off x="0" y="4088904"/>
            <a:ext cx="9131807" cy="2592289"/>
          </a:xfrm>
          <a:prstGeom prst="rect">
            <a:avLst/>
          </a:prstGeom>
        </p:spPr>
      </p:pic>
      <p:sp>
        <p:nvSpPr>
          <p:cNvPr id="9" name="TextBox 5"/>
          <p:cNvSpPr txBox="1"/>
          <p:nvPr/>
        </p:nvSpPr>
        <p:spPr>
          <a:xfrm>
            <a:off x="-7118" y="4088904"/>
            <a:ext cx="1032774"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viadonau</a:t>
            </a:r>
            <a:endParaRPr lang="en-US"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7372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AT" b="1" dirty="0">
                <a:solidFill>
                  <a:schemeClr val="accent1"/>
                </a:solidFill>
                <a:latin typeface="Corbel" panose="020B0503020204020204" pitchFamily="34" charset="0"/>
              </a:rPr>
              <a:t>Internationale Wasserstraßen</a:t>
            </a:r>
            <a:endParaRPr lang="de-AT" sz="2200" b="0"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3474516800"/>
              </p:ext>
            </p:extLst>
          </p:nvPr>
        </p:nvGraphicFramePr>
        <p:xfrm>
          <a:off x="1403648" y="1988840"/>
          <a:ext cx="640871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9382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ctrTitle"/>
          </p:nvPr>
        </p:nvSpPr>
        <p:spPr>
          <a:xfrm>
            <a:off x="648235" y="1070987"/>
            <a:ext cx="7772400" cy="1470025"/>
          </a:xfrm>
        </p:spPr>
        <p:txBody>
          <a:bodyPr>
            <a:normAutofit/>
          </a:bodyPr>
          <a:lstStyle/>
          <a:p>
            <a:r>
              <a:rPr lang="de-AT" sz="3200" b="1" dirty="0">
                <a:latin typeface="Corbel" panose="020B0503020204020204" pitchFamily="34" charset="0"/>
              </a:rPr>
              <a:t>Internationale Wasserstraßen</a:t>
            </a:r>
          </a:p>
        </p:txBody>
      </p:sp>
      <p:pic>
        <p:nvPicPr>
          <p:cNvPr id="2" name="Picture 2"/>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220145" y="5374789"/>
            <a:ext cx="1939980" cy="36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p41662\AppData\Local\Microsoft\Windows\Temporary Internet Files\Content.Outlook\VDWGJMU4\REWWay (2).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07310" y="5374789"/>
            <a:ext cx="1910207" cy="4858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a:ext>
            </a:extLst>
          </a:blip>
          <a:srcRect/>
          <a:stretch>
            <a:fillRect/>
          </a:stretch>
        </p:blipFill>
        <p:spPr bwMode="auto">
          <a:xfrm>
            <a:off x="4183443" y="5263884"/>
            <a:ext cx="748597" cy="707658"/>
          </a:xfrm>
          <a:prstGeom prst="rect">
            <a:avLst/>
          </a:prstGeom>
          <a:noFill/>
        </p:spPr>
      </p:pic>
      <p:pic>
        <p:nvPicPr>
          <p:cNvPr id="8" name="Grafik 7"/>
          <p:cNvPicPr>
            <a:picLocks noChangeAspect="1"/>
          </p:cNvPicPr>
          <p:nvPr/>
        </p:nvPicPr>
        <p:blipFill>
          <a:blip r:embed="rId8"/>
          <a:stretch>
            <a:fillRect/>
          </a:stretch>
        </p:blipFill>
        <p:spPr>
          <a:xfrm>
            <a:off x="1896125" y="3493825"/>
            <a:ext cx="2385041" cy="1583816"/>
          </a:xfrm>
          <a:prstGeom prst="rect">
            <a:avLst/>
          </a:prstGeom>
          <a:effectLst>
            <a:glow rad="228600">
              <a:schemeClr val="accent1">
                <a:alpha val="40000"/>
              </a:schemeClr>
            </a:glow>
          </a:effectLst>
        </p:spPr>
      </p:pic>
      <p:sp>
        <p:nvSpPr>
          <p:cNvPr id="11" name="Textfeld 10"/>
          <p:cNvSpPr txBox="1"/>
          <p:nvPr/>
        </p:nvSpPr>
        <p:spPr>
          <a:xfrm>
            <a:off x="1886075" y="3493825"/>
            <a:ext cx="93833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viadonau</a:t>
            </a:r>
          </a:p>
        </p:txBody>
      </p:sp>
      <p:sp>
        <p:nvSpPr>
          <p:cNvPr id="13" name="Textfeld 12"/>
          <p:cNvSpPr txBox="1"/>
          <p:nvPr/>
        </p:nvSpPr>
        <p:spPr>
          <a:xfrm>
            <a:off x="4975608" y="3493825"/>
            <a:ext cx="899605" cy="215444"/>
          </a:xfrm>
          <a:prstGeom prst="rect">
            <a:avLst/>
          </a:prstGeom>
          <a:noFill/>
        </p:spPr>
        <p:txBody>
          <a:bodyPr wrap="none" rtlCol="0">
            <a:spAutoFit/>
          </a:bodyPr>
          <a:lstStyle/>
          <a:p>
            <a:r>
              <a:rPr lang="de-AT" sz="800" dirty="0">
                <a:solidFill>
                  <a:schemeClr val="accent1"/>
                </a:solidFill>
                <a:latin typeface="Corbel" panose="020B0503020204020204" pitchFamily="34" charset="0"/>
              </a:rPr>
              <a:t>Quelle: viadonau</a:t>
            </a:r>
          </a:p>
        </p:txBody>
      </p:sp>
    </p:spTree>
    <p:extLst>
      <p:ext uri="{BB962C8B-B14F-4D97-AF65-F5344CB8AC3E}">
        <p14:creationId xmlns:p14="http://schemas.microsoft.com/office/powerpoint/2010/main" val="2554269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dirty="0">
                <a:solidFill>
                  <a:schemeClr val="accent1"/>
                </a:solidFill>
                <a:latin typeface="Corbel" panose="020B0503020204020204" pitchFamily="34" charset="0"/>
              </a:rPr>
              <a:t>Marktübersicht</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p>
        </p:txBody>
      </p:sp>
      <p:sp>
        <p:nvSpPr>
          <p:cNvPr id="3" name="Content Placeholder 2"/>
          <p:cNvSpPr>
            <a:spLocks noGrp="1"/>
          </p:cNvSpPr>
          <p:nvPr>
            <p:ph idx="1"/>
          </p:nvPr>
        </p:nvSpPr>
        <p:spPr>
          <a:xfrm>
            <a:off x="457200" y="1700808"/>
            <a:ext cx="4546848" cy="4776192"/>
          </a:xfrm>
        </p:spPr>
        <p:txBody>
          <a:bodyPr>
            <a:normAutofit/>
          </a:bodyPr>
          <a:lstStyle/>
          <a:p>
            <a:pPr>
              <a:spcBef>
                <a:spcPts val="600"/>
              </a:spcBef>
              <a:buClr>
                <a:srgbClr val="189BC4"/>
              </a:buClr>
            </a:pPr>
            <a:endParaRPr lang="de-AT" sz="1800" b="1" spc="60" dirty="0">
              <a:solidFill>
                <a:srgbClr val="189BC4"/>
              </a:solidFill>
              <a:latin typeface="Corbel" panose="020B0503020204020204" pitchFamily="34" charset="0"/>
            </a:endParaRPr>
          </a:p>
          <a:p>
            <a:pPr>
              <a:spcBef>
                <a:spcPts val="600"/>
              </a:spcBef>
              <a:buClr>
                <a:srgbClr val="189BC4"/>
              </a:buClr>
            </a:pPr>
            <a:r>
              <a:rPr lang="de-AT" sz="1800" b="1" spc="60" dirty="0">
                <a:solidFill>
                  <a:srgbClr val="189BC4"/>
                </a:solidFill>
                <a:latin typeface="Corbel" panose="020B0503020204020204" pitchFamily="34" charset="0"/>
              </a:rPr>
              <a:t>544 Millionen Tonnen </a:t>
            </a:r>
            <a:r>
              <a:rPr lang="de-AT" sz="1800" spc="60" dirty="0">
                <a:solidFill>
                  <a:schemeClr val="accent1"/>
                </a:solidFill>
                <a:latin typeface="Corbel" panose="020B0503020204020204" pitchFamily="34" charset="0"/>
              </a:rPr>
              <a:t>Fracht wurden insgesamt auf europäischen Binnenwasserstraßen transportiert (2018)</a:t>
            </a:r>
          </a:p>
          <a:p>
            <a:pPr>
              <a:spcBef>
                <a:spcPts val="600"/>
              </a:spcBef>
              <a:buClr>
                <a:srgbClr val="189BC4"/>
              </a:buClr>
            </a:pPr>
            <a:endParaRPr lang="de-AT" sz="1800" spc="60" dirty="0">
              <a:solidFill>
                <a:schemeClr val="accent1"/>
              </a:solidFill>
              <a:latin typeface="Corbel" panose="020B0503020204020204" pitchFamily="34" charset="0"/>
            </a:endParaRPr>
          </a:p>
          <a:p>
            <a:pPr>
              <a:spcBef>
                <a:spcPts val="600"/>
              </a:spcBef>
              <a:buClr>
                <a:srgbClr val="189BC4"/>
              </a:buClr>
            </a:pPr>
            <a:r>
              <a:rPr lang="de-AT" sz="1800" b="1" spc="60" dirty="0">
                <a:solidFill>
                  <a:srgbClr val="189BC4"/>
                </a:solidFill>
                <a:latin typeface="Corbel" panose="020B0503020204020204" pitchFamily="34" charset="0"/>
              </a:rPr>
              <a:t>Niederlande</a:t>
            </a:r>
            <a:r>
              <a:rPr lang="de-AT" sz="1800" spc="60" dirty="0">
                <a:solidFill>
                  <a:srgbClr val="189BC4"/>
                </a:solidFill>
                <a:latin typeface="Corbel" panose="020B0503020204020204" pitchFamily="34" charset="0"/>
              </a:rPr>
              <a:t>:</a:t>
            </a:r>
            <a:r>
              <a:rPr lang="de-AT" sz="1800" spc="60" dirty="0">
                <a:solidFill>
                  <a:schemeClr val="accent1"/>
                </a:solidFill>
                <a:latin typeface="Corbel" panose="020B0503020204020204" pitchFamily="34" charset="0"/>
              </a:rPr>
              <a:t> Binnenschifffahrt hat mit rund 41,6% (2020) den größten Anteil am Modal Split</a:t>
            </a:r>
          </a:p>
          <a:p>
            <a:pPr>
              <a:spcBef>
                <a:spcPts val="600"/>
              </a:spcBef>
              <a:buClr>
                <a:srgbClr val="189BC4"/>
              </a:buClr>
            </a:pPr>
            <a:endParaRPr lang="de-AT" sz="1800" spc="60" dirty="0">
              <a:solidFill>
                <a:schemeClr val="accent1"/>
              </a:solidFill>
              <a:latin typeface="Corbel" panose="020B0503020204020204" pitchFamily="34" charset="0"/>
            </a:endParaRPr>
          </a:p>
          <a:p>
            <a:pPr>
              <a:spcBef>
                <a:spcPts val="600"/>
              </a:spcBef>
              <a:buClr>
                <a:srgbClr val="189BC4"/>
              </a:buClr>
            </a:pPr>
            <a:r>
              <a:rPr lang="de-AT" sz="1800" b="1" spc="60" dirty="0">
                <a:solidFill>
                  <a:srgbClr val="189BC4"/>
                </a:solidFill>
                <a:latin typeface="Corbel" panose="020B0503020204020204" pitchFamily="34" charset="0"/>
              </a:rPr>
              <a:t>Rhein-Main-Donau-Korridor</a:t>
            </a:r>
            <a:r>
              <a:rPr lang="de-AT" sz="1800" b="1" spc="60" dirty="0">
                <a:solidFill>
                  <a:schemeClr val="accent1"/>
                </a:solidFill>
                <a:latin typeface="Corbel" panose="020B0503020204020204" pitchFamily="34" charset="0"/>
              </a:rPr>
              <a:t> </a:t>
            </a:r>
            <a:r>
              <a:rPr lang="de-AT" sz="1800" spc="60" dirty="0">
                <a:solidFill>
                  <a:schemeClr val="accent1"/>
                </a:solidFill>
                <a:latin typeface="Corbel" panose="020B0503020204020204" pitchFamily="34" charset="0"/>
              </a:rPr>
              <a:t>wichtigste Binnenwasserstraße in Europa</a:t>
            </a:r>
          </a:p>
          <a:p>
            <a:pPr lvl="1">
              <a:buFont typeface="Symbol" panose="05050102010706020507" pitchFamily="18" charset="2"/>
              <a:buChar char="-"/>
            </a:pPr>
            <a:endParaRPr lang="en-US" sz="9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
        <p:nvSpPr>
          <p:cNvPr id="7" name="TextBox 5"/>
          <p:cNvSpPr txBox="1"/>
          <p:nvPr/>
        </p:nvSpPr>
        <p:spPr>
          <a:xfrm>
            <a:off x="4924587" y="6386296"/>
            <a:ext cx="4349824"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Facts &amp; </a:t>
            </a:r>
            <a:r>
              <a:rPr lang="de-DE" sz="800" dirty="0" err="1">
                <a:solidFill>
                  <a:schemeClr val="accent1"/>
                </a:solidFill>
                <a:latin typeface="Corbel" panose="020B0503020204020204" pitchFamily="34" charset="0"/>
              </a:rPr>
              <a:t>Figures</a:t>
            </a:r>
            <a:r>
              <a:rPr lang="de-DE" sz="800" dirty="0">
                <a:solidFill>
                  <a:schemeClr val="accent1"/>
                </a:solidFill>
                <a:latin typeface="Corbel" panose="020B0503020204020204" pitchFamily="34" charset="0"/>
              </a:rPr>
              <a:t> – Inland Navigation in Europe,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Eurostat</a:t>
            </a:r>
            <a:r>
              <a:rPr lang="de-DE" sz="800" dirty="0">
                <a:solidFill>
                  <a:schemeClr val="accent1"/>
                </a:solidFill>
                <a:latin typeface="Corbel" panose="020B0503020204020204" pitchFamily="34" charset="0"/>
              </a:rPr>
              <a:t>, European </a:t>
            </a:r>
            <a:r>
              <a:rPr lang="de-DE" sz="800" dirty="0" err="1">
                <a:solidFill>
                  <a:schemeClr val="accent1"/>
                </a:solidFill>
                <a:latin typeface="Corbel" panose="020B0503020204020204" pitchFamily="34" charset="0"/>
              </a:rPr>
              <a:t>Commission</a:t>
            </a:r>
            <a:endParaRPr lang="en-US" sz="800" dirty="0">
              <a:solidFill>
                <a:schemeClr val="accent1"/>
              </a:solidFill>
              <a:latin typeface="Corbel" panose="020B0503020204020204" pitchFamily="34" charset="0"/>
            </a:endParaRPr>
          </a:p>
        </p:txBody>
      </p:sp>
      <p:graphicFrame>
        <p:nvGraphicFramePr>
          <p:cNvPr id="9" name="Chart 41"/>
          <p:cNvGraphicFramePr/>
          <p:nvPr>
            <p:extLst>
              <p:ext uri="{D42A27DB-BD31-4B8C-83A1-F6EECF244321}">
                <p14:modId xmlns:p14="http://schemas.microsoft.com/office/powerpoint/2010/main" val="494456182"/>
              </p:ext>
            </p:extLst>
          </p:nvPr>
        </p:nvGraphicFramePr>
        <p:xfrm>
          <a:off x="3923928" y="2358358"/>
          <a:ext cx="6984776" cy="29371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0561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TEN und TEN-T </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Europäische Wasserstraßen</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2459365" y="1852559"/>
            <a:ext cx="4411408" cy="1545577"/>
          </a:xfrm>
        </p:spPr>
        <p:txBody>
          <a:bodyPr>
            <a:normAutofit/>
          </a:bodyPr>
          <a:lstStyle/>
          <a:p>
            <a:pPr>
              <a:spcBef>
                <a:spcPts val="300"/>
              </a:spcBef>
              <a:buClr>
                <a:srgbClr val="189BC4"/>
              </a:buClr>
            </a:pPr>
            <a:r>
              <a:rPr lang="de-AT" sz="1800" b="1" dirty="0">
                <a:solidFill>
                  <a:srgbClr val="189BC4"/>
                </a:solidFill>
                <a:latin typeface="Corbel" panose="020B0503020204020204" pitchFamily="34" charset="0"/>
              </a:rPr>
              <a:t>TEN = Transeuropäisches Netz</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 hochrangiges Verkehrsnetz der EU</a:t>
            </a:r>
          </a:p>
          <a:p>
            <a:pPr>
              <a:spcBef>
                <a:spcPts val="300"/>
              </a:spcBef>
              <a:buClr>
                <a:srgbClr val="189BC4"/>
              </a:buClr>
            </a:pPr>
            <a:endParaRPr lang="de-AT" sz="1800" dirty="0">
              <a:solidFill>
                <a:schemeClr val="accent1"/>
              </a:solidFill>
              <a:latin typeface="Corbel" panose="020B0503020204020204" pitchFamily="34" charset="0"/>
            </a:endParaRPr>
          </a:p>
          <a:p>
            <a:pPr>
              <a:spcBef>
                <a:spcPts val="300"/>
              </a:spcBef>
              <a:buClr>
                <a:srgbClr val="189BC4"/>
              </a:buClr>
            </a:pPr>
            <a:r>
              <a:rPr lang="de-AT" sz="1800" dirty="0">
                <a:solidFill>
                  <a:schemeClr val="accent1"/>
                </a:solidFill>
                <a:latin typeface="Corbel" panose="020B0503020204020204" pitchFamily="34" charset="0"/>
              </a:rPr>
              <a:t>ein Ziel von TEN: Stärkung multimodaler</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Transporte</a:t>
            </a:r>
          </a:p>
          <a:p>
            <a:pPr marL="0" indent="0">
              <a:spcBef>
                <a:spcPts val="300"/>
              </a:spcBef>
              <a:buClr>
                <a:srgbClr val="189BC4"/>
              </a:buClr>
              <a:buNone/>
            </a:pPr>
            <a:endParaRPr lang="de-AT" sz="1800" b="1" dirty="0">
              <a:solidFill>
                <a:srgbClr val="189BC4"/>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7" name="TextBox 5"/>
          <p:cNvSpPr txBox="1"/>
          <p:nvPr/>
        </p:nvSpPr>
        <p:spPr>
          <a:xfrm>
            <a:off x="8179017" y="6381908"/>
            <a:ext cx="1015565"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Posset</a:t>
            </a:r>
            <a:r>
              <a:rPr lang="de-DE" sz="800" dirty="0">
                <a:solidFill>
                  <a:schemeClr val="accent1"/>
                </a:solidFill>
                <a:latin typeface="Corbel" panose="020B0503020204020204" pitchFamily="34" charset="0"/>
              </a:rPr>
              <a:t> et al</a:t>
            </a:r>
            <a:endParaRPr lang="en-US" sz="800" dirty="0">
              <a:solidFill>
                <a:schemeClr val="accent1"/>
              </a:solidFill>
              <a:latin typeface="Corbel" panose="020B0503020204020204" pitchFamily="34" charset="0"/>
            </a:endParaRPr>
          </a:p>
        </p:txBody>
      </p:sp>
      <p:sp>
        <p:nvSpPr>
          <p:cNvPr id="4" name="Textfeld 3"/>
          <p:cNvSpPr txBox="1"/>
          <p:nvPr/>
        </p:nvSpPr>
        <p:spPr>
          <a:xfrm>
            <a:off x="157518" y="3398136"/>
            <a:ext cx="3974510" cy="3354765"/>
          </a:xfrm>
          <a:prstGeom prst="rect">
            <a:avLst/>
          </a:prstGeom>
          <a:noFill/>
        </p:spPr>
        <p:txBody>
          <a:bodyPr wrap="square" rtlCol="0">
            <a:spAutoFit/>
          </a:bodyPr>
          <a:lstStyle/>
          <a:p>
            <a:pPr>
              <a:spcBef>
                <a:spcPts val="300"/>
              </a:spcBef>
              <a:buClr>
                <a:srgbClr val="189BC4"/>
              </a:buClr>
            </a:pPr>
            <a:r>
              <a:rPr lang="de-AT" b="1" dirty="0">
                <a:solidFill>
                  <a:srgbClr val="189BC4"/>
                </a:solidFill>
                <a:latin typeface="Corbel" panose="020B0503020204020204" pitchFamily="34" charset="0"/>
              </a:rPr>
              <a:t>TEN-T = Transeuropäisches Verkehrsnetz</a:t>
            </a:r>
            <a:endParaRPr lang="de-AT" sz="1600" dirty="0">
              <a:solidFill>
                <a:schemeClr val="accent1"/>
              </a:solidFill>
              <a:latin typeface="Corbel" panose="020B0503020204020204" pitchFamily="34" charset="0"/>
            </a:endParaRPr>
          </a:p>
          <a:p>
            <a:pPr lvl="1">
              <a:spcBef>
                <a:spcPts val="3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TEN-T ist ein Teil von TEN</a:t>
            </a:r>
          </a:p>
          <a:p>
            <a:pPr lvl="1">
              <a:spcBef>
                <a:spcPts val="300"/>
              </a:spcBef>
              <a:buClr>
                <a:srgbClr val="189BC4"/>
              </a:buClr>
              <a:buFont typeface="Symbol" panose="05050102010706020507" pitchFamily="18" charset="2"/>
              <a:buChar char="-"/>
            </a:pPr>
            <a:endParaRPr lang="de-AT" sz="1600" dirty="0">
              <a:solidFill>
                <a:schemeClr val="accent1"/>
              </a:solidFill>
              <a:latin typeface="Corbel" panose="020B0503020204020204" pitchFamily="34" charset="0"/>
            </a:endParaRPr>
          </a:p>
          <a:p>
            <a:pPr lvl="1">
              <a:spcBef>
                <a:spcPts val="3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befasst sich mit Verkehrsinfrastruktur</a:t>
            </a:r>
          </a:p>
          <a:p>
            <a:pPr lvl="1">
              <a:spcBef>
                <a:spcPts val="300"/>
              </a:spcBef>
              <a:buClr>
                <a:srgbClr val="189BC4"/>
              </a:buClr>
              <a:buFont typeface="Symbol" panose="05050102010706020507" pitchFamily="18" charset="2"/>
              <a:buChar char="-"/>
            </a:pPr>
            <a:endParaRPr lang="de-AT" sz="1600" dirty="0">
              <a:solidFill>
                <a:schemeClr val="accent1"/>
              </a:solidFill>
              <a:latin typeface="Corbel" panose="020B0503020204020204" pitchFamily="34" charset="0"/>
            </a:endParaRPr>
          </a:p>
          <a:p>
            <a:pPr lvl="1">
              <a:spcBef>
                <a:spcPts val="3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basiert auf einem </a:t>
            </a:r>
            <a:r>
              <a:rPr lang="de-AT" sz="1600" b="1" dirty="0">
                <a:solidFill>
                  <a:srgbClr val="189BC4"/>
                </a:solidFill>
                <a:latin typeface="Corbel" panose="020B0503020204020204" pitchFamily="34" charset="0"/>
              </a:rPr>
              <a:t>dreistufigen Prioritätssystem:</a:t>
            </a:r>
          </a:p>
          <a:p>
            <a:pPr lvl="2">
              <a:spcBef>
                <a:spcPts val="300"/>
              </a:spcBef>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Basisnetz</a:t>
            </a:r>
          </a:p>
          <a:p>
            <a:pPr lvl="2">
              <a:spcBef>
                <a:spcPts val="300"/>
              </a:spcBef>
              <a:buClr>
                <a:srgbClr val="189BC4"/>
              </a:buClr>
              <a:buFont typeface="Wingdings" panose="05000000000000000000" pitchFamily="2" charset="2"/>
              <a:buChar char="Ø"/>
            </a:pPr>
            <a:r>
              <a:rPr lang="de-AT" sz="1400" dirty="0" err="1">
                <a:solidFill>
                  <a:schemeClr val="accent1"/>
                </a:solidFill>
                <a:latin typeface="Corbel" panose="020B0503020204020204" pitchFamily="34" charset="0"/>
              </a:rPr>
              <a:t>Kernnetz</a:t>
            </a:r>
            <a:r>
              <a:rPr lang="de-AT" sz="1400" dirty="0">
                <a:solidFill>
                  <a:schemeClr val="accent1"/>
                </a:solidFill>
                <a:latin typeface="Corbel" panose="020B0503020204020204" pitchFamily="34" charset="0"/>
              </a:rPr>
              <a:t> </a:t>
            </a:r>
          </a:p>
          <a:p>
            <a:pPr lvl="2">
              <a:spcBef>
                <a:spcPts val="300"/>
              </a:spcBef>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Korridoren</a:t>
            </a:r>
          </a:p>
          <a:p>
            <a:endParaRPr lang="en-US" dirty="0"/>
          </a:p>
        </p:txBody>
      </p:sp>
      <p:sp>
        <p:nvSpPr>
          <p:cNvPr id="11" name="Inhaltsplatzhalter 2"/>
          <p:cNvSpPr txBox="1">
            <a:spLocks/>
          </p:cNvSpPr>
          <p:nvPr/>
        </p:nvSpPr>
        <p:spPr>
          <a:xfrm>
            <a:off x="4860032" y="3398136"/>
            <a:ext cx="4098339" cy="3273769"/>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spcBef>
                <a:spcPts val="300"/>
              </a:spcBef>
              <a:buClr>
                <a:srgbClr val="189BC4"/>
              </a:buClr>
              <a:buNone/>
            </a:pPr>
            <a:r>
              <a:rPr lang="de-AT" sz="1800" b="1" dirty="0" err="1">
                <a:solidFill>
                  <a:srgbClr val="189BC4"/>
                </a:solidFill>
                <a:latin typeface="Corbel" panose="020B0503020204020204" pitchFamily="34" charset="0"/>
              </a:rPr>
              <a:t>MoS</a:t>
            </a:r>
            <a:r>
              <a:rPr lang="de-AT" sz="1800" dirty="0">
                <a:solidFill>
                  <a:schemeClr val="accent1"/>
                </a:solidFill>
                <a:latin typeface="Corbel" panose="020B0503020204020204" pitchFamily="34" charset="0"/>
              </a:rPr>
              <a:t> = maritime Grundpfeiler TEN-Ts</a:t>
            </a:r>
          </a:p>
          <a:p>
            <a:pPr lvl="1">
              <a:spcBef>
                <a:spcPts val="300"/>
              </a:spcBef>
              <a:buClr>
                <a:srgbClr val="189BC4"/>
              </a:buClr>
              <a:buFont typeface="Symbol" panose="05050102010706020507" pitchFamily="18" charset="2"/>
              <a:buChar char="-"/>
            </a:pPr>
            <a:endParaRPr lang="de-AT" sz="1600" dirty="0">
              <a:solidFill>
                <a:schemeClr val="accent1"/>
              </a:solidFill>
              <a:latin typeface="Corbel" panose="020B0503020204020204" pitchFamily="34" charset="0"/>
            </a:endParaRPr>
          </a:p>
          <a:p>
            <a:pPr lvl="1">
              <a:spcBef>
                <a:spcPts val="3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besteht aus: Kurzseestrecken, Häfen, zugehörige maritime Infrastruktur, Equipment, etc.</a:t>
            </a:r>
          </a:p>
          <a:p>
            <a:pPr marL="274320" lvl="1" indent="0">
              <a:spcBef>
                <a:spcPts val="300"/>
              </a:spcBef>
              <a:buClr>
                <a:srgbClr val="189BC4"/>
              </a:buClr>
              <a:buFont typeface="Arial" pitchFamily="34" charset="0"/>
              <a:buNone/>
            </a:pPr>
            <a:endParaRPr lang="de-AT" sz="1600" dirty="0">
              <a:solidFill>
                <a:schemeClr val="accent1"/>
              </a:solidFill>
              <a:latin typeface="Corbel" panose="020B0503020204020204" pitchFamily="34" charset="0"/>
            </a:endParaRPr>
          </a:p>
          <a:p>
            <a:pPr lvl="1">
              <a:spcBef>
                <a:spcPts val="3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verbindet Korridore des Kernnetzes durch die Vernetzung von maritimen Transport und dem Hinterland</a:t>
            </a:r>
          </a:p>
          <a:p>
            <a:pPr lvl="1">
              <a:spcBef>
                <a:spcPts val="300"/>
              </a:spcBef>
              <a:buClr>
                <a:srgbClr val="189BC4"/>
              </a:buClr>
              <a:buFont typeface="Symbol" panose="05050102010706020507" pitchFamily="18" charset="2"/>
              <a:buChar char="-"/>
            </a:pPr>
            <a:endParaRPr lang="de-AT" sz="1600" dirty="0">
              <a:solidFill>
                <a:schemeClr val="accent1"/>
              </a:solidFill>
              <a:latin typeface="Corbel" panose="020B0503020204020204" pitchFamily="34" charset="0"/>
            </a:endParaRPr>
          </a:p>
          <a:p>
            <a:pPr lvl="1">
              <a:spcBef>
                <a:spcPts val="3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bietet Alternative zum Straßentransport </a:t>
            </a:r>
          </a:p>
        </p:txBody>
      </p:sp>
    </p:spTree>
    <p:extLst>
      <p:ext uri="{BB962C8B-B14F-4D97-AF65-F5344CB8AC3E}">
        <p14:creationId xmlns:p14="http://schemas.microsoft.com/office/powerpoint/2010/main" val="3108049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988793" y="4583029"/>
            <a:ext cx="6707088" cy="2058301"/>
          </a:xfrm>
          <a:prstGeom prst="rect">
            <a:avLst/>
          </a:prstGeom>
        </p:spPr>
      </p:pic>
      <p:sp>
        <p:nvSpPr>
          <p:cNvPr id="2" name="Title 1"/>
          <p:cNvSpPr>
            <a:spLocks noGrp="1"/>
          </p:cNvSpPr>
          <p:nvPr>
            <p:ph type="title"/>
          </p:nvPr>
        </p:nvSpPr>
        <p:spPr>
          <a:xfrm>
            <a:off x="457200" y="404664"/>
            <a:ext cx="6059016" cy="990600"/>
          </a:xfrm>
        </p:spPr>
        <p:txBody>
          <a:bodyPr>
            <a:normAutofit fontScale="90000"/>
          </a:bodyPr>
          <a:lstStyle/>
          <a:p>
            <a:r>
              <a:rPr lang="de-AT" sz="3100" dirty="0">
                <a:solidFill>
                  <a:schemeClr val="accent1"/>
                </a:solidFill>
                <a:latin typeface="Corbel" panose="020B0503020204020204" pitchFamily="34" charset="0"/>
              </a:rPr>
              <a:t>Klassifizierung von Binnenwasserstraßen</a:t>
            </a:r>
            <a:br>
              <a:rPr lang="en-US" dirty="0">
                <a:solidFill>
                  <a:schemeClr val="accent1"/>
                </a:solidFill>
                <a:latin typeface="Corbel" panose="020B0503020204020204" pitchFamily="34" charset="0"/>
              </a:rPr>
            </a:br>
            <a:r>
              <a:rPr lang="de-AT" sz="2700" b="0" dirty="0">
                <a:solidFill>
                  <a:schemeClr val="accent1"/>
                </a:solidFill>
                <a:latin typeface="Corbel" panose="020B0503020204020204" pitchFamily="34" charset="0"/>
              </a:rPr>
              <a:t>Binnenwasserstraßen</a:t>
            </a:r>
            <a:r>
              <a:rPr lang="en-US" sz="2700" b="0" dirty="0">
                <a:solidFill>
                  <a:schemeClr val="accent1"/>
                </a:solidFill>
                <a:latin typeface="Corbel" panose="020B0503020204020204" pitchFamily="34" charset="0"/>
              </a:rPr>
              <a:t> in Europa</a:t>
            </a:r>
            <a:endParaRPr lang="en-US" sz="22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72816"/>
            <a:ext cx="8205936" cy="4896544"/>
          </a:xfrm>
        </p:spPr>
        <p:txBody>
          <a:bodyPr>
            <a:noAutofit/>
          </a:bodyPr>
          <a:lstStyle/>
          <a:p>
            <a:pPr marL="0" indent="0">
              <a:spcBef>
                <a:spcPts val="600"/>
              </a:spcBef>
              <a:spcAft>
                <a:spcPts val="600"/>
              </a:spcAft>
              <a:buClr>
                <a:srgbClr val="189BC4"/>
              </a:buClr>
              <a:buNone/>
            </a:pPr>
            <a:r>
              <a:rPr lang="de-AT" sz="1800" dirty="0">
                <a:solidFill>
                  <a:schemeClr val="accent1"/>
                </a:solidFill>
                <a:latin typeface="Corbel" panose="020B0503020204020204" pitchFamily="34" charset="0"/>
              </a:rPr>
              <a:t>Wasserstraßenklassen werden mit römischen Zahlen bezeichnet</a:t>
            </a:r>
            <a:r>
              <a:rPr lang="en-US" sz="1800" dirty="0">
                <a:solidFill>
                  <a:schemeClr val="accent1"/>
                </a:solidFill>
                <a:latin typeface="Corbel" panose="020B0503020204020204" pitchFamily="34" charset="0"/>
              </a:rPr>
              <a:t> (I – VII)</a:t>
            </a:r>
          </a:p>
          <a:p>
            <a:pPr>
              <a:spcBef>
                <a:spcPts val="600"/>
              </a:spcBef>
              <a:spcAft>
                <a:spcPts val="600"/>
              </a:spcAft>
              <a:buClr>
                <a:srgbClr val="189BC4"/>
              </a:buClr>
            </a:pPr>
            <a:r>
              <a:rPr lang="de-AT" sz="1800" dirty="0">
                <a:solidFill>
                  <a:schemeClr val="accent1"/>
                </a:solidFill>
                <a:latin typeface="Corbel" panose="020B0503020204020204" pitchFamily="34" charset="0"/>
              </a:rPr>
              <a:t>Wasserstraßen der </a:t>
            </a:r>
            <a:r>
              <a:rPr lang="de-AT" sz="1800" b="1" dirty="0">
                <a:solidFill>
                  <a:srgbClr val="189BC4"/>
                </a:solidFill>
                <a:latin typeface="Corbel" panose="020B0503020204020204" pitchFamily="34" charset="0"/>
              </a:rPr>
              <a:t>Klasse IV und höher</a:t>
            </a:r>
            <a:br>
              <a:rPr lang="de-AT" sz="1800" b="1" dirty="0">
                <a:solidFill>
                  <a:srgbClr val="189BC4"/>
                </a:solidFill>
                <a:latin typeface="Corbel" panose="020B0503020204020204" pitchFamily="34" charset="0"/>
              </a:rPr>
            </a:br>
            <a:r>
              <a:rPr lang="en-US" sz="1800" dirty="0">
                <a:solidFill>
                  <a:schemeClr val="accent1"/>
                </a:solidFill>
                <a:latin typeface="Corbel" panose="020B0503020204020204" pitchFamily="34" charset="0"/>
                <a:sym typeface="Wingdings" panose="05000000000000000000" pitchFamily="2" charset="2"/>
              </a:rPr>
              <a:t> </a:t>
            </a:r>
            <a:r>
              <a:rPr lang="de-AT" sz="1800" dirty="0">
                <a:solidFill>
                  <a:schemeClr val="accent1"/>
                </a:solidFill>
                <a:latin typeface="Corbel" panose="020B0503020204020204" pitchFamily="34" charset="0"/>
                <a:sym typeface="Wingdings" panose="05000000000000000000" pitchFamily="2" charset="2"/>
              </a:rPr>
              <a:t>Bedeutung für den internationalen Güterverkehr </a:t>
            </a:r>
          </a:p>
          <a:p>
            <a:pPr>
              <a:spcBef>
                <a:spcPts val="600"/>
              </a:spcBef>
              <a:spcAft>
                <a:spcPts val="600"/>
              </a:spcAft>
              <a:buClr>
                <a:srgbClr val="189BC4"/>
              </a:buClr>
            </a:pPr>
            <a:r>
              <a:rPr lang="de-AT" sz="1800" dirty="0">
                <a:solidFill>
                  <a:schemeClr val="accent1"/>
                </a:solidFill>
                <a:latin typeface="Corbel" panose="020B0503020204020204" pitchFamily="34" charset="0"/>
                <a:sym typeface="Wingdings" panose="05000000000000000000" pitchFamily="2" charset="2"/>
              </a:rPr>
              <a:t>Klassen </a:t>
            </a:r>
            <a:r>
              <a:rPr lang="de-AT" sz="1800" b="1" dirty="0">
                <a:solidFill>
                  <a:srgbClr val="189BC4"/>
                </a:solidFill>
                <a:latin typeface="Corbel" panose="020B0503020204020204" pitchFamily="34" charset="0"/>
                <a:sym typeface="Wingdings" panose="05000000000000000000" pitchFamily="2" charset="2"/>
              </a:rPr>
              <a:t>I bis III </a:t>
            </a:r>
            <a:r>
              <a:rPr lang="de-AT" sz="1800" dirty="0">
                <a:solidFill>
                  <a:schemeClr val="accent1"/>
                </a:solidFill>
                <a:latin typeface="Corbel" panose="020B0503020204020204" pitchFamily="34" charset="0"/>
                <a:sym typeface="Wingdings" panose="05000000000000000000" pitchFamily="2" charset="2"/>
              </a:rPr>
              <a:t>sind von regionaler bzw. nationaler Bedeutung </a:t>
            </a:r>
          </a:p>
          <a:p>
            <a:pPr>
              <a:spcBef>
                <a:spcPts val="600"/>
              </a:spcBef>
              <a:spcAft>
                <a:spcPts val="600"/>
              </a:spcAft>
              <a:buClr>
                <a:srgbClr val="189BC4"/>
              </a:buClr>
            </a:pPr>
            <a:r>
              <a:rPr lang="de-AT" sz="1800" dirty="0">
                <a:solidFill>
                  <a:schemeClr val="accent1"/>
                </a:solidFill>
                <a:latin typeface="Corbel" panose="020B0503020204020204" pitchFamily="34" charset="0"/>
                <a:sym typeface="Wingdings" panose="05000000000000000000" pitchFamily="2" charset="2"/>
              </a:rPr>
              <a:t>die Klasse einer Binnenwasserstraße wird von der </a:t>
            </a:r>
            <a:r>
              <a:rPr lang="de-AT" sz="1800" b="1" dirty="0">
                <a:solidFill>
                  <a:srgbClr val="189BC4"/>
                </a:solidFill>
                <a:latin typeface="Corbel" panose="020B0503020204020204" pitchFamily="34" charset="0"/>
                <a:sym typeface="Wingdings" panose="05000000000000000000" pitchFamily="2" charset="2"/>
              </a:rPr>
              <a:t>maximalen Größe </a:t>
            </a:r>
            <a:r>
              <a:rPr lang="de-AT" sz="1800" dirty="0">
                <a:solidFill>
                  <a:schemeClr val="accent1"/>
                </a:solidFill>
                <a:latin typeface="Corbel" panose="020B0503020204020204" pitchFamily="34" charset="0"/>
                <a:sym typeface="Wingdings" panose="05000000000000000000" pitchFamily="2" charset="2"/>
              </a:rPr>
              <a:t>der Schiffe bestimmt, die auf dieser Wasserstraße fahren können</a:t>
            </a:r>
            <a:br>
              <a:rPr lang="de-AT" sz="1800" dirty="0">
                <a:solidFill>
                  <a:schemeClr val="accent1"/>
                </a:solidFill>
                <a:latin typeface="Corbel" panose="020B0503020204020204" pitchFamily="34" charset="0"/>
                <a:sym typeface="Wingdings" panose="05000000000000000000" pitchFamily="2" charset="2"/>
              </a:rPr>
            </a:br>
            <a:r>
              <a:rPr lang="en-US" sz="1800" dirty="0">
                <a:solidFill>
                  <a:schemeClr val="accent1"/>
                </a:solidFill>
                <a:latin typeface="Corbel" panose="020B0503020204020204" pitchFamily="34" charset="0"/>
                <a:sym typeface="Wingdings" panose="05000000000000000000" pitchFamily="2" charset="2"/>
              </a:rPr>
              <a:t> </a:t>
            </a:r>
            <a:r>
              <a:rPr lang="de-AT" sz="1800" dirty="0">
                <a:solidFill>
                  <a:schemeClr val="accent1"/>
                </a:solidFill>
                <a:latin typeface="Corbel" panose="020B0503020204020204" pitchFamily="34" charset="0"/>
                <a:sym typeface="Wingdings" panose="05000000000000000000" pitchFamily="2" charset="2"/>
              </a:rPr>
              <a:t>entscheidend dafür: Breite, Länge, Tiefgang und Höhe (</a:t>
            </a:r>
            <a:r>
              <a:rPr lang="de-AT" sz="1800" dirty="0" err="1">
                <a:solidFill>
                  <a:schemeClr val="accent1"/>
                </a:solidFill>
                <a:latin typeface="Corbel" panose="020B0503020204020204" pitchFamily="34" charset="0"/>
                <a:sym typeface="Wingdings" panose="05000000000000000000" pitchFamily="2" charset="2"/>
              </a:rPr>
              <a:t>Brückendurchfahrten</a:t>
            </a:r>
            <a:r>
              <a:rPr lang="de-AT" sz="1800" dirty="0">
                <a:solidFill>
                  <a:schemeClr val="accent1"/>
                </a:solidFill>
                <a:latin typeface="Corbel" panose="020B0503020204020204" pitchFamily="34" charset="0"/>
                <a:sym typeface="Wingdings" panose="05000000000000000000" pitchFamily="2" charset="2"/>
              </a:rPr>
              <a:t>) von Binnenschiffen und Schiffsverbänden</a:t>
            </a:r>
            <a:endParaRPr lang="de-AT" sz="1800" dirty="0">
              <a:solidFill>
                <a:schemeClr val="accent1"/>
              </a:solidFill>
              <a:latin typeface="Corbel" panose="020B0503020204020204" pitchFamily="34" charset="0"/>
            </a:endParaRPr>
          </a:p>
          <a:p>
            <a:pPr>
              <a:lnSpc>
                <a:spcPct val="90000"/>
              </a:lnSpc>
              <a:spcBef>
                <a:spcPts val="300"/>
              </a:spcBef>
              <a:buClr>
                <a:srgbClr val="189BC4"/>
              </a:buClr>
            </a:pPr>
            <a:endParaRPr lang="de-AT" sz="1800" dirty="0">
              <a:solidFill>
                <a:schemeClr val="accent1"/>
              </a:solidFill>
              <a:latin typeface="Corbel" panose="020B0503020204020204" pitchFamily="34" charset="0"/>
              <a:sym typeface="Wingdings" panose="05000000000000000000" pitchFamily="2" charset="2"/>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12" name="TextBox 5"/>
          <p:cNvSpPr txBox="1"/>
          <p:nvPr/>
        </p:nvSpPr>
        <p:spPr>
          <a:xfrm>
            <a:off x="988793" y="4583029"/>
            <a:ext cx="1015565" cy="215444"/>
          </a:xfrm>
          <a:prstGeom prst="rect">
            <a:avLst/>
          </a:prstGeom>
          <a:noFill/>
        </p:spPr>
        <p:txBody>
          <a:bodyPr wrap="square" rtlCol="0">
            <a:spAutoFit/>
          </a:bodyPr>
          <a:lstStyle/>
          <a:p>
            <a:r>
              <a:rPr lang="de-DE" sz="800" dirty="0">
                <a:solidFill>
                  <a:schemeClr val="bg1"/>
                </a:solidFill>
              </a:rPr>
              <a:t>Quelle: viadonau</a:t>
            </a:r>
            <a:endParaRPr lang="en-US" sz="800" dirty="0">
              <a:solidFill>
                <a:schemeClr val="bg1"/>
              </a:solidFill>
            </a:endParaRPr>
          </a:p>
        </p:txBody>
      </p:sp>
    </p:spTree>
    <p:extLst>
      <p:ext uri="{BB962C8B-B14F-4D97-AF65-F5344CB8AC3E}">
        <p14:creationId xmlns:p14="http://schemas.microsoft.com/office/powerpoint/2010/main" val="1247559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Binnenschifffahrt</a:t>
            </a:r>
            <a:r>
              <a:rPr lang="en-US" dirty="0">
                <a:solidFill>
                  <a:schemeClr val="accent1"/>
                </a:solidFill>
                <a:latin typeface="Corbel" panose="020B0503020204020204" pitchFamily="34" charset="0"/>
              </a:rPr>
              <a:t> in Europa</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endParaRPr lang="en-US"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611560" y="1671627"/>
            <a:ext cx="8363272" cy="4776192"/>
          </a:xfrm>
        </p:spPr>
        <p:txBody>
          <a:bodyPr>
            <a:normAutofit fontScale="55000" lnSpcReduction="20000"/>
          </a:bodyPr>
          <a:lstStyle/>
          <a:p>
            <a:endParaRPr lang="en-US" sz="1000" spc="60" dirty="0">
              <a:solidFill>
                <a:schemeClr val="accent1"/>
              </a:solidFill>
              <a:latin typeface="Corbel" panose="020B0503020204020204" pitchFamily="34" charset="0"/>
            </a:endParaRPr>
          </a:p>
          <a:p>
            <a:pPr marL="0" indent="0">
              <a:buNone/>
            </a:pPr>
            <a:r>
              <a:rPr lang="de-AT" sz="3300" b="1" spc="60" dirty="0">
                <a:solidFill>
                  <a:srgbClr val="189BC4"/>
                </a:solidFill>
                <a:latin typeface="Corbel" panose="020B0503020204020204" pitchFamily="34" charset="0"/>
              </a:rPr>
              <a:t>Verfügbare Wasserstraßen:</a:t>
            </a:r>
          </a:p>
          <a:p>
            <a:pPr lvl="1">
              <a:buClr>
                <a:srgbClr val="189BC4"/>
              </a:buClr>
            </a:pPr>
            <a:r>
              <a:rPr lang="en-US" sz="3300" spc="60" dirty="0">
                <a:solidFill>
                  <a:schemeClr val="accent1"/>
                </a:solidFill>
                <a:latin typeface="Corbel" panose="020B0503020204020204" pitchFamily="34" charset="0"/>
              </a:rPr>
              <a:t>40,000 km </a:t>
            </a:r>
            <a:r>
              <a:rPr lang="en-US" sz="3300" spc="60" dirty="0">
                <a:solidFill>
                  <a:schemeClr val="accent1"/>
                </a:solidFill>
                <a:latin typeface="Corbel" panose="020B0503020204020204" pitchFamily="34" charset="0"/>
                <a:sym typeface="Wingdings" panose="05000000000000000000" pitchFamily="2" charset="2"/>
              </a:rPr>
              <a:t></a:t>
            </a:r>
            <a:r>
              <a:rPr lang="en-US" sz="3300" spc="60" dirty="0">
                <a:solidFill>
                  <a:schemeClr val="accent1"/>
                </a:solidFill>
                <a:latin typeface="Corbel" panose="020B0503020204020204" pitchFamily="34" charset="0"/>
              </a:rPr>
              <a:t> 20,000 km </a:t>
            </a:r>
            <a:r>
              <a:rPr lang="de-AT" sz="3300" spc="60" dirty="0">
                <a:solidFill>
                  <a:schemeClr val="accent1"/>
                </a:solidFill>
                <a:latin typeface="Corbel" panose="020B0503020204020204" pitchFamily="34" charset="0"/>
              </a:rPr>
              <a:t>schiffbar für ≥ 1,000 t. Schiffe</a:t>
            </a:r>
          </a:p>
          <a:p>
            <a:pPr lvl="1">
              <a:buClr>
                <a:srgbClr val="189BC4"/>
              </a:buClr>
            </a:pPr>
            <a:r>
              <a:rPr lang="de-AT" sz="3300" spc="60" dirty="0">
                <a:solidFill>
                  <a:schemeClr val="accent1"/>
                </a:solidFill>
                <a:latin typeface="Corbel" panose="020B0503020204020204" pitchFamily="34" charset="0"/>
              </a:rPr>
              <a:t>19 von 28 EU-Mitgliedstaaten haben Zugang zu schiffbaren Wasserstraßen</a:t>
            </a:r>
          </a:p>
          <a:p>
            <a:pPr lvl="2">
              <a:buClr>
                <a:srgbClr val="189BC4"/>
              </a:buClr>
              <a:buFont typeface="Symbol" panose="05050102010706020507" pitchFamily="18" charset="2"/>
              <a:buChar char="-"/>
            </a:pPr>
            <a:r>
              <a:rPr lang="de-AT" sz="2900" spc="60" dirty="0">
                <a:solidFill>
                  <a:schemeClr val="accent1"/>
                </a:solidFill>
                <a:latin typeface="Corbel" panose="020B0503020204020204" pitchFamily="34" charset="0"/>
              </a:rPr>
              <a:t>unter anderem: Belgien, Bulgarien, Deutschland, Frankreich, Kroatien, Ungarn,  Schweden, Luxemburg, Niederlande, Österreich, Rumänien, Slowakei, Finnland </a:t>
            </a:r>
            <a:endParaRPr lang="en-US" sz="3300" b="1" spc="60" dirty="0">
              <a:solidFill>
                <a:schemeClr val="accent1"/>
              </a:solidFill>
              <a:latin typeface="Corbel" panose="020B0503020204020204" pitchFamily="34" charset="0"/>
            </a:endParaRPr>
          </a:p>
          <a:p>
            <a:pPr marL="0" indent="0">
              <a:buNone/>
            </a:pPr>
            <a:endParaRPr lang="en-US" sz="3300" b="1" dirty="0">
              <a:solidFill>
                <a:srgbClr val="189BC4"/>
              </a:solidFill>
              <a:latin typeface="Corbel" panose="020B0503020204020204" pitchFamily="34" charset="0"/>
            </a:endParaRPr>
          </a:p>
          <a:p>
            <a:pPr marL="0" indent="0">
              <a:buNone/>
            </a:pPr>
            <a:r>
              <a:rPr lang="en-US" sz="3300" b="1" dirty="0">
                <a:solidFill>
                  <a:srgbClr val="189BC4"/>
                </a:solidFill>
                <a:latin typeface="Corbel" panose="020B0503020204020204" pitchFamily="34" charset="0"/>
              </a:rPr>
              <a:t>Top 3 in Europa:</a:t>
            </a:r>
          </a:p>
          <a:p>
            <a:pPr marL="0" indent="0">
              <a:buNone/>
            </a:pPr>
            <a:endParaRPr lang="de-DE" sz="5100" b="1" dirty="0">
              <a:solidFill>
                <a:schemeClr val="accent1"/>
              </a:solidFill>
              <a:latin typeface="Corbel" panose="020B0503020204020204" pitchFamily="34" charset="0"/>
            </a:endParaRPr>
          </a:p>
          <a:p>
            <a:pPr marL="0" indent="0">
              <a:buNone/>
            </a:pPr>
            <a:endParaRPr lang="de-DE" sz="5100" b="1" dirty="0">
              <a:solidFill>
                <a:schemeClr val="accent1"/>
              </a:solidFill>
              <a:latin typeface="Corbel" panose="020B0503020204020204" pitchFamily="34" charset="0"/>
            </a:endParaRPr>
          </a:p>
          <a:p>
            <a:pPr marL="0" indent="0">
              <a:buNone/>
            </a:pPr>
            <a:endParaRPr lang="de-DE" sz="5100" b="1" dirty="0">
              <a:solidFill>
                <a:schemeClr val="accent1"/>
              </a:solidFill>
              <a:latin typeface="Corbel" panose="020B0503020204020204" pitchFamily="34" charset="0"/>
            </a:endParaRPr>
          </a:p>
          <a:p>
            <a:pPr marL="0" indent="0">
              <a:buNone/>
            </a:pPr>
            <a:endParaRPr lang="de-DE" sz="5100" b="1" dirty="0">
              <a:solidFill>
                <a:schemeClr val="accent1"/>
              </a:solidFill>
              <a:latin typeface="Corbel" panose="020B0503020204020204" pitchFamily="34" charset="0"/>
            </a:endParaRPr>
          </a:p>
          <a:p>
            <a:pPr marL="0" indent="0">
              <a:buNone/>
            </a:pPr>
            <a:endParaRPr lang="de-DE" sz="5100" b="1" dirty="0">
              <a:solidFill>
                <a:schemeClr val="accent1"/>
              </a:solidFill>
              <a:latin typeface="Corbel" panose="020B0503020204020204" pitchFamily="34" charset="0"/>
            </a:endParaRPr>
          </a:p>
          <a:p>
            <a:pPr marL="0" indent="0">
              <a:buNone/>
            </a:pPr>
            <a:r>
              <a:rPr lang="de-DE" sz="5100" b="1" dirty="0">
                <a:solidFill>
                  <a:schemeClr val="bg1"/>
                </a:solidFill>
                <a:latin typeface="Corbel" panose="020B0503020204020204" pitchFamily="34" charset="0"/>
              </a:rPr>
              <a:t>h</a:t>
            </a:r>
            <a:endParaRPr lang="en-US" sz="5100" b="1" dirty="0">
              <a:solidFill>
                <a:schemeClr val="bg1"/>
              </a:solidFill>
              <a:latin typeface="Corbel" panose="020B0503020204020204" pitchFamily="34" charset="0"/>
            </a:endParaRPr>
          </a:p>
          <a:p>
            <a:pPr marL="0" indent="0">
              <a:buNone/>
            </a:pPr>
            <a:endParaRPr lang="de-DE" sz="5100" b="1" dirty="0">
              <a:solidFill>
                <a:schemeClr val="accent1"/>
              </a:solidFill>
              <a:latin typeface="Corbel" panose="020B0503020204020204" pitchFamily="34" charset="0"/>
            </a:endParaRPr>
          </a:p>
          <a:p>
            <a:pPr marL="0" indent="0">
              <a:buNone/>
            </a:pPr>
            <a:endParaRPr lang="de-DE" sz="5100" b="1" dirty="0">
              <a:solidFill>
                <a:schemeClr val="accent1"/>
              </a:solidFill>
              <a:latin typeface="Corbel" panose="020B0503020204020204" pitchFamily="34" charset="0"/>
            </a:endParaRPr>
          </a:p>
          <a:p>
            <a:pPr marL="0" indent="0">
              <a:buNone/>
            </a:pPr>
            <a:endParaRPr lang="de-DE" sz="5100" b="1" dirty="0">
              <a:solidFill>
                <a:schemeClr val="accent1"/>
              </a:solidFill>
              <a:latin typeface="Corbel" panose="020B0503020204020204" pitchFamily="34" charset="0"/>
            </a:endParaRPr>
          </a:p>
          <a:p>
            <a:pPr marL="0" indent="0">
              <a:buNone/>
            </a:pPr>
            <a:endParaRPr lang="en-US" sz="5100" b="1" dirty="0">
              <a:solidFill>
                <a:schemeClr val="accent1"/>
              </a:solidFill>
              <a:latin typeface="Corbel" panose="020B0503020204020204" pitchFamily="34" charset="0"/>
            </a:endParaRPr>
          </a:p>
          <a:p>
            <a:pPr marL="0" lvl="1" indent="0">
              <a:buNone/>
            </a:pPr>
            <a:endParaRPr lang="en-US" sz="4000" b="1" dirty="0">
              <a:solidFill>
                <a:schemeClr val="accent1"/>
              </a:solidFill>
              <a:latin typeface="Corbel" panose="020B0503020204020204" pitchFamily="34" charset="0"/>
            </a:endParaRPr>
          </a:p>
          <a:p>
            <a:pPr marL="0" lvl="1" indent="0">
              <a:buNone/>
            </a:pPr>
            <a:endParaRPr lang="en-US" sz="4000" b="1" dirty="0">
              <a:solidFill>
                <a:schemeClr val="accent1"/>
              </a:solidFill>
              <a:latin typeface="Corbel" panose="020B0503020204020204" pitchFamily="34" charset="0"/>
            </a:endParaRPr>
          </a:p>
          <a:p>
            <a:pPr marL="0" indent="0">
              <a:buNone/>
            </a:pPr>
            <a:endParaRPr lang="en-US" sz="4000" b="1" dirty="0">
              <a:solidFill>
                <a:schemeClr val="accent1"/>
              </a:solidFill>
              <a:latin typeface="Corbel" panose="020B0503020204020204" pitchFamily="34" charset="0"/>
            </a:endParaRPr>
          </a:p>
          <a:p>
            <a:pPr lvl="1">
              <a:buFont typeface="Symbol" panose="05050102010706020507" pitchFamily="18" charset="2"/>
              <a:buChar char="-"/>
            </a:pPr>
            <a:endParaRPr lang="en-US" sz="9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pPr/>
              <a:t>33</a:t>
            </a:fld>
            <a:endParaRPr lang="de-AT" dirty="0"/>
          </a:p>
        </p:txBody>
      </p:sp>
      <p:sp>
        <p:nvSpPr>
          <p:cNvPr id="12" name="Textfeld 14"/>
          <p:cNvSpPr txBox="1"/>
          <p:nvPr/>
        </p:nvSpPr>
        <p:spPr>
          <a:xfrm>
            <a:off x="179512" y="6170820"/>
            <a:ext cx="5040560" cy="276999"/>
          </a:xfrm>
          <a:prstGeom prst="rect">
            <a:avLst/>
          </a:prstGeom>
          <a:noFill/>
          <a:ln>
            <a:noFill/>
          </a:ln>
        </p:spPr>
        <p:txBody>
          <a:bodyPr wrap="square" rtlCol="0" anchor="ctr">
            <a:spAutoFit/>
          </a:bodyPr>
          <a:lstStyle/>
          <a:p>
            <a:pPr lvl="1"/>
            <a:r>
              <a:rPr lang="en-US" sz="1200" dirty="0">
                <a:solidFill>
                  <a:schemeClr val="accent1"/>
                </a:solidFill>
                <a:latin typeface="Corbel" panose="020B0503020204020204" pitchFamily="34" charset="0"/>
              </a:rPr>
              <a:t>* </a:t>
            </a:r>
            <a:r>
              <a:rPr lang="de-DE" sz="1200" dirty="0">
                <a:solidFill>
                  <a:schemeClr val="accent1"/>
                </a:solidFill>
                <a:latin typeface="Corbel" panose="020B0503020204020204" pitchFamily="34" charset="0"/>
              </a:rPr>
              <a:t>Gesamtlänge der schiffbaren Flüsse, Kanäle und anderer Gewässer</a:t>
            </a:r>
            <a:endParaRPr lang="en-US" sz="1200" dirty="0">
              <a:solidFill>
                <a:schemeClr val="accent1"/>
              </a:solidFill>
              <a:latin typeface="Corbel" panose="020B0503020204020204"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2178708109"/>
              </p:ext>
            </p:extLst>
          </p:nvPr>
        </p:nvGraphicFramePr>
        <p:xfrm>
          <a:off x="724744" y="3645024"/>
          <a:ext cx="8136904" cy="1828800"/>
        </p:xfrm>
        <a:graphic>
          <a:graphicData uri="http://schemas.openxmlformats.org/drawingml/2006/table">
            <a:tbl>
              <a:tblPr firstRow="1" bandRow="1">
                <a:tableStyleId>{F5AB1C69-6EDB-4FF4-983F-18BD219EF322}</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136024">
                <a:tc>
                  <a:txBody>
                    <a:bodyPr/>
                    <a:lstStyle/>
                    <a:p>
                      <a:r>
                        <a:rPr lang="de-AT" noProof="0" dirty="0">
                          <a:latin typeface="Corbel" panose="020B0503020204020204" pitchFamily="34" charset="0"/>
                        </a:rPr>
                        <a:t>Verfügbare Wasserstraßen</a:t>
                      </a:r>
                    </a:p>
                  </a:txBody>
                  <a:tcPr anchor="ctr"/>
                </a:tc>
                <a:tc>
                  <a:txBody>
                    <a:bodyPr/>
                    <a:lstStyle/>
                    <a:p>
                      <a:r>
                        <a:rPr lang="de-AT" noProof="0" dirty="0">
                          <a:latin typeface="Corbel" panose="020B0503020204020204" pitchFamily="34" charset="0"/>
                        </a:rPr>
                        <a:t>Anteil der Binnenwasserstraßen am Modal Split (% der gesamten </a:t>
                      </a:r>
                      <a:r>
                        <a:rPr lang="de-AT" noProof="0" dirty="0" err="1">
                          <a:latin typeface="Corbel" panose="020B0503020204020204" pitchFamily="34" charset="0"/>
                        </a:rPr>
                        <a:t>tkm</a:t>
                      </a:r>
                      <a:r>
                        <a:rPr lang="de-AT" noProof="0" dirty="0">
                          <a:latin typeface="Corbel" panose="020B0503020204020204" pitchFamily="34" charset="0"/>
                        </a:rPr>
                        <a:t>)</a:t>
                      </a:r>
                      <a:endParaRPr lang="en-GB" noProof="0" dirty="0">
                        <a:latin typeface="Corbel" panose="020B0503020204020204" pitchFamily="34" charset="0"/>
                      </a:endParaRPr>
                    </a:p>
                  </a:txBody>
                  <a:tcPr anchor="ctr"/>
                </a:tc>
                <a:extLst>
                  <a:ext uri="{0D108BD9-81ED-4DB2-BD59-A6C34878D82A}">
                    <a16:rowId xmlns:a16="http://schemas.microsoft.com/office/drawing/2014/main" val="10000"/>
                  </a:ext>
                </a:extLst>
              </a:tr>
              <a:tr h="370840">
                <a:tc>
                  <a:txBody>
                    <a:bodyPr/>
                    <a:lstStyle/>
                    <a:p>
                      <a:pPr marL="434340" lvl="1" indent="-342900">
                        <a:buFont typeface="+mj-lt"/>
                        <a:buAutoNum type="arabicPeriod"/>
                      </a:pPr>
                      <a:r>
                        <a:rPr lang="de-AT" sz="1800" noProof="0" dirty="0">
                          <a:solidFill>
                            <a:schemeClr val="accent1"/>
                          </a:solidFill>
                          <a:latin typeface="Corbel" panose="020B0503020204020204" pitchFamily="34" charset="0"/>
                        </a:rPr>
                        <a:t>Frankreich (8.501 km*)</a:t>
                      </a:r>
                    </a:p>
                    <a:p>
                      <a:pPr marL="434340" lvl="1" indent="-342900">
                        <a:buFont typeface="+mj-lt"/>
                        <a:buAutoNum type="arabicPeriod"/>
                      </a:pPr>
                      <a:r>
                        <a:rPr lang="de-AT" sz="1800" noProof="0" dirty="0">
                          <a:solidFill>
                            <a:schemeClr val="accent1"/>
                          </a:solidFill>
                          <a:latin typeface="Corbel" panose="020B0503020204020204" pitchFamily="34" charset="0"/>
                        </a:rPr>
                        <a:t>Finnland (8.000 km*)</a:t>
                      </a:r>
                    </a:p>
                    <a:p>
                      <a:pPr marL="434340" lvl="1" indent="-342900">
                        <a:buFont typeface="+mj-lt"/>
                        <a:buAutoNum type="arabicPeriod"/>
                      </a:pPr>
                      <a:r>
                        <a:rPr lang="de-AT" sz="1800" noProof="0" dirty="0">
                          <a:solidFill>
                            <a:schemeClr val="accent1"/>
                          </a:solidFill>
                          <a:latin typeface="Corbel" panose="020B0503020204020204" pitchFamily="34" charset="0"/>
                        </a:rPr>
                        <a:t>Deutschland (7.467 km*)</a:t>
                      </a:r>
                    </a:p>
                    <a:p>
                      <a:pPr marL="91440" lvl="1" indent="0">
                        <a:buNone/>
                      </a:pPr>
                      <a:r>
                        <a:rPr lang="de-AT" sz="1800" noProof="0" dirty="0">
                          <a:solidFill>
                            <a:schemeClr val="accent1"/>
                          </a:solidFill>
                          <a:latin typeface="Corbel" panose="020B0503020204020204" pitchFamily="34" charset="0"/>
                        </a:rPr>
                        <a:t> </a:t>
                      </a:r>
                      <a:r>
                        <a:rPr lang="de-AT" sz="1800" noProof="0" dirty="0">
                          <a:solidFill>
                            <a:schemeClr val="accent1"/>
                          </a:solidFill>
                          <a:latin typeface="Corbel" panose="020B0503020204020204" pitchFamily="34" charset="0"/>
                          <a:sym typeface="Wingdings" panose="05000000000000000000" pitchFamily="2" charset="2"/>
                        </a:rPr>
                        <a:t> </a:t>
                      </a:r>
                      <a:r>
                        <a:rPr lang="de-AT" sz="1800" noProof="0" dirty="0">
                          <a:solidFill>
                            <a:schemeClr val="accent1"/>
                          </a:solidFill>
                          <a:latin typeface="Corbel" panose="020B0503020204020204" pitchFamily="34" charset="0"/>
                        </a:rPr>
                        <a:t>Österreich (358 km *)</a:t>
                      </a:r>
                      <a:endParaRPr lang="de-AT" noProof="0" dirty="0">
                        <a:solidFill>
                          <a:schemeClr val="accent1"/>
                        </a:solidFill>
                        <a:latin typeface="Corbel" panose="020B0503020204020204" pitchFamily="34" charset="0"/>
                      </a:endParaRPr>
                    </a:p>
                  </a:txBody>
                  <a:tcPr/>
                </a:tc>
                <a:tc>
                  <a:txBody>
                    <a:bodyPr/>
                    <a:lstStyle/>
                    <a:p>
                      <a:pPr marL="457200" lvl="1" indent="-365760">
                        <a:buFont typeface="+mj-lt"/>
                        <a:buAutoNum type="arabicPeriod"/>
                      </a:pPr>
                      <a:r>
                        <a:rPr lang="de-AT" sz="1800" noProof="0" dirty="0">
                          <a:solidFill>
                            <a:schemeClr val="accent1"/>
                          </a:solidFill>
                          <a:latin typeface="Corbel" panose="020B0503020204020204" pitchFamily="34" charset="0"/>
                        </a:rPr>
                        <a:t>Niederlande: 43.2 %</a:t>
                      </a:r>
                    </a:p>
                    <a:p>
                      <a:pPr marL="457200" lvl="1" indent="-365760">
                        <a:buFont typeface="+mj-lt"/>
                        <a:buAutoNum type="arabicPeriod"/>
                      </a:pPr>
                      <a:r>
                        <a:rPr lang="de-AT" sz="1800" noProof="0" dirty="0">
                          <a:solidFill>
                            <a:schemeClr val="accent1"/>
                          </a:solidFill>
                          <a:latin typeface="Corbel" panose="020B0503020204020204" pitchFamily="34" charset="0"/>
                        </a:rPr>
                        <a:t>Rumänien: 27,1 %</a:t>
                      </a:r>
                    </a:p>
                    <a:p>
                      <a:pPr marL="457200" lvl="1" indent="-365760">
                        <a:buFont typeface="+mj-lt"/>
                        <a:buAutoNum type="arabicPeriod"/>
                      </a:pPr>
                      <a:r>
                        <a:rPr lang="de-AT" sz="1800" noProof="0" dirty="0">
                          <a:solidFill>
                            <a:schemeClr val="accent1"/>
                          </a:solidFill>
                          <a:latin typeface="Corbel" panose="020B0503020204020204" pitchFamily="34" charset="0"/>
                        </a:rPr>
                        <a:t>Bulgarien: 25,5 %</a:t>
                      </a:r>
                    </a:p>
                    <a:p>
                      <a:pPr marL="457200" lvl="1" indent="-365760"/>
                      <a:r>
                        <a:rPr lang="de-AT" sz="1800" noProof="0" dirty="0">
                          <a:solidFill>
                            <a:schemeClr val="accent1"/>
                          </a:solidFill>
                          <a:latin typeface="Corbel" panose="020B0503020204020204" pitchFamily="34" charset="0"/>
                        </a:rPr>
                        <a:t> </a:t>
                      </a:r>
                      <a:r>
                        <a:rPr lang="de-AT" sz="1800" noProof="0" dirty="0">
                          <a:solidFill>
                            <a:schemeClr val="accent1"/>
                          </a:solidFill>
                          <a:latin typeface="Corbel" panose="020B0503020204020204" pitchFamily="34" charset="0"/>
                          <a:sym typeface="Wingdings" panose="05000000000000000000" pitchFamily="2" charset="2"/>
                        </a:rPr>
                        <a:t> Österreich</a:t>
                      </a:r>
                      <a:r>
                        <a:rPr lang="de-AT" sz="1800" noProof="0" dirty="0">
                          <a:solidFill>
                            <a:schemeClr val="accent1"/>
                          </a:solidFill>
                          <a:latin typeface="Corbel" panose="020B0503020204020204" pitchFamily="34" charset="0"/>
                        </a:rPr>
                        <a:t>: 2,1 %</a:t>
                      </a:r>
                    </a:p>
                  </a:txBody>
                  <a:tcPr/>
                </a:tc>
                <a:extLst>
                  <a:ext uri="{0D108BD9-81ED-4DB2-BD59-A6C34878D82A}">
                    <a16:rowId xmlns:a16="http://schemas.microsoft.com/office/drawing/2014/main" val="10001"/>
                  </a:ext>
                </a:extLst>
              </a:tr>
            </a:tbl>
          </a:graphicData>
        </a:graphic>
      </p:graphicFrame>
      <p:sp>
        <p:nvSpPr>
          <p:cNvPr id="8" name="TextBox 5"/>
          <p:cNvSpPr txBox="1"/>
          <p:nvPr/>
        </p:nvSpPr>
        <p:spPr>
          <a:xfrm>
            <a:off x="8287072" y="6390929"/>
            <a:ext cx="949424"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diverse</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329299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Hauptverkehrsrouten</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711079746"/>
              </p:ext>
            </p:extLst>
          </p:nvPr>
        </p:nvGraphicFramePr>
        <p:xfrm>
          <a:off x="179511" y="1700809"/>
          <a:ext cx="8988466" cy="4896543"/>
        </p:xfrm>
        <a:graphic>
          <a:graphicData uri="http://schemas.openxmlformats.org/drawingml/2006/table">
            <a:tbl>
              <a:tblPr firstRow="1" bandRow="1">
                <a:tableStyleId>{F5AB1C69-6EDB-4FF4-983F-18BD219EF322}</a:tableStyleId>
              </a:tblPr>
              <a:tblGrid>
                <a:gridCol w="2246287">
                  <a:extLst>
                    <a:ext uri="{9D8B030D-6E8A-4147-A177-3AD203B41FA5}">
                      <a16:colId xmlns:a16="http://schemas.microsoft.com/office/drawing/2014/main" val="20000"/>
                    </a:ext>
                  </a:extLst>
                </a:gridCol>
                <a:gridCol w="2247393">
                  <a:extLst>
                    <a:ext uri="{9D8B030D-6E8A-4147-A177-3AD203B41FA5}">
                      <a16:colId xmlns:a16="http://schemas.microsoft.com/office/drawing/2014/main" val="20001"/>
                    </a:ext>
                  </a:extLst>
                </a:gridCol>
                <a:gridCol w="1926337">
                  <a:extLst>
                    <a:ext uri="{9D8B030D-6E8A-4147-A177-3AD203B41FA5}">
                      <a16:colId xmlns:a16="http://schemas.microsoft.com/office/drawing/2014/main" val="20002"/>
                    </a:ext>
                  </a:extLst>
                </a:gridCol>
                <a:gridCol w="2568449">
                  <a:extLst>
                    <a:ext uri="{9D8B030D-6E8A-4147-A177-3AD203B41FA5}">
                      <a16:colId xmlns:a16="http://schemas.microsoft.com/office/drawing/2014/main" val="20003"/>
                    </a:ext>
                  </a:extLst>
                </a:gridCol>
              </a:tblGrid>
              <a:tr h="758482">
                <a:tc>
                  <a:txBody>
                    <a:bodyPr/>
                    <a:lstStyle/>
                    <a:p>
                      <a:pPr algn="ctr"/>
                      <a:r>
                        <a:rPr lang="en-US" sz="1200" noProof="0" dirty="0">
                          <a:latin typeface="Corbel" panose="020B0503020204020204" pitchFamily="34" charset="0"/>
                        </a:rPr>
                        <a:t>Route</a:t>
                      </a:r>
                      <a:endParaRPr lang="en-US" sz="1050" b="1" noProof="0" dirty="0">
                        <a:latin typeface="Corbel" panose="020B0503020204020204" pitchFamily="34" charset="0"/>
                      </a:endParaRPr>
                    </a:p>
                  </a:txBody>
                  <a:tcPr anchor="ctr"/>
                </a:tc>
                <a:tc>
                  <a:txBody>
                    <a:bodyPr/>
                    <a:lstStyle/>
                    <a:p>
                      <a:pPr algn="ctr"/>
                      <a:r>
                        <a:rPr lang="de-AT" sz="1200" noProof="0" dirty="0">
                          <a:latin typeface="Corbel" panose="020B0503020204020204" pitchFamily="34" charset="0"/>
                        </a:rPr>
                        <a:t>Transport-volumen</a:t>
                      </a:r>
                      <a:endParaRPr lang="de-AT" sz="1200" b="1" noProof="0" dirty="0">
                        <a:latin typeface="Corbel" panose="020B0503020204020204" pitchFamily="34" charset="0"/>
                      </a:endParaRPr>
                    </a:p>
                  </a:txBody>
                  <a:tcPr anchor="ctr"/>
                </a:tc>
                <a:tc>
                  <a:txBody>
                    <a:bodyPr/>
                    <a:lstStyle/>
                    <a:p>
                      <a:pPr algn="ctr"/>
                      <a:r>
                        <a:rPr lang="en-US" sz="1200" noProof="0" dirty="0">
                          <a:latin typeface="Corbel" panose="020B0503020204020204" pitchFamily="34" charset="0"/>
                        </a:rPr>
                        <a:t>Transport-art</a:t>
                      </a:r>
                      <a:endParaRPr lang="en-US" sz="1200" b="1" noProof="0" dirty="0">
                        <a:latin typeface="Corbel" panose="020B0503020204020204" pitchFamily="34" charset="0"/>
                      </a:endParaRPr>
                    </a:p>
                  </a:txBody>
                  <a:tcPr anchor="ctr"/>
                </a:tc>
                <a:tc>
                  <a:txBody>
                    <a:bodyPr/>
                    <a:lstStyle/>
                    <a:p>
                      <a:pPr algn="ctr"/>
                      <a:r>
                        <a:rPr lang="de-AT" sz="1200" noProof="0" dirty="0">
                          <a:latin typeface="Corbel" panose="020B0503020204020204" pitchFamily="34" charset="0"/>
                        </a:rPr>
                        <a:t>Anteil an der Gesamtverkehrsleistung </a:t>
                      </a:r>
                      <a:r>
                        <a:rPr lang="de-AT" sz="1200" baseline="0" noProof="0" dirty="0">
                          <a:latin typeface="Corbel" panose="020B0503020204020204" pitchFamily="34" charset="0"/>
                        </a:rPr>
                        <a:t>*</a:t>
                      </a:r>
                      <a:endParaRPr lang="de-AT" sz="1200" b="1" noProof="0" dirty="0">
                        <a:latin typeface="Corbel" panose="020B0503020204020204" pitchFamily="34" charset="0"/>
                      </a:endParaRPr>
                    </a:p>
                  </a:txBody>
                  <a:tcPr/>
                </a:tc>
                <a:extLst>
                  <a:ext uri="{0D108BD9-81ED-4DB2-BD59-A6C34878D82A}">
                    <a16:rowId xmlns:a16="http://schemas.microsoft.com/office/drawing/2014/main" val="10000"/>
                  </a:ext>
                </a:extLst>
              </a:tr>
              <a:tr h="995776">
                <a:tc>
                  <a:txBody>
                    <a:bodyPr/>
                    <a:lstStyle/>
                    <a:p>
                      <a:r>
                        <a:rPr lang="de-AT" sz="1200" noProof="0" dirty="0">
                          <a:solidFill>
                            <a:schemeClr val="accent1"/>
                          </a:solidFill>
                          <a:latin typeface="Corbel" panose="020B0503020204020204" pitchFamily="34" charset="0"/>
                        </a:rPr>
                        <a:t>Rhein -Route</a:t>
                      </a:r>
                    </a:p>
                  </a:txBody>
                  <a:tcPr anchor="ctr"/>
                </a:tc>
                <a:tc>
                  <a:txBody>
                    <a:bodyPr/>
                    <a:lstStyle/>
                    <a:p>
                      <a:r>
                        <a:rPr lang="de-AT" sz="1200" noProof="0" dirty="0">
                          <a:solidFill>
                            <a:schemeClr val="accent1"/>
                          </a:solidFill>
                          <a:latin typeface="Corbel" panose="020B0503020204020204" pitchFamily="34" charset="0"/>
                        </a:rPr>
                        <a:t>&gt; 200</a:t>
                      </a:r>
                      <a:r>
                        <a:rPr lang="de-AT" sz="1200" baseline="0" noProof="0" dirty="0">
                          <a:solidFill>
                            <a:schemeClr val="accent1"/>
                          </a:solidFill>
                          <a:latin typeface="Corbel" panose="020B0503020204020204" pitchFamily="34" charset="0"/>
                        </a:rPr>
                        <a:t> Mio. Tonnen</a:t>
                      </a:r>
                      <a:endParaRPr lang="de-AT" sz="1200" noProof="0" dirty="0">
                        <a:solidFill>
                          <a:schemeClr val="accent1"/>
                        </a:solidFill>
                        <a:latin typeface="Corbel" panose="020B0503020204020204" pitchFamily="34" charset="0"/>
                      </a:endParaRPr>
                    </a:p>
                  </a:txBody>
                  <a:tcPr anchor="ctr"/>
                </a:tc>
                <a:tc>
                  <a:txBody>
                    <a:bodyPr/>
                    <a:lstStyle/>
                    <a:p>
                      <a:r>
                        <a:rPr lang="en-US" sz="1200" noProof="0" dirty="0">
                          <a:solidFill>
                            <a:schemeClr val="accent1"/>
                          </a:solidFill>
                          <a:latin typeface="Corbel" panose="020B0503020204020204" pitchFamily="34" charset="0"/>
                        </a:rPr>
                        <a:t>inter-national</a:t>
                      </a:r>
                    </a:p>
                  </a:txBody>
                  <a:tcPr anchor="ctr"/>
                </a:tc>
                <a:tc>
                  <a:txBody>
                    <a:bodyPr/>
                    <a:lstStyle/>
                    <a:p>
                      <a:r>
                        <a:rPr lang="en-US" sz="1200" noProof="0" dirty="0">
                          <a:solidFill>
                            <a:schemeClr val="accent1"/>
                          </a:solidFill>
                          <a:latin typeface="Corbel" panose="020B0503020204020204" pitchFamily="34" charset="0"/>
                        </a:rPr>
                        <a:t>68 %</a:t>
                      </a:r>
                    </a:p>
                  </a:txBody>
                  <a:tcPr anchor="ctr"/>
                </a:tc>
                <a:extLst>
                  <a:ext uri="{0D108BD9-81ED-4DB2-BD59-A6C34878D82A}">
                    <a16:rowId xmlns:a16="http://schemas.microsoft.com/office/drawing/2014/main" val="10001"/>
                  </a:ext>
                </a:extLst>
              </a:tr>
              <a:tr h="14086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noProof="0" dirty="0">
                          <a:solidFill>
                            <a:schemeClr val="accent1"/>
                          </a:solidFill>
                          <a:latin typeface="Corbel" panose="020B0503020204020204" pitchFamily="34" charset="0"/>
                        </a:rPr>
                        <a:t>Nord-Süd-Route (Frankreich, Belgien &amp; Niederlande)</a:t>
                      </a:r>
                    </a:p>
                    <a:p>
                      <a:endParaRPr lang="de-AT" sz="1200" noProof="0" dirty="0">
                        <a:solidFill>
                          <a:schemeClr val="accent1"/>
                        </a:solidFill>
                        <a:latin typeface="Corbel" panose="020B0503020204020204" pitchFamily="34" charset="0"/>
                      </a:endParaRPr>
                    </a:p>
                  </a:txBody>
                  <a:tcPr anchor="ctr"/>
                </a:tc>
                <a:tc>
                  <a:txBody>
                    <a:bodyPr/>
                    <a:lstStyle/>
                    <a:p>
                      <a:r>
                        <a:rPr lang="de-AT" sz="1200" noProof="0" dirty="0">
                          <a:solidFill>
                            <a:schemeClr val="accent1"/>
                          </a:solidFill>
                          <a:latin typeface="Corbel" panose="020B0503020204020204" pitchFamily="34" charset="0"/>
                        </a:rPr>
                        <a:t>50</a:t>
                      </a:r>
                      <a:r>
                        <a:rPr lang="de-AT" sz="1200" baseline="0" noProof="0" dirty="0">
                          <a:solidFill>
                            <a:schemeClr val="accent1"/>
                          </a:solidFill>
                          <a:latin typeface="Corbel" panose="020B0503020204020204" pitchFamily="34" charset="0"/>
                        </a:rPr>
                        <a:t> – 200 Mio. Tonnen</a:t>
                      </a:r>
                      <a:endParaRPr lang="de-AT" sz="1200" noProof="0" dirty="0">
                        <a:solidFill>
                          <a:schemeClr val="accent1"/>
                        </a:solidFill>
                        <a:latin typeface="Corbel" panose="020B0503020204020204" pitchFamily="34" charset="0"/>
                      </a:endParaRPr>
                    </a:p>
                  </a:txBody>
                  <a:tcPr anchor="ctr"/>
                </a:tc>
                <a:tc>
                  <a:txBody>
                    <a:bodyPr/>
                    <a:lstStyle/>
                    <a:p>
                      <a:r>
                        <a:rPr lang="en-US" sz="1200" noProof="0" dirty="0">
                          <a:solidFill>
                            <a:schemeClr val="accent1"/>
                          </a:solidFill>
                          <a:latin typeface="Corbel" panose="020B0503020204020204" pitchFamily="34" charset="0"/>
                        </a:rPr>
                        <a:t>inter-national</a:t>
                      </a:r>
                    </a:p>
                  </a:txBody>
                  <a:tcPr anchor="ctr"/>
                </a:tc>
                <a:tc>
                  <a:txBody>
                    <a:bodyPr/>
                    <a:lstStyle/>
                    <a:p>
                      <a:r>
                        <a:rPr lang="en-US" sz="1200" noProof="0" dirty="0">
                          <a:solidFill>
                            <a:schemeClr val="accent1"/>
                          </a:solidFill>
                          <a:latin typeface="Corbel" panose="020B0503020204020204" pitchFamily="34" charset="0"/>
                        </a:rPr>
                        <a:t>16 %</a:t>
                      </a:r>
                    </a:p>
                  </a:txBody>
                  <a:tcPr anchor="ctr"/>
                </a:tc>
                <a:extLst>
                  <a:ext uri="{0D108BD9-81ED-4DB2-BD59-A6C34878D82A}">
                    <a16:rowId xmlns:a16="http://schemas.microsoft.com/office/drawing/2014/main" val="10002"/>
                  </a:ext>
                </a:extLst>
              </a:tr>
              <a:tr h="758482">
                <a:tc>
                  <a:txBody>
                    <a:bodyPr/>
                    <a:lstStyle/>
                    <a:p>
                      <a:r>
                        <a:rPr lang="de-AT" sz="1200" noProof="0" dirty="0">
                          <a:solidFill>
                            <a:schemeClr val="accent1"/>
                          </a:solidFill>
                          <a:latin typeface="Corbel" panose="020B0503020204020204" pitchFamily="34" charset="0"/>
                        </a:rPr>
                        <a:t>Ost-West-Route in Deutschland</a:t>
                      </a:r>
                    </a:p>
                  </a:txBody>
                  <a:tcPr anchor="ctr"/>
                </a:tc>
                <a:tc>
                  <a:txBody>
                    <a:bodyPr/>
                    <a:lstStyle/>
                    <a:p>
                      <a:r>
                        <a:rPr lang="de-AT" sz="1200" noProof="0" dirty="0">
                          <a:solidFill>
                            <a:schemeClr val="accent1"/>
                          </a:solidFill>
                          <a:latin typeface="Corbel" panose="020B0503020204020204" pitchFamily="34" charset="0"/>
                        </a:rPr>
                        <a:t>10-50 Mio. Tonnen</a:t>
                      </a:r>
                    </a:p>
                  </a:txBody>
                  <a:tcPr anchor="ctr"/>
                </a:tc>
                <a:tc>
                  <a:txBody>
                    <a:bodyPr/>
                    <a:lstStyle/>
                    <a:p>
                      <a:r>
                        <a:rPr lang="en-US" sz="1200" noProof="0" dirty="0">
                          <a:solidFill>
                            <a:schemeClr val="accent1"/>
                          </a:solidFill>
                          <a:latin typeface="Corbel" panose="020B0503020204020204" pitchFamily="34" charset="0"/>
                        </a:rPr>
                        <a:t>National</a:t>
                      </a:r>
                    </a:p>
                  </a:txBody>
                  <a:tcPr anchor="ctr"/>
                </a:tc>
                <a:tc>
                  <a:txBody>
                    <a:bodyPr/>
                    <a:lstStyle/>
                    <a:p>
                      <a:r>
                        <a:rPr lang="en-US" sz="1200" noProof="0" dirty="0">
                          <a:solidFill>
                            <a:schemeClr val="accent1"/>
                          </a:solidFill>
                          <a:latin typeface="Corbel" panose="020B0503020204020204" pitchFamily="34" charset="0"/>
                        </a:rPr>
                        <a:t>2 %</a:t>
                      </a:r>
                    </a:p>
                  </a:txBody>
                  <a:tcPr anchor="ctr"/>
                </a:tc>
                <a:extLst>
                  <a:ext uri="{0D108BD9-81ED-4DB2-BD59-A6C34878D82A}">
                    <a16:rowId xmlns:a16="http://schemas.microsoft.com/office/drawing/2014/main" val="10003"/>
                  </a:ext>
                </a:extLst>
              </a:tr>
              <a:tr h="975192">
                <a:tc>
                  <a:txBody>
                    <a:bodyPr/>
                    <a:lstStyle/>
                    <a:p>
                      <a:r>
                        <a:rPr lang="de-AT" sz="1200" noProof="0" dirty="0">
                          <a:solidFill>
                            <a:schemeClr val="accent1"/>
                          </a:solidFill>
                          <a:latin typeface="Corbel" panose="020B0503020204020204" pitchFamily="34" charset="0"/>
                        </a:rPr>
                        <a:t>Main-Donau-</a:t>
                      </a:r>
                      <a:r>
                        <a:rPr lang="de-AT" sz="1200" baseline="0" noProof="0" dirty="0">
                          <a:solidFill>
                            <a:schemeClr val="accent1"/>
                          </a:solidFill>
                          <a:latin typeface="Corbel" panose="020B0503020204020204" pitchFamily="34" charset="0"/>
                        </a:rPr>
                        <a:t>Route</a:t>
                      </a:r>
                      <a:endParaRPr lang="de-AT" sz="1200" noProof="0" dirty="0">
                        <a:solidFill>
                          <a:schemeClr val="accent1"/>
                        </a:solidFill>
                        <a:latin typeface="Corbel" panose="020B0503020204020204" pitchFamily="34" charset="0"/>
                      </a:endParaRPr>
                    </a:p>
                  </a:txBody>
                  <a:tcPr anchor="ctr"/>
                </a:tc>
                <a:tc>
                  <a:txBody>
                    <a:bodyPr/>
                    <a:lstStyle/>
                    <a:p>
                      <a:r>
                        <a:rPr lang="de-AT" sz="1200" noProof="0" dirty="0">
                          <a:solidFill>
                            <a:schemeClr val="accent1"/>
                          </a:solidFill>
                          <a:latin typeface="Corbel" panose="020B0503020204020204" pitchFamily="34" charset="0"/>
                        </a:rPr>
                        <a:t>weniger als </a:t>
                      </a:r>
                      <a:r>
                        <a:rPr lang="de-AT" sz="1200" baseline="0" noProof="0" dirty="0">
                          <a:solidFill>
                            <a:schemeClr val="accent1"/>
                          </a:solidFill>
                          <a:latin typeface="Corbel" panose="020B0503020204020204" pitchFamily="34" charset="0"/>
                        </a:rPr>
                        <a:t>10 Mio. Tonnen</a:t>
                      </a:r>
                      <a:endParaRPr lang="de-AT" sz="1200" noProof="0" dirty="0">
                        <a:solidFill>
                          <a:schemeClr val="accent1"/>
                        </a:solidFill>
                        <a:latin typeface="Corbel" panose="020B0503020204020204" pitchFamily="34" charset="0"/>
                      </a:endParaRPr>
                    </a:p>
                  </a:txBody>
                  <a:tcPr anchor="ctr"/>
                </a:tc>
                <a:tc>
                  <a:txBody>
                    <a:bodyPr/>
                    <a:lstStyle/>
                    <a:p>
                      <a:r>
                        <a:rPr lang="en-US" sz="1200" noProof="0" dirty="0">
                          <a:solidFill>
                            <a:schemeClr val="accent1"/>
                          </a:solidFill>
                          <a:latin typeface="Corbel" panose="020B0503020204020204" pitchFamily="34" charset="0"/>
                        </a:rPr>
                        <a:t>inter-regional und</a:t>
                      </a:r>
                      <a:r>
                        <a:rPr lang="en-US" sz="1200" baseline="0" noProof="0" dirty="0">
                          <a:solidFill>
                            <a:schemeClr val="accent1"/>
                          </a:solidFill>
                          <a:latin typeface="Corbel" panose="020B0503020204020204" pitchFamily="34" charset="0"/>
                        </a:rPr>
                        <a:t> Inter-national</a:t>
                      </a:r>
                      <a:endParaRPr lang="en-US" sz="1200" noProof="0" dirty="0">
                        <a:solidFill>
                          <a:schemeClr val="accent1"/>
                        </a:solidFill>
                        <a:latin typeface="Corbel" panose="020B0503020204020204" pitchFamily="34" charset="0"/>
                      </a:endParaRPr>
                    </a:p>
                  </a:txBody>
                  <a:tcPr anchor="ctr"/>
                </a:tc>
                <a:tc>
                  <a:txBody>
                    <a:bodyPr/>
                    <a:lstStyle/>
                    <a:p>
                      <a:r>
                        <a:rPr lang="de-AT" sz="1200" noProof="0" dirty="0">
                          <a:solidFill>
                            <a:schemeClr val="accent1"/>
                          </a:solidFill>
                          <a:latin typeface="Corbel" panose="020B0503020204020204" pitchFamily="34" charset="0"/>
                        </a:rPr>
                        <a:t>14 % (Donau)</a:t>
                      </a:r>
                    </a:p>
                  </a:txBody>
                  <a:tcPr anchor="ctr"/>
                </a:tc>
                <a:extLst>
                  <a:ext uri="{0D108BD9-81ED-4DB2-BD59-A6C34878D82A}">
                    <a16:rowId xmlns:a16="http://schemas.microsoft.com/office/drawing/2014/main" val="10004"/>
                  </a:ext>
                </a:extLst>
              </a:tr>
            </a:tbl>
          </a:graphicData>
        </a:graphic>
      </p:graphicFrame>
      <p:sp>
        <p:nvSpPr>
          <p:cNvPr id="7" name="TextBox 4"/>
          <p:cNvSpPr txBox="1"/>
          <p:nvPr/>
        </p:nvSpPr>
        <p:spPr>
          <a:xfrm>
            <a:off x="323528" y="6165304"/>
            <a:ext cx="187712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solidFill>
                  <a:schemeClr val="accent1"/>
                </a:solidFill>
              </a:rPr>
              <a:t>*</a:t>
            </a:r>
            <a:r>
              <a:rPr lang="en-US" sz="800" dirty="0" err="1">
                <a:solidFill>
                  <a:schemeClr val="accent1"/>
                </a:solidFill>
              </a:rPr>
              <a:t>Quelle</a:t>
            </a:r>
            <a:r>
              <a:rPr lang="en-US" sz="800" dirty="0">
                <a:solidFill>
                  <a:schemeClr val="accent1"/>
                </a:solidFill>
              </a:rPr>
              <a:t>: NEA (2007)</a:t>
            </a:r>
          </a:p>
        </p:txBody>
      </p:sp>
      <p:sp>
        <p:nvSpPr>
          <p:cNvPr id="14" name="TextBox 5"/>
          <p:cNvSpPr txBox="1"/>
          <p:nvPr/>
        </p:nvSpPr>
        <p:spPr>
          <a:xfrm>
            <a:off x="8303881" y="6431980"/>
            <a:ext cx="864096"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diverse</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4397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solidFill>
                  <a:schemeClr val="accent1"/>
                </a:solidFill>
                <a:latin typeface="Corbel" panose="020B0503020204020204" pitchFamily="34" charset="0"/>
              </a:rPr>
              <a:t>Rhein</a:t>
            </a:r>
            <a:r>
              <a:rPr lang="en-US" dirty="0">
                <a:solidFill>
                  <a:schemeClr val="accent1"/>
                </a:solidFill>
                <a:latin typeface="Corbel" panose="020B0503020204020204" pitchFamily="34" charset="0"/>
              </a:rPr>
              <a:t> und </a:t>
            </a:r>
            <a:r>
              <a:rPr lang="en-US" dirty="0" err="1">
                <a:solidFill>
                  <a:schemeClr val="accent1"/>
                </a:solidFill>
                <a:latin typeface="Corbel" panose="020B0503020204020204" pitchFamily="34" charset="0"/>
              </a:rPr>
              <a:t>Donau</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p>
        </p:txBody>
      </p:sp>
      <p:sp>
        <p:nvSpPr>
          <p:cNvPr id="14" name="Textplatzhalter 13"/>
          <p:cNvSpPr>
            <a:spLocks noGrp="1"/>
          </p:cNvSpPr>
          <p:nvPr>
            <p:ph type="body" idx="1"/>
          </p:nvPr>
        </p:nvSpPr>
        <p:spPr>
          <a:solidFill>
            <a:schemeClr val="accent5">
              <a:lumMod val="20000"/>
              <a:lumOff val="80000"/>
            </a:schemeClr>
          </a:solidFill>
          <a:ln w="28575">
            <a:solidFill>
              <a:schemeClr val="accent1"/>
            </a:solidFill>
          </a:ln>
        </p:spPr>
        <p:txBody>
          <a:bodyPr>
            <a:normAutofit/>
          </a:bodyPr>
          <a:lstStyle/>
          <a:p>
            <a:r>
              <a:rPr lang="de-AT" sz="2400" dirty="0">
                <a:solidFill>
                  <a:srgbClr val="189BC4"/>
                </a:solidFill>
                <a:latin typeface="Corbel" panose="020B0503020204020204" pitchFamily="34" charset="0"/>
              </a:rPr>
              <a:t>Rhein</a:t>
            </a:r>
          </a:p>
        </p:txBody>
      </p:sp>
      <p:sp>
        <p:nvSpPr>
          <p:cNvPr id="3" name="Inhaltsplatzhalter 2"/>
          <p:cNvSpPr>
            <a:spLocks noGrp="1"/>
          </p:cNvSpPr>
          <p:nvPr>
            <p:ph sz="half" idx="2"/>
          </p:nvPr>
        </p:nvSpPr>
        <p:spPr>
          <a:xfrm>
            <a:off x="457200" y="2438400"/>
            <a:ext cx="4042792" cy="3951288"/>
          </a:xfrm>
        </p:spPr>
        <p:txBody>
          <a:bodyPr>
            <a:normAutofit/>
          </a:bodyPr>
          <a:lstStyle/>
          <a:p>
            <a:pPr>
              <a:spcBef>
                <a:spcPts val="0"/>
              </a:spcBef>
              <a:buClr>
                <a:srgbClr val="189BC4"/>
              </a:buClr>
            </a:pPr>
            <a:r>
              <a:rPr lang="de-AT" sz="1800" dirty="0">
                <a:solidFill>
                  <a:schemeClr val="accent1"/>
                </a:solidFill>
                <a:latin typeface="Corbel" panose="020B0503020204020204" pitchFamily="34" charset="0"/>
              </a:rPr>
              <a:t>Länge: 1.320 km</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schiffbar: </a:t>
            </a:r>
            <a:r>
              <a:rPr lang="de-AT" sz="1600" b="1" dirty="0">
                <a:solidFill>
                  <a:srgbClr val="189BC4"/>
                </a:solidFill>
                <a:latin typeface="Corbel" panose="020B0503020204020204" pitchFamily="34" charset="0"/>
              </a:rPr>
              <a:t>885 km</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von Basel bis Rotterdam</a:t>
            </a:r>
          </a:p>
          <a:p>
            <a:pPr lvl="1">
              <a:spcBef>
                <a:spcPts val="0"/>
              </a:spcBef>
              <a:buClr>
                <a:srgbClr val="189BC4"/>
              </a:buClr>
              <a:buFont typeface="Symbol" panose="05050102010706020507" pitchFamily="18" charset="2"/>
              <a:buChar char="-"/>
            </a:pPr>
            <a:r>
              <a:rPr lang="de-AT" sz="1600" b="1" dirty="0">
                <a:solidFill>
                  <a:srgbClr val="189BC4"/>
                </a:solidFill>
                <a:latin typeface="Corbel" panose="020B0503020204020204" pitchFamily="34" charset="0"/>
              </a:rPr>
              <a:t>4</a:t>
            </a:r>
            <a:r>
              <a:rPr lang="de-AT" sz="1600" dirty="0">
                <a:solidFill>
                  <a:schemeClr val="accent1"/>
                </a:solidFill>
                <a:latin typeface="Corbel" panose="020B0503020204020204" pitchFamily="34" charset="0"/>
              </a:rPr>
              <a:t> Anrainerstaaten</a:t>
            </a:r>
          </a:p>
          <a:p>
            <a:pPr lvl="0">
              <a:spcBef>
                <a:spcPts val="0"/>
              </a:spcBef>
              <a:buClr>
                <a:srgbClr val="189BC4"/>
              </a:buClr>
            </a:pPr>
            <a:endParaRPr lang="de-AT" sz="1800" dirty="0">
              <a:solidFill>
                <a:schemeClr val="accent1"/>
              </a:solidFill>
              <a:latin typeface="Corbel" panose="020B0503020204020204" pitchFamily="34" charset="0"/>
            </a:endParaRPr>
          </a:p>
          <a:p>
            <a:pPr lvl="0">
              <a:spcBef>
                <a:spcPts val="0"/>
              </a:spcBef>
              <a:buClr>
                <a:srgbClr val="189BC4"/>
              </a:buClr>
            </a:pPr>
            <a:r>
              <a:rPr lang="de-AT" sz="1800" dirty="0">
                <a:solidFill>
                  <a:schemeClr val="accent1"/>
                </a:solidFill>
                <a:latin typeface="Corbel" panose="020B0503020204020204" pitchFamily="34" charset="0"/>
              </a:rPr>
              <a:t>traditioneller Rhein: </a:t>
            </a:r>
            <a:r>
              <a:rPr lang="de-AT" sz="1800" b="1" dirty="0">
                <a:solidFill>
                  <a:srgbClr val="189BC4"/>
                </a:solidFill>
                <a:latin typeface="Corbel" panose="020B0503020204020204" pitchFamily="34" charset="0"/>
              </a:rPr>
              <a:t>40 Milliarden </a:t>
            </a:r>
            <a:r>
              <a:rPr lang="de-AT" sz="1800" b="1" dirty="0" err="1">
                <a:solidFill>
                  <a:srgbClr val="189BC4"/>
                </a:solidFill>
                <a:latin typeface="Corbel" panose="020B0503020204020204" pitchFamily="34" charset="0"/>
              </a:rPr>
              <a:t>tkm</a:t>
            </a:r>
            <a:r>
              <a:rPr lang="de-AT" sz="1800" b="1" dirty="0">
                <a:solidFill>
                  <a:srgbClr val="189BC4"/>
                </a:solidFill>
                <a:latin typeface="Corbel" panose="020B0503020204020204" pitchFamily="34" charset="0"/>
              </a:rPr>
              <a:t> </a:t>
            </a:r>
            <a:r>
              <a:rPr lang="de-AT" sz="1800" dirty="0">
                <a:solidFill>
                  <a:srgbClr val="3C628F"/>
                </a:solidFill>
                <a:latin typeface="Corbel" panose="020B0503020204020204" pitchFamily="34" charset="0"/>
              </a:rPr>
              <a:t>(2017)</a:t>
            </a:r>
            <a:endParaRPr lang="de-AT" sz="1800" b="1" dirty="0">
              <a:solidFill>
                <a:srgbClr val="189BC4"/>
              </a:solidFill>
              <a:latin typeface="Corbel" panose="020B0503020204020204" pitchFamily="34" charset="0"/>
            </a:endParaRP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durchschnittliche</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Transportentfernung: </a:t>
            </a:r>
            <a:r>
              <a:rPr lang="de-AT" sz="1800" b="1" dirty="0">
                <a:solidFill>
                  <a:srgbClr val="189BC4"/>
                </a:solidFill>
                <a:latin typeface="Corbel" panose="020B0503020204020204" pitchFamily="34" charset="0"/>
              </a:rPr>
              <a:t>200 km</a:t>
            </a:r>
          </a:p>
          <a:p>
            <a:pPr marL="0" indent="0">
              <a:spcBef>
                <a:spcPts val="0"/>
              </a:spcBef>
              <a:buClr>
                <a:srgbClr val="189BC4"/>
              </a:buClr>
              <a:buNone/>
            </a:pPr>
            <a:endParaRPr lang="de-AT" sz="1800" dirty="0">
              <a:solidFill>
                <a:schemeClr val="accent1"/>
              </a:solidFill>
              <a:latin typeface="Corbel" panose="020B0503020204020204" pitchFamily="34" charset="0"/>
            </a:endParaRPr>
          </a:p>
        </p:txBody>
      </p:sp>
      <p:sp>
        <p:nvSpPr>
          <p:cNvPr id="15" name="Textplatzhalter 14"/>
          <p:cNvSpPr>
            <a:spLocks noGrp="1"/>
          </p:cNvSpPr>
          <p:nvPr>
            <p:ph type="body" sz="quarter" idx="3"/>
          </p:nvPr>
        </p:nvSpPr>
        <p:spPr>
          <a:solidFill>
            <a:schemeClr val="accent5">
              <a:lumMod val="20000"/>
              <a:lumOff val="80000"/>
            </a:schemeClr>
          </a:solidFill>
          <a:ln w="28575">
            <a:solidFill>
              <a:schemeClr val="accent1"/>
            </a:solidFill>
          </a:ln>
        </p:spPr>
        <p:txBody>
          <a:bodyPr>
            <a:normAutofit/>
          </a:bodyPr>
          <a:lstStyle/>
          <a:p>
            <a:r>
              <a:rPr lang="de-AT" sz="2400" dirty="0">
                <a:solidFill>
                  <a:srgbClr val="189BC4"/>
                </a:solidFill>
                <a:latin typeface="Corbel" panose="020B0503020204020204" pitchFamily="34" charset="0"/>
              </a:rPr>
              <a:t>Donau</a:t>
            </a:r>
          </a:p>
        </p:txBody>
      </p:sp>
      <p:sp>
        <p:nvSpPr>
          <p:cNvPr id="16" name="Inhaltsplatzhalter 15"/>
          <p:cNvSpPr>
            <a:spLocks noGrp="1"/>
          </p:cNvSpPr>
          <p:nvPr>
            <p:ph sz="quarter" idx="4"/>
          </p:nvPr>
        </p:nvSpPr>
        <p:spPr/>
        <p:txBody>
          <a:bodyPr/>
          <a:lstStyle/>
          <a:p>
            <a:pPr>
              <a:spcBef>
                <a:spcPts val="0"/>
              </a:spcBef>
              <a:buClr>
                <a:srgbClr val="189BC4"/>
              </a:buClr>
            </a:pPr>
            <a:r>
              <a:rPr lang="de-AT" sz="1800" dirty="0">
                <a:solidFill>
                  <a:schemeClr val="accent1"/>
                </a:solidFill>
                <a:latin typeface="Corbel" panose="020B0503020204020204" pitchFamily="34" charset="0"/>
              </a:rPr>
              <a:t>Länge: 2.845 km</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schiffbar: </a:t>
            </a:r>
            <a:r>
              <a:rPr lang="de-AT" sz="1600" b="1" dirty="0">
                <a:solidFill>
                  <a:srgbClr val="189BC4"/>
                </a:solidFill>
                <a:latin typeface="Corbel" panose="020B0503020204020204" pitchFamily="34" charset="0"/>
              </a:rPr>
              <a:t>2.415 km</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von Kelheim bis </a:t>
            </a:r>
            <a:r>
              <a:rPr lang="de-AT" sz="1600" dirty="0" err="1">
                <a:solidFill>
                  <a:schemeClr val="accent1"/>
                </a:solidFill>
                <a:latin typeface="Corbel" panose="020B0503020204020204" pitchFamily="34" charset="0"/>
              </a:rPr>
              <a:t>Sulina</a:t>
            </a:r>
            <a:endParaRPr lang="de-AT" sz="1600" dirty="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b="1" dirty="0">
                <a:solidFill>
                  <a:srgbClr val="189BC4"/>
                </a:solidFill>
                <a:latin typeface="Corbel" panose="020B0503020204020204" pitchFamily="34" charset="0"/>
              </a:rPr>
              <a:t>10 </a:t>
            </a:r>
            <a:r>
              <a:rPr lang="de-AT" sz="1600" dirty="0">
                <a:solidFill>
                  <a:schemeClr val="accent1"/>
                </a:solidFill>
                <a:latin typeface="Corbel" panose="020B0503020204020204" pitchFamily="34" charset="0"/>
              </a:rPr>
              <a:t>Anrainerstaaten</a:t>
            </a:r>
          </a:p>
          <a:p>
            <a:pPr marL="0" indent="0">
              <a:spcBef>
                <a:spcPts val="0"/>
              </a:spcBef>
              <a:buClr>
                <a:srgbClr val="189BC4"/>
              </a:buClr>
              <a:buNone/>
            </a:pPr>
            <a:endParaRPr lang="de-AT" sz="1800" b="1" dirty="0">
              <a:solidFill>
                <a:srgbClr val="189BC4"/>
              </a:solidFill>
              <a:latin typeface="Corbel" panose="020B0503020204020204" pitchFamily="34" charset="0"/>
            </a:endParaRPr>
          </a:p>
          <a:p>
            <a:pPr>
              <a:spcBef>
                <a:spcPts val="0"/>
              </a:spcBef>
              <a:buClr>
                <a:srgbClr val="189BC4"/>
              </a:buClr>
            </a:pPr>
            <a:r>
              <a:rPr lang="de-AT" sz="1800" b="1" dirty="0">
                <a:solidFill>
                  <a:srgbClr val="189BC4"/>
                </a:solidFill>
                <a:latin typeface="Corbel" panose="020B0503020204020204" pitchFamily="34" charset="0"/>
              </a:rPr>
              <a:t>25 Milliarden </a:t>
            </a:r>
            <a:r>
              <a:rPr lang="de-AT" sz="1800" b="1" dirty="0" err="1">
                <a:solidFill>
                  <a:srgbClr val="189BC4"/>
                </a:solidFill>
                <a:latin typeface="Corbel" panose="020B0503020204020204" pitchFamily="34" charset="0"/>
              </a:rPr>
              <a:t>tkm</a:t>
            </a:r>
            <a:r>
              <a:rPr lang="de-AT" sz="1800" b="1" dirty="0">
                <a:solidFill>
                  <a:srgbClr val="189BC4"/>
                </a:solidFill>
                <a:latin typeface="Corbel" panose="020B0503020204020204" pitchFamily="34" charset="0"/>
              </a:rPr>
              <a:t> </a:t>
            </a:r>
            <a:r>
              <a:rPr lang="de-AT" sz="1800" dirty="0">
                <a:solidFill>
                  <a:schemeClr val="accent1"/>
                </a:solidFill>
                <a:latin typeface="Corbel" panose="020B0503020204020204" pitchFamily="34" charset="0"/>
              </a:rPr>
              <a:t>(2017)</a:t>
            </a:r>
          </a:p>
          <a:p>
            <a:pPr>
              <a:spcBef>
                <a:spcPts val="0"/>
              </a:spcBef>
              <a:buClr>
                <a:srgbClr val="189BC4"/>
              </a:buClr>
            </a:pPr>
            <a:endParaRPr lang="de-AT" sz="1800" b="1" dirty="0">
              <a:solidFill>
                <a:srgbClr val="189BC4"/>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durchschnittliche</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Transportentfernung: </a:t>
            </a:r>
            <a:r>
              <a:rPr lang="de-AT" sz="1800" b="1" dirty="0">
                <a:solidFill>
                  <a:srgbClr val="189BC4"/>
                </a:solidFill>
                <a:latin typeface="Corbel" panose="020B0503020204020204" pitchFamily="34" charset="0"/>
              </a:rPr>
              <a:t>600 km</a:t>
            </a:r>
          </a:p>
          <a:p>
            <a:pPr marL="0" indent="0">
              <a:buClr>
                <a:srgbClr val="189BC4"/>
              </a:buClr>
              <a:buNone/>
            </a:pPr>
            <a:endParaRPr lang="de-AT" sz="1600" dirty="0">
              <a:solidFill>
                <a:schemeClr val="accent1"/>
              </a:solidFill>
              <a:latin typeface="Corbel" panose="020B0503020204020204" pitchFamily="34" charset="0"/>
            </a:endParaRP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pPr/>
              <a:t>35</a:t>
            </a:fld>
            <a:endParaRPr lang="de-AT" dirty="0"/>
          </a:p>
        </p:txBody>
      </p:sp>
      <p:sp>
        <p:nvSpPr>
          <p:cNvPr id="11" name="TextBox 5"/>
          <p:cNvSpPr txBox="1"/>
          <p:nvPr/>
        </p:nvSpPr>
        <p:spPr>
          <a:xfrm>
            <a:off x="8338925" y="6449699"/>
            <a:ext cx="815565"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spTree>
    <p:extLst>
      <p:ext uri="{BB962C8B-B14F-4D97-AF65-F5344CB8AC3E}">
        <p14:creationId xmlns:p14="http://schemas.microsoft.com/office/powerpoint/2010/main" val="2674599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err="1">
                <a:solidFill>
                  <a:srgbClr val="3C628F"/>
                </a:solidFill>
                <a:latin typeface="Corbel" panose="020B0503020204020204" pitchFamily="34" charset="0"/>
              </a:rPr>
              <a:t>Rhein</a:t>
            </a:r>
            <a:r>
              <a:rPr lang="en-US" dirty="0">
                <a:solidFill>
                  <a:srgbClr val="3C628F"/>
                </a:solidFill>
                <a:latin typeface="Corbel" panose="020B0503020204020204" pitchFamily="34" charset="0"/>
              </a:rPr>
              <a:t> und </a:t>
            </a:r>
            <a:r>
              <a:rPr lang="en-US" dirty="0" err="1">
                <a:solidFill>
                  <a:srgbClr val="3C628F"/>
                </a:solidFill>
                <a:latin typeface="Corbel" panose="020B0503020204020204" pitchFamily="34" charset="0"/>
              </a:rPr>
              <a:t>Donau</a:t>
            </a:r>
            <a:br>
              <a:rPr lang="en-US" dirty="0">
                <a:solidFill>
                  <a:srgbClr val="3C628F"/>
                </a:solidFill>
                <a:latin typeface="Corbel" panose="020B0503020204020204" pitchFamily="34" charset="0"/>
              </a:rPr>
            </a:br>
            <a:r>
              <a:rPr lang="de-AT" sz="2400" b="0" dirty="0">
                <a:solidFill>
                  <a:srgbClr val="3C628F"/>
                </a:solidFill>
                <a:latin typeface="Corbel" panose="020B0503020204020204" pitchFamily="34" charset="0"/>
              </a:rPr>
              <a:t>Binnenwasserstraßen</a:t>
            </a:r>
            <a:r>
              <a:rPr lang="en-US" sz="2400" b="0" dirty="0">
                <a:solidFill>
                  <a:srgbClr val="3C628F"/>
                </a:solidFill>
                <a:latin typeface="Corbel" panose="020B0503020204020204" pitchFamily="34" charset="0"/>
              </a:rPr>
              <a:t> in Europa</a:t>
            </a:r>
            <a:endParaRPr lang="de-AT" dirty="0"/>
          </a:p>
        </p:txBody>
      </p:sp>
      <p:sp>
        <p:nvSpPr>
          <p:cNvPr id="7" name="Textplatzhalter 6"/>
          <p:cNvSpPr>
            <a:spLocks noGrp="1"/>
          </p:cNvSpPr>
          <p:nvPr>
            <p:ph type="body" idx="1"/>
          </p:nvPr>
        </p:nvSpPr>
        <p:spPr>
          <a:solidFill>
            <a:schemeClr val="accent5">
              <a:lumMod val="20000"/>
              <a:lumOff val="80000"/>
            </a:schemeClr>
          </a:solidFill>
          <a:ln w="28575">
            <a:solidFill>
              <a:schemeClr val="accent1"/>
            </a:solidFill>
          </a:ln>
        </p:spPr>
        <p:txBody>
          <a:bodyPr>
            <a:normAutofit/>
          </a:bodyPr>
          <a:lstStyle/>
          <a:p>
            <a:r>
              <a:rPr lang="de-AT" sz="2400" dirty="0">
                <a:solidFill>
                  <a:srgbClr val="189BC4"/>
                </a:solidFill>
                <a:latin typeface="Corbel" panose="020B0503020204020204" pitchFamily="34" charset="0"/>
              </a:rPr>
              <a:t>Rhein</a:t>
            </a:r>
          </a:p>
        </p:txBody>
      </p:sp>
      <p:sp>
        <p:nvSpPr>
          <p:cNvPr id="8" name="Inhaltsplatzhalter 7"/>
          <p:cNvSpPr>
            <a:spLocks noGrp="1"/>
          </p:cNvSpPr>
          <p:nvPr>
            <p:ph sz="half" idx="2"/>
          </p:nvPr>
        </p:nvSpPr>
        <p:spPr>
          <a:xfrm>
            <a:off x="453731" y="2356189"/>
            <a:ext cx="3931920" cy="3951288"/>
          </a:xfrm>
        </p:spPr>
        <p:txBody>
          <a:bodyPr/>
          <a:lstStyle/>
          <a:p>
            <a:pPr>
              <a:spcBef>
                <a:spcPts val="0"/>
              </a:spcBef>
              <a:buClr>
                <a:srgbClr val="189BC4"/>
              </a:buClr>
            </a:pPr>
            <a:r>
              <a:rPr lang="de-AT" sz="1800" dirty="0">
                <a:solidFill>
                  <a:schemeClr val="accent1"/>
                </a:solidFill>
                <a:latin typeface="Corbel" panose="020B0503020204020204" pitchFamily="34" charset="0"/>
              </a:rPr>
              <a:t>wichtige Märkte: </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Container</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gewichtsintensive Güter</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Chemikalien</a:t>
            </a:r>
          </a:p>
          <a:p>
            <a:endParaRPr lang="de-AT" dirty="0"/>
          </a:p>
        </p:txBody>
      </p:sp>
      <p:sp>
        <p:nvSpPr>
          <p:cNvPr id="9" name="Textplatzhalter 8"/>
          <p:cNvSpPr>
            <a:spLocks noGrp="1"/>
          </p:cNvSpPr>
          <p:nvPr>
            <p:ph type="body" sz="quarter" idx="3"/>
          </p:nvPr>
        </p:nvSpPr>
        <p:spPr>
          <a:solidFill>
            <a:schemeClr val="accent5">
              <a:lumMod val="20000"/>
              <a:lumOff val="80000"/>
            </a:schemeClr>
          </a:solidFill>
          <a:ln w="28575">
            <a:solidFill>
              <a:schemeClr val="accent1"/>
            </a:solidFill>
          </a:ln>
        </p:spPr>
        <p:txBody>
          <a:bodyPr>
            <a:normAutofit/>
          </a:bodyPr>
          <a:lstStyle/>
          <a:p>
            <a:r>
              <a:rPr lang="de-AT" sz="2400" dirty="0">
                <a:solidFill>
                  <a:srgbClr val="189BC4"/>
                </a:solidFill>
                <a:latin typeface="Corbel" panose="020B0503020204020204" pitchFamily="34" charset="0"/>
              </a:rPr>
              <a:t>Donau</a:t>
            </a:r>
          </a:p>
        </p:txBody>
      </p:sp>
      <p:sp>
        <p:nvSpPr>
          <p:cNvPr id="10" name="Inhaltsplatzhalter 9"/>
          <p:cNvSpPr>
            <a:spLocks noGrp="1"/>
          </p:cNvSpPr>
          <p:nvPr>
            <p:ph sz="quarter" idx="4"/>
          </p:nvPr>
        </p:nvSpPr>
        <p:spPr>
          <a:xfrm>
            <a:off x="4754041" y="2355552"/>
            <a:ext cx="3931920" cy="3951288"/>
          </a:xfrm>
        </p:spPr>
        <p:txBody>
          <a:bodyPr/>
          <a:lstStyle/>
          <a:p>
            <a:pPr>
              <a:spcBef>
                <a:spcPts val="0"/>
              </a:spcBef>
              <a:buClr>
                <a:srgbClr val="189BC4"/>
              </a:buClr>
            </a:pPr>
            <a:r>
              <a:rPr lang="de-AT" sz="1800" dirty="0">
                <a:solidFill>
                  <a:schemeClr val="accent1"/>
                </a:solidFill>
                <a:latin typeface="Corbel" panose="020B0503020204020204" pitchFamily="34" charset="0"/>
              </a:rPr>
              <a:t>wichtige Märkte:</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Eisen und Eisenerze</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Erdölprodukte</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landwirtschaftliche Produkte</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
        <p:nvSpPr>
          <p:cNvPr id="13" name="TextBox 4"/>
          <p:cNvSpPr txBox="1"/>
          <p:nvPr/>
        </p:nvSpPr>
        <p:spPr>
          <a:xfrm>
            <a:off x="224527" y="6356202"/>
            <a:ext cx="1877127"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err="1">
                <a:solidFill>
                  <a:schemeClr val="accent1"/>
                </a:solidFill>
              </a:rPr>
              <a:t>Quelle</a:t>
            </a:r>
            <a:r>
              <a:rPr lang="en-US" sz="800" dirty="0">
                <a:solidFill>
                  <a:schemeClr val="accent1"/>
                </a:solidFill>
              </a:rPr>
              <a:t>: CCNR (2014)</a:t>
            </a:r>
          </a:p>
        </p:txBody>
      </p:sp>
      <p:sp>
        <p:nvSpPr>
          <p:cNvPr id="14" name="TextBox 4"/>
          <p:cNvSpPr txBox="1"/>
          <p:nvPr/>
        </p:nvSpPr>
        <p:spPr>
          <a:xfrm>
            <a:off x="4596249" y="6356202"/>
            <a:ext cx="2123752"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dirty="0" err="1">
                <a:solidFill>
                  <a:schemeClr val="accent1"/>
                </a:solidFill>
                <a:latin typeface="Corbel" panose="020B0503020204020204" pitchFamily="34" charset="0"/>
              </a:rPr>
              <a:t>Quelle</a:t>
            </a:r>
            <a:r>
              <a:rPr lang="en-US" sz="800" dirty="0">
                <a:solidFill>
                  <a:schemeClr val="accent1"/>
                </a:solidFill>
                <a:latin typeface="Corbel" panose="020B0503020204020204" pitchFamily="34" charset="0"/>
              </a:rPr>
              <a:t>: </a:t>
            </a:r>
            <a:r>
              <a:rPr lang="de-DE" sz="800" dirty="0">
                <a:solidFill>
                  <a:schemeClr val="accent1"/>
                </a:solidFill>
                <a:latin typeface="Corbel" panose="020B0503020204020204" pitchFamily="34" charset="0"/>
              </a:rPr>
              <a:t>Statistik</a:t>
            </a:r>
            <a:r>
              <a:rPr lang="en-US" sz="800" dirty="0">
                <a:solidFill>
                  <a:schemeClr val="accent1"/>
                </a:solidFill>
                <a:latin typeface="Corbel" panose="020B0503020204020204" pitchFamily="34" charset="0"/>
              </a:rPr>
              <a:t> Austria und via </a:t>
            </a:r>
            <a:r>
              <a:rPr lang="de-DE" sz="800" dirty="0" err="1">
                <a:solidFill>
                  <a:schemeClr val="accent1"/>
                </a:solidFill>
                <a:latin typeface="Corbel" panose="020B0503020204020204" pitchFamily="34" charset="0"/>
              </a:rPr>
              <a:t>donau</a:t>
            </a:r>
            <a:r>
              <a:rPr lang="en-US" sz="800" dirty="0">
                <a:solidFill>
                  <a:schemeClr val="accent1"/>
                </a:solidFill>
                <a:latin typeface="Corbel" panose="020B0503020204020204" pitchFamily="34" charset="0"/>
              </a:rPr>
              <a:t> (2014)</a:t>
            </a:r>
          </a:p>
        </p:txBody>
      </p:sp>
      <p:sp>
        <p:nvSpPr>
          <p:cNvPr id="16" name="TextBox 5"/>
          <p:cNvSpPr txBox="1"/>
          <p:nvPr/>
        </p:nvSpPr>
        <p:spPr>
          <a:xfrm>
            <a:off x="8338925" y="6449699"/>
            <a:ext cx="815565"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graphicFrame>
        <p:nvGraphicFramePr>
          <p:cNvPr id="17" name="Diagramm 16"/>
          <p:cNvGraphicFramePr>
            <a:graphicFrameLocks/>
          </p:cNvGraphicFramePr>
          <p:nvPr>
            <p:extLst>
              <p:ext uri="{D42A27DB-BD31-4B8C-83A1-F6EECF244321}">
                <p14:modId xmlns:p14="http://schemas.microsoft.com/office/powerpoint/2010/main" val="195903046"/>
              </p:ext>
            </p:extLst>
          </p:nvPr>
        </p:nvGraphicFramePr>
        <p:xfrm>
          <a:off x="89262" y="3678494"/>
          <a:ext cx="4322792" cy="29188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m 14"/>
          <p:cNvGraphicFramePr>
            <a:graphicFrameLocks/>
          </p:cNvGraphicFramePr>
          <p:nvPr>
            <p:extLst>
              <p:ext uri="{D42A27DB-BD31-4B8C-83A1-F6EECF244321}">
                <p14:modId xmlns:p14="http://schemas.microsoft.com/office/powerpoint/2010/main" val="2063588934"/>
              </p:ext>
            </p:extLst>
          </p:nvPr>
        </p:nvGraphicFramePr>
        <p:xfrm>
          <a:off x="4466174" y="3678494"/>
          <a:ext cx="4572000" cy="2918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97879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Rhein-Main-Donau</a:t>
            </a:r>
            <a:r>
              <a:rPr lang="en-US" dirty="0">
                <a:solidFill>
                  <a:schemeClr val="accent1"/>
                </a:solidFill>
                <a:latin typeface="Corbel" panose="020B0503020204020204" pitchFamily="34" charset="0"/>
              </a:rPr>
              <a:t> </a:t>
            </a:r>
            <a:r>
              <a:rPr lang="de-AT" dirty="0">
                <a:solidFill>
                  <a:schemeClr val="accent1"/>
                </a:solidFill>
                <a:latin typeface="Corbel" panose="020B0503020204020204" pitchFamily="34" charset="0"/>
              </a:rPr>
              <a:t>Korridor</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p>
        </p:txBody>
      </p:sp>
      <p:sp>
        <p:nvSpPr>
          <p:cNvPr id="3" name="Content Placeholder 2"/>
          <p:cNvSpPr>
            <a:spLocks noGrp="1"/>
          </p:cNvSpPr>
          <p:nvPr>
            <p:ph idx="1"/>
          </p:nvPr>
        </p:nvSpPr>
        <p:spPr>
          <a:xfrm>
            <a:off x="457200" y="1758447"/>
            <a:ext cx="8363272" cy="4776192"/>
          </a:xfrm>
        </p:spPr>
        <p:txBody>
          <a:bodyPr>
            <a:normAutofit/>
          </a:bodyPr>
          <a:lstStyle/>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Gesamtlänge</a:t>
            </a:r>
            <a:r>
              <a:rPr lang="en-GB" sz="1800" dirty="0">
                <a:solidFill>
                  <a:schemeClr val="accent1"/>
                </a:solidFill>
                <a:latin typeface="Corbel" panose="020B0503020204020204" pitchFamily="34" charset="0"/>
              </a:rPr>
              <a:t>: </a:t>
            </a:r>
            <a:r>
              <a:rPr lang="en-GB" sz="1800" b="1" dirty="0">
                <a:solidFill>
                  <a:srgbClr val="189BC4"/>
                </a:solidFill>
                <a:latin typeface="Corbel" panose="020B0503020204020204" pitchFamily="34" charset="0"/>
              </a:rPr>
              <a:t>3.504 km</a:t>
            </a:r>
          </a:p>
          <a:p>
            <a:pPr>
              <a:spcBef>
                <a:spcPts val="0"/>
              </a:spcBef>
              <a:buClr>
                <a:srgbClr val="189BC4"/>
              </a:buClr>
            </a:pPr>
            <a:endParaRPr lang="en-GB" sz="1800" b="1" dirty="0">
              <a:solidFill>
                <a:srgbClr val="189BC4"/>
              </a:solidFill>
              <a:latin typeface="Corbel" panose="020B0503020204020204" pitchFamily="34" charset="0"/>
            </a:endParaRPr>
          </a:p>
          <a:p>
            <a:pPr>
              <a:spcBef>
                <a:spcPts val="0"/>
              </a:spcBef>
              <a:buClr>
                <a:srgbClr val="189BC4"/>
              </a:buClr>
            </a:pPr>
            <a:endParaRPr lang="en-GB" sz="1800" b="1" dirty="0">
              <a:solidFill>
                <a:srgbClr val="189BC4"/>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durchgängige Ost-West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Verbindung zwischen </a:t>
            </a:r>
            <a:r>
              <a:rPr lang="de-AT" sz="1800" b="1" dirty="0">
                <a:solidFill>
                  <a:srgbClr val="189BC4"/>
                </a:solidFill>
                <a:latin typeface="Corbel" panose="020B0503020204020204" pitchFamily="34" charset="0"/>
              </a:rPr>
              <a:t>Nordsee</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und </a:t>
            </a:r>
            <a:r>
              <a:rPr lang="de-AT" sz="1800" b="1" dirty="0">
                <a:solidFill>
                  <a:srgbClr val="189BC4"/>
                </a:solidFill>
                <a:latin typeface="Corbel" panose="020B0503020204020204" pitchFamily="34" charset="0"/>
              </a:rPr>
              <a:t>Schwarzen Meer</a:t>
            </a:r>
          </a:p>
          <a:p>
            <a:pPr>
              <a:spcBef>
                <a:spcPts val="0"/>
              </a:spcBef>
              <a:buClr>
                <a:srgbClr val="189BC4"/>
              </a:buClr>
            </a:pPr>
            <a:endParaRPr lang="en-GB" sz="1800" b="1" dirty="0">
              <a:solidFill>
                <a:srgbClr val="189BC4"/>
              </a:solidFill>
              <a:latin typeface="Corbel" panose="020B0503020204020204" pitchFamily="34" charset="0"/>
            </a:endParaRPr>
          </a:p>
          <a:p>
            <a:pPr>
              <a:spcBef>
                <a:spcPts val="0"/>
              </a:spcBef>
              <a:buClr>
                <a:srgbClr val="189BC4"/>
              </a:buClr>
            </a:pPr>
            <a:endParaRPr lang="en-GB" sz="1800" b="1" dirty="0">
              <a:solidFill>
                <a:srgbClr val="189BC4"/>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Rhein vs. Donau:</a:t>
            </a:r>
          </a:p>
          <a:p>
            <a:pPr lvl="1">
              <a:spcBef>
                <a:spcPts val="0"/>
              </a:spcBef>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begrenzte Verzweigung der Donau Wasserstraße</a:t>
            </a:r>
          </a:p>
          <a:p>
            <a:pPr lvl="1">
              <a:spcBef>
                <a:spcPts val="0"/>
              </a:spcBef>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800">
                <a:solidFill>
                  <a:schemeClr val="accent1"/>
                </a:solidFill>
                <a:latin typeface="Corbel" panose="020B0503020204020204" pitchFamily="34" charset="0"/>
              </a:rPr>
              <a:t>129 </a:t>
            </a:r>
            <a:r>
              <a:rPr lang="de-AT" sz="1800" dirty="0">
                <a:solidFill>
                  <a:schemeClr val="accent1"/>
                </a:solidFill>
                <a:latin typeface="Corbel" panose="020B0503020204020204" pitchFamily="34" charset="0"/>
              </a:rPr>
              <a:t>Brücken überspannen in Summe die Donau</a:t>
            </a:r>
          </a:p>
          <a:p>
            <a:pPr lvl="1">
              <a:spcBef>
                <a:spcPts val="0"/>
              </a:spcBef>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Bevölkerungsdichte und wirtschaftliche Aktivität am Rhein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2253" y="1988840"/>
            <a:ext cx="483991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5"/>
          <p:cNvSpPr txBox="1"/>
          <p:nvPr/>
        </p:nvSpPr>
        <p:spPr>
          <a:xfrm>
            <a:off x="8352420" y="6422899"/>
            <a:ext cx="936104"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spTree>
    <p:extLst>
      <p:ext uri="{BB962C8B-B14F-4D97-AF65-F5344CB8AC3E}">
        <p14:creationId xmlns:p14="http://schemas.microsoft.com/office/powerpoint/2010/main" val="2041651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Theiß</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Europa</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733380815"/>
              </p:ext>
            </p:extLst>
          </p:nvPr>
        </p:nvGraphicFramePr>
        <p:xfrm>
          <a:off x="453135" y="1859810"/>
          <a:ext cx="8295328" cy="1483360"/>
        </p:xfrm>
        <a:graphic>
          <a:graphicData uri="http://schemas.openxmlformats.org/drawingml/2006/table">
            <a:tbl>
              <a:tblPr firstRow="1" bandRow="1">
                <a:tableStyleId>{F5AB1C69-6EDB-4FF4-983F-18BD219EF322}</a:tableStyleId>
              </a:tblPr>
              <a:tblGrid>
                <a:gridCol w="1993714">
                  <a:extLst>
                    <a:ext uri="{9D8B030D-6E8A-4147-A177-3AD203B41FA5}">
                      <a16:colId xmlns:a16="http://schemas.microsoft.com/office/drawing/2014/main" val="3871590469"/>
                    </a:ext>
                  </a:extLst>
                </a:gridCol>
                <a:gridCol w="2940753">
                  <a:extLst>
                    <a:ext uri="{9D8B030D-6E8A-4147-A177-3AD203B41FA5}">
                      <a16:colId xmlns:a16="http://schemas.microsoft.com/office/drawing/2014/main" val="2368640791"/>
                    </a:ext>
                  </a:extLst>
                </a:gridCol>
                <a:gridCol w="980251">
                  <a:extLst>
                    <a:ext uri="{9D8B030D-6E8A-4147-A177-3AD203B41FA5}">
                      <a16:colId xmlns:a16="http://schemas.microsoft.com/office/drawing/2014/main" val="1872079083"/>
                    </a:ext>
                  </a:extLst>
                </a:gridCol>
                <a:gridCol w="910233">
                  <a:extLst>
                    <a:ext uri="{9D8B030D-6E8A-4147-A177-3AD203B41FA5}">
                      <a16:colId xmlns:a16="http://schemas.microsoft.com/office/drawing/2014/main" val="2117020830"/>
                    </a:ext>
                  </a:extLst>
                </a:gridCol>
                <a:gridCol w="1470377">
                  <a:extLst>
                    <a:ext uri="{9D8B030D-6E8A-4147-A177-3AD203B41FA5}">
                      <a16:colId xmlns:a16="http://schemas.microsoft.com/office/drawing/2014/main" val="2139160501"/>
                    </a:ext>
                  </a:extLst>
                </a:gridCol>
              </a:tblGrid>
              <a:tr h="370840">
                <a:tc>
                  <a:txBody>
                    <a:bodyPr/>
                    <a:lstStyle/>
                    <a:p>
                      <a:pPr algn="ctr"/>
                      <a:r>
                        <a:rPr lang="de-AT" dirty="0">
                          <a:latin typeface="Corbel" panose="020B0503020204020204" pitchFamily="34" charset="0"/>
                        </a:rPr>
                        <a:t>E-Wasserstraße</a:t>
                      </a:r>
                    </a:p>
                  </a:txBody>
                  <a:tcPr/>
                </a:tc>
                <a:tc>
                  <a:txBody>
                    <a:bodyPr/>
                    <a:lstStyle/>
                    <a:p>
                      <a:pPr algn="ctr"/>
                      <a:r>
                        <a:rPr lang="de-AT" dirty="0">
                          <a:latin typeface="Corbel" panose="020B0503020204020204" pitchFamily="34" charset="0"/>
                        </a:rPr>
                        <a:t>Abschnitt</a:t>
                      </a:r>
                    </a:p>
                  </a:txBody>
                  <a:tcPr/>
                </a:tc>
                <a:tc>
                  <a:txBody>
                    <a:bodyPr/>
                    <a:lstStyle/>
                    <a:p>
                      <a:pPr algn="ctr"/>
                      <a:r>
                        <a:rPr lang="de-AT" dirty="0">
                          <a:latin typeface="Corbel" panose="020B0503020204020204" pitchFamily="34" charset="0"/>
                        </a:rPr>
                        <a:t>Länge</a:t>
                      </a:r>
                    </a:p>
                  </a:txBody>
                  <a:tcPr/>
                </a:tc>
                <a:tc>
                  <a:txBody>
                    <a:bodyPr/>
                    <a:lstStyle/>
                    <a:p>
                      <a:pPr algn="ctr"/>
                      <a:r>
                        <a:rPr lang="de-AT" dirty="0">
                          <a:latin typeface="Corbel" panose="020B0503020204020204" pitchFamily="34" charset="0"/>
                        </a:rPr>
                        <a:t>Klasse</a:t>
                      </a:r>
                    </a:p>
                  </a:txBody>
                  <a:tcPr/>
                </a:tc>
                <a:tc>
                  <a:txBody>
                    <a:bodyPr/>
                    <a:lstStyle/>
                    <a:p>
                      <a:pPr algn="ctr"/>
                      <a:r>
                        <a:rPr lang="de-AT" dirty="0">
                          <a:latin typeface="Corbel" panose="020B0503020204020204" pitchFamily="34" charset="0"/>
                        </a:rPr>
                        <a:t>Anmerkung</a:t>
                      </a:r>
                    </a:p>
                  </a:txBody>
                  <a:tcPr/>
                </a:tc>
                <a:extLst>
                  <a:ext uri="{0D108BD9-81ED-4DB2-BD59-A6C34878D82A}">
                    <a16:rowId xmlns:a16="http://schemas.microsoft.com/office/drawing/2014/main" val="1835324231"/>
                  </a:ext>
                </a:extLst>
              </a:tr>
              <a:tr h="370840">
                <a:tc rowSpan="3">
                  <a:txBody>
                    <a:bodyPr/>
                    <a:lstStyle/>
                    <a:p>
                      <a:r>
                        <a:rPr lang="de-AT" dirty="0">
                          <a:solidFill>
                            <a:schemeClr val="accent1"/>
                          </a:solidFill>
                          <a:latin typeface="Corbel" panose="020B0503020204020204" pitchFamily="34" charset="0"/>
                        </a:rPr>
                        <a:t>E 80-01</a:t>
                      </a:r>
                    </a:p>
                  </a:txBody>
                  <a:tcPr anchor="ctr"/>
                </a:tc>
                <a:tc>
                  <a:txBody>
                    <a:bodyPr/>
                    <a:lstStyle/>
                    <a:p>
                      <a:r>
                        <a:rPr lang="de-AT" dirty="0">
                          <a:solidFill>
                            <a:schemeClr val="accent1"/>
                          </a:solidFill>
                          <a:latin typeface="Corbel" panose="020B0503020204020204" pitchFamily="34" charset="0"/>
                        </a:rPr>
                        <a:t>0,0 km – 63,4 km</a:t>
                      </a:r>
                    </a:p>
                  </a:txBody>
                  <a:tcPr/>
                </a:tc>
                <a:tc>
                  <a:txBody>
                    <a:bodyPr/>
                    <a:lstStyle/>
                    <a:p>
                      <a:r>
                        <a:rPr lang="de-AT" dirty="0">
                          <a:solidFill>
                            <a:schemeClr val="accent1"/>
                          </a:solidFill>
                          <a:latin typeface="Corbel" panose="020B0503020204020204" pitchFamily="34" charset="0"/>
                        </a:rPr>
                        <a:t>63,4</a:t>
                      </a:r>
                    </a:p>
                  </a:txBody>
                  <a:tcPr/>
                </a:tc>
                <a:tc>
                  <a:txBody>
                    <a:bodyPr/>
                    <a:lstStyle/>
                    <a:p>
                      <a:r>
                        <a:rPr lang="de-AT" dirty="0" err="1">
                          <a:solidFill>
                            <a:schemeClr val="accent1"/>
                          </a:solidFill>
                          <a:latin typeface="Corbel" panose="020B0503020204020204" pitchFamily="34" charset="0"/>
                        </a:rPr>
                        <a:t>Va</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freifließend</a:t>
                      </a:r>
                    </a:p>
                  </a:txBody>
                  <a:tcPr/>
                </a:tc>
                <a:extLst>
                  <a:ext uri="{0D108BD9-81ED-4DB2-BD59-A6C34878D82A}">
                    <a16:rowId xmlns:a16="http://schemas.microsoft.com/office/drawing/2014/main" val="3760508995"/>
                  </a:ext>
                </a:extLst>
              </a:tr>
              <a:tr h="370840">
                <a:tc vMerge="1">
                  <a:txBody>
                    <a:bodyPr/>
                    <a:lstStyle/>
                    <a:p>
                      <a:endParaRPr lang="de-AT" dirty="0">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64,4 km – 160,0 km</a:t>
                      </a:r>
                    </a:p>
                  </a:txBody>
                  <a:tcPr/>
                </a:tc>
                <a:tc>
                  <a:txBody>
                    <a:bodyPr/>
                    <a:lstStyle/>
                    <a:p>
                      <a:r>
                        <a:rPr lang="de-AT" dirty="0">
                          <a:solidFill>
                            <a:schemeClr val="accent1"/>
                          </a:solidFill>
                          <a:latin typeface="Corbel" panose="020B0503020204020204" pitchFamily="34" charset="0"/>
                        </a:rPr>
                        <a:t>96,6</a:t>
                      </a:r>
                    </a:p>
                  </a:txBody>
                  <a:tcPr/>
                </a:tc>
                <a:tc>
                  <a:txBody>
                    <a:bodyPr/>
                    <a:lstStyle/>
                    <a:p>
                      <a:r>
                        <a:rPr lang="de-AT" dirty="0" err="1">
                          <a:solidFill>
                            <a:schemeClr val="accent1"/>
                          </a:solidFill>
                          <a:latin typeface="Corbel" panose="020B0503020204020204" pitchFamily="34" charset="0"/>
                        </a:rPr>
                        <a:t>Va</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kanalisiert</a:t>
                      </a:r>
                    </a:p>
                  </a:txBody>
                  <a:tcPr/>
                </a:tc>
                <a:extLst>
                  <a:ext uri="{0D108BD9-81ED-4DB2-BD59-A6C34878D82A}">
                    <a16:rowId xmlns:a16="http://schemas.microsoft.com/office/drawing/2014/main" val="1794123595"/>
                  </a:ext>
                </a:extLst>
              </a:tr>
              <a:tr h="370840">
                <a:tc vMerge="1">
                  <a:txBody>
                    <a:bodyPr/>
                    <a:lstStyle/>
                    <a:p>
                      <a:endParaRPr lang="de-AT" dirty="0">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160,0 km – 173,0 km</a:t>
                      </a:r>
                    </a:p>
                  </a:txBody>
                  <a:tcPr/>
                </a:tc>
                <a:tc>
                  <a:txBody>
                    <a:bodyPr/>
                    <a:lstStyle/>
                    <a:p>
                      <a:r>
                        <a:rPr lang="de-AT" dirty="0">
                          <a:solidFill>
                            <a:schemeClr val="accent1"/>
                          </a:solidFill>
                          <a:latin typeface="Corbel" panose="020B0503020204020204" pitchFamily="34" charset="0"/>
                        </a:rPr>
                        <a:t>13,0</a:t>
                      </a:r>
                    </a:p>
                  </a:txBody>
                  <a:tcPr/>
                </a:tc>
                <a:tc>
                  <a:txBody>
                    <a:bodyPr/>
                    <a:lstStyle/>
                    <a:p>
                      <a:r>
                        <a:rPr lang="de-AT" dirty="0" err="1">
                          <a:solidFill>
                            <a:schemeClr val="accent1"/>
                          </a:solidFill>
                          <a:latin typeface="Corbel" panose="020B0503020204020204" pitchFamily="34" charset="0"/>
                        </a:rPr>
                        <a:t>VIa</a:t>
                      </a:r>
                      <a:r>
                        <a:rPr lang="de-AT" dirty="0">
                          <a:solidFill>
                            <a:schemeClr val="accent1"/>
                          </a:solidFill>
                          <a:latin typeface="Corbel" panose="020B0503020204020204" pitchFamily="34" charset="0"/>
                        </a:rPr>
                        <a:t>, IV</a:t>
                      </a:r>
                    </a:p>
                  </a:txBody>
                  <a:tcPr/>
                </a:tc>
                <a:tc>
                  <a:txBody>
                    <a:bodyPr/>
                    <a:lstStyle/>
                    <a:p>
                      <a:endParaRPr lang="de-AT" dirty="0">
                        <a:solidFill>
                          <a:schemeClr val="accent1"/>
                        </a:solidFill>
                        <a:latin typeface="Corbel" panose="020B0503020204020204" pitchFamily="34" charset="0"/>
                      </a:endParaRPr>
                    </a:p>
                  </a:txBody>
                  <a:tcPr/>
                </a:tc>
                <a:extLst>
                  <a:ext uri="{0D108BD9-81ED-4DB2-BD59-A6C34878D82A}">
                    <a16:rowId xmlns:a16="http://schemas.microsoft.com/office/drawing/2014/main" val="1934749896"/>
                  </a:ext>
                </a:extLst>
              </a:tr>
            </a:tbl>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9" name="TextBox 5"/>
          <p:cNvSpPr txBox="1"/>
          <p:nvPr/>
        </p:nvSpPr>
        <p:spPr>
          <a:xfrm>
            <a:off x="8353137" y="6381908"/>
            <a:ext cx="936104"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diverse</a:t>
            </a:r>
            <a:endParaRPr lang="en-US" sz="800" dirty="0">
              <a:solidFill>
                <a:schemeClr val="accent1"/>
              </a:solidFill>
              <a:latin typeface="Corbel" panose="020B0503020204020204" pitchFamily="34" charset="0"/>
            </a:endParaRPr>
          </a:p>
        </p:txBody>
      </p:sp>
      <p:sp>
        <p:nvSpPr>
          <p:cNvPr id="6" name="Textfeld 5"/>
          <p:cNvSpPr txBox="1"/>
          <p:nvPr/>
        </p:nvSpPr>
        <p:spPr>
          <a:xfrm>
            <a:off x="453135" y="3912678"/>
            <a:ext cx="8511353" cy="2074927"/>
          </a:xfrm>
          <a:prstGeom prst="rect">
            <a:avLst/>
          </a:prstGeom>
          <a:noFill/>
        </p:spPr>
        <p:txBody>
          <a:bodyPr wrap="square" rtlCol="0">
            <a:spAutoFit/>
          </a:bodyPr>
          <a:lstStyle/>
          <a:p>
            <a:pPr marL="285750" indent="-285750">
              <a:spcBef>
                <a:spcPts val="150"/>
              </a:spcBef>
              <a:spcAft>
                <a:spcPts val="300"/>
              </a:spcAft>
              <a:buClr>
                <a:srgbClr val="189BC4"/>
              </a:buClr>
              <a:buFont typeface="Arial" panose="020B0604020202020204" pitchFamily="34" charset="0"/>
              <a:buChar char="•"/>
            </a:pPr>
            <a:r>
              <a:rPr lang="de-AT" dirty="0">
                <a:solidFill>
                  <a:schemeClr val="accent1"/>
                </a:solidFill>
                <a:latin typeface="Corbel" panose="020B0503020204020204" pitchFamily="34" charset="0"/>
                <a:sym typeface="Symbol" panose="05050102010706020507" pitchFamily="18" charset="2"/>
              </a:rPr>
              <a:t> </a:t>
            </a:r>
            <a:r>
              <a:rPr lang="de-AT" dirty="0">
                <a:solidFill>
                  <a:schemeClr val="accent1"/>
                </a:solidFill>
                <a:latin typeface="Corbel" panose="020B0503020204020204" pitchFamily="34" charset="0"/>
              </a:rPr>
              <a:t>Wasserführung 500 m³/s</a:t>
            </a:r>
          </a:p>
          <a:p>
            <a:pPr marL="285750" indent="-285750">
              <a:spcBef>
                <a:spcPts val="150"/>
              </a:spcBef>
              <a:spcAft>
                <a:spcPts val="300"/>
              </a:spcAft>
              <a:buClr>
                <a:srgbClr val="189BC4"/>
              </a:buClr>
              <a:buFont typeface="Arial" panose="020B0604020202020204" pitchFamily="34" charset="0"/>
              <a:buChar char="•"/>
            </a:pPr>
            <a:r>
              <a:rPr lang="de-AT" dirty="0">
                <a:solidFill>
                  <a:schemeClr val="accent1"/>
                </a:solidFill>
                <a:latin typeface="Corbel" panose="020B0503020204020204" pitchFamily="34" charset="0"/>
              </a:rPr>
              <a:t>wichtiger Nebenfluss der Donau</a:t>
            </a:r>
          </a:p>
          <a:p>
            <a:pPr marL="285750" indent="-285750">
              <a:spcBef>
                <a:spcPts val="150"/>
              </a:spcBef>
              <a:spcAft>
                <a:spcPts val="300"/>
              </a:spcAft>
              <a:buClr>
                <a:srgbClr val="189BC4"/>
              </a:buClr>
              <a:buFont typeface="Arial" panose="020B0604020202020204" pitchFamily="34" charset="0"/>
              <a:buChar char="•"/>
            </a:pPr>
            <a:r>
              <a:rPr lang="de-AT" dirty="0">
                <a:solidFill>
                  <a:schemeClr val="accent1"/>
                </a:solidFill>
                <a:latin typeface="Corbel" panose="020B0503020204020204" pitchFamily="34" charset="0"/>
              </a:rPr>
              <a:t>Quelle im Karpatengebirge</a:t>
            </a:r>
          </a:p>
          <a:p>
            <a:pPr marL="285750" indent="-285750">
              <a:spcBef>
                <a:spcPts val="150"/>
              </a:spcBef>
              <a:spcAft>
                <a:spcPts val="300"/>
              </a:spcAft>
              <a:buClr>
                <a:srgbClr val="189BC4"/>
              </a:buClr>
              <a:buFont typeface="Arial" panose="020B0604020202020204" pitchFamily="34" charset="0"/>
              <a:buChar char="•"/>
            </a:pPr>
            <a:r>
              <a:rPr lang="de-AT" dirty="0">
                <a:solidFill>
                  <a:schemeClr val="accent1"/>
                </a:solidFill>
                <a:latin typeface="Corbel" panose="020B0503020204020204" pitchFamily="34" charset="0"/>
              </a:rPr>
              <a:t>Anrainerstaaten des Theiß-Becken </a:t>
            </a:r>
            <a:r>
              <a:rPr lang="de-AT" dirty="0">
                <a:solidFill>
                  <a:schemeClr val="accent1"/>
                </a:solidFill>
                <a:latin typeface="Corbel" panose="020B0503020204020204" pitchFamily="34" charset="0"/>
                <a:sym typeface="Wingdings" panose="05000000000000000000" pitchFamily="2" charset="2"/>
              </a:rPr>
              <a:t> Ungarn, Slowakei, Ukraine, Rumänien, Serbien</a:t>
            </a:r>
            <a:endParaRPr lang="de-AT" dirty="0">
              <a:solidFill>
                <a:schemeClr val="accent1"/>
              </a:solidFill>
              <a:latin typeface="Corbel" panose="020B0503020204020204" pitchFamily="34" charset="0"/>
            </a:endParaRPr>
          </a:p>
          <a:p>
            <a:pPr marL="285750" indent="-285750">
              <a:spcBef>
                <a:spcPts val="150"/>
              </a:spcBef>
              <a:spcAft>
                <a:spcPts val="300"/>
              </a:spcAft>
              <a:buClr>
                <a:srgbClr val="189BC4"/>
              </a:buClr>
              <a:buFont typeface="Arial" panose="020B0604020202020204" pitchFamily="34" charset="0"/>
              <a:buChar char="•"/>
            </a:pPr>
            <a:r>
              <a:rPr lang="de-AT" dirty="0">
                <a:solidFill>
                  <a:schemeClr val="accent1"/>
                </a:solidFill>
                <a:latin typeface="Corbel" panose="020B0503020204020204" pitchFamily="34" charset="0"/>
              </a:rPr>
              <a:t>8 Nebenflüsse </a:t>
            </a:r>
          </a:p>
          <a:p>
            <a:pPr marL="285750" indent="-285750">
              <a:spcBef>
                <a:spcPts val="150"/>
              </a:spcBef>
              <a:spcAft>
                <a:spcPts val="300"/>
              </a:spcAft>
              <a:buClr>
                <a:srgbClr val="189BC4"/>
              </a:buClr>
              <a:buFont typeface="Arial" panose="020B0604020202020204" pitchFamily="34" charset="0"/>
              <a:buChar char="•"/>
            </a:pPr>
            <a:r>
              <a:rPr lang="de-AT" dirty="0">
                <a:solidFill>
                  <a:schemeClr val="accent1"/>
                </a:solidFill>
                <a:latin typeface="Corbel" panose="020B0503020204020204" pitchFamily="34" charset="0"/>
              </a:rPr>
              <a:t>für die Donauschifffahrt kaum relevant</a:t>
            </a:r>
          </a:p>
        </p:txBody>
      </p:sp>
    </p:spTree>
    <p:extLst>
      <p:ext uri="{BB962C8B-B14F-4D97-AF65-F5344CB8AC3E}">
        <p14:creationId xmlns:p14="http://schemas.microsoft.com/office/powerpoint/2010/main" val="1098120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Save</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Europa</a:t>
            </a:r>
          </a:p>
        </p:txBody>
      </p:sp>
      <p:sp>
        <p:nvSpPr>
          <p:cNvPr id="3" name="Inhaltsplatzhalter 2"/>
          <p:cNvSpPr>
            <a:spLocks noGrp="1"/>
          </p:cNvSpPr>
          <p:nvPr>
            <p:ph idx="1"/>
          </p:nvPr>
        </p:nvSpPr>
        <p:spPr>
          <a:xfrm>
            <a:off x="457200" y="5211246"/>
            <a:ext cx="8229600" cy="955894"/>
          </a:xfrm>
        </p:spPr>
        <p:txBody>
          <a:bodyPr>
            <a:normAutofit lnSpcReduction="10000"/>
          </a:bodyPr>
          <a:lstStyle/>
          <a:p>
            <a:pPr>
              <a:buClr>
                <a:srgbClr val="189BC4"/>
              </a:buClr>
            </a:pPr>
            <a:r>
              <a:rPr lang="de-AT" sz="1800" dirty="0">
                <a:solidFill>
                  <a:schemeClr val="accent1"/>
                </a:solidFill>
                <a:latin typeface="Corbel" panose="020B0503020204020204" pitchFamily="34" charset="0"/>
              </a:rPr>
              <a:t>Quelle in den slowenischen Bergen, Mündung in der Donau</a:t>
            </a:r>
          </a:p>
          <a:p>
            <a:pPr>
              <a:buClr>
                <a:srgbClr val="189BC4"/>
              </a:buClr>
            </a:pPr>
            <a:r>
              <a:rPr lang="de-AT" sz="1800" dirty="0">
                <a:solidFill>
                  <a:schemeClr val="accent1"/>
                </a:solidFill>
                <a:latin typeface="Corbel" panose="020B0503020204020204" pitchFamily="34" charset="0"/>
              </a:rPr>
              <a:t>Große Abschnitte des Flusses fließen frei (nicht reguliert)</a:t>
            </a:r>
          </a:p>
          <a:p>
            <a:pPr>
              <a:buClr>
                <a:srgbClr val="189BC4"/>
              </a:buClr>
            </a:pPr>
            <a:r>
              <a:rPr lang="de-AT" sz="1800" dirty="0">
                <a:solidFill>
                  <a:schemeClr val="accent1"/>
                </a:solidFill>
                <a:latin typeface="Corbel" panose="020B0503020204020204" pitchFamily="34" charset="0"/>
              </a:rPr>
              <a:t>Wird für die Güterschifffahrt kaum genutzt.</a:t>
            </a:r>
          </a:p>
          <a:p>
            <a:pPr>
              <a:buClr>
                <a:srgbClr val="189BC4"/>
              </a:buClr>
            </a:pPr>
            <a:endParaRPr lang="de-AT" sz="16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9" name="TextBox 5"/>
          <p:cNvSpPr txBox="1"/>
          <p:nvPr/>
        </p:nvSpPr>
        <p:spPr>
          <a:xfrm>
            <a:off x="7013612" y="6437412"/>
            <a:ext cx="2232248"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Worldwide Inland Navigation Network</a:t>
            </a:r>
            <a:endParaRPr lang="en-US" sz="800" dirty="0">
              <a:solidFill>
                <a:schemeClr val="accent1"/>
              </a:solidFill>
              <a:latin typeface="Corbel" panose="020B0503020204020204" pitchFamily="34" charset="0"/>
            </a:endParaRPr>
          </a:p>
        </p:txBody>
      </p:sp>
      <p:graphicFrame>
        <p:nvGraphicFramePr>
          <p:cNvPr id="6" name="Inhaltsplatzhalter 3"/>
          <p:cNvGraphicFramePr>
            <a:graphicFrameLocks/>
          </p:cNvGraphicFramePr>
          <p:nvPr>
            <p:extLst>
              <p:ext uri="{D42A27DB-BD31-4B8C-83A1-F6EECF244321}">
                <p14:modId xmlns:p14="http://schemas.microsoft.com/office/powerpoint/2010/main" val="4080242119"/>
              </p:ext>
            </p:extLst>
          </p:nvPr>
        </p:nvGraphicFramePr>
        <p:xfrm>
          <a:off x="433536" y="1844824"/>
          <a:ext cx="8295328" cy="2915920"/>
        </p:xfrm>
        <a:graphic>
          <a:graphicData uri="http://schemas.openxmlformats.org/drawingml/2006/table">
            <a:tbl>
              <a:tblPr firstRow="1" bandRow="1">
                <a:tableStyleId>{F5AB1C69-6EDB-4FF4-983F-18BD219EF322}</a:tableStyleId>
              </a:tblPr>
              <a:tblGrid>
                <a:gridCol w="1690192">
                  <a:extLst>
                    <a:ext uri="{9D8B030D-6E8A-4147-A177-3AD203B41FA5}">
                      <a16:colId xmlns:a16="http://schemas.microsoft.com/office/drawing/2014/main" val="3871590469"/>
                    </a:ext>
                  </a:extLst>
                </a:gridCol>
                <a:gridCol w="1944216">
                  <a:extLst>
                    <a:ext uri="{9D8B030D-6E8A-4147-A177-3AD203B41FA5}">
                      <a16:colId xmlns:a16="http://schemas.microsoft.com/office/drawing/2014/main" val="2368640791"/>
                    </a:ext>
                  </a:extLst>
                </a:gridCol>
                <a:gridCol w="1008112">
                  <a:extLst>
                    <a:ext uri="{9D8B030D-6E8A-4147-A177-3AD203B41FA5}">
                      <a16:colId xmlns:a16="http://schemas.microsoft.com/office/drawing/2014/main" val="1872079083"/>
                    </a:ext>
                  </a:extLst>
                </a:gridCol>
                <a:gridCol w="864096">
                  <a:extLst>
                    <a:ext uri="{9D8B030D-6E8A-4147-A177-3AD203B41FA5}">
                      <a16:colId xmlns:a16="http://schemas.microsoft.com/office/drawing/2014/main" val="2117020830"/>
                    </a:ext>
                  </a:extLst>
                </a:gridCol>
                <a:gridCol w="2788712">
                  <a:extLst>
                    <a:ext uri="{9D8B030D-6E8A-4147-A177-3AD203B41FA5}">
                      <a16:colId xmlns:a16="http://schemas.microsoft.com/office/drawing/2014/main" val="2139160501"/>
                    </a:ext>
                  </a:extLst>
                </a:gridCol>
              </a:tblGrid>
              <a:tr h="272879">
                <a:tc>
                  <a:txBody>
                    <a:bodyPr/>
                    <a:lstStyle/>
                    <a:p>
                      <a:pPr algn="ctr">
                        <a:lnSpc>
                          <a:spcPct val="80000"/>
                        </a:lnSpc>
                      </a:pPr>
                      <a:r>
                        <a:rPr lang="de-AT" sz="1600" dirty="0">
                          <a:latin typeface="Corbel" panose="020B0503020204020204" pitchFamily="34" charset="0"/>
                        </a:rPr>
                        <a:t>E-Wasserstraße</a:t>
                      </a:r>
                    </a:p>
                  </a:txBody>
                  <a:tcPr/>
                </a:tc>
                <a:tc>
                  <a:txBody>
                    <a:bodyPr/>
                    <a:lstStyle/>
                    <a:p>
                      <a:pPr algn="ctr">
                        <a:lnSpc>
                          <a:spcPct val="80000"/>
                        </a:lnSpc>
                      </a:pPr>
                      <a:r>
                        <a:rPr lang="de-AT" sz="1600" dirty="0">
                          <a:latin typeface="Corbel" panose="020B0503020204020204" pitchFamily="34" charset="0"/>
                        </a:rPr>
                        <a:t>Abschnitt</a:t>
                      </a:r>
                    </a:p>
                  </a:txBody>
                  <a:tcPr/>
                </a:tc>
                <a:tc>
                  <a:txBody>
                    <a:bodyPr/>
                    <a:lstStyle/>
                    <a:p>
                      <a:pPr algn="ctr">
                        <a:lnSpc>
                          <a:spcPct val="80000"/>
                        </a:lnSpc>
                      </a:pPr>
                      <a:r>
                        <a:rPr lang="de-AT" sz="1600" dirty="0">
                          <a:latin typeface="Corbel" panose="020B0503020204020204" pitchFamily="34" charset="0"/>
                        </a:rPr>
                        <a:t>Länge</a:t>
                      </a:r>
                    </a:p>
                  </a:txBody>
                  <a:tcPr/>
                </a:tc>
                <a:tc>
                  <a:txBody>
                    <a:bodyPr/>
                    <a:lstStyle/>
                    <a:p>
                      <a:pPr algn="ctr">
                        <a:lnSpc>
                          <a:spcPct val="80000"/>
                        </a:lnSpc>
                      </a:pPr>
                      <a:r>
                        <a:rPr lang="de-AT" sz="1600" dirty="0">
                          <a:latin typeface="Corbel" panose="020B0503020204020204" pitchFamily="34" charset="0"/>
                        </a:rPr>
                        <a:t>Klasse</a:t>
                      </a:r>
                    </a:p>
                  </a:txBody>
                  <a:tcPr/>
                </a:tc>
                <a:tc>
                  <a:txBody>
                    <a:bodyPr/>
                    <a:lstStyle/>
                    <a:p>
                      <a:pPr algn="ctr">
                        <a:lnSpc>
                          <a:spcPct val="80000"/>
                        </a:lnSpc>
                      </a:pPr>
                      <a:r>
                        <a:rPr lang="de-AT" sz="1600" dirty="0">
                          <a:latin typeface="Corbel" panose="020B0503020204020204" pitchFamily="34" charset="0"/>
                        </a:rPr>
                        <a:t>Anmerkung</a:t>
                      </a:r>
                    </a:p>
                  </a:txBody>
                  <a:tcPr/>
                </a:tc>
                <a:extLst>
                  <a:ext uri="{0D108BD9-81ED-4DB2-BD59-A6C34878D82A}">
                    <a16:rowId xmlns:a16="http://schemas.microsoft.com/office/drawing/2014/main" val="1835324231"/>
                  </a:ext>
                </a:extLst>
              </a:tr>
              <a:tr h="272879">
                <a:tc rowSpan="7">
                  <a:txBody>
                    <a:bodyPr/>
                    <a:lstStyle/>
                    <a:p>
                      <a:pPr>
                        <a:lnSpc>
                          <a:spcPct val="80000"/>
                        </a:lnSpc>
                      </a:pPr>
                      <a:r>
                        <a:rPr lang="de-AT" sz="1600" dirty="0">
                          <a:solidFill>
                            <a:schemeClr val="accent1"/>
                          </a:solidFill>
                          <a:latin typeface="Corbel" panose="020B0503020204020204" pitchFamily="34" charset="0"/>
                        </a:rPr>
                        <a:t>E 80-12</a:t>
                      </a:r>
                    </a:p>
                  </a:txBody>
                  <a:tcPr anchor="ctr"/>
                </a:tc>
                <a:tc>
                  <a:txBody>
                    <a:bodyPr/>
                    <a:lstStyle/>
                    <a:p>
                      <a:pPr>
                        <a:lnSpc>
                          <a:spcPct val="80000"/>
                        </a:lnSpc>
                      </a:pPr>
                      <a:r>
                        <a:rPr lang="de-AT" sz="1600" dirty="0">
                          <a:solidFill>
                            <a:schemeClr val="accent1"/>
                          </a:solidFill>
                          <a:latin typeface="Corbel" panose="020B0503020204020204" pitchFamily="34" charset="0"/>
                        </a:rPr>
                        <a:t>0,0 km – 107,0 km</a:t>
                      </a:r>
                    </a:p>
                  </a:txBody>
                  <a:tcPr anchor="ctr"/>
                </a:tc>
                <a:tc>
                  <a:txBody>
                    <a:bodyPr/>
                    <a:lstStyle/>
                    <a:p>
                      <a:pPr>
                        <a:lnSpc>
                          <a:spcPct val="80000"/>
                        </a:lnSpc>
                      </a:pPr>
                      <a:r>
                        <a:rPr lang="de-AT" sz="1600" dirty="0">
                          <a:solidFill>
                            <a:schemeClr val="accent1"/>
                          </a:solidFill>
                          <a:latin typeface="Corbel" panose="020B0503020204020204" pitchFamily="34" charset="0"/>
                        </a:rPr>
                        <a:t>107,0</a:t>
                      </a:r>
                    </a:p>
                  </a:txBody>
                  <a:tcPr anchor="ctr"/>
                </a:tc>
                <a:tc>
                  <a:txBody>
                    <a:bodyPr/>
                    <a:lstStyle/>
                    <a:p>
                      <a:pPr>
                        <a:lnSpc>
                          <a:spcPct val="80000"/>
                        </a:lnSpc>
                      </a:pPr>
                      <a:r>
                        <a:rPr lang="de-AT" sz="1600" dirty="0" err="1">
                          <a:solidFill>
                            <a:schemeClr val="accent1"/>
                          </a:solidFill>
                          <a:latin typeface="Corbel" panose="020B0503020204020204" pitchFamily="34" charset="0"/>
                        </a:rPr>
                        <a:t>Va</a:t>
                      </a:r>
                      <a:r>
                        <a:rPr lang="de-AT" sz="1600" dirty="0">
                          <a:solidFill>
                            <a:schemeClr val="accent1"/>
                          </a:solidFill>
                          <a:latin typeface="Corbel" panose="020B0503020204020204" pitchFamily="34" charset="0"/>
                        </a:rPr>
                        <a:t>, IV</a:t>
                      </a:r>
                    </a:p>
                  </a:txBody>
                  <a:tcPr anchor="ctr"/>
                </a:tc>
                <a:tc>
                  <a:txBody>
                    <a:bodyPr/>
                    <a:lstStyle/>
                    <a:p>
                      <a:pPr>
                        <a:lnSpc>
                          <a:spcPct val="80000"/>
                        </a:lnSpc>
                      </a:pPr>
                      <a:r>
                        <a:rPr lang="de-AT" sz="1600" dirty="0">
                          <a:solidFill>
                            <a:schemeClr val="accent1"/>
                          </a:solidFill>
                          <a:latin typeface="Corbel" panose="020B0503020204020204" pitchFamily="34" charset="0"/>
                        </a:rPr>
                        <a:t>kanalisiert</a:t>
                      </a:r>
                    </a:p>
                  </a:txBody>
                  <a:tcPr/>
                </a:tc>
                <a:extLst>
                  <a:ext uri="{0D108BD9-81ED-4DB2-BD59-A6C34878D82A}">
                    <a16:rowId xmlns:a16="http://schemas.microsoft.com/office/drawing/2014/main" val="3760508995"/>
                  </a:ext>
                </a:extLst>
              </a:tr>
              <a:tr h="272879">
                <a:tc vMerge="1">
                  <a:txBody>
                    <a:bodyPr/>
                    <a:lstStyle/>
                    <a:p>
                      <a:endParaRPr lang="de-AT" dirty="0">
                        <a:latin typeface="Corbel" panose="020B0503020204020204" pitchFamily="34" charset="0"/>
                      </a:endParaRPr>
                    </a:p>
                  </a:txBody>
                  <a:tcPr/>
                </a:tc>
                <a:tc>
                  <a:txBody>
                    <a:bodyPr/>
                    <a:lstStyle/>
                    <a:p>
                      <a:pPr>
                        <a:lnSpc>
                          <a:spcPct val="80000"/>
                        </a:lnSpc>
                      </a:pPr>
                      <a:r>
                        <a:rPr lang="de-AT" sz="1600" dirty="0">
                          <a:solidFill>
                            <a:schemeClr val="accent1"/>
                          </a:solidFill>
                          <a:latin typeface="Corbel" panose="020B0503020204020204" pitchFamily="34" charset="0"/>
                        </a:rPr>
                        <a:t>107,0 km – 210,8 km</a:t>
                      </a:r>
                    </a:p>
                  </a:txBody>
                  <a:tcPr anchor="ctr"/>
                </a:tc>
                <a:tc>
                  <a:txBody>
                    <a:bodyPr/>
                    <a:lstStyle/>
                    <a:p>
                      <a:pPr>
                        <a:lnSpc>
                          <a:spcPct val="80000"/>
                        </a:lnSpc>
                      </a:pPr>
                      <a:r>
                        <a:rPr lang="de-AT" sz="1600" dirty="0">
                          <a:solidFill>
                            <a:schemeClr val="accent1"/>
                          </a:solidFill>
                          <a:latin typeface="Corbel" panose="020B0503020204020204" pitchFamily="34" charset="0"/>
                        </a:rPr>
                        <a:t>103,8</a:t>
                      </a:r>
                    </a:p>
                  </a:txBody>
                  <a:tcPr anchor="ctr"/>
                </a:tc>
                <a:tc>
                  <a:txBody>
                    <a:bodyPr/>
                    <a:lstStyle/>
                    <a:p>
                      <a:pPr>
                        <a:lnSpc>
                          <a:spcPct val="80000"/>
                        </a:lnSpc>
                      </a:pPr>
                      <a:r>
                        <a:rPr lang="de-AT" sz="1600" dirty="0" err="1">
                          <a:solidFill>
                            <a:schemeClr val="accent1"/>
                          </a:solidFill>
                          <a:latin typeface="Corbel" panose="020B0503020204020204" pitchFamily="34" charset="0"/>
                        </a:rPr>
                        <a:t>Va</a:t>
                      </a:r>
                      <a:r>
                        <a:rPr lang="de-AT" sz="1600" dirty="0">
                          <a:solidFill>
                            <a:schemeClr val="accent1"/>
                          </a:solidFill>
                          <a:latin typeface="Corbel" panose="020B0503020204020204" pitchFamily="34" charset="0"/>
                        </a:rPr>
                        <a:t>, IV</a:t>
                      </a:r>
                    </a:p>
                  </a:txBody>
                  <a:tcPr anchor="ctr"/>
                </a:tc>
                <a:tc>
                  <a:txBody>
                    <a:bodyPr/>
                    <a:lstStyle/>
                    <a:p>
                      <a:pPr>
                        <a:lnSpc>
                          <a:spcPct val="80000"/>
                        </a:lnSpc>
                      </a:pPr>
                      <a:r>
                        <a:rPr lang="de-AT" sz="1600" dirty="0">
                          <a:solidFill>
                            <a:schemeClr val="accent1"/>
                          </a:solidFill>
                          <a:latin typeface="Corbel" panose="020B0503020204020204" pitchFamily="34" charset="0"/>
                        </a:rPr>
                        <a:t>freifließend</a:t>
                      </a:r>
                    </a:p>
                  </a:txBody>
                  <a:tcPr/>
                </a:tc>
                <a:extLst>
                  <a:ext uri="{0D108BD9-81ED-4DB2-BD59-A6C34878D82A}">
                    <a16:rowId xmlns:a16="http://schemas.microsoft.com/office/drawing/2014/main" val="1794123595"/>
                  </a:ext>
                </a:extLst>
              </a:tr>
              <a:tr h="272879">
                <a:tc vMerge="1">
                  <a:txBody>
                    <a:bodyPr/>
                    <a:lstStyle/>
                    <a:p>
                      <a:endParaRPr lang="de-AT" dirty="0">
                        <a:latin typeface="Corbel" panose="020B0503020204020204" pitchFamily="34" charset="0"/>
                      </a:endParaRPr>
                    </a:p>
                  </a:txBody>
                  <a:tcPr/>
                </a:tc>
                <a:tc>
                  <a:txBody>
                    <a:bodyPr/>
                    <a:lstStyle/>
                    <a:p>
                      <a:pPr>
                        <a:lnSpc>
                          <a:spcPct val="80000"/>
                        </a:lnSpc>
                      </a:pPr>
                      <a:r>
                        <a:rPr lang="de-AT" sz="1600" dirty="0">
                          <a:solidFill>
                            <a:schemeClr val="accent1"/>
                          </a:solidFill>
                          <a:latin typeface="Corbel" panose="020B0503020204020204" pitchFamily="34" charset="0"/>
                        </a:rPr>
                        <a:t>210,8 km – 234,0 km</a:t>
                      </a:r>
                    </a:p>
                  </a:txBody>
                  <a:tcPr anchor="ctr"/>
                </a:tc>
                <a:tc>
                  <a:txBody>
                    <a:bodyPr/>
                    <a:lstStyle/>
                    <a:p>
                      <a:pPr>
                        <a:lnSpc>
                          <a:spcPct val="80000"/>
                        </a:lnSpc>
                      </a:pPr>
                      <a:r>
                        <a:rPr lang="de-AT" sz="1600" dirty="0">
                          <a:solidFill>
                            <a:schemeClr val="accent1"/>
                          </a:solidFill>
                          <a:latin typeface="Corbel" panose="020B0503020204020204" pitchFamily="34" charset="0"/>
                        </a:rPr>
                        <a:t>23,2</a:t>
                      </a:r>
                    </a:p>
                  </a:txBody>
                  <a:tcPr anchor="ctr"/>
                </a:tc>
                <a:tc>
                  <a:txBody>
                    <a:bodyPr/>
                    <a:lstStyle/>
                    <a:p>
                      <a:pPr>
                        <a:lnSpc>
                          <a:spcPct val="80000"/>
                        </a:lnSpc>
                      </a:pPr>
                      <a:r>
                        <a:rPr lang="de-AT" sz="1600" dirty="0" err="1">
                          <a:solidFill>
                            <a:schemeClr val="accent1"/>
                          </a:solidFill>
                          <a:latin typeface="Corbel" panose="020B0503020204020204" pitchFamily="34" charset="0"/>
                        </a:rPr>
                        <a:t>Va</a:t>
                      </a:r>
                      <a:r>
                        <a:rPr lang="de-AT" sz="1600" dirty="0">
                          <a:solidFill>
                            <a:schemeClr val="accent1"/>
                          </a:solidFill>
                          <a:latin typeface="Corbel" panose="020B0503020204020204" pitchFamily="34" charset="0"/>
                        </a:rPr>
                        <a:t>, IV</a:t>
                      </a:r>
                    </a:p>
                  </a:txBody>
                  <a:tcPr anchor="ctr"/>
                </a:tc>
                <a:tc>
                  <a:txBody>
                    <a:bodyPr/>
                    <a:lstStyle/>
                    <a:p>
                      <a:pPr>
                        <a:lnSpc>
                          <a:spcPct val="80000"/>
                        </a:lnSpc>
                      </a:pPr>
                      <a:r>
                        <a:rPr lang="de-AT" sz="1600" dirty="0">
                          <a:solidFill>
                            <a:schemeClr val="accent1"/>
                          </a:solidFill>
                          <a:latin typeface="Corbel" panose="020B0503020204020204" pitchFamily="34" charset="0"/>
                        </a:rPr>
                        <a:t>freifließend</a:t>
                      </a:r>
                    </a:p>
                  </a:txBody>
                  <a:tcPr/>
                </a:tc>
                <a:extLst>
                  <a:ext uri="{0D108BD9-81ED-4DB2-BD59-A6C34878D82A}">
                    <a16:rowId xmlns:a16="http://schemas.microsoft.com/office/drawing/2014/main" val="1934749896"/>
                  </a:ext>
                </a:extLst>
              </a:tr>
              <a:tr h="272879">
                <a:tc vMerge="1">
                  <a:txBody>
                    <a:bodyPr/>
                    <a:lstStyle/>
                    <a:p>
                      <a:endParaRPr lang="de-AT" dirty="0">
                        <a:solidFill>
                          <a:schemeClr val="accent1"/>
                        </a:solidFill>
                        <a:latin typeface="Corbel" panose="020B0503020204020204" pitchFamily="34" charset="0"/>
                      </a:endParaRPr>
                    </a:p>
                  </a:txBody>
                  <a:tcPr anchor="ctr"/>
                </a:tc>
                <a:tc>
                  <a:txBody>
                    <a:bodyPr/>
                    <a:lstStyle/>
                    <a:p>
                      <a:pPr>
                        <a:lnSpc>
                          <a:spcPct val="80000"/>
                        </a:lnSpc>
                      </a:pPr>
                      <a:r>
                        <a:rPr lang="de-AT" sz="1600" dirty="0">
                          <a:solidFill>
                            <a:schemeClr val="accent1"/>
                          </a:solidFill>
                          <a:latin typeface="Corbel" panose="020B0503020204020204" pitchFamily="34" charset="0"/>
                        </a:rPr>
                        <a:t>234,0 km – 313,7 km</a:t>
                      </a:r>
                    </a:p>
                  </a:txBody>
                  <a:tcPr anchor="ctr"/>
                </a:tc>
                <a:tc>
                  <a:txBody>
                    <a:bodyPr/>
                    <a:lstStyle/>
                    <a:p>
                      <a:pPr>
                        <a:lnSpc>
                          <a:spcPct val="80000"/>
                        </a:lnSpc>
                      </a:pPr>
                      <a:r>
                        <a:rPr lang="de-AT" sz="1600" dirty="0">
                          <a:solidFill>
                            <a:schemeClr val="accent1"/>
                          </a:solidFill>
                          <a:latin typeface="Corbel" panose="020B0503020204020204" pitchFamily="34" charset="0"/>
                        </a:rPr>
                        <a:t>79,7</a:t>
                      </a:r>
                    </a:p>
                  </a:txBody>
                  <a:tcPr anchor="ctr"/>
                </a:tc>
                <a:tc>
                  <a:txBody>
                    <a:bodyPr/>
                    <a:lstStyle/>
                    <a:p>
                      <a:pPr>
                        <a:lnSpc>
                          <a:spcPct val="80000"/>
                        </a:lnSpc>
                      </a:pPr>
                      <a:r>
                        <a:rPr lang="de-AT" sz="1600" dirty="0">
                          <a:solidFill>
                            <a:schemeClr val="accent1"/>
                          </a:solidFill>
                          <a:latin typeface="Corbel" panose="020B0503020204020204" pitchFamily="34" charset="0"/>
                        </a:rPr>
                        <a:t>IV</a:t>
                      </a:r>
                    </a:p>
                  </a:txBody>
                  <a:tcPr anchor="ctr"/>
                </a:tc>
                <a:tc>
                  <a:txBody>
                    <a:bodyPr/>
                    <a:lstStyle/>
                    <a:p>
                      <a:pPr>
                        <a:lnSpc>
                          <a:spcPct val="80000"/>
                        </a:lnSpc>
                      </a:pPr>
                      <a:r>
                        <a:rPr lang="de-AT" sz="1600" dirty="0">
                          <a:solidFill>
                            <a:schemeClr val="accent1"/>
                          </a:solidFill>
                          <a:latin typeface="Corbel" panose="020B0503020204020204" pitchFamily="34" charset="0"/>
                        </a:rPr>
                        <a:t>freifließend</a:t>
                      </a:r>
                    </a:p>
                  </a:txBody>
                  <a:tcPr/>
                </a:tc>
                <a:extLst>
                  <a:ext uri="{0D108BD9-81ED-4DB2-BD59-A6C34878D82A}">
                    <a16:rowId xmlns:a16="http://schemas.microsoft.com/office/drawing/2014/main" val="1695286038"/>
                  </a:ext>
                </a:extLst>
              </a:tr>
              <a:tr h="463894">
                <a:tc vMerge="1">
                  <a:txBody>
                    <a:bodyPr/>
                    <a:lstStyle/>
                    <a:p>
                      <a:endParaRPr lang="de-AT" dirty="0">
                        <a:solidFill>
                          <a:schemeClr val="accent1"/>
                        </a:solidFill>
                        <a:latin typeface="Corbel" panose="020B0503020204020204" pitchFamily="34" charset="0"/>
                      </a:endParaRPr>
                    </a:p>
                  </a:txBody>
                  <a:tcPr anchor="ctr"/>
                </a:tc>
                <a:tc>
                  <a:txBody>
                    <a:bodyPr/>
                    <a:lstStyle/>
                    <a:p>
                      <a:pPr>
                        <a:lnSpc>
                          <a:spcPct val="80000"/>
                        </a:lnSpc>
                      </a:pPr>
                      <a:r>
                        <a:rPr lang="de-AT" sz="1600" dirty="0">
                          <a:solidFill>
                            <a:schemeClr val="accent1"/>
                          </a:solidFill>
                          <a:latin typeface="Corbel" panose="020B0503020204020204" pitchFamily="34" charset="0"/>
                        </a:rPr>
                        <a:t>313,7 km – 338,2 km</a:t>
                      </a:r>
                    </a:p>
                  </a:txBody>
                  <a:tcPr anchor="ctr"/>
                </a:tc>
                <a:tc>
                  <a:txBody>
                    <a:bodyPr/>
                    <a:lstStyle/>
                    <a:p>
                      <a:pPr>
                        <a:lnSpc>
                          <a:spcPct val="80000"/>
                        </a:lnSpc>
                      </a:pPr>
                      <a:r>
                        <a:rPr lang="de-AT" sz="1600" dirty="0">
                          <a:solidFill>
                            <a:schemeClr val="accent1"/>
                          </a:solidFill>
                          <a:latin typeface="Corbel" panose="020B0503020204020204" pitchFamily="34" charset="0"/>
                        </a:rPr>
                        <a:t>24,5</a:t>
                      </a:r>
                    </a:p>
                  </a:txBody>
                  <a:tcPr anchor="ctr"/>
                </a:tc>
                <a:tc>
                  <a:txBody>
                    <a:bodyPr/>
                    <a:lstStyle/>
                    <a:p>
                      <a:pPr>
                        <a:lnSpc>
                          <a:spcPct val="80000"/>
                        </a:lnSpc>
                      </a:pPr>
                      <a:r>
                        <a:rPr lang="de-AT" sz="1600" dirty="0">
                          <a:solidFill>
                            <a:schemeClr val="accent1"/>
                          </a:solidFill>
                          <a:latin typeface="Corbel" panose="020B0503020204020204" pitchFamily="34" charset="0"/>
                        </a:rPr>
                        <a:t>IV, III/II</a:t>
                      </a:r>
                    </a:p>
                  </a:txBody>
                  <a:tcPr anchor="ctr"/>
                </a:tc>
                <a:tc>
                  <a:txBody>
                    <a:bodyPr/>
                    <a:lstStyle/>
                    <a:p>
                      <a:pPr>
                        <a:lnSpc>
                          <a:spcPct val="80000"/>
                        </a:lnSpc>
                      </a:pPr>
                      <a:r>
                        <a:rPr lang="de-AT" sz="1600" dirty="0">
                          <a:solidFill>
                            <a:schemeClr val="accent1"/>
                          </a:solidFill>
                          <a:latin typeface="Corbel" panose="020B0503020204020204" pitchFamily="34" charset="0"/>
                        </a:rPr>
                        <a:t>freifließend, beschränkte Tiefe, reduzierte Klasse</a:t>
                      </a:r>
                    </a:p>
                  </a:txBody>
                  <a:tcPr/>
                </a:tc>
                <a:extLst>
                  <a:ext uri="{0D108BD9-81ED-4DB2-BD59-A6C34878D82A}">
                    <a16:rowId xmlns:a16="http://schemas.microsoft.com/office/drawing/2014/main" val="2248828194"/>
                  </a:ext>
                </a:extLst>
              </a:tr>
              <a:tr h="272879">
                <a:tc vMerge="1">
                  <a:txBody>
                    <a:bodyPr/>
                    <a:lstStyle/>
                    <a:p>
                      <a:endParaRPr lang="de-AT" dirty="0">
                        <a:solidFill>
                          <a:schemeClr val="accent1"/>
                        </a:solidFill>
                        <a:latin typeface="Corbel" panose="020B0503020204020204" pitchFamily="34" charset="0"/>
                      </a:endParaRPr>
                    </a:p>
                  </a:txBody>
                  <a:tcPr anchor="ctr"/>
                </a:tc>
                <a:tc>
                  <a:txBody>
                    <a:bodyPr/>
                    <a:lstStyle/>
                    <a:p>
                      <a:pPr>
                        <a:lnSpc>
                          <a:spcPct val="80000"/>
                        </a:lnSpc>
                      </a:pPr>
                      <a:r>
                        <a:rPr lang="de-AT" sz="1600" dirty="0">
                          <a:solidFill>
                            <a:schemeClr val="accent1"/>
                          </a:solidFill>
                          <a:latin typeface="Corbel" panose="020B0503020204020204" pitchFamily="34" charset="0"/>
                        </a:rPr>
                        <a:t>338,2</a:t>
                      </a:r>
                      <a:r>
                        <a:rPr lang="de-AT" sz="1600" baseline="0" dirty="0">
                          <a:solidFill>
                            <a:schemeClr val="accent1"/>
                          </a:solidFill>
                          <a:latin typeface="Corbel" panose="020B0503020204020204" pitchFamily="34" charset="0"/>
                        </a:rPr>
                        <a:t> km – 371,2 km</a:t>
                      </a:r>
                      <a:endParaRPr lang="de-AT" sz="1600" dirty="0">
                        <a:solidFill>
                          <a:schemeClr val="accent1"/>
                        </a:solidFill>
                        <a:latin typeface="Corbel" panose="020B0503020204020204" pitchFamily="34" charset="0"/>
                      </a:endParaRPr>
                    </a:p>
                  </a:txBody>
                  <a:tcPr anchor="ctr"/>
                </a:tc>
                <a:tc>
                  <a:txBody>
                    <a:bodyPr/>
                    <a:lstStyle/>
                    <a:p>
                      <a:pPr>
                        <a:lnSpc>
                          <a:spcPct val="80000"/>
                        </a:lnSpc>
                      </a:pPr>
                      <a:r>
                        <a:rPr lang="de-AT" sz="1600" dirty="0">
                          <a:solidFill>
                            <a:schemeClr val="accent1"/>
                          </a:solidFill>
                          <a:latin typeface="Corbel" panose="020B0503020204020204" pitchFamily="34" charset="0"/>
                        </a:rPr>
                        <a:t>33,0</a:t>
                      </a:r>
                    </a:p>
                  </a:txBody>
                  <a:tcPr anchor="ctr"/>
                </a:tc>
                <a:tc>
                  <a:txBody>
                    <a:bodyPr/>
                    <a:lstStyle/>
                    <a:p>
                      <a:pPr>
                        <a:lnSpc>
                          <a:spcPct val="80000"/>
                        </a:lnSpc>
                      </a:pPr>
                      <a:r>
                        <a:rPr lang="de-AT" sz="1600" dirty="0">
                          <a:solidFill>
                            <a:schemeClr val="accent1"/>
                          </a:solidFill>
                          <a:latin typeface="Corbel" panose="020B0503020204020204" pitchFamily="34" charset="0"/>
                        </a:rPr>
                        <a:t>IV</a:t>
                      </a:r>
                    </a:p>
                  </a:txBody>
                  <a:tcPr anchor="ctr"/>
                </a:tc>
                <a:tc>
                  <a:txBody>
                    <a:bodyPr/>
                    <a:lstStyle/>
                    <a:p>
                      <a:pPr>
                        <a:lnSpc>
                          <a:spcPct val="80000"/>
                        </a:lnSpc>
                      </a:pPr>
                      <a:r>
                        <a:rPr lang="de-AT" sz="1600" dirty="0">
                          <a:solidFill>
                            <a:schemeClr val="accent1"/>
                          </a:solidFill>
                          <a:latin typeface="Corbel" panose="020B0503020204020204" pitchFamily="34" charset="0"/>
                        </a:rPr>
                        <a:t>freifließend</a:t>
                      </a:r>
                    </a:p>
                  </a:txBody>
                  <a:tcPr/>
                </a:tc>
                <a:extLst>
                  <a:ext uri="{0D108BD9-81ED-4DB2-BD59-A6C34878D82A}">
                    <a16:rowId xmlns:a16="http://schemas.microsoft.com/office/drawing/2014/main" val="967236438"/>
                  </a:ext>
                </a:extLst>
              </a:tr>
              <a:tr h="491118">
                <a:tc vMerge="1">
                  <a:txBody>
                    <a:bodyPr/>
                    <a:lstStyle/>
                    <a:p>
                      <a:endParaRPr lang="de-AT" dirty="0">
                        <a:solidFill>
                          <a:schemeClr val="accent1"/>
                        </a:solidFill>
                        <a:latin typeface="Corbel" panose="020B0503020204020204" pitchFamily="34" charset="0"/>
                      </a:endParaRPr>
                    </a:p>
                  </a:txBody>
                  <a:tcPr anchor="ctr"/>
                </a:tc>
                <a:tc>
                  <a:txBody>
                    <a:bodyPr/>
                    <a:lstStyle/>
                    <a:p>
                      <a:pPr>
                        <a:lnSpc>
                          <a:spcPct val="80000"/>
                        </a:lnSpc>
                      </a:pPr>
                      <a:r>
                        <a:rPr lang="de-AT" sz="1600" dirty="0">
                          <a:solidFill>
                            <a:schemeClr val="accent1"/>
                          </a:solidFill>
                          <a:latin typeface="Corbel" panose="020B0503020204020204" pitchFamily="34" charset="0"/>
                        </a:rPr>
                        <a:t>371,2 km – 594,0 km</a:t>
                      </a:r>
                    </a:p>
                  </a:txBody>
                  <a:tcPr anchor="ctr"/>
                </a:tc>
                <a:tc>
                  <a:txBody>
                    <a:bodyPr/>
                    <a:lstStyle/>
                    <a:p>
                      <a:pPr>
                        <a:lnSpc>
                          <a:spcPct val="80000"/>
                        </a:lnSpc>
                      </a:pPr>
                      <a:r>
                        <a:rPr lang="de-AT" sz="1600" dirty="0">
                          <a:solidFill>
                            <a:schemeClr val="accent1"/>
                          </a:solidFill>
                          <a:latin typeface="Corbel" panose="020B0503020204020204" pitchFamily="34" charset="0"/>
                        </a:rPr>
                        <a:t>222,8</a:t>
                      </a:r>
                    </a:p>
                  </a:txBody>
                  <a:tcPr anchor="ctr"/>
                </a:tc>
                <a:tc>
                  <a:txBody>
                    <a:bodyPr/>
                    <a:lstStyle/>
                    <a:p>
                      <a:pPr>
                        <a:lnSpc>
                          <a:spcPct val="80000"/>
                        </a:lnSpc>
                      </a:pPr>
                      <a:r>
                        <a:rPr lang="de-AT" sz="1600" dirty="0">
                          <a:solidFill>
                            <a:schemeClr val="accent1"/>
                          </a:solidFill>
                          <a:latin typeface="Corbel" panose="020B0503020204020204" pitchFamily="34" charset="0"/>
                        </a:rPr>
                        <a:t>IV, III</a:t>
                      </a:r>
                    </a:p>
                  </a:txBody>
                  <a:tcPr anchor="ctr"/>
                </a:tc>
                <a:tc>
                  <a:txBody>
                    <a:bodyPr/>
                    <a:lstStyle/>
                    <a:p>
                      <a:pPr>
                        <a:lnSpc>
                          <a:spcPct val="80000"/>
                        </a:lnSpc>
                      </a:pPr>
                      <a:r>
                        <a:rPr lang="de-AT" sz="1600" dirty="0">
                          <a:solidFill>
                            <a:schemeClr val="accent1"/>
                          </a:solidFill>
                          <a:latin typeface="Corbel" panose="020B0503020204020204" pitchFamily="34" charset="0"/>
                        </a:rPr>
                        <a:t>freifließend, kleinerer Radius, stellenweise, Schifffahrt nur in eine</a:t>
                      </a:r>
                      <a:r>
                        <a:rPr lang="de-AT" sz="1600" baseline="0" dirty="0">
                          <a:solidFill>
                            <a:schemeClr val="accent1"/>
                          </a:solidFill>
                          <a:latin typeface="Corbel" panose="020B0503020204020204" pitchFamily="34" charset="0"/>
                        </a:rPr>
                        <a:t> Richtung</a:t>
                      </a:r>
                      <a:endParaRPr lang="de-AT" sz="1600" dirty="0">
                        <a:solidFill>
                          <a:schemeClr val="accent1"/>
                        </a:solidFill>
                        <a:latin typeface="Corbel" panose="020B0503020204020204" pitchFamily="34" charset="0"/>
                      </a:endParaRPr>
                    </a:p>
                  </a:txBody>
                  <a:tcPr/>
                </a:tc>
                <a:extLst>
                  <a:ext uri="{0D108BD9-81ED-4DB2-BD59-A6C34878D82A}">
                    <a16:rowId xmlns:a16="http://schemas.microsoft.com/office/drawing/2014/main" val="3977496680"/>
                  </a:ext>
                </a:extLst>
              </a:tr>
            </a:tbl>
          </a:graphicData>
        </a:graphic>
      </p:graphicFrame>
    </p:spTree>
    <p:extLst>
      <p:ext uri="{BB962C8B-B14F-4D97-AF65-F5344CB8AC3E}">
        <p14:creationId xmlns:p14="http://schemas.microsoft.com/office/powerpoint/2010/main" val="51709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chemeClr val="accent1"/>
                </a:solidFill>
                <a:latin typeface="Corbel" panose="020B0503020204020204" pitchFamily="34" charset="0"/>
              </a:rPr>
              <a:t>Warm-Up-</a:t>
            </a:r>
            <a:r>
              <a:rPr lang="en-GB" dirty="0" err="1">
                <a:solidFill>
                  <a:schemeClr val="accent1"/>
                </a:solidFill>
                <a:latin typeface="Corbel" panose="020B0503020204020204" pitchFamily="34" charset="0"/>
              </a:rPr>
              <a:t>Diskussion</a:t>
            </a:r>
            <a:br>
              <a:rPr lang="en-GB" dirty="0">
                <a:solidFill>
                  <a:schemeClr val="accent1"/>
                </a:solidFill>
                <a:latin typeface="Corbel" panose="020B0503020204020204" pitchFamily="34" charset="0"/>
              </a:rPr>
            </a:br>
            <a:r>
              <a:rPr lang="de-AT" b="0" dirty="0">
                <a:solidFill>
                  <a:schemeClr val="accent1"/>
                </a:solidFill>
                <a:latin typeface="Corbel" panose="020B0503020204020204" pitchFamily="34" charset="0"/>
              </a:rPr>
              <a:t>Internationale Wasserstraßen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454961" y="2845260"/>
            <a:ext cx="3948460" cy="369332"/>
          </a:xfrm>
          <a:prstGeom prst="rect">
            <a:avLst/>
          </a:prstGeom>
          <a:noFill/>
        </p:spPr>
        <p:txBody>
          <a:bodyPr wrap="square" rtlCol="0">
            <a:spAutoFit/>
          </a:bodyPr>
          <a:lstStyle/>
          <a:p>
            <a:r>
              <a:rPr lang="de-AT" spc="-100" dirty="0">
                <a:solidFill>
                  <a:schemeClr val="accent1"/>
                </a:solidFill>
                <a:latin typeface="Corbel" panose="020B0503020204020204" pitchFamily="34" charset="0"/>
                <a:ea typeface="+mj-ea"/>
                <a:cs typeface="+mj-cs"/>
              </a:rPr>
              <a:t>Welche Wasserstraßen in Europa kennt ihr?</a:t>
            </a:r>
            <a:endParaRPr lang="en-US" spc="-100" dirty="0">
              <a:solidFill>
                <a:schemeClr val="accent1"/>
              </a:solidFill>
              <a:latin typeface="Corbel" panose="020B0503020204020204" pitchFamily="34" charset="0"/>
              <a:ea typeface="+mj-ea"/>
              <a:cs typeface="+mj-cs"/>
            </a:endParaRPr>
          </a:p>
        </p:txBody>
      </p:sp>
      <p:sp>
        <p:nvSpPr>
          <p:cNvPr id="8" name="Textfeld 7"/>
          <p:cNvSpPr txBox="1"/>
          <p:nvPr/>
        </p:nvSpPr>
        <p:spPr>
          <a:xfrm>
            <a:off x="454961" y="2086146"/>
            <a:ext cx="7289156" cy="369332"/>
          </a:xfrm>
          <a:prstGeom prst="rect">
            <a:avLst/>
          </a:prstGeom>
          <a:noFill/>
        </p:spPr>
        <p:txBody>
          <a:bodyPr wrap="square" rtlCol="0">
            <a:spAutoFit/>
          </a:bodyPr>
          <a:lstStyle/>
          <a:p>
            <a:r>
              <a:rPr lang="de-AT" spc="-100" dirty="0">
                <a:solidFill>
                  <a:schemeClr val="accent1"/>
                </a:solidFill>
                <a:latin typeface="Corbel" panose="020B0503020204020204" pitchFamily="34" charset="0"/>
                <a:ea typeface="+mj-ea"/>
                <a:cs typeface="+mj-cs"/>
              </a:rPr>
              <a:t>Welches Land verfügt weltweit über die meisten schiffbaren Wasserstraßen?</a:t>
            </a:r>
            <a:endParaRPr lang="en-US" spc="-100" dirty="0">
              <a:solidFill>
                <a:schemeClr val="accent1"/>
              </a:solidFill>
              <a:latin typeface="Corbel" panose="020B0503020204020204" pitchFamily="34" charset="0"/>
              <a:ea typeface="+mj-ea"/>
              <a:cs typeface="+mj-cs"/>
            </a:endParaRPr>
          </a:p>
        </p:txBody>
      </p:sp>
      <p:pic>
        <p:nvPicPr>
          <p:cNvPr id="3" name="Grafik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789040"/>
            <a:ext cx="9144000" cy="2862064"/>
          </a:xfrm>
          <a:prstGeom prst="rect">
            <a:avLst/>
          </a:prstGeom>
        </p:spPr>
      </p:pic>
      <p:sp>
        <p:nvSpPr>
          <p:cNvPr id="9" name="TextBox 5"/>
          <p:cNvSpPr txBox="1"/>
          <p:nvPr/>
        </p:nvSpPr>
        <p:spPr>
          <a:xfrm>
            <a:off x="0" y="3789040"/>
            <a:ext cx="1728192" cy="230832"/>
          </a:xfrm>
          <a:prstGeom prst="rect">
            <a:avLst/>
          </a:prstGeom>
          <a:noFill/>
        </p:spPr>
        <p:txBody>
          <a:bodyPr wrap="square" rtlCol="0">
            <a:spAutoFit/>
          </a:bodyPr>
          <a:lstStyle/>
          <a:p>
            <a:r>
              <a:rPr lang="de-DE" sz="900" dirty="0">
                <a:solidFill>
                  <a:schemeClr val="bg1"/>
                </a:solidFill>
              </a:rPr>
              <a:t>Quelle: </a:t>
            </a:r>
            <a:r>
              <a:rPr lang="de-DE" sz="900" dirty="0" err="1">
                <a:solidFill>
                  <a:schemeClr val="bg1"/>
                </a:solidFill>
              </a:rPr>
              <a:t>pixabay</a:t>
            </a:r>
            <a:endParaRPr lang="en-US" sz="900" dirty="0">
              <a:solidFill>
                <a:schemeClr val="bg1"/>
              </a:solidFill>
            </a:endParaRPr>
          </a:p>
        </p:txBody>
      </p:sp>
    </p:spTree>
    <p:extLst>
      <p:ext uri="{BB962C8B-B14F-4D97-AF65-F5344CB8AC3E}">
        <p14:creationId xmlns:p14="http://schemas.microsoft.com/office/powerpoint/2010/main" val="413925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0370" y="3425069"/>
            <a:ext cx="5030102" cy="3172283"/>
          </a:xfrm>
          <a:prstGeom prst="rect">
            <a:avLst/>
          </a:prstGeom>
        </p:spPr>
      </p:pic>
      <p:sp>
        <p:nvSpPr>
          <p:cNvPr id="2" name="Titel 1"/>
          <p:cNvSpPr>
            <a:spLocks noGrp="1"/>
          </p:cNvSpPr>
          <p:nvPr>
            <p:ph type="title"/>
          </p:nvPr>
        </p:nvSpPr>
        <p:spPr/>
        <p:txBody>
          <a:bodyPr/>
          <a:lstStyle/>
          <a:p>
            <a:r>
              <a:rPr lang="de-DE" dirty="0">
                <a:solidFill>
                  <a:schemeClr val="accent1"/>
                </a:solidFill>
                <a:latin typeface="Corbel" panose="020B0503020204020204" pitchFamily="34" charset="0"/>
              </a:rPr>
              <a:t>Seine</a:t>
            </a:r>
            <a:br>
              <a:rPr lang="de-DE" dirty="0"/>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endParaRPr lang="de-AT" dirty="0"/>
          </a:p>
        </p:txBody>
      </p:sp>
      <p:sp>
        <p:nvSpPr>
          <p:cNvPr id="3" name="Inhaltsplatzhalter 2"/>
          <p:cNvSpPr>
            <a:spLocks noGrp="1"/>
          </p:cNvSpPr>
          <p:nvPr>
            <p:ph idx="1"/>
          </p:nvPr>
        </p:nvSpPr>
        <p:spPr>
          <a:xfrm>
            <a:off x="145577" y="1888456"/>
            <a:ext cx="8098831" cy="4776192"/>
          </a:xfrm>
        </p:spPr>
        <p:txBody>
          <a:bodyPr>
            <a:normAutofit/>
          </a:bodyPr>
          <a:lstStyle/>
          <a:p>
            <a:pPr>
              <a:spcBef>
                <a:spcPts val="600"/>
              </a:spcBef>
              <a:spcAft>
                <a:spcPts val="1200"/>
              </a:spcAft>
              <a:buClr>
                <a:srgbClr val="189BC4"/>
              </a:buClr>
            </a:pPr>
            <a:r>
              <a:rPr lang="de-AT" sz="1800" dirty="0">
                <a:solidFill>
                  <a:schemeClr val="accent1"/>
                </a:solidFill>
                <a:latin typeface="Corbel" panose="020B0503020204020204" pitchFamily="34" charset="0"/>
              </a:rPr>
              <a:t>jährlich </a:t>
            </a:r>
            <a:r>
              <a:rPr lang="de-AT" sz="1800" b="1" dirty="0">
                <a:solidFill>
                  <a:srgbClr val="189BC4"/>
                </a:solidFill>
                <a:latin typeface="Corbel" panose="020B0503020204020204" pitchFamily="34" charset="0"/>
              </a:rPr>
              <a:t>&gt; 20 Mio. Tonnen </a:t>
            </a:r>
            <a:r>
              <a:rPr lang="de-AT" sz="1800" dirty="0">
                <a:solidFill>
                  <a:schemeClr val="accent1"/>
                </a:solidFill>
                <a:latin typeface="Corbel" panose="020B0503020204020204" pitchFamily="34" charset="0"/>
              </a:rPr>
              <a:t>transportierter Güter (2018)</a:t>
            </a:r>
          </a:p>
          <a:p>
            <a:pPr>
              <a:spcBef>
                <a:spcPts val="600"/>
              </a:spcBef>
              <a:spcAft>
                <a:spcPts val="1200"/>
              </a:spcAft>
              <a:buClr>
                <a:srgbClr val="189BC4"/>
              </a:buClr>
            </a:pPr>
            <a:r>
              <a:rPr lang="de-AT" sz="1800" dirty="0">
                <a:solidFill>
                  <a:schemeClr val="accent1"/>
                </a:solidFill>
                <a:latin typeface="Corbel" panose="020B0503020204020204" pitchFamily="34" charset="0"/>
              </a:rPr>
              <a:t>Seine-Becken hinsichtlich Güterbeförderung</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sym typeface="Wingdings" panose="05000000000000000000" pitchFamily="2" charset="2"/>
              </a:rPr>
              <a:t> </a:t>
            </a:r>
            <a:r>
              <a:rPr lang="de-AT" sz="1800" dirty="0">
                <a:solidFill>
                  <a:schemeClr val="accent1"/>
                </a:solidFill>
                <a:latin typeface="Corbel" panose="020B0503020204020204" pitchFamily="34" charset="0"/>
              </a:rPr>
              <a:t>wichtigste Flussbecken in Frankreich</a:t>
            </a:r>
          </a:p>
          <a:p>
            <a:pPr>
              <a:spcBef>
                <a:spcPts val="600"/>
              </a:spcBef>
              <a:spcAft>
                <a:spcPts val="1200"/>
              </a:spcAft>
              <a:buClr>
                <a:srgbClr val="189BC4"/>
              </a:buClr>
            </a:pPr>
            <a:r>
              <a:rPr lang="de-DE" sz="1800" dirty="0">
                <a:solidFill>
                  <a:schemeClr val="accent1"/>
                </a:solidFill>
                <a:latin typeface="Corbel" panose="020B0503020204020204" pitchFamily="34" charset="0"/>
              </a:rPr>
              <a:t>2018 </a:t>
            </a:r>
            <a:r>
              <a:rPr lang="de-DE" sz="1800" b="1" dirty="0">
                <a:solidFill>
                  <a:srgbClr val="189BC4"/>
                </a:solidFill>
                <a:latin typeface="Corbel" panose="020B0503020204020204" pitchFamily="34" charset="0"/>
              </a:rPr>
              <a:t>4 Milliarden </a:t>
            </a:r>
            <a:r>
              <a:rPr lang="de-DE" sz="1800" b="1" dirty="0" err="1">
                <a:solidFill>
                  <a:srgbClr val="189BC4"/>
                </a:solidFill>
                <a:latin typeface="Corbel" panose="020B0503020204020204" pitchFamily="34" charset="0"/>
              </a:rPr>
              <a:t>tkm</a:t>
            </a:r>
            <a:endParaRPr lang="de-AT" sz="1800" b="1" dirty="0">
              <a:solidFill>
                <a:srgbClr val="189BC4"/>
              </a:solidFill>
              <a:latin typeface="Corbel" panose="020B0503020204020204" pitchFamily="34" charset="0"/>
            </a:endParaRPr>
          </a:p>
          <a:p>
            <a:pPr>
              <a:spcBef>
                <a:spcPts val="600"/>
              </a:spcBef>
              <a:spcAft>
                <a:spcPts val="1200"/>
              </a:spcAft>
              <a:buClr>
                <a:srgbClr val="189BC4"/>
              </a:buClr>
            </a:pPr>
            <a:r>
              <a:rPr lang="de-DE" sz="1800" b="1" dirty="0">
                <a:solidFill>
                  <a:srgbClr val="189BC4"/>
                </a:solidFill>
                <a:latin typeface="Corbel" panose="020B0503020204020204" pitchFamily="34" charset="0"/>
              </a:rPr>
              <a:t>wichtige Märkte:</a:t>
            </a:r>
          </a:p>
          <a:p>
            <a:pPr lvl="1">
              <a:spcBef>
                <a:spcPts val="600"/>
              </a:spcBef>
              <a:spcAft>
                <a:spcPts val="1200"/>
              </a:spcAft>
              <a:buClr>
                <a:srgbClr val="189BC4"/>
              </a:buClr>
              <a:buFont typeface="Symbol" panose="05050102010706020507" pitchFamily="18" charset="2"/>
              <a:buChar char="-"/>
            </a:pPr>
            <a:r>
              <a:rPr lang="de-DE" sz="1800" dirty="0">
                <a:solidFill>
                  <a:schemeClr val="accent1"/>
                </a:solidFill>
                <a:latin typeface="Corbel" panose="020B0503020204020204" pitchFamily="34" charset="0"/>
              </a:rPr>
              <a:t>Sande</a:t>
            </a:r>
          </a:p>
          <a:p>
            <a:pPr lvl="1">
              <a:spcBef>
                <a:spcPts val="600"/>
              </a:spcBef>
              <a:spcAft>
                <a:spcPts val="1200"/>
              </a:spcAft>
              <a:buClr>
                <a:srgbClr val="189BC4"/>
              </a:buClr>
              <a:buFont typeface="Symbol" panose="05050102010706020507" pitchFamily="18" charset="2"/>
              <a:buChar char="-"/>
            </a:pPr>
            <a:r>
              <a:rPr lang="de-DE" sz="1800" dirty="0">
                <a:solidFill>
                  <a:schemeClr val="accent1"/>
                </a:solidFill>
                <a:latin typeface="Corbel" panose="020B0503020204020204" pitchFamily="34" charset="0"/>
              </a:rPr>
              <a:t>Agrarprodukte</a:t>
            </a:r>
          </a:p>
          <a:p>
            <a:pPr lvl="1">
              <a:spcBef>
                <a:spcPts val="600"/>
              </a:spcBef>
              <a:spcAft>
                <a:spcPts val="1200"/>
              </a:spcAft>
              <a:buClr>
                <a:srgbClr val="189BC4"/>
              </a:buClr>
              <a:buFont typeface="Symbol" panose="05050102010706020507" pitchFamily="18" charset="2"/>
              <a:buChar char="-"/>
            </a:pPr>
            <a:r>
              <a:rPr lang="de-DE" sz="1800" dirty="0">
                <a:solidFill>
                  <a:schemeClr val="accent1"/>
                </a:solidFill>
                <a:latin typeface="Corbel" panose="020B0503020204020204" pitchFamily="34" charset="0"/>
              </a:rPr>
              <a:t>Maschinen</a:t>
            </a:r>
          </a:p>
          <a:p>
            <a:pPr lvl="1">
              <a:spcBef>
                <a:spcPts val="600"/>
              </a:spcBef>
              <a:spcAft>
                <a:spcPts val="1200"/>
              </a:spcAft>
              <a:buClr>
                <a:srgbClr val="189BC4"/>
              </a:buClr>
              <a:buFont typeface="Symbol" panose="05050102010706020507" pitchFamily="18" charset="2"/>
              <a:buChar char="-"/>
            </a:pPr>
            <a:r>
              <a:rPr lang="de-DE" sz="1800" dirty="0">
                <a:solidFill>
                  <a:schemeClr val="accent1"/>
                </a:solidFill>
                <a:latin typeface="Corbel" panose="020B0503020204020204" pitchFamily="34" charset="0"/>
              </a:rPr>
              <a:t>Mineralölprodukte</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
        <p:nvSpPr>
          <p:cNvPr id="7" name="Rechteck 6"/>
          <p:cNvSpPr/>
          <p:nvPr/>
        </p:nvSpPr>
        <p:spPr>
          <a:xfrm>
            <a:off x="4091424" y="3364676"/>
            <a:ext cx="3923928" cy="215444"/>
          </a:xfrm>
          <a:prstGeom prst="rect">
            <a:avLst/>
          </a:prstGeom>
        </p:spPr>
        <p:txBody>
          <a:bodyPr wrap="square">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845652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a:lstStyle/>
          <a:p>
            <a:r>
              <a:rPr lang="de-DE" dirty="0">
                <a:solidFill>
                  <a:schemeClr val="accent1"/>
                </a:solidFill>
                <a:latin typeface="Corbel" panose="020B0503020204020204" pitchFamily="34" charset="0"/>
              </a:rPr>
              <a:t>Seine-Nord-Europa Kanal (Projekt)</a:t>
            </a:r>
            <a:br>
              <a:rPr lang="de-DE" dirty="0"/>
            </a:br>
            <a:r>
              <a:rPr lang="de-AT" b="0" dirty="0">
                <a:solidFill>
                  <a:schemeClr val="accent1"/>
                </a:solidFill>
                <a:latin typeface="Corbel" panose="020B0503020204020204" pitchFamily="34" charset="0"/>
              </a:rPr>
              <a:t>Binnenwasserstraßen</a:t>
            </a:r>
            <a:r>
              <a:rPr lang="en-US" b="0" dirty="0">
                <a:solidFill>
                  <a:schemeClr val="accent1"/>
                </a:solidFill>
                <a:latin typeface="Corbel" panose="020B0503020204020204" pitchFamily="34" charset="0"/>
              </a:rPr>
              <a:t> in Europa</a:t>
            </a:r>
            <a:endParaRPr lang="de-AT" dirty="0"/>
          </a:p>
        </p:txBody>
      </p:sp>
      <p:sp>
        <p:nvSpPr>
          <p:cNvPr id="3" name="Inhaltsplatzhalter 2"/>
          <p:cNvSpPr>
            <a:spLocks noGrp="1"/>
          </p:cNvSpPr>
          <p:nvPr>
            <p:ph idx="1"/>
          </p:nvPr>
        </p:nvSpPr>
        <p:spPr>
          <a:xfrm>
            <a:off x="457200" y="1772816"/>
            <a:ext cx="8229600" cy="4776192"/>
          </a:xfrm>
        </p:spPr>
        <p:txBody>
          <a:bodyPr>
            <a:normAutofit/>
          </a:bodyPr>
          <a:lstStyle/>
          <a:p>
            <a:pPr>
              <a:spcBef>
                <a:spcPts val="1200"/>
              </a:spcBef>
              <a:spcAft>
                <a:spcPts val="600"/>
              </a:spcAft>
              <a:buClr>
                <a:srgbClr val="189BC4"/>
              </a:buClr>
            </a:pPr>
            <a:r>
              <a:rPr lang="de-DE" sz="1800" dirty="0">
                <a:solidFill>
                  <a:schemeClr val="accent1"/>
                </a:solidFill>
                <a:latin typeface="Corbel" panose="020B0503020204020204" pitchFamily="34" charset="0"/>
              </a:rPr>
              <a:t>Baubeginn </a:t>
            </a:r>
            <a:r>
              <a:rPr lang="de-DE" sz="1800" b="1" dirty="0">
                <a:solidFill>
                  <a:srgbClr val="189BC4"/>
                </a:solidFill>
                <a:latin typeface="Corbel" panose="020B0503020204020204" pitchFamily="34" charset="0"/>
              </a:rPr>
              <a:t>2017 </a:t>
            </a:r>
            <a:r>
              <a:rPr lang="de-DE" sz="1800" dirty="0">
                <a:solidFill>
                  <a:schemeClr val="accent1"/>
                </a:solidFill>
                <a:latin typeface="Corbel" panose="020B0503020204020204" pitchFamily="34" charset="0"/>
              </a:rPr>
              <a:t>– vorrausichtlich 6 Jahre Bauzeit</a:t>
            </a:r>
          </a:p>
          <a:p>
            <a:pPr>
              <a:spcBef>
                <a:spcPts val="1200"/>
              </a:spcBef>
              <a:spcAft>
                <a:spcPts val="600"/>
              </a:spcAft>
              <a:buClr>
                <a:srgbClr val="189BC4"/>
              </a:buClr>
            </a:pPr>
            <a:r>
              <a:rPr lang="de-DE" sz="1800" b="1" dirty="0">
                <a:solidFill>
                  <a:srgbClr val="189BC4"/>
                </a:solidFill>
                <a:latin typeface="Corbel" panose="020B0503020204020204" pitchFamily="34" charset="0"/>
              </a:rPr>
              <a:t>106 km </a:t>
            </a:r>
            <a:r>
              <a:rPr lang="de-DE" sz="1800" dirty="0">
                <a:solidFill>
                  <a:schemeClr val="accent1"/>
                </a:solidFill>
                <a:latin typeface="Corbel" panose="020B0503020204020204" pitchFamily="34" charset="0"/>
              </a:rPr>
              <a:t>lang</a:t>
            </a:r>
          </a:p>
          <a:p>
            <a:pPr>
              <a:spcBef>
                <a:spcPts val="1200"/>
              </a:spcBef>
              <a:spcAft>
                <a:spcPts val="600"/>
              </a:spcAft>
              <a:buClr>
                <a:srgbClr val="189BC4"/>
              </a:buClr>
            </a:pPr>
            <a:r>
              <a:rPr lang="de-DE" sz="1800" dirty="0">
                <a:solidFill>
                  <a:schemeClr val="accent1"/>
                </a:solidFill>
                <a:latin typeface="Corbel" panose="020B0503020204020204" pitchFamily="34" charset="0"/>
              </a:rPr>
              <a:t>verknüpft Seine-Becken mit dem Rhein-Becken</a:t>
            </a:r>
          </a:p>
          <a:p>
            <a:pPr>
              <a:spcBef>
                <a:spcPts val="1200"/>
              </a:spcBef>
              <a:spcAft>
                <a:spcPts val="600"/>
              </a:spcAft>
              <a:buClr>
                <a:srgbClr val="189BC4"/>
              </a:buClr>
            </a:pPr>
            <a:r>
              <a:rPr lang="de-DE" sz="1800" b="1" dirty="0">
                <a:solidFill>
                  <a:srgbClr val="189BC4"/>
                </a:solidFill>
                <a:latin typeface="Corbel" panose="020B0503020204020204" pitchFamily="34" charset="0"/>
              </a:rPr>
              <a:t>ersetzt </a:t>
            </a:r>
            <a:r>
              <a:rPr lang="de-DE" sz="1800" dirty="0">
                <a:solidFill>
                  <a:schemeClr val="accent1"/>
                </a:solidFill>
                <a:latin typeface="Corbel" panose="020B0503020204020204" pitchFamily="34" charset="0"/>
              </a:rPr>
              <a:t>zukünftig</a:t>
            </a:r>
          </a:p>
          <a:p>
            <a:pPr lvl="1">
              <a:buClr>
                <a:srgbClr val="189BC4"/>
              </a:buClr>
              <a:buFont typeface="Symbol" panose="05050102010706020507" pitchFamily="18" charset="2"/>
              <a:buChar char="-"/>
            </a:pPr>
            <a:r>
              <a:rPr lang="de-DE" sz="1800" dirty="0">
                <a:solidFill>
                  <a:schemeClr val="accent1"/>
                </a:solidFill>
                <a:latin typeface="Corbel" panose="020B0503020204020204" pitchFamily="34" charset="0"/>
              </a:rPr>
              <a:t>den bestehenden „</a:t>
            </a:r>
            <a:r>
              <a:rPr lang="de-DE" sz="1800" dirty="0" err="1">
                <a:solidFill>
                  <a:schemeClr val="accent1"/>
                </a:solidFill>
                <a:latin typeface="Corbel" panose="020B0503020204020204" pitchFamily="34" charset="0"/>
              </a:rPr>
              <a:t>Canal</a:t>
            </a:r>
            <a:r>
              <a:rPr lang="de-DE" sz="1800" dirty="0">
                <a:solidFill>
                  <a:schemeClr val="accent1"/>
                </a:solidFill>
                <a:latin typeface="Corbel" panose="020B0503020204020204" pitchFamily="34" charset="0"/>
              </a:rPr>
              <a:t> du Nord“</a:t>
            </a:r>
          </a:p>
          <a:p>
            <a:pPr lvl="1">
              <a:buClr>
                <a:srgbClr val="189BC4"/>
              </a:buClr>
              <a:buFont typeface="Symbol" panose="05050102010706020507" pitchFamily="18" charset="2"/>
              <a:buChar char="-"/>
            </a:pPr>
            <a:r>
              <a:rPr lang="de-DE" sz="1800" dirty="0">
                <a:solidFill>
                  <a:schemeClr val="accent1"/>
                </a:solidFill>
                <a:latin typeface="Corbel" panose="020B0503020204020204" pitchFamily="34" charset="0"/>
              </a:rPr>
              <a:t>einen Teil des „</a:t>
            </a:r>
            <a:r>
              <a:rPr lang="de-DE" sz="1800" dirty="0" err="1">
                <a:solidFill>
                  <a:schemeClr val="accent1"/>
                </a:solidFill>
                <a:latin typeface="Corbel" panose="020B0503020204020204" pitchFamily="34" charset="0"/>
              </a:rPr>
              <a:t>Canal</a:t>
            </a:r>
            <a:r>
              <a:rPr lang="de-DE" sz="1800" dirty="0">
                <a:solidFill>
                  <a:schemeClr val="accent1"/>
                </a:solidFill>
                <a:latin typeface="Corbel" panose="020B0503020204020204" pitchFamily="34" charset="0"/>
              </a:rPr>
              <a:t> </a:t>
            </a:r>
            <a:r>
              <a:rPr lang="de-DE" sz="1800" dirty="0" err="1">
                <a:solidFill>
                  <a:schemeClr val="accent1"/>
                </a:solidFill>
                <a:latin typeface="Corbel" panose="020B0503020204020204" pitchFamily="34" charset="0"/>
              </a:rPr>
              <a:t>latéral</a:t>
            </a:r>
            <a:r>
              <a:rPr lang="de-DE" sz="1800" dirty="0">
                <a:solidFill>
                  <a:schemeClr val="accent1"/>
                </a:solidFill>
                <a:latin typeface="Corbel" panose="020B0503020204020204" pitchFamily="34" charset="0"/>
              </a:rPr>
              <a:t> à </a:t>
            </a:r>
            <a:r>
              <a:rPr lang="de-DE" sz="1800" dirty="0" err="1">
                <a:solidFill>
                  <a:schemeClr val="accent1"/>
                </a:solidFill>
                <a:latin typeface="Corbel" panose="020B0503020204020204" pitchFamily="34" charset="0"/>
              </a:rPr>
              <a:t>l‘Oise</a:t>
            </a:r>
            <a:r>
              <a:rPr lang="de-DE" sz="1800" dirty="0">
                <a:solidFill>
                  <a:schemeClr val="accent1"/>
                </a:solidFill>
                <a:latin typeface="Corbel" panose="020B0503020204020204" pitchFamily="34" charset="0"/>
              </a:rPr>
              <a:t>“</a:t>
            </a:r>
          </a:p>
          <a:p>
            <a:pPr lvl="1">
              <a:buClr>
                <a:srgbClr val="189BC4"/>
              </a:buClr>
              <a:buFont typeface="Symbol" panose="05050102010706020507" pitchFamily="18" charset="2"/>
              <a:buChar char="-"/>
            </a:pPr>
            <a:r>
              <a:rPr lang="de-DE" sz="1800" dirty="0">
                <a:solidFill>
                  <a:schemeClr val="accent1"/>
                </a:solidFill>
                <a:latin typeface="Corbel" panose="020B0503020204020204" pitchFamily="34" charset="0"/>
              </a:rPr>
              <a:t>ein kleines Stück des Flusses Oise</a:t>
            </a:r>
            <a:endParaRPr lang="de-AT" sz="1800" dirty="0">
              <a:solidFill>
                <a:schemeClr val="accent1"/>
              </a:solidFill>
              <a:latin typeface="Corbel" panose="020B0503020204020204" pitchFamily="34" charset="0"/>
            </a:endParaRPr>
          </a:p>
          <a:p>
            <a:pPr>
              <a:spcBef>
                <a:spcPts val="1200"/>
              </a:spcBef>
              <a:spcAft>
                <a:spcPts val="600"/>
              </a:spcAft>
              <a:buClr>
                <a:srgbClr val="189BC4"/>
              </a:buClr>
            </a:pPr>
            <a:r>
              <a:rPr lang="de-AT" sz="1800" dirty="0">
                <a:solidFill>
                  <a:schemeClr val="accent1"/>
                </a:solidFill>
                <a:latin typeface="Corbel" panose="020B0503020204020204" pitchFamily="34" charset="0"/>
              </a:rPr>
              <a:t>bestehenden Wasserstraßen erlauben eine max. Kapazität von 250-650 Tonnen bei Binnenschiffen</a:t>
            </a:r>
          </a:p>
          <a:p>
            <a:pPr>
              <a:spcBef>
                <a:spcPts val="1200"/>
              </a:spcBef>
              <a:spcAft>
                <a:spcPts val="600"/>
              </a:spcAft>
              <a:buClr>
                <a:srgbClr val="189BC4"/>
              </a:buClr>
            </a:pPr>
            <a:r>
              <a:rPr lang="de-AT" sz="1800" dirty="0">
                <a:solidFill>
                  <a:schemeClr val="accent1"/>
                </a:solidFill>
                <a:latin typeface="Corbel" panose="020B0503020204020204" pitchFamily="34" charset="0"/>
              </a:rPr>
              <a:t>neue Kanal ermöglicht den Transport von </a:t>
            </a:r>
            <a:r>
              <a:rPr lang="de-AT" sz="1800" b="1" dirty="0">
                <a:solidFill>
                  <a:srgbClr val="189BC4"/>
                </a:solidFill>
                <a:latin typeface="Corbel" panose="020B0503020204020204" pitchFamily="34" charset="0"/>
              </a:rPr>
              <a:t>bis zu 4.400 Tonnen</a:t>
            </a:r>
            <a:endParaRPr lang="de-DE" sz="18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7" name="TextBox 5"/>
          <p:cNvSpPr txBox="1"/>
          <p:nvPr/>
        </p:nvSpPr>
        <p:spPr>
          <a:xfrm>
            <a:off x="8316416" y="6378785"/>
            <a:ext cx="1440160"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spTree>
    <p:extLst>
      <p:ext uri="{BB962C8B-B14F-4D97-AF65-F5344CB8AC3E}">
        <p14:creationId xmlns:p14="http://schemas.microsoft.com/office/powerpoint/2010/main" val="2084743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Bedeutendste Häfen Europas</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06061968"/>
              </p:ext>
            </p:extLst>
          </p:nvPr>
        </p:nvGraphicFramePr>
        <p:xfrm>
          <a:off x="462736" y="1829018"/>
          <a:ext cx="8205936" cy="4662833"/>
        </p:xfrm>
        <a:graphic>
          <a:graphicData uri="http://schemas.openxmlformats.org/drawingml/2006/table">
            <a:tbl>
              <a:tblPr firstRow="1" bandRow="1">
                <a:tableStyleId>{F5AB1C69-6EDB-4FF4-983F-18BD219EF322}</a:tableStyleId>
              </a:tblPr>
              <a:tblGrid>
                <a:gridCol w="2166882">
                  <a:extLst>
                    <a:ext uri="{9D8B030D-6E8A-4147-A177-3AD203B41FA5}">
                      <a16:colId xmlns:a16="http://schemas.microsoft.com/office/drawing/2014/main" val="20000"/>
                    </a:ext>
                  </a:extLst>
                </a:gridCol>
                <a:gridCol w="2292880">
                  <a:extLst>
                    <a:ext uri="{9D8B030D-6E8A-4147-A177-3AD203B41FA5}">
                      <a16:colId xmlns:a16="http://schemas.microsoft.com/office/drawing/2014/main" val="20001"/>
                    </a:ext>
                  </a:extLst>
                </a:gridCol>
                <a:gridCol w="3746174">
                  <a:extLst>
                    <a:ext uri="{9D8B030D-6E8A-4147-A177-3AD203B41FA5}">
                      <a16:colId xmlns:a16="http://schemas.microsoft.com/office/drawing/2014/main" val="1820459355"/>
                    </a:ext>
                  </a:extLst>
                </a:gridCol>
              </a:tblGrid>
              <a:tr h="1138758">
                <a:tc>
                  <a:txBody>
                    <a:bodyPr/>
                    <a:lstStyle/>
                    <a:p>
                      <a:pPr algn="l"/>
                      <a:r>
                        <a:rPr lang="de-AT" sz="1600" noProof="0" dirty="0">
                          <a:latin typeface="Corbel" panose="020B0503020204020204" pitchFamily="34" charset="0"/>
                        </a:rPr>
                        <a:t>Seehäfen</a:t>
                      </a:r>
                    </a:p>
                  </a:txBody>
                  <a:tcPr anchor="ctr"/>
                </a:tc>
                <a:tc>
                  <a:txBody>
                    <a:bodyPr/>
                    <a:lstStyle/>
                    <a:p>
                      <a:pPr algn="l"/>
                      <a:r>
                        <a:rPr lang="de-AT" sz="1600" noProof="0" dirty="0">
                          <a:latin typeface="Corbel" panose="020B0503020204020204" pitchFamily="34" charset="0"/>
                        </a:rPr>
                        <a:t>Umgeschlagene Güter</a:t>
                      </a:r>
                      <a:r>
                        <a:rPr lang="de-AT" sz="1600" baseline="0" noProof="0" dirty="0">
                          <a:latin typeface="Corbel" panose="020B0503020204020204" pitchFamily="34" charset="0"/>
                        </a:rPr>
                        <a:t> (in Millionen Tonnen)</a:t>
                      </a:r>
                      <a:endParaRPr lang="de-AT" sz="1600" noProof="0" dirty="0">
                        <a:latin typeface="Corbel" panose="020B0503020204020204" pitchFamily="34" charset="0"/>
                      </a:endParaRPr>
                    </a:p>
                  </a:txBody>
                  <a:tcPr/>
                </a:tc>
                <a:tc>
                  <a:txBody>
                    <a:bodyPr/>
                    <a:lstStyle/>
                    <a:p>
                      <a:pPr algn="l"/>
                      <a:r>
                        <a:rPr lang="de-AT" sz="1600" noProof="0" dirty="0">
                          <a:latin typeface="Corbel" panose="020B0503020204020204" pitchFamily="34" charset="0"/>
                        </a:rPr>
                        <a:t>Modal-Split Anteil</a:t>
                      </a:r>
                      <a:r>
                        <a:rPr lang="de-AT" sz="1600" baseline="0" noProof="0" dirty="0">
                          <a:latin typeface="Corbel" panose="020B0503020204020204" pitchFamily="34" charset="0"/>
                        </a:rPr>
                        <a:t> der Binnenschifffahrt </a:t>
                      </a:r>
                      <a:r>
                        <a:rPr lang="de-AT" sz="1600" noProof="0" dirty="0">
                          <a:latin typeface="Corbel" panose="020B0503020204020204" pitchFamily="34" charset="0"/>
                        </a:rPr>
                        <a:t> am Hinterland-Containerverkehr</a:t>
                      </a:r>
                    </a:p>
                  </a:txBody>
                  <a:tcPr/>
                </a:tc>
                <a:extLst>
                  <a:ext uri="{0D108BD9-81ED-4DB2-BD59-A6C34878D82A}">
                    <a16:rowId xmlns:a16="http://schemas.microsoft.com/office/drawing/2014/main" val="10000"/>
                  </a:ext>
                </a:extLst>
              </a:tr>
              <a:tr h="801348">
                <a:tc>
                  <a:txBody>
                    <a:bodyPr/>
                    <a:lstStyle/>
                    <a:p>
                      <a:pPr algn="l"/>
                      <a:r>
                        <a:rPr lang="de-AT" sz="1600" noProof="0" dirty="0">
                          <a:solidFill>
                            <a:schemeClr val="accent1"/>
                          </a:solidFill>
                          <a:latin typeface="Corbel" panose="020B0503020204020204" pitchFamily="34" charset="0"/>
                        </a:rPr>
                        <a:t>Rotterdam</a:t>
                      </a:r>
                      <a:r>
                        <a:rPr lang="de-AT" sz="1600" baseline="0" noProof="0" dirty="0">
                          <a:solidFill>
                            <a:schemeClr val="accent1"/>
                          </a:solidFill>
                          <a:latin typeface="Corbel" panose="020B0503020204020204" pitchFamily="34" charset="0"/>
                        </a:rPr>
                        <a:t> (Niederlande)</a:t>
                      </a:r>
                      <a:endParaRPr lang="de-AT" sz="1600" noProof="0" dirty="0">
                        <a:solidFill>
                          <a:schemeClr val="accent1"/>
                        </a:solidFill>
                        <a:latin typeface="Corbel" panose="020B0503020204020204" pitchFamily="34" charset="0"/>
                      </a:endParaRPr>
                    </a:p>
                  </a:txBody>
                  <a:tcPr/>
                </a:tc>
                <a:tc>
                  <a:txBody>
                    <a:bodyPr/>
                    <a:lstStyle/>
                    <a:p>
                      <a:pPr algn="ctr"/>
                      <a:r>
                        <a:rPr lang="de-AT" sz="1600" noProof="0" dirty="0">
                          <a:solidFill>
                            <a:schemeClr val="accent1"/>
                          </a:solidFill>
                          <a:latin typeface="Corbel" panose="020B0503020204020204" pitchFamily="34" charset="0"/>
                        </a:rPr>
                        <a:t>469,4</a:t>
                      </a:r>
                      <a:r>
                        <a:rPr lang="de-AT" sz="1600" baseline="0" noProof="0" dirty="0">
                          <a:solidFill>
                            <a:schemeClr val="accent1"/>
                          </a:solidFill>
                          <a:latin typeface="Corbel" panose="020B0503020204020204" pitchFamily="34" charset="0"/>
                        </a:rPr>
                        <a:t> (2019)</a:t>
                      </a:r>
                      <a:endParaRPr lang="de-AT" sz="1600" noProof="0" dirty="0">
                        <a:solidFill>
                          <a:schemeClr val="accent1"/>
                        </a:solidFill>
                        <a:latin typeface="Corbel" panose="020B0503020204020204" pitchFamily="34" charset="0"/>
                      </a:endParaRPr>
                    </a:p>
                  </a:txBody>
                  <a:tcPr anchor="ctr"/>
                </a:tc>
                <a:tc>
                  <a:txBody>
                    <a:bodyPr/>
                    <a:lstStyle/>
                    <a:p>
                      <a:pPr algn="ctr"/>
                      <a:r>
                        <a:rPr lang="de-AT" sz="1600" noProof="0" dirty="0">
                          <a:solidFill>
                            <a:schemeClr val="accent1"/>
                          </a:solidFill>
                          <a:latin typeface="Corbel" panose="020B0503020204020204" pitchFamily="34" charset="0"/>
                        </a:rPr>
                        <a:t>Binnenschifffahrt: 41%</a:t>
                      </a:r>
                    </a:p>
                  </a:txBody>
                  <a:tcPr anchor="ctr"/>
                </a:tc>
                <a:extLst>
                  <a:ext uri="{0D108BD9-81ED-4DB2-BD59-A6C34878D82A}">
                    <a16:rowId xmlns:a16="http://schemas.microsoft.com/office/drawing/2014/main" val="10001"/>
                  </a:ext>
                </a:extLst>
              </a:tr>
              <a:tr h="801348">
                <a:tc>
                  <a:txBody>
                    <a:bodyPr/>
                    <a:lstStyle/>
                    <a:p>
                      <a:pPr algn="l"/>
                      <a:r>
                        <a:rPr lang="de-AT" sz="1600" noProof="0" dirty="0">
                          <a:solidFill>
                            <a:schemeClr val="accent1"/>
                          </a:solidFill>
                          <a:latin typeface="Corbel" panose="020B0503020204020204" pitchFamily="34" charset="0"/>
                        </a:rPr>
                        <a:t>Antwerpen (Belgien)</a:t>
                      </a:r>
                    </a:p>
                  </a:txBody>
                  <a:tcPr/>
                </a:tc>
                <a:tc>
                  <a:txBody>
                    <a:bodyPr/>
                    <a:lstStyle/>
                    <a:p>
                      <a:pPr algn="ctr"/>
                      <a:r>
                        <a:rPr lang="de-AT" sz="1600" noProof="0" dirty="0">
                          <a:solidFill>
                            <a:schemeClr val="accent1"/>
                          </a:solidFill>
                          <a:latin typeface="Corbel" panose="020B0503020204020204" pitchFamily="34" charset="0"/>
                        </a:rPr>
                        <a:t>238,1 (2019)</a:t>
                      </a:r>
                    </a:p>
                  </a:txBody>
                  <a:tcPr anchor="ctr"/>
                </a:tc>
                <a:tc>
                  <a:txBody>
                    <a:bodyPr/>
                    <a:lstStyle/>
                    <a:p>
                      <a:pPr algn="ctr"/>
                      <a:r>
                        <a:rPr lang="de-AT" sz="1600" noProof="0" dirty="0">
                          <a:solidFill>
                            <a:schemeClr val="accent1"/>
                          </a:solidFill>
                          <a:latin typeface="Corbel" panose="020B0503020204020204" pitchFamily="34" charset="0"/>
                        </a:rPr>
                        <a:t>Binnenschifffahrt: 35%</a:t>
                      </a:r>
                    </a:p>
                    <a:p>
                      <a:pPr algn="ctr"/>
                      <a:endParaRPr lang="de-AT" sz="1600" noProof="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10002"/>
                  </a:ext>
                </a:extLst>
              </a:tr>
              <a:tr h="1120031">
                <a:tc>
                  <a:txBody>
                    <a:bodyPr/>
                    <a:lstStyle/>
                    <a:p>
                      <a:pPr algn="l"/>
                      <a:r>
                        <a:rPr lang="de-AT" sz="1600" noProof="0" dirty="0">
                          <a:solidFill>
                            <a:schemeClr val="accent1"/>
                          </a:solidFill>
                          <a:latin typeface="Corbel" panose="020B0503020204020204" pitchFamily="34" charset="0"/>
                        </a:rPr>
                        <a:t>Hamburg</a:t>
                      </a:r>
                      <a:r>
                        <a:rPr lang="de-AT" sz="1600" baseline="0" noProof="0" dirty="0">
                          <a:solidFill>
                            <a:schemeClr val="accent1"/>
                          </a:solidFill>
                          <a:latin typeface="Corbel" panose="020B0503020204020204" pitchFamily="34" charset="0"/>
                        </a:rPr>
                        <a:t> (Deutschland)</a:t>
                      </a:r>
                      <a:endParaRPr lang="de-AT" sz="1600" noProof="0" dirty="0">
                        <a:solidFill>
                          <a:schemeClr val="accent1"/>
                        </a:solidFill>
                        <a:latin typeface="Corbel" panose="020B0503020204020204" pitchFamily="34" charset="0"/>
                      </a:endParaRPr>
                    </a:p>
                  </a:txBody>
                  <a:tcPr/>
                </a:tc>
                <a:tc>
                  <a:txBody>
                    <a:bodyPr/>
                    <a:lstStyle/>
                    <a:p>
                      <a:pPr algn="ctr"/>
                      <a:r>
                        <a:rPr lang="de-AT" sz="1600" noProof="0" dirty="0">
                          <a:solidFill>
                            <a:schemeClr val="accent1"/>
                          </a:solidFill>
                          <a:latin typeface="Corbel" panose="020B0503020204020204" pitchFamily="34" charset="0"/>
                        </a:rPr>
                        <a:t>136,6</a:t>
                      </a:r>
                      <a:r>
                        <a:rPr lang="de-AT" sz="1600" baseline="0" noProof="0" dirty="0">
                          <a:solidFill>
                            <a:schemeClr val="accent1"/>
                          </a:solidFill>
                          <a:latin typeface="Corbel" panose="020B0503020204020204" pitchFamily="34" charset="0"/>
                        </a:rPr>
                        <a:t> (2019)</a:t>
                      </a:r>
                      <a:endParaRPr lang="de-AT" sz="1600" noProof="0" dirty="0">
                        <a:solidFill>
                          <a:schemeClr val="accent1"/>
                        </a:solidFill>
                        <a:latin typeface="Corbel" panose="020B0503020204020204" pitchFamily="34" charset="0"/>
                      </a:endParaRPr>
                    </a:p>
                  </a:txBody>
                  <a:tcPr anchor="ctr"/>
                </a:tc>
                <a:tc>
                  <a:txBody>
                    <a:bodyPr/>
                    <a:lstStyle/>
                    <a:p>
                      <a:pPr algn="ctr"/>
                      <a:endParaRPr lang="de-AT" sz="1600" noProof="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10003"/>
                  </a:ext>
                </a:extLst>
              </a:tr>
              <a:tr h="801348">
                <a:tc>
                  <a:txBody>
                    <a:bodyPr/>
                    <a:lstStyle/>
                    <a:p>
                      <a:pPr algn="l"/>
                      <a:r>
                        <a:rPr lang="de-AT" sz="1600" noProof="0" dirty="0">
                          <a:solidFill>
                            <a:schemeClr val="accent1"/>
                          </a:solidFill>
                          <a:latin typeface="Corbel" panose="020B0503020204020204" pitchFamily="34" charset="0"/>
                        </a:rPr>
                        <a:t>Marseille (Frankreich)</a:t>
                      </a:r>
                    </a:p>
                  </a:txBody>
                  <a:tcPr/>
                </a:tc>
                <a:tc>
                  <a:txBody>
                    <a:bodyPr/>
                    <a:lstStyle/>
                    <a:p>
                      <a:pPr algn="ctr"/>
                      <a:r>
                        <a:rPr lang="de-AT" sz="1600" noProof="0" dirty="0">
                          <a:solidFill>
                            <a:schemeClr val="accent1"/>
                          </a:solidFill>
                          <a:latin typeface="Corbel" panose="020B0503020204020204" pitchFamily="34" charset="0"/>
                        </a:rPr>
                        <a:t>81,1 (2018)</a:t>
                      </a:r>
                    </a:p>
                  </a:txBody>
                  <a:tcPr anchor="ctr"/>
                </a:tc>
                <a:tc>
                  <a:txBody>
                    <a:bodyPr/>
                    <a:lstStyle/>
                    <a:p>
                      <a:pPr algn="ctr"/>
                      <a:endParaRPr lang="de-AT" sz="1600" noProof="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79548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Bedeutendste Häfen Europas</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graphicFrame>
        <p:nvGraphicFramePr>
          <p:cNvPr id="12" name="Table 5"/>
          <p:cNvGraphicFramePr>
            <a:graphicFrameLocks noGrp="1"/>
          </p:cNvGraphicFramePr>
          <p:nvPr>
            <p:extLst>
              <p:ext uri="{D42A27DB-BD31-4B8C-83A1-F6EECF244321}">
                <p14:modId xmlns:p14="http://schemas.microsoft.com/office/powerpoint/2010/main" val="3081684838"/>
              </p:ext>
            </p:extLst>
          </p:nvPr>
        </p:nvGraphicFramePr>
        <p:xfrm>
          <a:off x="1835696" y="1772816"/>
          <a:ext cx="5364596" cy="5073651"/>
        </p:xfrm>
        <a:graphic>
          <a:graphicData uri="http://schemas.openxmlformats.org/drawingml/2006/table">
            <a:tbl>
              <a:tblPr firstRow="1" bandRow="1">
                <a:tableStyleId>{F5AB1C69-6EDB-4FF4-983F-18BD219EF322}</a:tableStyleId>
              </a:tblPr>
              <a:tblGrid>
                <a:gridCol w="2551618">
                  <a:extLst>
                    <a:ext uri="{9D8B030D-6E8A-4147-A177-3AD203B41FA5}">
                      <a16:colId xmlns:a16="http://schemas.microsoft.com/office/drawing/2014/main" val="20000"/>
                    </a:ext>
                  </a:extLst>
                </a:gridCol>
                <a:gridCol w="2812978">
                  <a:extLst>
                    <a:ext uri="{9D8B030D-6E8A-4147-A177-3AD203B41FA5}">
                      <a16:colId xmlns:a16="http://schemas.microsoft.com/office/drawing/2014/main" val="20001"/>
                    </a:ext>
                  </a:extLst>
                </a:gridCol>
              </a:tblGrid>
              <a:tr h="1335171">
                <a:tc>
                  <a:txBody>
                    <a:bodyPr/>
                    <a:lstStyle/>
                    <a:p>
                      <a:pPr algn="l"/>
                      <a:r>
                        <a:rPr lang="de-AT" noProof="0" dirty="0">
                          <a:latin typeface="Corbel" panose="020B0503020204020204" pitchFamily="34" charset="0"/>
                        </a:rPr>
                        <a:t>Binnenhäfen</a:t>
                      </a:r>
                    </a:p>
                  </a:txBody>
                  <a:tcPr anchor="ctr"/>
                </a:tc>
                <a:tc>
                  <a:txBody>
                    <a:bodyPr/>
                    <a:lstStyle/>
                    <a:p>
                      <a:pPr algn="l"/>
                      <a:r>
                        <a:rPr lang="de-AT" noProof="0" dirty="0">
                          <a:latin typeface="Corbel" panose="020B0503020204020204" pitchFamily="34" charset="0"/>
                        </a:rPr>
                        <a:t>Umgeschlagene Güter</a:t>
                      </a:r>
                      <a:r>
                        <a:rPr lang="de-AT" baseline="0" noProof="0" dirty="0">
                          <a:latin typeface="Corbel" panose="020B0503020204020204" pitchFamily="34" charset="0"/>
                        </a:rPr>
                        <a:t> (in Millionen Tonnen)</a:t>
                      </a:r>
                      <a:endParaRPr lang="de-AT" noProof="0" dirty="0">
                        <a:latin typeface="Corbel" panose="020B0503020204020204" pitchFamily="34" charset="0"/>
                      </a:endParaRPr>
                    </a:p>
                  </a:txBody>
                  <a:tcPr/>
                </a:tc>
                <a:extLst>
                  <a:ext uri="{0D108BD9-81ED-4DB2-BD59-A6C34878D82A}">
                    <a16:rowId xmlns:a16="http://schemas.microsoft.com/office/drawing/2014/main" val="10000"/>
                  </a:ext>
                </a:extLst>
              </a:tr>
              <a:tr h="934620">
                <a:tc>
                  <a:txBody>
                    <a:bodyPr/>
                    <a:lstStyle/>
                    <a:p>
                      <a:pPr algn="l"/>
                      <a:r>
                        <a:rPr lang="en-GB" noProof="0" dirty="0" err="1">
                          <a:solidFill>
                            <a:schemeClr val="accent1"/>
                          </a:solidFill>
                          <a:latin typeface="Corbel" panose="020B0503020204020204" pitchFamily="34" charset="0"/>
                        </a:rPr>
                        <a:t>Duisport</a:t>
                      </a:r>
                      <a:r>
                        <a:rPr lang="en-GB" noProof="0" dirty="0">
                          <a:solidFill>
                            <a:schemeClr val="accent1"/>
                          </a:solidFill>
                          <a:latin typeface="Corbel" panose="020B0503020204020204" pitchFamily="34" charset="0"/>
                        </a:rPr>
                        <a:t> (Deutschland)</a:t>
                      </a:r>
                    </a:p>
                  </a:txBody>
                  <a:tcPr/>
                </a:tc>
                <a:tc>
                  <a:txBody>
                    <a:bodyPr/>
                    <a:lstStyle/>
                    <a:p>
                      <a:pPr algn="ctr"/>
                      <a:r>
                        <a:rPr lang="en-GB" noProof="0" dirty="0">
                          <a:solidFill>
                            <a:schemeClr val="accent1"/>
                          </a:solidFill>
                          <a:latin typeface="Corbel" panose="020B0503020204020204" pitchFamily="34" charset="0"/>
                        </a:rPr>
                        <a:t>123,7 (2019)</a:t>
                      </a:r>
                    </a:p>
                  </a:txBody>
                  <a:tcPr anchor="ctr"/>
                </a:tc>
                <a:extLst>
                  <a:ext uri="{0D108BD9-81ED-4DB2-BD59-A6C34878D82A}">
                    <a16:rowId xmlns:a16="http://schemas.microsoft.com/office/drawing/2014/main" val="10001"/>
                  </a:ext>
                </a:extLst>
              </a:tr>
              <a:tr h="934620">
                <a:tc>
                  <a:txBody>
                    <a:bodyPr/>
                    <a:lstStyle/>
                    <a:p>
                      <a:pPr algn="l"/>
                      <a:r>
                        <a:rPr lang="en-GB" noProof="0" dirty="0">
                          <a:solidFill>
                            <a:schemeClr val="accent1"/>
                          </a:solidFill>
                          <a:latin typeface="Corbel" panose="020B0503020204020204" pitchFamily="34" charset="0"/>
                        </a:rPr>
                        <a:t>Köl</a:t>
                      </a:r>
                      <a:r>
                        <a:rPr lang="en-GB" baseline="0" noProof="0" dirty="0">
                          <a:solidFill>
                            <a:schemeClr val="accent1"/>
                          </a:solidFill>
                          <a:latin typeface="Corbel" panose="020B0503020204020204" pitchFamily="34" charset="0"/>
                        </a:rPr>
                        <a:t>n (Deutschland)</a:t>
                      </a:r>
                      <a:endParaRPr lang="en-GB" noProof="0" dirty="0">
                        <a:solidFill>
                          <a:schemeClr val="accent1"/>
                        </a:solidFill>
                        <a:latin typeface="Corbel" panose="020B0503020204020204" pitchFamily="34" charset="0"/>
                      </a:endParaRPr>
                    </a:p>
                  </a:txBody>
                  <a:tcPr/>
                </a:tc>
                <a:tc>
                  <a:txBody>
                    <a:bodyPr/>
                    <a:lstStyle/>
                    <a:p>
                      <a:pPr algn="ctr"/>
                      <a:r>
                        <a:rPr lang="en-GB" noProof="0" dirty="0">
                          <a:solidFill>
                            <a:schemeClr val="accent1"/>
                          </a:solidFill>
                          <a:latin typeface="Corbel" panose="020B0503020204020204" pitchFamily="34" charset="0"/>
                        </a:rPr>
                        <a:t>30 (2017)</a:t>
                      </a:r>
                    </a:p>
                  </a:txBody>
                  <a:tcPr anchor="ctr"/>
                </a:tc>
                <a:extLst>
                  <a:ext uri="{0D108BD9-81ED-4DB2-BD59-A6C34878D82A}">
                    <a16:rowId xmlns:a16="http://schemas.microsoft.com/office/drawing/2014/main" val="2054230129"/>
                  </a:ext>
                </a:extLst>
              </a:tr>
              <a:tr h="934620">
                <a:tc>
                  <a:txBody>
                    <a:bodyPr/>
                    <a:lstStyle/>
                    <a:p>
                      <a:pPr algn="l"/>
                      <a:r>
                        <a:rPr lang="en-GB" noProof="0" dirty="0">
                          <a:solidFill>
                            <a:schemeClr val="accent1"/>
                          </a:solidFill>
                          <a:latin typeface="Corbel" panose="020B0503020204020204" pitchFamily="34" charset="0"/>
                        </a:rPr>
                        <a:t>Liège (</a:t>
                      </a:r>
                      <a:r>
                        <a:rPr lang="de-AT" noProof="0" dirty="0">
                          <a:solidFill>
                            <a:schemeClr val="accent1"/>
                          </a:solidFill>
                          <a:latin typeface="Corbel" panose="020B0503020204020204" pitchFamily="34" charset="0"/>
                        </a:rPr>
                        <a:t>Belgien</a:t>
                      </a:r>
                      <a:r>
                        <a:rPr lang="en-GB" noProof="0" dirty="0">
                          <a:solidFill>
                            <a:schemeClr val="accent1"/>
                          </a:solidFill>
                          <a:latin typeface="Corbel" panose="020B0503020204020204" pitchFamily="34" charset="0"/>
                        </a:rPr>
                        <a:t>)</a:t>
                      </a:r>
                    </a:p>
                  </a:txBody>
                  <a:tcPr/>
                </a:tc>
                <a:tc>
                  <a:txBody>
                    <a:bodyPr/>
                    <a:lstStyle/>
                    <a:p>
                      <a:pPr algn="ctr"/>
                      <a:r>
                        <a:rPr lang="en-GB" noProof="0" dirty="0">
                          <a:solidFill>
                            <a:schemeClr val="accent1"/>
                          </a:solidFill>
                          <a:latin typeface="Corbel" panose="020B0503020204020204" pitchFamily="34" charset="0"/>
                        </a:rPr>
                        <a:t>13.5 (2014)</a:t>
                      </a:r>
                    </a:p>
                  </a:txBody>
                  <a:tcPr anchor="ctr"/>
                </a:tc>
                <a:extLst>
                  <a:ext uri="{0D108BD9-81ED-4DB2-BD59-A6C34878D82A}">
                    <a16:rowId xmlns:a16="http://schemas.microsoft.com/office/drawing/2014/main" val="1114087072"/>
                  </a:ext>
                </a:extLst>
              </a:tr>
              <a:tr h="934620">
                <a:tc>
                  <a:txBody>
                    <a:bodyPr/>
                    <a:lstStyle/>
                    <a:p>
                      <a:pPr algn="l"/>
                      <a:r>
                        <a:rPr lang="en-GB" noProof="0" dirty="0">
                          <a:solidFill>
                            <a:schemeClr val="accent1"/>
                          </a:solidFill>
                          <a:latin typeface="Corbel" panose="020B0503020204020204" pitchFamily="34" charset="0"/>
                        </a:rPr>
                        <a:t>Constanta (</a:t>
                      </a:r>
                      <a:r>
                        <a:rPr lang="en-GB" noProof="0" dirty="0" err="1">
                          <a:solidFill>
                            <a:schemeClr val="accent1"/>
                          </a:solidFill>
                          <a:latin typeface="Corbel" panose="020B0503020204020204" pitchFamily="34" charset="0"/>
                        </a:rPr>
                        <a:t>Rumänien</a:t>
                      </a:r>
                      <a:r>
                        <a:rPr lang="en-GB" noProof="0" dirty="0">
                          <a:solidFill>
                            <a:schemeClr val="accent1"/>
                          </a:solidFill>
                          <a:latin typeface="Corbel" panose="020B0503020204020204" pitchFamily="34" charset="0"/>
                        </a:rPr>
                        <a:t>)</a:t>
                      </a:r>
                    </a:p>
                  </a:txBody>
                  <a:tcPr/>
                </a:tc>
                <a:tc>
                  <a:txBody>
                    <a:bodyPr/>
                    <a:lstStyle/>
                    <a:p>
                      <a:pPr algn="ctr"/>
                      <a:r>
                        <a:rPr lang="en-GB" baseline="0" noProof="0" dirty="0">
                          <a:solidFill>
                            <a:schemeClr val="accent1"/>
                          </a:solidFill>
                          <a:latin typeface="Corbel" panose="020B0503020204020204" pitchFamily="34" charset="0"/>
                        </a:rPr>
                        <a:t>66,6 (2019)</a:t>
                      </a:r>
                      <a:endParaRPr lang="en-GB" noProof="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3424614357"/>
                  </a:ext>
                </a:extLst>
              </a:tr>
            </a:tbl>
          </a:graphicData>
        </a:graphic>
      </p:graphicFrame>
    </p:spTree>
    <p:extLst>
      <p:ext uri="{BB962C8B-B14F-4D97-AF65-F5344CB8AC3E}">
        <p14:creationId xmlns:p14="http://schemas.microsoft.com/office/powerpoint/2010/main" val="163333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693903"/>
            <a:ext cx="3049055" cy="2285203"/>
          </a:xfrm>
          <a:prstGeom prst="rect">
            <a:avLst/>
          </a:prstGeom>
        </p:spPr>
      </p:pic>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Hafen</a:t>
            </a:r>
            <a:r>
              <a:rPr lang="en-US" dirty="0">
                <a:solidFill>
                  <a:schemeClr val="accent1"/>
                </a:solidFill>
                <a:latin typeface="Corbel" panose="020B0503020204020204" pitchFamily="34" charset="0"/>
              </a:rPr>
              <a:t> Rotterdam</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p>
        </p:txBody>
      </p:sp>
      <p:sp>
        <p:nvSpPr>
          <p:cNvPr id="3" name="Inhaltsplatzhalter 2"/>
          <p:cNvSpPr>
            <a:spLocks noGrp="1"/>
          </p:cNvSpPr>
          <p:nvPr>
            <p:ph idx="1"/>
          </p:nvPr>
        </p:nvSpPr>
        <p:spPr>
          <a:xfrm>
            <a:off x="3206102" y="1756610"/>
            <a:ext cx="5338937" cy="4776192"/>
          </a:xfrm>
        </p:spPr>
        <p:txBody>
          <a:bodyPr>
            <a:normAutofit/>
          </a:bodyPr>
          <a:lstStyle/>
          <a:p>
            <a:pPr>
              <a:spcBef>
                <a:spcPts val="0"/>
              </a:spcBef>
              <a:buClr>
                <a:srgbClr val="189BC4"/>
              </a:buClr>
            </a:pPr>
            <a:r>
              <a:rPr lang="de-AT" sz="1800" dirty="0">
                <a:solidFill>
                  <a:schemeClr val="accent1"/>
                </a:solidFill>
                <a:latin typeface="Corbel" panose="020B0503020204020204" pitchFamily="34" charset="0"/>
              </a:rPr>
              <a:t>größter Seehafen Europas </a:t>
            </a:r>
          </a:p>
          <a:p>
            <a:pPr>
              <a:spcBef>
                <a:spcPts val="0"/>
              </a:spcBef>
              <a:buClr>
                <a:srgbClr val="189BC4"/>
              </a:buClr>
            </a:pPr>
            <a:endParaRPr lang="en-GB" sz="1800" dirty="0">
              <a:solidFill>
                <a:schemeClr val="accent1"/>
              </a:solidFill>
              <a:latin typeface="Corbel" panose="020B0503020204020204" pitchFamily="34" charset="0"/>
            </a:endParaRPr>
          </a:p>
          <a:p>
            <a:pPr>
              <a:spcBef>
                <a:spcPts val="0"/>
              </a:spcBef>
              <a:buClr>
                <a:srgbClr val="189BC4"/>
              </a:buClr>
            </a:pPr>
            <a:endParaRPr lang="en-GB"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Jahresdurchsatz: </a:t>
            </a:r>
            <a:r>
              <a:rPr lang="de-AT" sz="1800" b="1" dirty="0">
                <a:solidFill>
                  <a:srgbClr val="189BC4"/>
                </a:solidFill>
                <a:latin typeface="Corbel" panose="020B0503020204020204" pitchFamily="34" charset="0"/>
              </a:rPr>
              <a:t>469,4 Millionen Tonnen (2019)</a:t>
            </a: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Durchsatz TEU* 2019: </a:t>
            </a:r>
            <a:r>
              <a:rPr lang="de-AT" sz="1800" b="1" dirty="0">
                <a:solidFill>
                  <a:srgbClr val="189BC4"/>
                </a:solidFill>
                <a:latin typeface="Corbel" panose="020B0503020204020204" pitchFamily="34" charset="0"/>
              </a:rPr>
              <a:t>14,8  Millionen</a:t>
            </a: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Hafenfläche: 12.500 ha (Land und Wasser) - 6.000 ha Gewerbeflächen</a:t>
            </a: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30.000 Seeschiffe und 110.000 Binnenschiffe pro Jahr</a:t>
            </a:r>
            <a:endParaRPr lang="en-GB" sz="18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sp>
        <p:nvSpPr>
          <p:cNvPr id="6" name="Textfeld 14"/>
          <p:cNvSpPr txBox="1"/>
          <p:nvPr/>
        </p:nvSpPr>
        <p:spPr>
          <a:xfrm>
            <a:off x="3206101" y="6091847"/>
            <a:ext cx="5338937" cy="461665"/>
          </a:xfrm>
          <a:prstGeom prst="rect">
            <a:avLst/>
          </a:prstGeom>
          <a:noFill/>
          <a:ln>
            <a:noFill/>
          </a:ln>
        </p:spPr>
        <p:txBody>
          <a:bodyPr wrap="square" rtlCol="0" anchor="ctr">
            <a:spAutoFit/>
          </a:bodyPr>
          <a:lstStyle/>
          <a:p>
            <a:r>
              <a:rPr lang="de-DE" sz="1200" dirty="0">
                <a:solidFill>
                  <a:schemeClr val="accent1"/>
                </a:solidFill>
                <a:latin typeface="Corbel" panose="020B0503020204020204" pitchFamily="34" charset="0"/>
              </a:rPr>
              <a:t>*TEU = Zwanzig-Fuß-äquivalente Einheit und entspricht einem Container mit den Standardabmessungen von 20 Fuß x 8,5 Fuß x 8,5 Fuß (ca. 33 m³).</a:t>
            </a:r>
            <a:endParaRPr lang="en-US" sz="1200" dirty="0">
              <a:solidFill>
                <a:schemeClr val="accent1"/>
              </a:solidFill>
              <a:latin typeface="Corbel" panose="020B0503020204020204" pitchFamily="34" charset="0"/>
            </a:endParaRPr>
          </a:p>
        </p:txBody>
      </p:sp>
      <p:sp>
        <p:nvSpPr>
          <p:cNvPr id="12" name="TextBox 5"/>
          <p:cNvSpPr txBox="1"/>
          <p:nvPr/>
        </p:nvSpPr>
        <p:spPr>
          <a:xfrm>
            <a:off x="8303305" y="6405026"/>
            <a:ext cx="1008112"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pic>
        <p:nvPicPr>
          <p:cNvPr id="4" name="Grafik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162" y="3979106"/>
            <a:ext cx="3067050" cy="2641364"/>
          </a:xfrm>
          <a:prstGeom prst="rect">
            <a:avLst/>
          </a:prstGeom>
        </p:spPr>
      </p:pic>
      <p:sp>
        <p:nvSpPr>
          <p:cNvPr id="13" name="TextBox 5"/>
          <p:cNvSpPr txBox="1"/>
          <p:nvPr/>
        </p:nvSpPr>
        <p:spPr>
          <a:xfrm>
            <a:off x="-52251" y="1685767"/>
            <a:ext cx="1669295"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
        <p:nvSpPr>
          <p:cNvPr id="14" name="TextBox 5"/>
          <p:cNvSpPr txBox="1"/>
          <p:nvPr/>
        </p:nvSpPr>
        <p:spPr>
          <a:xfrm>
            <a:off x="-103967" y="3979106"/>
            <a:ext cx="100811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429265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solidFill>
                  <a:schemeClr val="accent1"/>
                </a:solidFill>
                <a:latin typeface="Corbel" panose="020B0503020204020204" pitchFamily="34" charset="0"/>
              </a:rPr>
              <a:t>Duisport</a:t>
            </a:r>
            <a:br>
              <a:rPr lang="en-GB"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US" sz="2400" b="0" dirty="0">
                <a:solidFill>
                  <a:schemeClr val="accent1"/>
                </a:solidFill>
                <a:latin typeface="Corbel" panose="020B0503020204020204" pitchFamily="34" charset="0"/>
              </a:rPr>
              <a:t> in Europa</a:t>
            </a:r>
            <a:endParaRPr lang="en-GB" sz="20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36556"/>
            <a:ext cx="8154652" cy="4776192"/>
          </a:xfrm>
        </p:spPr>
        <p:txBody>
          <a:bodyPr>
            <a:normAutofit/>
          </a:bodyPr>
          <a:lstStyle/>
          <a:p>
            <a:pPr>
              <a:spcBef>
                <a:spcPts val="600"/>
              </a:spcBef>
              <a:spcAft>
                <a:spcPts val="600"/>
              </a:spcAft>
              <a:buClr>
                <a:srgbClr val="189BC4"/>
              </a:buClr>
            </a:pPr>
            <a:r>
              <a:rPr lang="de-AT" sz="1800" dirty="0">
                <a:solidFill>
                  <a:schemeClr val="accent1"/>
                </a:solidFill>
                <a:latin typeface="Corbel" panose="020B0503020204020204" pitchFamily="34" charset="0"/>
              </a:rPr>
              <a:t>größter </a:t>
            </a:r>
            <a:r>
              <a:rPr lang="de-AT" sz="1800" b="1" dirty="0">
                <a:solidFill>
                  <a:srgbClr val="189BC4"/>
                </a:solidFill>
                <a:latin typeface="Corbel" panose="020B0503020204020204" pitchFamily="34" charset="0"/>
              </a:rPr>
              <a:t>trimodaler Binnenhafen </a:t>
            </a:r>
            <a:r>
              <a:rPr lang="de-AT" sz="1800" dirty="0">
                <a:solidFill>
                  <a:schemeClr val="accent1"/>
                </a:solidFill>
                <a:latin typeface="Corbel" panose="020B0503020204020204" pitchFamily="34" charset="0"/>
              </a:rPr>
              <a:t>Europas</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sym typeface="Wingdings" panose="05000000000000000000" pitchFamily="2" charset="2"/>
              </a:rPr>
              <a:t> zugänglich per Wasser, Schiene und  Straße </a:t>
            </a:r>
          </a:p>
          <a:p>
            <a:pPr>
              <a:spcBef>
                <a:spcPts val="600"/>
              </a:spcBef>
              <a:spcAft>
                <a:spcPts val="600"/>
              </a:spcAft>
              <a:buClr>
                <a:srgbClr val="189BC4"/>
              </a:buClr>
            </a:pPr>
            <a:r>
              <a:rPr lang="de-AT" sz="1800" dirty="0">
                <a:solidFill>
                  <a:schemeClr val="accent1"/>
                </a:solidFill>
                <a:latin typeface="Corbel" panose="020B0503020204020204" pitchFamily="34" charset="0"/>
              </a:rPr>
              <a:t>Fluss-Seehafen </a:t>
            </a:r>
            <a:r>
              <a:rPr lang="de-AT" sz="1800" dirty="0">
                <a:solidFill>
                  <a:schemeClr val="accent1"/>
                </a:solidFill>
                <a:latin typeface="Corbel" panose="020B0503020204020204" pitchFamily="34" charset="0"/>
                <a:sym typeface="Wingdings" panose="05000000000000000000" pitchFamily="2" charset="2"/>
              </a:rPr>
              <a:t> kleinere Seeschiffe, Binnenschiffe</a:t>
            </a:r>
          </a:p>
          <a:p>
            <a:pPr>
              <a:spcBef>
                <a:spcPts val="600"/>
              </a:spcBef>
              <a:spcAft>
                <a:spcPts val="600"/>
              </a:spcAft>
              <a:buClr>
                <a:srgbClr val="189BC4"/>
              </a:buClr>
            </a:pPr>
            <a:r>
              <a:rPr lang="de-AT" sz="1800" dirty="0">
                <a:solidFill>
                  <a:schemeClr val="accent1"/>
                </a:solidFill>
                <a:latin typeface="Corbel" panose="020B0503020204020204" pitchFamily="34" charset="0"/>
              </a:rPr>
              <a:t>Umsatz: </a:t>
            </a:r>
            <a:r>
              <a:rPr lang="de-AT" sz="1800" b="1" dirty="0">
                <a:solidFill>
                  <a:srgbClr val="189BC4"/>
                </a:solidFill>
                <a:latin typeface="Corbel" panose="020B0503020204020204" pitchFamily="34" charset="0"/>
              </a:rPr>
              <a:t>292,6 Millionen €/Jahr (2019)</a:t>
            </a:r>
          </a:p>
          <a:p>
            <a:pPr>
              <a:spcBef>
                <a:spcPts val="600"/>
              </a:spcBef>
              <a:spcAft>
                <a:spcPts val="600"/>
              </a:spcAft>
              <a:buClr>
                <a:srgbClr val="189BC4"/>
              </a:buClr>
            </a:pPr>
            <a:r>
              <a:rPr lang="de-AT" sz="1800" dirty="0">
                <a:solidFill>
                  <a:schemeClr val="accent1"/>
                </a:solidFill>
                <a:latin typeface="Corbel" panose="020B0503020204020204" pitchFamily="34" charset="0"/>
              </a:rPr>
              <a:t>Grundfläche: </a:t>
            </a:r>
            <a:r>
              <a:rPr lang="de-AT" sz="1800" b="1" dirty="0">
                <a:solidFill>
                  <a:srgbClr val="189BC4"/>
                </a:solidFill>
                <a:latin typeface="Corbel" panose="020B0503020204020204" pitchFamily="34" charset="0"/>
              </a:rPr>
              <a:t>1.550 ha</a:t>
            </a:r>
          </a:p>
          <a:p>
            <a:pPr>
              <a:spcBef>
                <a:spcPts val="600"/>
              </a:spcBef>
              <a:spcAft>
                <a:spcPts val="600"/>
              </a:spcAft>
              <a:buClr>
                <a:srgbClr val="189BC4"/>
              </a:buClr>
            </a:pPr>
            <a:r>
              <a:rPr lang="de-AT" sz="1800" dirty="0">
                <a:solidFill>
                  <a:schemeClr val="accent1"/>
                </a:solidFill>
                <a:latin typeface="Corbel" panose="020B0503020204020204" pitchFamily="34" charset="0"/>
              </a:rPr>
              <a:t>überdachte Lagerfläche: </a:t>
            </a:r>
            <a:r>
              <a:rPr lang="de-AT" sz="1800" b="1" dirty="0">
                <a:solidFill>
                  <a:srgbClr val="189BC4"/>
                </a:solidFill>
                <a:latin typeface="Corbel" panose="020B0503020204020204" pitchFamily="34" charset="0"/>
              </a:rPr>
              <a:t>2,2 Mio. m²</a:t>
            </a:r>
          </a:p>
          <a:p>
            <a:pPr>
              <a:spcBef>
                <a:spcPts val="600"/>
              </a:spcBef>
              <a:buClr>
                <a:srgbClr val="189BC4"/>
              </a:buClr>
            </a:pPr>
            <a:r>
              <a:rPr lang="de-AT" sz="1800" dirty="0">
                <a:solidFill>
                  <a:schemeClr val="accent1"/>
                </a:solidFill>
                <a:latin typeface="Corbel" panose="020B0503020204020204" pitchFamily="34" charset="0"/>
              </a:rPr>
              <a:t>umgeschlagene Waren </a:t>
            </a:r>
            <a:r>
              <a:rPr lang="en-US" sz="1800" dirty="0">
                <a:solidFill>
                  <a:schemeClr val="accent1"/>
                </a:solidFill>
                <a:latin typeface="Corbel" panose="020B0503020204020204" pitchFamily="34" charset="0"/>
              </a:rPr>
              <a:t>2019: </a:t>
            </a:r>
          </a:p>
          <a:p>
            <a:pPr lvl="1">
              <a:spcBef>
                <a:spcPts val="600"/>
              </a:spcBef>
              <a:buClr>
                <a:srgbClr val="189BC4"/>
              </a:buClr>
              <a:buFont typeface="Symbol" panose="05050102010706020507" pitchFamily="18" charset="2"/>
              <a:buChar char="-"/>
            </a:pPr>
            <a:r>
              <a:rPr lang="en-US" sz="1800" dirty="0">
                <a:solidFill>
                  <a:schemeClr val="accent1"/>
                </a:solidFill>
                <a:latin typeface="Corbel" panose="020B0503020204020204" pitchFamily="34" charset="0"/>
              </a:rPr>
              <a:t>123,7 Mio. </a:t>
            </a:r>
            <a:r>
              <a:rPr lang="de-AT" sz="1800" dirty="0">
                <a:solidFill>
                  <a:schemeClr val="accent1"/>
                </a:solidFill>
                <a:latin typeface="Corbel" panose="020B0503020204020204" pitchFamily="34" charset="0"/>
              </a:rPr>
              <a:t>Tonnen</a:t>
            </a:r>
          </a:p>
          <a:p>
            <a:pPr lvl="1">
              <a:spcBef>
                <a:spcPts val="600"/>
              </a:spcBef>
              <a:spcAft>
                <a:spcPts val="600"/>
              </a:spcAft>
              <a:buClr>
                <a:srgbClr val="189BC4"/>
              </a:buClr>
              <a:buFont typeface="Symbol" panose="05050102010706020507" pitchFamily="18" charset="2"/>
              <a:buChar char="-"/>
            </a:pPr>
            <a:r>
              <a:rPr lang="en-US" sz="1800" dirty="0">
                <a:solidFill>
                  <a:schemeClr val="accent1"/>
                </a:solidFill>
                <a:latin typeface="Corbel" panose="020B0503020204020204" pitchFamily="34" charset="0"/>
              </a:rPr>
              <a:t>4 Mio. TEUs*</a:t>
            </a:r>
          </a:p>
          <a:p>
            <a:pPr>
              <a:spcBef>
                <a:spcPts val="600"/>
              </a:spcBef>
              <a:spcAft>
                <a:spcPts val="600"/>
              </a:spcAft>
              <a:buClr>
                <a:srgbClr val="189BC4"/>
              </a:buClr>
            </a:pPr>
            <a:r>
              <a:rPr lang="en-US" sz="1800" dirty="0">
                <a:solidFill>
                  <a:schemeClr val="accent1"/>
                </a:solidFill>
                <a:latin typeface="Corbel" panose="020B0503020204020204" pitchFamily="34" charset="0"/>
              </a:rPr>
              <a:t>20.000 </a:t>
            </a:r>
            <a:r>
              <a:rPr lang="de-AT" sz="1800" dirty="0">
                <a:solidFill>
                  <a:schemeClr val="accent1"/>
                </a:solidFill>
                <a:latin typeface="Corbel" panose="020B0503020204020204" pitchFamily="34" charset="0"/>
              </a:rPr>
              <a:t>Schiffe und 25.000 Züge </a:t>
            </a:r>
          </a:p>
          <a:p>
            <a:pPr>
              <a:spcBef>
                <a:spcPts val="600"/>
              </a:spcBef>
              <a:spcAft>
                <a:spcPts val="600"/>
              </a:spcAft>
              <a:buClr>
                <a:srgbClr val="189BC4"/>
              </a:buClr>
            </a:pPr>
            <a:r>
              <a:rPr lang="de-AT" sz="1800" dirty="0">
                <a:solidFill>
                  <a:schemeClr val="accent1"/>
                </a:solidFill>
                <a:latin typeface="Corbel" panose="020B0503020204020204" pitchFamily="34" charset="0"/>
              </a:rPr>
              <a:t>Verbindung zu mehr als 80 Zielen in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Europa und Asien</a:t>
            </a:r>
          </a:p>
          <a:p>
            <a:endParaRPr lang="en-US"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45</a:t>
            </a:fld>
            <a:endParaRPr lang="de-AT" dirty="0">
              <a:solidFill>
                <a:prstClr val="white"/>
              </a:solidFill>
            </a:endParaRPr>
          </a:p>
        </p:txBody>
      </p:sp>
      <p:sp>
        <p:nvSpPr>
          <p:cNvPr id="7" name="Textfeld 14"/>
          <p:cNvSpPr txBox="1"/>
          <p:nvPr/>
        </p:nvSpPr>
        <p:spPr>
          <a:xfrm>
            <a:off x="395536" y="6243408"/>
            <a:ext cx="4824536" cy="461665"/>
          </a:xfrm>
          <a:prstGeom prst="rect">
            <a:avLst/>
          </a:prstGeom>
          <a:noFill/>
          <a:ln>
            <a:noFill/>
          </a:ln>
        </p:spPr>
        <p:txBody>
          <a:bodyPr wrap="square" rtlCol="0" anchor="ctr">
            <a:spAutoFit/>
          </a:bodyPr>
          <a:lstStyle/>
          <a:p>
            <a:r>
              <a:rPr lang="en-US" sz="1200" dirty="0">
                <a:solidFill>
                  <a:schemeClr val="accent1"/>
                </a:solidFill>
                <a:latin typeface="Corbel" panose="020B0503020204020204" pitchFamily="34" charset="0"/>
              </a:rPr>
              <a:t>*</a:t>
            </a:r>
            <a:r>
              <a:rPr lang="de-AT" sz="1200" dirty="0">
                <a:solidFill>
                  <a:schemeClr val="accent1"/>
                </a:solidFill>
                <a:latin typeface="Corbel" panose="020B0503020204020204" pitchFamily="34" charset="0"/>
              </a:rPr>
              <a:t>TEU = Zwanzig-Fuß-äquivalente Einheit und entspricht einem Container mit den Standardabmessungen von 20 Fuß x 8,5 Fuß x 8,5 Fuß (ca. 33 m³).</a:t>
            </a:r>
          </a:p>
        </p:txBody>
      </p:sp>
      <p:pic>
        <p:nvPicPr>
          <p:cNvPr id="2050" name="Picture 2" descr="Hafen, Industrie, Schiff, Wasser, Deutschland, Duisbur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3083" y="1736555"/>
            <a:ext cx="2820917" cy="1880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isburg, Schwerindustrie, Industrie, Dampf, Nrw, Rhei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23083" y="4013312"/>
            <a:ext cx="2820917" cy="21127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323083" y="1736554"/>
            <a:ext cx="2736304"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
        <p:nvSpPr>
          <p:cNvPr id="10" name="TextBox 9"/>
          <p:cNvSpPr txBox="1"/>
          <p:nvPr/>
        </p:nvSpPr>
        <p:spPr>
          <a:xfrm>
            <a:off x="6323083" y="4013885"/>
            <a:ext cx="2736304"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
        <p:nvSpPr>
          <p:cNvPr id="11" name="TextBox 5"/>
          <p:cNvSpPr txBox="1"/>
          <p:nvPr/>
        </p:nvSpPr>
        <p:spPr>
          <a:xfrm>
            <a:off x="7827508" y="6366519"/>
            <a:ext cx="1316492" cy="215444"/>
          </a:xfrm>
          <a:prstGeom prst="rect">
            <a:avLst/>
          </a:prstGeom>
          <a:noFill/>
        </p:spPr>
        <p:txBody>
          <a:bodyPr wrap="square" rtlCol="0">
            <a:spAutoFit/>
          </a:bodyPr>
          <a:lstStyle/>
          <a:p>
            <a:r>
              <a:rPr lang="de-DE" sz="800" dirty="0">
                <a:solidFill>
                  <a:schemeClr val="accent1"/>
                </a:solidFill>
              </a:rPr>
              <a:t>Quelle: </a:t>
            </a:r>
            <a:r>
              <a:rPr lang="de-DE" sz="800" dirty="0" err="1">
                <a:solidFill>
                  <a:schemeClr val="accent1"/>
                </a:solidFill>
              </a:rPr>
              <a:t>Duisport</a:t>
            </a:r>
            <a:r>
              <a:rPr lang="de-DE" sz="800" dirty="0">
                <a:solidFill>
                  <a:schemeClr val="accent1"/>
                </a:solidFill>
              </a:rPr>
              <a:t>, via </a:t>
            </a:r>
            <a:r>
              <a:rPr lang="de-DE" sz="800" dirty="0" err="1">
                <a:solidFill>
                  <a:schemeClr val="accent1"/>
                </a:solidFill>
              </a:rPr>
              <a:t>donau</a:t>
            </a:r>
            <a:endParaRPr lang="en-US" sz="800" dirty="0">
              <a:solidFill>
                <a:schemeClr val="accent1"/>
              </a:solidFill>
            </a:endParaRPr>
          </a:p>
        </p:txBody>
      </p:sp>
    </p:spTree>
    <p:extLst>
      <p:ext uri="{BB962C8B-B14F-4D97-AF65-F5344CB8AC3E}">
        <p14:creationId xmlns:p14="http://schemas.microsoft.com/office/powerpoint/2010/main" val="615990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Russland</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Europa</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33536" y="1772816"/>
            <a:ext cx="8229600" cy="4776192"/>
          </a:xfrm>
        </p:spPr>
        <p:txBody>
          <a:bodyPr>
            <a:normAutofit/>
          </a:bodyPr>
          <a:lstStyle/>
          <a:p>
            <a:pPr>
              <a:spcBef>
                <a:spcPts val="600"/>
              </a:spcBef>
              <a:buClr>
                <a:srgbClr val="189BC4"/>
              </a:buClr>
            </a:pPr>
            <a:r>
              <a:rPr lang="de-AT" sz="1800" dirty="0">
                <a:solidFill>
                  <a:schemeClr val="accent1"/>
                </a:solidFill>
                <a:latin typeface="Corbel" panose="020B0503020204020204" pitchFamily="34" charset="0"/>
              </a:rPr>
              <a:t>Fläche Russland: 17.098.200 km2</a:t>
            </a:r>
          </a:p>
          <a:p>
            <a:pPr>
              <a:spcBef>
                <a:spcPts val="600"/>
              </a:spcBef>
              <a:buClr>
                <a:srgbClr val="189BC4"/>
              </a:buClr>
            </a:pPr>
            <a:r>
              <a:rPr lang="de-AT" sz="1800" dirty="0">
                <a:solidFill>
                  <a:schemeClr val="accent1"/>
                </a:solidFill>
                <a:latin typeface="Corbel" panose="020B0503020204020204" pitchFamily="34" charset="0"/>
              </a:rPr>
              <a:t>Küstenlänge: 37.653 km</a:t>
            </a:r>
          </a:p>
          <a:p>
            <a:pPr lvl="1">
              <a:spcBef>
                <a:spcPts val="600"/>
              </a:spcBef>
              <a:spcAft>
                <a:spcPts val="600"/>
              </a:spcAft>
              <a:buClr>
                <a:srgbClr val="189BC4"/>
              </a:buClr>
              <a:buFont typeface="Symbol" panose="05050102010706020507" pitchFamily="18" charset="2"/>
              <a:buChar char="-"/>
            </a:pPr>
            <a:r>
              <a:rPr lang="de-AT" sz="1600" dirty="0">
                <a:solidFill>
                  <a:schemeClr val="accent1"/>
                </a:solidFill>
                <a:latin typeface="Corbel" panose="020B0503020204020204" pitchFamily="34" charset="0"/>
              </a:rPr>
              <a:t>5 unterschiedliche Meere: Ostsee, Schwarzes Meer, Kaspisches Meer, Pazifischer Ozean, Arktischer Ozean</a:t>
            </a:r>
          </a:p>
          <a:p>
            <a:pPr>
              <a:spcBef>
                <a:spcPts val="600"/>
              </a:spcBef>
              <a:spcAft>
                <a:spcPts val="600"/>
              </a:spcAft>
              <a:buClr>
                <a:srgbClr val="189BC4"/>
              </a:buClr>
            </a:pPr>
            <a:r>
              <a:rPr lang="de-AT" sz="1800" dirty="0">
                <a:solidFill>
                  <a:schemeClr val="accent1"/>
                </a:solidFill>
                <a:latin typeface="Corbel" panose="020B0503020204020204" pitchFamily="34" charset="0"/>
              </a:rPr>
              <a:t>ca. 75% der Bevölkerung im</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europäischen Teil</a:t>
            </a:r>
          </a:p>
          <a:p>
            <a:pPr>
              <a:spcBef>
                <a:spcPts val="600"/>
              </a:spcBef>
              <a:spcAft>
                <a:spcPts val="600"/>
              </a:spcAft>
              <a:buClr>
                <a:srgbClr val="189BC4"/>
              </a:buClr>
            </a:pPr>
            <a:r>
              <a:rPr lang="de-AT" sz="1800" dirty="0">
                <a:solidFill>
                  <a:schemeClr val="accent1"/>
                </a:solidFill>
                <a:latin typeface="Corbel" panose="020B0503020204020204" pitchFamily="34" charset="0"/>
              </a:rPr>
              <a:t>hohe Urbanisierungsrate</a:t>
            </a:r>
          </a:p>
          <a:p>
            <a:pPr>
              <a:spcBef>
                <a:spcPts val="600"/>
              </a:spcBef>
              <a:spcAft>
                <a:spcPts val="600"/>
              </a:spcAft>
              <a:buClr>
                <a:srgbClr val="189BC4"/>
              </a:buClr>
            </a:pPr>
            <a:r>
              <a:rPr lang="de-AT" sz="1800" dirty="0" err="1">
                <a:solidFill>
                  <a:schemeClr val="accent1"/>
                </a:solidFill>
                <a:latin typeface="Corbel" panose="020B0503020204020204" pitchFamily="34" charset="0"/>
              </a:rPr>
              <a:t>Hinterlandmarkt</a:t>
            </a:r>
            <a:r>
              <a:rPr lang="de-AT" sz="1800" dirty="0">
                <a:solidFill>
                  <a:schemeClr val="accent1"/>
                </a:solidFill>
                <a:latin typeface="Corbel" panose="020B0503020204020204" pitchFamily="34" charset="0"/>
              </a:rPr>
              <a:t>: 280 Millionen Menschen</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(in den GUS-Staaten)</a:t>
            </a:r>
          </a:p>
          <a:p>
            <a:pPr>
              <a:spcBef>
                <a:spcPts val="600"/>
              </a:spcBef>
              <a:buClr>
                <a:srgbClr val="189BC4"/>
              </a:buClr>
            </a:pPr>
            <a:r>
              <a:rPr lang="de-AT" sz="1800" dirty="0">
                <a:solidFill>
                  <a:schemeClr val="accent1"/>
                </a:solidFill>
                <a:latin typeface="Corbel" panose="020B0503020204020204" pitchFamily="34" charset="0"/>
              </a:rPr>
              <a:t>wichtigsten Verkehrsträger:</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Pipelines</a:t>
            </a:r>
          </a:p>
          <a:p>
            <a:pPr lvl="1">
              <a:spcBef>
                <a:spcPts val="600"/>
              </a:spcBef>
              <a:spcAft>
                <a:spcPts val="600"/>
              </a:spcAft>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Schiene</a:t>
            </a:r>
          </a:p>
          <a:p>
            <a:pPr>
              <a:spcBef>
                <a:spcPts val="600"/>
              </a:spcBef>
              <a:spcAft>
                <a:spcPts val="600"/>
              </a:spcAft>
              <a:buClr>
                <a:srgbClr val="189BC4"/>
              </a:buClr>
            </a:pPr>
            <a:r>
              <a:rPr lang="de-AT" sz="1800" dirty="0">
                <a:solidFill>
                  <a:schemeClr val="accent1"/>
                </a:solidFill>
                <a:latin typeface="Corbel" panose="020B0503020204020204" pitchFamily="34" charset="0"/>
              </a:rPr>
              <a:t>sehr attraktiver Logistikmarkt, viel Potenzial</a:t>
            </a:r>
            <a:r>
              <a:rPr lang="de-AT" sz="1800" dirty="0">
                <a:solidFill>
                  <a:schemeClr val="accent1"/>
                </a:solidFill>
                <a:latin typeface="Corbel" panose="020B0503020204020204" pitchFamily="34" charset="0"/>
                <a:hlinkClick r:id="rId3"/>
              </a:rPr>
              <a:t>/</a:t>
            </a: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46</a:t>
            </a:fld>
            <a:endParaRPr lang="de-AT" dirty="0">
              <a:solidFill>
                <a:prstClr val="white"/>
              </a:solidFill>
            </a:endParaRPr>
          </a:p>
        </p:txBody>
      </p:sp>
      <p:sp>
        <p:nvSpPr>
          <p:cNvPr id="6" name="TextBox 5"/>
          <p:cNvSpPr txBox="1"/>
          <p:nvPr/>
        </p:nvSpPr>
        <p:spPr>
          <a:xfrm>
            <a:off x="5580112" y="6414566"/>
            <a:ext cx="377991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Wellbrock W., </a:t>
            </a:r>
            <a:r>
              <a:rPr lang="de-DE" sz="800" dirty="0" err="1">
                <a:solidFill>
                  <a:schemeClr val="accent1"/>
                </a:solidFill>
                <a:latin typeface="Corbel" panose="020B0503020204020204" pitchFamily="34" charset="0"/>
              </a:rPr>
              <a:t>Unterharnscheidt</a:t>
            </a:r>
            <a:r>
              <a:rPr lang="de-DE" sz="800" dirty="0">
                <a:solidFill>
                  <a:schemeClr val="accent1"/>
                </a:solidFill>
                <a:latin typeface="Corbel" panose="020B0503020204020204" pitchFamily="34" charset="0"/>
              </a:rPr>
              <a:t> V., Worldwide Inland Navigation Network</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408066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326250"/>
            <a:ext cx="4427982" cy="2126354"/>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5546" y="1768942"/>
            <a:ext cx="3985959" cy="2437248"/>
          </a:xfrm>
          <a:prstGeom prst="rect">
            <a:avLst/>
          </a:prstGeom>
        </p:spPr>
      </p:pic>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Wolga</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Europa</a:t>
            </a:r>
          </a:p>
        </p:txBody>
      </p:sp>
      <p:sp>
        <p:nvSpPr>
          <p:cNvPr id="3" name="Inhaltsplatzhalter 2"/>
          <p:cNvSpPr>
            <a:spLocks noGrp="1"/>
          </p:cNvSpPr>
          <p:nvPr>
            <p:ph idx="1"/>
          </p:nvPr>
        </p:nvSpPr>
        <p:spPr>
          <a:xfrm>
            <a:off x="433536" y="1768942"/>
            <a:ext cx="4712010" cy="4776192"/>
          </a:xfrm>
        </p:spPr>
        <p:txBody>
          <a:bodyPr>
            <a:normAutofit/>
          </a:bodyPr>
          <a:lstStyle/>
          <a:p>
            <a:pPr>
              <a:buClr>
                <a:srgbClr val="189BC4"/>
              </a:buClr>
            </a:pPr>
            <a:r>
              <a:rPr lang="de-AT" sz="1800" dirty="0">
                <a:solidFill>
                  <a:schemeClr val="accent1"/>
                </a:solidFill>
                <a:latin typeface="Corbel" panose="020B0503020204020204" pitchFamily="34" charset="0"/>
              </a:rPr>
              <a:t>Länge: 3.700 km</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Schiffbarkeit: Großteil der Länge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Dämme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Kraftwerke</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Anrainerstaaten: Russland</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Transportvolumen: 20.000.000 t/Jahr</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wichtige Märkte: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Getreide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Erdölprodukte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Baumaterialien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Holz</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47</a:t>
            </a:fld>
            <a:endParaRPr lang="de-AT" dirty="0">
              <a:solidFill>
                <a:prstClr val="white"/>
              </a:solidFill>
            </a:endParaRPr>
          </a:p>
        </p:txBody>
      </p:sp>
      <p:sp>
        <p:nvSpPr>
          <p:cNvPr id="6" name="Rechteck 5"/>
          <p:cNvSpPr/>
          <p:nvPr/>
        </p:nvSpPr>
        <p:spPr>
          <a:xfrm>
            <a:off x="5616352" y="1721700"/>
            <a:ext cx="3299048" cy="215444"/>
          </a:xfrm>
          <a:prstGeom prst="rect">
            <a:avLst/>
          </a:prstGeom>
        </p:spPr>
        <p:txBody>
          <a:bodyPr wrap="square">
            <a:spAutoFit/>
          </a:bodyPr>
          <a:lstStyle/>
          <a:p>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
        <p:nvSpPr>
          <p:cNvPr id="8" name="Rechteck 7"/>
          <p:cNvSpPr/>
          <p:nvPr/>
        </p:nvSpPr>
        <p:spPr>
          <a:xfrm>
            <a:off x="5670577" y="3827755"/>
            <a:ext cx="3473421" cy="338554"/>
          </a:xfrm>
          <a:prstGeom prst="rect">
            <a:avLst/>
          </a:prstGeom>
        </p:spPr>
        <p:txBody>
          <a:bodyPr wrap="square">
            <a:spAutoFit/>
          </a:bodyPr>
          <a:lstStyle/>
          <a:p>
            <a:r>
              <a:rPr lang="de-AT" sz="800" dirty="0">
                <a:solidFill>
                  <a:schemeClr val="accent1"/>
                </a:solidFill>
                <a:latin typeface="Corbel" panose="020B0503020204020204" pitchFamily="34" charset="0"/>
              </a:rPr>
              <a:t>Quelle: https://de.deborahnormansoprano.com/obrazovanie/83900-glubina-volgi-shirina-raspolozhenie-i-drugie-osobennosti.html</a:t>
            </a:r>
          </a:p>
        </p:txBody>
      </p:sp>
      <p:sp>
        <p:nvSpPr>
          <p:cNvPr id="9" name="TextBox 5"/>
          <p:cNvSpPr txBox="1"/>
          <p:nvPr/>
        </p:nvSpPr>
        <p:spPr>
          <a:xfrm>
            <a:off x="4716016" y="4324543"/>
            <a:ext cx="2232248"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878785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Wolga</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Europa</a:t>
            </a:r>
          </a:p>
        </p:txBody>
      </p:sp>
      <p:sp>
        <p:nvSpPr>
          <p:cNvPr id="3" name="Inhaltsplatzhalter 2"/>
          <p:cNvSpPr>
            <a:spLocks noGrp="1"/>
          </p:cNvSpPr>
          <p:nvPr>
            <p:ph idx="1"/>
          </p:nvPr>
        </p:nvSpPr>
        <p:spPr>
          <a:xfrm>
            <a:off x="433536" y="1768942"/>
            <a:ext cx="8229600" cy="4776192"/>
          </a:xfrm>
        </p:spPr>
        <p:txBody>
          <a:bodyPr>
            <a:normAutofit/>
          </a:bodyPr>
          <a:lstStyle/>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Wolga-Becken: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40% der russischen Bevölkerung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45% der russischen Industrie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50% der russischen Landwirtschaft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48</a:t>
            </a:fld>
            <a:endParaRPr lang="de-AT" dirty="0">
              <a:solidFill>
                <a:prstClr val="white"/>
              </a:solidFill>
            </a:endParaRPr>
          </a:p>
        </p:txBody>
      </p:sp>
      <p:sp>
        <p:nvSpPr>
          <p:cNvPr id="9" name="TextBox 5"/>
          <p:cNvSpPr txBox="1"/>
          <p:nvPr/>
        </p:nvSpPr>
        <p:spPr>
          <a:xfrm>
            <a:off x="6732240" y="6437412"/>
            <a:ext cx="2513620"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Worldwide Inland Navigation Network, UNECE</a:t>
            </a:r>
            <a:endParaRPr lang="en-US" sz="800" dirty="0">
              <a:solidFill>
                <a:schemeClr val="accent1"/>
              </a:solidFill>
              <a:latin typeface="Corbel" panose="020B0503020204020204" pitchFamily="34" charset="0"/>
            </a:endParaRPr>
          </a:p>
        </p:txBody>
      </p:sp>
      <p:graphicFrame>
        <p:nvGraphicFramePr>
          <p:cNvPr id="10" name="Tabelle 9"/>
          <p:cNvGraphicFramePr>
            <a:graphicFrameLocks noGrp="1"/>
          </p:cNvGraphicFramePr>
          <p:nvPr>
            <p:extLst>
              <p:ext uri="{D42A27DB-BD31-4B8C-83A1-F6EECF244321}">
                <p14:modId xmlns:p14="http://schemas.microsoft.com/office/powerpoint/2010/main" val="3323834716"/>
              </p:ext>
            </p:extLst>
          </p:nvPr>
        </p:nvGraphicFramePr>
        <p:xfrm>
          <a:off x="449106" y="4065166"/>
          <a:ext cx="8198460" cy="2123440"/>
        </p:xfrm>
        <a:graphic>
          <a:graphicData uri="http://schemas.openxmlformats.org/drawingml/2006/table">
            <a:tbl>
              <a:tblPr firstRow="1" bandRow="1">
                <a:tableStyleId>{F5AB1C69-6EDB-4FF4-983F-18BD219EF322}</a:tableStyleId>
              </a:tblPr>
              <a:tblGrid>
                <a:gridCol w="1803067">
                  <a:extLst>
                    <a:ext uri="{9D8B030D-6E8A-4147-A177-3AD203B41FA5}">
                      <a16:colId xmlns:a16="http://schemas.microsoft.com/office/drawing/2014/main" val="4137645197"/>
                    </a:ext>
                  </a:extLst>
                </a:gridCol>
                <a:gridCol w="3168352">
                  <a:extLst>
                    <a:ext uri="{9D8B030D-6E8A-4147-A177-3AD203B41FA5}">
                      <a16:colId xmlns:a16="http://schemas.microsoft.com/office/drawing/2014/main" val="1097340070"/>
                    </a:ext>
                  </a:extLst>
                </a:gridCol>
                <a:gridCol w="936104">
                  <a:extLst>
                    <a:ext uri="{9D8B030D-6E8A-4147-A177-3AD203B41FA5}">
                      <a16:colId xmlns:a16="http://schemas.microsoft.com/office/drawing/2014/main" val="3305956116"/>
                    </a:ext>
                  </a:extLst>
                </a:gridCol>
                <a:gridCol w="936104">
                  <a:extLst>
                    <a:ext uri="{9D8B030D-6E8A-4147-A177-3AD203B41FA5}">
                      <a16:colId xmlns:a16="http://schemas.microsoft.com/office/drawing/2014/main" val="1985485806"/>
                    </a:ext>
                  </a:extLst>
                </a:gridCol>
                <a:gridCol w="1354833">
                  <a:extLst>
                    <a:ext uri="{9D8B030D-6E8A-4147-A177-3AD203B41FA5}">
                      <a16:colId xmlns:a16="http://schemas.microsoft.com/office/drawing/2014/main" val="3677913671"/>
                    </a:ext>
                  </a:extLst>
                </a:gridCol>
              </a:tblGrid>
              <a:tr h="370840">
                <a:tc>
                  <a:txBody>
                    <a:bodyPr/>
                    <a:lstStyle/>
                    <a:p>
                      <a:r>
                        <a:rPr lang="de-AT" dirty="0">
                          <a:latin typeface="Corbel" panose="020B0503020204020204" pitchFamily="34" charset="0"/>
                        </a:rPr>
                        <a:t>E-Wasserstraße</a:t>
                      </a:r>
                    </a:p>
                  </a:txBody>
                  <a:tcPr/>
                </a:tc>
                <a:tc>
                  <a:txBody>
                    <a:bodyPr/>
                    <a:lstStyle/>
                    <a:p>
                      <a:r>
                        <a:rPr lang="de-AT" dirty="0">
                          <a:latin typeface="Corbel" panose="020B0503020204020204" pitchFamily="34" charset="0"/>
                        </a:rPr>
                        <a:t>Abschnitt</a:t>
                      </a:r>
                    </a:p>
                  </a:txBody>
                  <a:tcPr/>
                </a:tc>
                <a:tc>
                  <a:txBody>
                    <a:bodyPr/>
                    <a:lstStyle/>
                    <a:p>
                      <a:r>
                        <a:rPr lang="de-AT" dirty="0">
                          <a:latin typeface="Corbel" panose="020B0503020204020204" pitchFamily="34" charset="0"/>
                        </a:rPr>
                        <a:t>Länge</a:t>
                      </a:r>
                    </a:p>
                  </a:txBody>
                  <a:tcPr/>
                </a:tc>
                <a:tc>
                  <a:txBody>
                    <a:bodyPr/>
                    <a:lstStyle/>
                    <a:p>
                      <a:r>
                        <a:rPr lang="de-AT" dirty="0">
                          <a:latin typeface="Corbel" panose="020B0503020204020204" pitchFamily="34" charset="0"/>
                        </a:rPr>
                        <a:t>Klasse</a:t>
                      </a:r>
                    </a:p>
                  </a:txBody>
                  <a:tcPr/>
                </a:tc>
                <a:tc>
                  <a:txBody>
                    <a:bodyPr/>
                    <a:lstStyle/>
                    <a:p>
                      <a:r>
                        <a:rPr lang="de-AT" dirty="0">
                          <a:latin typeface="Corbel" panose="020B0503020204020204" pitchFamily="34" charset="0"/>
                        </a:rPr>
                        <a:t>Anmerkung</a:t>
                      </a:r>
                    </a:p>
                  </a:txBody>
                  <a:tcPr/>
                </a:tc>
                <a:extLst>
                  <a:ext uri="{0D108BD9-81ED-4DB2-BD59-A6C34878D82A}">
                    <a16:rowId xmlns:a16="http://schemas.microsoft.com/office/drawing/2014/main" val="2887748629"/>
                  </a:ext>
                </a:extLst>
              </a:tr>
              <a:tr h="370840">
                <a:tc>
                  <a:txBody>
                    <a:bodyPr/>
                    <a:lstStyle/>
                    <a:p>
                      <a:r>
                        <a:rPr lang="de-AT" dirty="0">
                          <a:solidFill>
                            <a:schemeClr val="accent1"/>
                          </a:solidFill>
                          <a:latin typeface="Corbel" panose="020B0503020204020204" pitchFamily="34" charset="0"/>
                        </a:rPr>
                        <a:t>E 50</a:t>
                      </a:r>
                    </a:p>
                  </a:txBody>
                  <a:tcPr/>
                </a:tc>
                <a:tc>
                  <a:txBody>
                    <a:bodyPr/>
                    <a:lstStyle/>
                    <a:p>
                      <a:r>
                        <a:rPr lang="de-AT" dirty="0">
                          <a:solidFill>
                            <a:schemeClr val="accent1"/>
                          </a:solidFill>
                          <a:latin typeface="Corbel" panose="020B0503020204020204" pitchFamily="34" charset="0"/>
                        </a:rPr>
                        <a:t>Rybinsk Schleuse – </a:t>
                      </a:r>
                      <a:r>
                        <a:rPr lang="de-AT" dirty="0" err="1">
                          <a:solidFill>
                            <a:schemeClr val="accent1"/>
                          </a:solidFill>
                          <a:latin typeface="Corbel" panose="020B0503020204020204" pitchFamily="34" charset="0"/>
                        </a:rPr>
                        <a:t>Streletskoye</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2.605,3</a:t>
                      </a:r>
                    </a:p>
                  </a:txBody>
                  <a:tcPr/>
                </a:tc>
                <a:tc>
                  <a:txBody>
                    <a:bodyPr/>
                    <a:lstStyle/>
                    <a:p>
                      <a:r>
                        <a:rPr lang="de-AT" dirty="0" err="1">
                          <a:solidFill>
                            <a:schemeClr val="accent1"/>
                          </a:solidFill>
                          <a:latin typeface="Corbel" panose="020B0503020204020204" pitchFamily="34" charset="0"/>
                        </a:rPr>
                        <a:t>VIc</a:t>
                      </a:r>
                      <a:endParaRPr lang="de-AT" dirty="0">
                        <a:solidFill>
                          <a:schemeClr val="accent1"/>
                        </a:solidFill>
                        <a:latin typeface="Corbel" panose="020B0503020204020204" pitchFamily="34" charset="0"/>
                      </a:endParaRPr>
                    </a:p>
                  </a:txBody>
                  <a:tcPr/>
                </a:tc>
                <a:tc>
                  <a:txBody>
                    <a:bodyPr/>
                    <a:lstStyle/>
                    <a:p>
                      <a:endParaRPr lang="de-AT" dirty="0">
                        <a:solidFill>
                          <a:schemeClr val="accent1"/>
                        </a:solidFill>
                        <a:latin typeface="Corbel" panose="020B0503020204020204" pitchFamily="34" charset="0"/>
                      </a:endParaRPr>
                    </a:p>
                  </a:txBody>
                  <a:tcPr/>
                </a:tc>
                <a:extLst>
                  <a:ext uri="{0D108BD9-81ED-4DB2-BD59-A6C34878D82A}">
                    <a16:rowId xmlns:a16="http://schemas.microsoft.com/office/drawing/2014/main" val="1704088076"/>
                  </a:ext>
                </a:extLst>
              </a:tr>
              <a:tr h="370840">
                <a:tc>
                  <a:txBody>
                    <a:bodyPr/>
                    <a:lstStyle/>
                    <a:p>
                      <a:r>
                        <a:rPr lang="de-AT" dirty="0">
                          <a:solidFill>
                            <a:schemeClr val="accent1"/>
                          </a:solidFill>
                          <a:latin typeface="Corbel" panose="020B0503020204020204" pitchFamily="34" charset="0"/>
                        </a:rPr>
                        <a:t>E 50-02</a:t>
                      </a:r>
                    </a:p>
                  </a:txBody>
                  <a:tcPr/>
                </a:tc>
                <a:tc>
                  <a:txBody>
                    <a:bodyPr/>
                    <a:lstStyle/>
                    <a:p>
                      <a:r>
                        <a:rPr lang="de-AT" dirty="0">
                          <a:solidFill>
                            <a:schemeClr val="accent1"/>
                          </a:solidFill>
                          <a:latin typeface="Corbel" panose="020B0503020204020204" pitchFamily="34" charset="0"/>
                        </a:rPr>
                        <a:t>Rybinsk – </a:t>
                      </a:r>
                      <a:r>
                        <a:rPr lang="de-AT" dirty="0" err="1">
                          <a:solidFill>
                            <a:schemeClr val="accent1"/>
                          </a:solidFill>
                          <a:latin typeface="Corbel" panose="020B0503020204020204" pitchFamily="34" charset="0"/>
                        </a:rPr>
                        <a:t>Dubna</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257,0</a:t>
                      </a:r>
                    </a:p>
                  </a:txBody>
                  <a:tcPr/>
                </a:tc>
                <a:tc>
                  <a:txBody>
                    <a:bodyPr/>
                    <a:lstStyle/>
                    <a:p>
                      <a:r>
                        <a:rPr lang="de-AT" dirty="0" err="1">
                          <a:solidFill>
                            <a:schemeClr val="accent1"/>
                          </a:solidFill>
                          <a:latin typeface="Corbel" panose="020B0503020204020204" pitchFamily="34" charset="0"/>
                        </a:rPr>
                        <a:t>VIc</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kanalisiert</a:t>
                      </a:r>
                    </a:p>
                  </a:txBody>
                  <a:tcPr/>
                </a:tc>
                <a:extLst>
                  <a:ext uri="{0D108BD9-81ED-4DB2-BD59-A6C34878D82A}">
                    <a16:rowId xmlns:a16="http://schemas.microsoft.com/office/drawing/2014/main" val="1542951981"/>
                  </a:ext>
                </a:extLst>
              </a:tr>
              <a:tr h="370840">
                <a:tc>
                  <a:txBody>
                    <a:bodyPr/>
                    <a:lstStyle/>
                    <a:p>
                      <a:r>
                        <a:rPr lang="de-AT" dirty="0">
                          <a:solidFill>
                            <a:schemeClr val="accent1"/>
                          </a:solidFill>
                          <a:latin typeface="Corbel" panose="020B0503020204020204" pitchFamily="34" charset="0"/>
                        </a:rPr>
                        <a:t>E 50-02-02</a:t>
                      </a:r>
                    </a:p>
                  </a:txBody>
                  <a:tcPr/>
                </a:tc>
                <a:tc>
                  <a:txBody>
                    <a:bodyPr/>
                    <a:lstStyle/>
                    <a:p>
                      <a:r>
                        <a:rPr lang="de-AT" dirty="0" err="1">
                          <a:solidFill>
                            <a:schemeClr val="accent1"/>
                          </a:solidFill>
                          <a:latin typeface="Corbel" panose="020B0503020204020204" pitchFamily="34" charset="0"/>
                        </a:rPr>
                        <a:t>Dubna</a:t>
                      </a:r>
                      <a:r>
                        <a:rPr lang="de-AT" dirty="0">
                          <a:solidFill>
                            <a:schemeClr val="accent1"/>
                          </a:solidFill>
                          <a:latin typeface="Corbel" panose="020B0503020204020204" pitchFamily="34" charset="0"/>
                        </a:rPr>
                        <a:t> – </a:t>
                      </a:r>
                      <a:r>
                        <a:rPr lang="de-AT" dirty="0" err="1">
                          <a:solidFill>
                            <a:schemeClr val="accent1"/>
                          </a:solidFill>
                          <a:latin typeface="Corbel" panose="020B0503020204020204" pitchFamily="34" charset="0"/>
                        </a:rPr>
                        <a:t>Tver</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115,0</a:t>
                      </a:r>
                    </a:p>
                  </a:txBody>
                  <a:tcPr/>
                </a:tc>
                <a:tc>
                  <a:txBody>
                    <a:bodyPr/>
                    <a:lstStyle/>
                    <a:p>
                      <a:r>
                        <a:rPr lang="de-AT" dirty="0" err="1">
                          <a:solidFill>
                            <a:schemeClr val="accent1"/>
                          </a:solidFill>
                          <a:latin typeface="Corbel" panose="020B0503020204020204" pitchFamily="34" charset="0"/>
                        </a:rPr>
                        <a:t>VIa</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kanalisiert</a:t>
                      </a:r>
                    </a:p>
                  </a:txBody>
                  <a:tcPr/>
                </a:tc>
                <a:extLst>
                  <a:ext uri="{0D108BD9-81ED-4DB2-BD59-A6C34878D82A}">
                    <a16:rowId xmlns:a16="http://schemas.microsoft.com/office/drawing/2014/main" val="1510757371"/>
                  </a:ext>
                </a:extLst>
              </a:tr>
              <a:tr h="370840">
                <a:tc>
                  <a:txBody>
                    <a:bodyPr/>
                    <a:lstStyle/>
                    <a:p>
                      <a:r>
                        <a:rPr lang="de-AT" dirty="0">
                          <a:solidFill>
                            <a:schemeClr val="accent1"/>
                          </a:solidFill>
                          <a:latin typeface="Corbel" panose="020B0503020204020204" pitchFamily="34" charset="0"/>
                        </a:rPr>
                        <a:t>E 90</a:t>
                      </a:r>
                    </a:p>
                  </a:txBody>
                  <a:tcPr/>
                </a:tc>
                <a:tc>
                  <a:txBody>
                    <a:bodyPr/>
                    <a:lstStyle/>
                    <a:p>
                      <a:r>
                        <a:rPr lang="de-AT" dirty="0" err="1">
                          <a:solidFill>
                            <a:schemeClr val="accent1"/>
                          </a:solidFill>
                          <a:latin typeface="Corbel" panose="020B0503020204020204" pitchFamily="34" charset="0"/>
                        </a:rPr>
                        <a:t>Krasnoarmeysk</a:t>
                      </a:r>
                      <a:r>
                        <a:rPr lang="de-AT" dirty="0">
                          <a:solidFill>
                            <a:schemeClr val="accent1"/>
                          </a:solidFill>
                          <a:latin typeface="Corbel" panose="020B0503020204020204" pitchFamily="34" charset="0"/>
                        </a:rPr>
                        <a:t> – </a:t>
                      </a:r>
                      <a:r>
                        <a:rPr lang="de-AT" dirty="0" err="1">
                          <a:solidFill>
                            <a:schemeClr val="accent1"/>
                          </a:solidFill>
                          <a:latin typeface="Corbel" panose="020B0503020204020204" pitchFamily="34" charset="0"/>
                        </a:rPr>
                        <a:t>Streletskoye</a:t>
                      </a:r>
                      <a:endParaRPr lang="de-AT" dirty="0">
                        <a:solidFill>
                          <a:schemeClr val="accent1"/>
                        </a:solidFill>
                        <a:latin typeface="Corbel" panose="020B0503020204020204" pitchFamily="34" charset="0"/>
                      </a:endParaRPr>
                    </a:p>
                  </a:txBody>
                  <a:tcPr/>
                </a:tc>
                <a:tc>
                  <a:txBody>
                    <a:bodyPr/>
                    <a:lstStyle/>
                    <a:p>
                      <a:r>
                        <a:rPr lang="de-AT" dirty="0">
                          <a:solidFill>
                            <a:schemeClr val="accent1"/>
                          </a:solidFill>
                          <a:latin typeface="Corbel" panose="020B0503020204020204" pitchFamily="34" charset="0"/>
                        </a:rPr>
                        <a:t>453,3</a:t>
                      </a:r>
                    </a:p>
                  </a:txBody>
                  <a:tcPr/>
                </a:tc>
                <a:tc>
                  <a:txBody>
                    <a:bodyPr/>
                    <a:lstStyle/>
                    <a:p>
                      <a:r>
                        <a:rPr lang="de-AT" dirty="0" err="1">
                          <a:solidFill>
                            <a:schemeClr val="accent1"/>
                          </a:solidFill>
                          <a:latin typeface="Corbel" panose="020B0503020204020204" pitchFamily="34" charset="0"/>
                        </a:rPr>
                        <a:t>VIc</a:t>
                      </a:r>
                      <a:endParaRPr lang="de-AT" dirty="0">
                        <a:solidFill>
                          <a:schemeClr val="accent1"/>
                        </a:solidFill>
                        <a:latin typeface="Corbel" panose="020B0503020204020204" pitchFamily="34" charset="0"/>
                      </a:endParaRPr>
                    </a:p>
                  </a:txBody>
                  <a:tcPr/>
                </a:tc>
                <a:tc>
                  <a:txBody>
                    <a:bodyPr/>
                    <a:lstStyle/>
                    <a:p>
                      <a:endParaRPr lang="de-AT" dirty="0">
                        <a:solidFill>
                          <a:schemeClr val="accent1"/>
                        </a:solidFill>
                        <a:latin typeface="Corbel" panose="020B0503020204020204" pitchFamily="34" charset="0"/>
                      </a:endParaRPr>
                    </a:p>
                  </a:txBody>
                  <a:tcPr/>
                </a:tc>
                <a:extLst>
                  <a:ext uri="{0D108BD9-81ED-4DB2-BD59-A6C34878D82A}">
                    <a16:rowId xmlns:a16="http://schemas.microsoft.com/office/drawing/2014/main" val="649526121"/>
                  </a:ext>
                </a:extLst>
              </a:tr>
            </a:tbl>
          </a:graphicData>
        </a:graphic>
      </p:graphicFrame>
    </p:spTree>
    <p:extLst>
      <p:ext uri="{BB962C8B-B14F-4D97-AF65-F5344CB8AC3E}">
        <p14:creationId xmlns:p14="http://schemas.microsoft.com/office/powerpoint/2010/main" val="3250697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6360" y="2780928"/>
            <a:ext cx="4419128" cy="2301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57200" y="404664"/>
            <a:ext cx="5482952" cy="990600"/>
          </a:xfrm>
        </p:spPr>
        <p:txBody>
          <a:bodyPr>
            <a:normAutofit/>
          </a:bodyPr>
          <a:lstStyle/>
          <a:p>
            <a:r>
              <a:rPr lang="de-DE" b="1" dirty="0">
                <a:solidFill>
                  <a:schemeClr val="accent1"/>
                </a:solidFill>
                <a:latin typeface="Corbel" panose="020B0503020204020204" pitchFamily="34" charset="0"/>
              </a:rPr>
              <a:t>Quiz</a:t>
            </a:r>
            <a:br>
              <a:rPr lang="de-DE"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Europa</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4330824" cy="4776192"/>
          </a:xfrm>
        </p:spPr>
        <p:txBody>
          <a:bodyPr>
            <a:normAutofit/>
          </a:bodyPr>
          <a:lstStyle/>
          <a:p>
            <a:pPr marL="0" indent="0" algn="ctr">
              <a:buNone/>
            </a:pPr>
            <a:endParaRPr lang="de-DE" sz="2000" dirty="0">
              <a:solidFill>
                <a:schemeClr val="accent1"/>
              </a:solidFill>
              <a:latin typeface="Corbel" panose="020B0503020204020204" pitchFamily="34" charset="0"/>
            </a:endParaRPr>
          </a:p>
          <a:p>
            <a:pPr marL="0" indent="0" algn="ctr">
              <a:buNone/>
            </a:pPr>
            <a:endParaRPr lang="de-DE" sz="2000" dirty="0">
              <a:solidFill>
                <a:schemeClr val="accent1"/>
              </a:solidFill>
              <a:latin typeface="Corbel" panose="020B0503020204020204" pitchFamily="34" charset="0"/>
            </a:endParaRPr>
          </a:p>
          <a:p>
            <a:pPr marL="0" indent="0">
              <a:buNone/>
            </a:pPr>
            <a:r>
              <a:rPr lang="de-DE" sz="2000" dirty="0">
                <a:solidFill>
                  <a:schemeClr val="accent1"/>
                </a:solidFill>
                <a:latin typeface="Corbel" panose="020B0503020204020204" pitchFamily="34" charset="0"/>
              </a:rPr>
              <a:t>Welche beiden Meere verbindet der Rhein-Main-Donau Korridor?</a:t>
            </a:r>
          </a:p>
          <a:p>
            <a:pPr marL="2959100" indent="-536575">
              <a:buSzPct val="100000"/>
              <a:buAutoNum type="alphaLcParenR"/>
            </a:pPr>
            <a:endParaRPr lang="de-DE" sz="2000" dirty="0">
              <a:solidFill>
                <a:schemeClr val="accent1"/>
              </a:solidFill>
              <a:latin typeface="Corbel" panose="020B0503020204020204" pitchFamily="34" charset="0"/>
            </a:endParaRPr>
          </a:p>
          <a:p>
            <a:pPr marL="808038" indent="-536575">
              <a:buSzPct val="100000"/>
              <a:buAutoNum type="alphaLcParenR"/>
              <a:tabLst>
                <a:tab pos="2509838" algn="l"/>
                <a:tab pos="3051175" algn="l"/>
                <a:tab pos="5113338" algn="l"/>
                <a:tab pos="5557838" algn="l"/>
              </a:tabLst>
            </a:pPr>
            <a:r>
              <a:rPr lang="de-DE" sz="2000" dirty="0">
                <a:solidFill>
                  <a:schemeClr val="accent1"/>
                </a:solidFill>
                <a:latin typeface="Corbel" panose="020B0503020204020204" pitchFamily="34" charset="0"/>
              </a:rPr>
              <a:t>Ostsee und Mittelmeer</a:t>
            </a:r>
          </a:p>
          <a:p>
            <a:pPr marL="808038" indent="-536575">
              <a:buSzPct val="100000"/>
              <a:buAutoNum type="alphaLcParenR"/>
              <a:tabLst>
                <a:tab pos="2509838" algn="l"/>
                <a:tab pos="3051175" algn="l"/>
                <a:tab pos="5113338" algn="l"/>
                <a:tab pos="5557838" algn="l"/>
              </a:tabLst>
            </a:pPr>
            <a:r>
              <a:rPr lang="de-DE" sz="2000" dirty="0">
                <a:solidFill>
                  <a:schemeClr val="accent1"/>
                </a:solidFill>
                <a:latin typeface="Corbel" panose="020B0503020204020204" pitchFamily="34" charset="0"/>
              </a:rPr>
              <a:t>Nordsee und Schwarzes Meer</a:t>
            </a:r>
            <a:endParaRPr lang="de-AT" sz="2000" dirty="0">
              <a:solidFill>
                <a:schemeClr val="accent1"/>
              </a:solidFill>
              <a:latin typeface="Corbel" panose="020B0503020204020204" pitchFamily="34" charset="0"/>
            </a:endParaRPr>
          </a:p>
          <a:p>
            <a:pPr marL="808038" indent="-536575">
              <a:buSzPct val="100000"/>
              <a:buAutoNum type="alphaLcParenR"/>
              <a:tabLst>
                <a:tab pos="2509838" algn="l"/>
                <a:tab pos="3051175" algn="l"/>
                <a:tab pos="5113338" algn="l"/>
                <a:tab pos="5557838" algn="l"/>
              </a:tabLst>
            </a:pPr>
            <a:r>
              <a:rPr lang="de-AT" sz="2000" dirty="0">
                <a:solidFill>
                  <a:schemeClr val="accent1"/>
                </a:solidFill>
                <a:latin typeface="Corbel" panose="020B0503020204020204" pitchFamily="34" charset="0"/>
              </a:rPr>
              <a:t>Ostsee und Schwarzes Meer</a:t>
            </a:r>
          </a:p>
          <a:p>
            <a:pPr marL="808038" indent="-536575">
              <a:buSzPct val="100000"/>
              <a:buAutoNum type="alphaLcParenR"/>
              <a:tabLst>
                <a:tab pos="2509838" algn="l"/>
                <a:tab pos="3051175" algn="l"/>
                <a:tab pos="5113338" algn="l"/>
                <a:tab pos="5557838" algn="l"/>
              </a:tabLst>
            </a:pPr>
            <a:r>
              <a:rPr lang="de-AT" sz="2000" dirty="0">
                <a:solidFill>
                  <a:schemeClr val="accent1"/>
                </a:solidFill>
                <a:latin typeface="Corbel" panose="020B0503020204020204" pitchFamily="34" charset="0"/>
              </a:rPr>
              <a:t>Nordsee und Mittelmeer</a:t>
            </a:r>
            <a:endParaRPr lang="de-DE" sz="20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49</a:t>
            </a:fld>
            <a:endParaRPr lang="de-AT" dirty="0">
              <a:solidFill>
                <a:prstClr val="white"/>
              </a:solidFill>
            </a:endParaRPr>
          </a:p>
        </p:txBody>
      </p:sp>
      <p:sp>
        <p:nvSpPr>
          <p:cNvPr id="6" name="Ellipse 5"/>
          <p:cNvSpPr/>
          <p:nvPr/>
        </p:nvSpPr>
        <p:spPr>
          <a:xfrm>
            <a:off x="611560" y="3789040"/>
            <a:ext cx="3960440"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p:cNvSpPr/>
          <p:nvPr/>
        </p:nvSpPr>
        <p:spPr>
          <a:xfrm>
            <a:off x="4718803" y="4725144"/>
            <a:ext cx="4572000" cy="215444"/>
          </a:xfrm>
          <a:prstGeom prst="rect">
            <a:avLst/>
          </a:prstGeom>
        </p:spPr>
        <p:txBody>
          <a:bodyPr>
            <a:spAutoFit/>
          </a:bodyPr>
          <a:lstStyle/>
          <a:p>
            <a:r>
              <a:rPr lang="de-AT" sz="800" dirty="0">
                <a:solidFill>
                  <a:schemeClr val="accent1"/>
                </a:solidFill>
                <a:latin typeface="Corbel" panose="020B0503020204020204" pitchFamily="34" charset="0"/>
              </a:rPr>
              <a:t>Quelle: viadonau, Inland Navigation Europe</a:t>
            </a:r>
          </a:p>
        </p:txBody>
      </p:sp>
    </p:spTree>
    <p:extLst>
      <p:ext uri="{BB962C8B-B14F-4D97-AF65-F5344CB8AC3E}">
        <p14:creationId xmlns:p14="http://schemas.microsoft.com/office/powerpoint/2010/main" val="29177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err="1">
                <a:solidFill>
                  <a:schemeClr val="accent1"/>
                </a:solidFill>
                <a:latin typeface="Corbel" panose="020B0503020204020204" pitchFamily="34" charset="0"/>
              </a:rPr>
              <a:t>Internationale</a:t>
            </a:r>
            <a:r>
              <a:rPr lang="en-US" b="1" dirty="0">
                <a:solidFill>
                  <a:schemeClr val="accent1"/>
                </a:solidFill>
                <a:latin typeface="Corbel" panose="020B0503020204020204" pitchFamily="34" charset="0"/>
              </a:rPr>
              <a:t> </a:t>
            </a:r>
            <a:r>
              <a:rPr lang="en-US" b="1" dirty="0" err="1">
                <a:solidFill>
                  <a:schemeClr val="accent1"/>
                </a:solidFill>
                <a:latin typeface="Corbel" panose="020B0503020204020204" pitchFamily="34" charset="0"/>
              </a:rPr>
              <a:t>Wasserstraßen</a:t>
            </a:r>
            <a:endParaRPr lang="en-US" sz="2200" b="0"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421489724"/>
              </p:ext>
            </p:extLst>
          </p:nvPr>
        </p:nvGraphicFramePr>
        <p:xfrm>
          <a:off x="1302296" y="1916832"/>
          <a:ext cx="682744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3164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endParaRPr lang="en-US" sz="2200" b="0"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50</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2364958050"/>
              </p:ext>
            </p:extLst>
          </p:nvPr>
        </p:nvGraphicFramePr>
        <p:xfrm>
          <a:off x="1403648" y="2060848"/>
          <a:ext cx="640871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611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dirty="0">
                <a:solidFill>
                  <a:schemeClr val="accent1"/>
                </a:solidFill>
                <a:latin typeface="Corbel" panose="020B0503020204020204" pitchFamily="34" charset="0"/>
              </a:rPr>
              <a:t>Überblick</a:t>
            </a:r>
            <a:br>
              <a:rPr lang="en-GB"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GB" sz="2400" b="0" dirty="0">
                <a:solidFill>
                  <a:schemeClr val="accent1"/>
                </a:solidFill>
                <a:latin typeface="Corbel" panose="020B0503020204020204" pitchFamily="34" charset="0"/>
              </a:rPr>
              <a:t> in </a:t>
            </a:r>
            <a:r>
              <a:rPr lang="en-GB" sz="2400" b="0" dirty="0" err="1">
                <a:solidFill>
                  <a:schemeClr val="accent1"/>
                </a:solidFill>
                <a:latin typeface="Corbel" panose="020B0503020204020204" pitchFamily="34" charset="0"/>
              </a:rPr>
              <a:t>Asien</a:t>
            </a:r>
            <a:endParaRPr lang="en-GB" sz="24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72816"/>
            <a:ext cx="4474841" cy="4776192"/>
          </a:xfrm>
        </p:spPr>
        <p:txBody>
          <a:bodyPr>
            <a:noAutofit/>
          </a:bodyPr>
          <a:lstStyle/>
          <a:p>
            <a:pPr>
              <a:spcBef>
                <a:spcPts val="600"/>
              </a:spcBef>
              <a:buClr>
                <a:srgbClr val="189BC4"/>
              </a:buClr>
            </a:pPr>
            <a:endParaRPr lang="de-AT" sz="1800" b="1" dirty="0">
              <a:solidFill>
                <a:srgbClr val="189BC4"/>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geographische Unterschiede</a:t>
            </a:r>
          </a:p>
          <a:p>
            <a:pPr lvl="1">
              <a:spcBef>
                <a:spcPts val="600"/>
              </a:spcBef>
              <a:buClr>
                <a:srgbClr val="189BC4"/>
              </a:buClr>
              <a:buFont typeface="Symbol" panose="05050102010706020507" pitchFamily="18" charset="2"/>
              <a:buChar char="-"/>
            </a:pPr>
            <a:endParaRPr lang="de-AT" sz="1600" b="1" dirty="0">
              <a:solidFill>
                <a:srgbClr val="189BC4"/>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de-AT" sz="1600" b="1" dirty="0">
              <a:solidFill>
                <a:srgbClr val="189BC4"/>
              </a:solidFill>
              <a:latin typeface="Corbel" panose="020B0503020204020204" pitchFamily="34" charset="0"/>
            </a:endParaRPr>
          </a:p>
          <a:p>
            <a:pPr lvl="1">
              <a:spcBef>
                <a:spcPts val="600"/>
              </a:spcBef>
              <a:buClr>
                <a:srgbClr val="189BC4"/>
              </a:buClr>
              <a:buFont typeface="Symbol" panose="05050102010706020507" pitchFamily="18" charset="2"/>
              <a:buChar char="-"/>
            </a:pPr>
            <a:r>
              <a:rPr lang="de-AT" sz="1600" b="1" dirty="0">
                <a:solidFill>
                  <a:srgbClr val="189BC4"/>
                </a:solidFill>
                <a:latin typeface="Corbel" panose="020B0503020204020204" pitchFamily="34" charset="0"/>
              </a:rPr>
              <a:t>Süden: </a:t>
            </a:r>
            <a:r>
              <a:rPr lang="de-AT" sz="1600" dirty="0">
                <a:solidFill>
                  <a:schemeClr val="accent1"/>
                </a:solidFill>
                <a:latin typeface="Corbel" panose="020B0503020204020204" pitchFamily="34" charset="0"/>
              </a:rPr>
              <a:t>größere Flüsse, Fahrwasserbedingungen sind</a:t>
            </a:r>
            <a:br>
              <a:rPr lang="de-AT" sz="1600" dirty="0">
                <a:solidFill>
                  <a:schemeClr val="accent1"/>
                </a:solidFill>
                <a:latin typeface="Corbel" panose="020B0503020204020204" pitchFamily="34" charset="0"/>
              </a:rPr>
            </a:br>
            <a:r>
              <a:rPr lang="de-AT" sz="1600" dirty="0">
                <a:solidFill>
                  <a:schemeClr val="accent1"/>
                </a:solidFill>
                <a:latin typeface="Corbel" panose="020B0503020204020204" pitchFamily="34" charset="0"/>
              </a:rPr>
              <a:t>ganzjährig stabil und eisfrei</a:t>
            </a:r>
          </a:p>
          <a:p>
            <a:pPr lvl="1">
              <a:spcBef>
                <a:spcPts val="600"/>
              </a:spcBef>
              <a:buClr>
                <a:srgbClr val="189BC4"/>
              </a:buClr>
              <a:buFont typeface="Symbol" panose="05050102010706020507" pitchFamily="18" charset="2"/>
              <a:buChar char="-"/>
            </a:pPr>
            <a:endParaRPr lang="de-AT" sz="16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r>
              <a:rPr lang="de-AT" sz="1600" b="1" dirty="0">
                <a:solidFill>
                  <a:srgbClr val="189BC4"/>
                </a:solidFill>
                <a:latin typeface="Corbel" panose="020B0503020204020204" pitchFamily="34" charset="0"/>
              </a:rPr>
              <a:t>Norden: </a:t>
            </a:r>
            <a:r>
              <a:rPr lang="de-AT" sz="1600" dirty="0">
                <a:solidFill>
                  <a:schemeClr val="accent1"/>
                </a:solidFill>
                <a:latin typeface="Corbel" panose="020B0503020204020204" pitchFamily="34" charset="0"/>
              </a:rPr>
              <a:t>kleinere Flüsse, Fahrwasserbedingungen sind</a:t>
            </a:r>
            <a:br>
              <a:rPr lang="de-AT" sz="1600" dirty="0">
                <a:solidFill>
                  <a:schemeClr val="accent1"/>
                </a:solidFill>
                <a:latin typeface="Corbel" panose="020B0503020204020204" pitchFamily="34" charset="0"/>
              </a:rPr>
            </a:br>
            <a:r>
              <a:rPr lang="de-AT" sz="1600" dirty="0">
                <a:solidFill>
                  <a:schemeClr val="accent1"/>
                </a:solidFill>
                <a:latin typeface="Corbel" panose="020B0503020204020204" pitchFamily="34" charset="0"/>
              </a:rPr>
              <a:t>nicht stabil, Eis im Winter</a:t>
            </a:r>
            <a:endParaRPr lang="en-GB" sz="1600" dirty="0">
              <a:solidFill>
                <a:schemeClr val="accent1"/>
              </a:solidFill>
              <a:latin typeface="Corbel" panose="020B0503020204020204" pitchFamily="34" charset="0"/>
              <a:sym typeface="Wingdings" panose="05000000000000000000" pitchFamily="2" charset="2"/>
            </a:endParaRPr>
          </a:p>
          <a:p>
            <a:pPr lvl="1">
              <a:spcBef>
                <a:spcPts val="600"/>
              </a:spcBef>
              <a:buClr>
                <a:srgbClr val="189BC4"/>
              </a:buClr>
              <a:buFont typeface="Symbol" panose="05050102010706020507" pitchFamily="18" charset="2"/>
              <a:buChar char="-"/>
            </a:pPr>
            <a:endParaRPr lang="de-AT" sz="16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de-AT" sz="1600" b="1" dirty="0">
              <a:solidFill>
                <a:srgbClr val="189BC4"/>
              </a:solidFill>
              <a:latin typeface="Corbel" panose="020B0503020204020204" pitchFamily="34" charset="0"/>
            </a:endParaRPr>
          </a:p>
          <a:p>
            <a:pPr marL="274320" lvl="1" indent="0">
              <a:spcBef>
                <a:spcPts val="600"/>
              </a:spcBef>
              <a:buClr>
                <a:srgbClr val="189BC4"/>
              </a:buClr>
              <a:buNone/>
            </a:pPr>
            <a:endParaRPr lang="de-AT" sz="1600" b="1" dirty="0">
              <a:solidFill>
                <a:srgbClr val="189BC4"/>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51</a:t>
            </a:fld>
            <a:endParaRPr lang="de-AT" dirty="0">
              <a:solidFill>
                <a:prstClr val="white"/>
              </a:solidFill>
            </a:endParaRPr>
          </a:p>
        </p:txBody>
      </p:sp>
      <p:sp>
        <p:nvSpPr>
          <p:cNvPr id="7" name="TextBox 5"/>
          <p:cNvSpPr txBox="1"/>
          <p:nvPr/>
        </p:nvSpPr>
        <p:spPr>
          <a:xfrm>
            <a:off x="5211980" y="5350834"/>
            <a:ext cx="1008112" cy="215444"/>
          </a:xfrm>
          <a:prstGeom prst="rect">
            <a:avLst/>
          </a:prstGeom>
          <a:noFill/>
        </p:spPr>
        <p:txBody>
          <a:bodyPr wrap="square" rtlCol="0">
            <a:spAutoFit/>
          </a:bodyPr>
          <a:lstStyle/>
          <a:p>
            <a:r>
              <a:rPr lang="de-DE" sz="800" dirty="0">
                <a:solidFill>
                  <a:schemeClr val="accent1"/>
                </a:solidFill>
              </a:rPr>
              <a:t>Quelle: </a:t>
            </a:r>
            <a:r>
              <a:rPr lang="de-DE" sz="800" dirty="0" err="1">
                <a:solidFill>
                  <a:schemeClr val="accent1"/>
                </a:solidFill>
              </a:rPr>
              <a:t>pixabay</a:t>
            </a:r>
            <a:endParaRPr lang="en-US" sz="800" dirty="0">
              <a:solidFill>
                <a:schemeClr val="accent1"/>
              </a:solidFill>
            </a:endParaRP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1980" y="2698248"/>
            <a:ext cx="2699072" cy="2925328"/>
          </a:xfrm>
          <a:prstGeom prst="rect">
            <a:avLst/>
          </a:prstGeom>
        </p:spPr>
      </p:pic>
    </p:spTree>
    <p:extLst>
      <p:ext uri="{BB962C8B-B14F-4D97-AF65-F5344CB8AC3E}">
        <p14:creationId xmlns:p14="http://schemas.microsoft.com/office/powerpoint/2010/main" val="4156963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dirty="0">
                <a:solidFill>
                  <a:schemeClr val="accent1"/>
                </a:solidFill>
                <a:latin typeface="Corbel" panose="020B0503020204020204" pitchFamily="34" charset="0"/>
              </a:rPr>
              <a:t>Überblick</a:t>
            </a:r>
            <a:br>
              <a:rPr lang="en-GB"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GB" sz="2400" b="0" dirty="0">
                <a:solidFill>
                  <a:schemeClr val="accent1"/>
                </a:solidFill>
                <a:latin typeface="Corbel" panose="020B0503020204020204" pitchFamily="34" charset="0"/>
              </a:rPr>
              <a:t> in </a:t>
            </a:r>
            <a:r>
              <a:rPr lang="en-GB" sz="2400" b="0" dirty="0" err="1">
                <a:solidFill>
                  <a:schemeClr val="accent1"/>
                </a:solidFill>
                <a:latin typeface="Corbel" panose="020B0503020204020204" pitchFamily="34" charset="0"/>
              </a:rPr>
              <a:t>Asien</a:t>
            </a:r>
            <a:endParaRPr lang="en-GB" sz="24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72816"/>
            <a:ext cx="7139136" cy="1944216"/>
          </a:xfrm>
        </p:spPr>
        <p:txBody>
          <a:bodyPr>
            <a:noAutofit/>
          </a:bodyPr>
          <a:lstStyle/>
          <a:p>
            <a:pPr>
              <a:spcBef>
                <a:spcPts val="600"/>
              </a:spcBef>
              <a:buClr>
                <a:srgbClr val="189BC4"/>
              </a:buClr>
            </a:pPr>
            <a:r>
              <a:rPr lang="de-AT" sz="1800" b="1" dirty="0">
                <a:solidFill>
                  <a:srgbClr val="189BC4"/>
                </a:solidFill>
                <a:latin typeface="Corbel" panose="020B0503020204020204" pitchFamily="34" charset="0"/>
              </a:rPr>
              <a:t>größtes</a:t>
            </a:r>
            <a:r>
              <a:rPr lang="en-GB" sz="1800" b="1" dirty="0">
                <a:solidFill>
                  <a:srgbClr val="189BC4"/>
                </a:solidFill>
                <a:latin typeface="Corbel" panose="020B0503020204020204" pitchFamily="34" charset="0"/>
              </a:rPr>
              <a:t> </a:t>
            </a:r>
            <a:r>
              <a:rPr lang="de-AT" sz="1800" b="1" dirty="0">
                <a:solidFill>
                  <a:srgbClr val="189BC4"/>
                </a:solidFill>
                <a:latin typeface="Corbel" panose="020B0503020204020204" pitchFamily="34" charset="0"/>
              </a:rPr>
              <a:t>Binnenwasserstraßennetz – China:</a:t>
            </a:r>
            <a:endParaRPr lang="de-AT" sz="16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befahrbare Länge: 110.000 km</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besteht aus mehr als 5.000 Flüsse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2.000 Binnenhäfen</a:t>
            </a:r>
          </a:p>
          <a:p>
            <a:pPr lvl="1">
              <a:spcBef>
                <a:spcPts val="600"/>
              </a:spcBef>
              <a:buClr>
                <a:srgbClr val="189BC4"/>
              </a:buClr>
              <a:buFont typeface="Symbol" panose="05050102010706020507" pitchFamily="18" charset="2"/>
              <a:buChar char="-"/>
            </a:pPr>
            <a:endParaRPr lang="de-AT" sz="1800" dirty="0">
              <a:solidFill>
                <a:schemeClr val="accent1"/>
              </a:solidFill>
              <a:latin typeface="Corbel" panose="020B0503020204020204" pitchFamily="34" charset="0"/>
              <a:sym typeface="Wingdings" panose="05000000000000000000" pitchFamily="2" charset="2"/>
            </a:endParaRPr>
          </a:p>
          <a:p>
            <a:pPr>
              <a:spcBef>
                <a:spcPts val="600"/>
              </a:spcBef>
              <a:buClr>
                <a:srgbClr val="189BC4"/>
              </a:buClr>
            </a:pPr>
            <a:r>
              <a:rPr lang="de-AT" sz="1800" dirty="0">
                <a:solidFill>
                  <a:schemeClr val="accent1"/>
                </a:solidFill>
                <a:latin typeface="Corbel" panose="020B0503020204020204" pitchFamily="34" charset="0"/>
                <a:sym typeface="Wingdings" panose="05000000000000000000" pitchFamily="2" charset="2"/>
              </a:rPr>
              <a:t>höchster Containerumschlag im Vergleich zu Häfen auf globaler Ebene</a:t>
            </a:r>
            <a:endParaRPr lang="en-GB" sz="1800" dirty="0">
              <a:solidFill>
                <a:schemeClr val="accent1"/>
              </a:solidFill>
              <a:latin typeface="Corbel" panose="020B0503020204020204" pitchFamily="34" charset="0"/>
              <a:sym typeface="Wingdings" panose="05000000000000000000" pitchFamily="2" charset="2"/>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52</a:t>
            </a:fld>
            <a:endParaRPr lang="de-AT" dirty="0">
              <a:solidFill>
                <a:prstClr val="white"/>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3049903930"/>
              </p:ext>
            </p:extLst>
          </p:nvPr>
        </p:nvGraphicFramePr>
        <p:xfrm>
          <a:off x="4990728" y="3854152"/>
          <a:ext cx="3672408" cy="2486664"/>
        </p:xfrm>
        <a:graphic>
          <a:graphicData uri="http://schemas.openxmlformats.org/drawingml/2006/table">
            <a:tbl>
              <a:tblPr>
                <a:tableStyleId>{F5AB1C69-6EDB-4FF4-983F-18BD219EF322}</a:tableStyleId>
              </a:tblPr>
              <a:tblGrid>
                <a:gridCol w="1285343">
                  <a:extLst>
                    <a:ext uri="{9D8B030D-6E8A-4147-A177-3AD203B41FA5}">
                      <a16:colId xmlns:a16="http://schemas.microsoft.com/office/drawing/2014/main" val="578838615"/>
                    </a:ext>
                  </a:extLst>
                </a:gridCol>
                <a:gridCol w="1242969">
                  <a:extLst>
                    <a:ext uri="{9D8B030D-6E8A-4147-A177-3AD203B41FA5}">
                      <a16:colId xmlns:a16="http://schemas.microsoft.com/office/drawing/2014/main" val="839487386"/>
                    </a:ext>
                  </a:extLst>
                </a:gridCol>
                <a:gridCol w="1144096">
                  <a:extLst>
                    <a:ext uri="{9D8B030D-6E8A-4147-A177-3AD203B41FA5}">
                      <a16:colId xmlns:a16="http://schemas.microsoft.com/office/drawing/2014/main" val="1428494218"/>
                    </a:ext>
                  </a:extLst>
                </a:gridCol>
              </a:tblGrid>
              <a:tr h="190500">
                <a:tc gridSpan="3">
                  <a:txBody>
                    <a:bodyPr/>
                    <a:lstStyle/>
                    <a:p>
                      <a:pPr algn="ctr" fontAlgn="b">
                        <a:lnSpc>
                          <a:spcPct val="150000"/>
                        </a:lnSpc>
                        <a:spcBef>
                          <a:spcPts val="0"/>
                        </a:spcBef>
                        <a:spcAft>
                          <a:spcPts val="0"/>
                        </a:spcAft>
                      </a:pPr>
                      <a:r>
                        <a:rPr lang="de-AT" sz="1600" b="1" u="none" strike="noStrike" dirty="0">
                          <a:solidFill>
                            <a:schemeClr val="bg1"/>
                          </a:solidFill>
                          <a:effectLst/>
                          <a:latin typeface="Corbel" panose="020B0503020204020204" pitchFamily="34" charset="0"/>
                        </a:rPr>
                        <a:t>Güterverkehr 2018 nach Verkehrsträger</a:t>
                      </a:r>
                      <a:endParaRPr lang="de-AT" sz="1600" b="1" i="0" u="none" strike="noStrike" dirty="0">
                        <a:solidFill>
                          <a:schemeClr val="bg1"/>
                        </a:solidFill>
                        <a:effectLst/>
                        <a:latin typeface="Corbel" panose="020B0503020204020204" pitchFamily="34" charset="0"/>
                      </a:endParaRPr>
                    </a:p>
                  </a:txBody>
                  <a:tcPr marL="9525" marR="9525" marT="9525" marB="0" anchor="ctr">
                    <a:solidFill>
                      <a:schemeClr val="accent3"/>
                    </a:solidFill>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2183603565"/>
                  </a:ext>
                </a:extLst>
              </a:tr>
              <a:tr h="190500">
                <a:tc>
                  <a:txBody>
                    <a:bodyPr/>
                    <a:lstStyle/>
                    <a:p>
                      <a:pPr algn="r" fontAlgn="b">
                        <a:lnSpc>
                          <a:spcPct val="150000"/>
                        </a:lnSpc>
                        <a:spcBef>
                          <a:spcPts val="0"/>
                        </a:spcBef>
                        <a:spcAft>
                          <a:spcPts val="0"/>
                        </a:spcAft>
                      </a:pPr>
                      <a:endParaRPr lang="de-AT" sz="1600" b="0" i="0" u="none" strike="noStrike" dirty="0">
                        <a:solidFill>
                          <a:schemeClr val="accent1"/>
                        </a:solidFill>
                        <a:effectLst/>
                        <a:latin typeface="Corbel" panose="020B0503020204020204" pitchFamily="34" charset="0"/>
                      </a:endParaRPr>
                    </a:p>
                  </a:txBody>
                  <a:tcPr marL="9525" marR="9525" marT="9525" marB="0" anchor="ctr"/>
                </a:tc>
                <a:tc>
                  <a:txBody>
                    <a:bodyPr/>
                    <a:lstStyle/>
                    <a:p>
                      <a:pPr algn="ctr" fontAlgn="b">
                        <a:lnSpc>
                          <a:spcPct val="150000"/>
                        </a:lnSpc>
                        <a:spcBef>
                          <a:spcPts val="0"/>
                        </a:spcBef>
                        <a:spcAft>
                          <a:spcPts val="0"/>
                        </a:spcAft>
                      </a:pPr>
                      <a:r>
                        <a:rPr lang="de-AT" sz="1600" b="1" u="none" strike="noStrike" dirty="0">
                          <a:solidFill>
                            <a:schemeClr val="accent1"/>
                          </a:solidFill>
                          <a:effectLst/>
                          <a:latin typeface="Corbel" panose="020B0503020204020204" pitchFamily="34" charset="0"/>
                        </a:rPr>
                        <a:t>in Mio. t</a:t>
                      </a:r>
                      <a:endParaRPr lang="de-AT" sz="1600" b="1" i="0" u="none" strike="noStrike" dirty="0">
                        <a:solidFill>
                          <a:schemeClr val="accent1"/>
                        </a:solidFill>
                        <a:effectLst/>
                        <a:latin typeface="Corbel" panose="020B0503020204020204" pitchFamily="34" charset="0"/>
                      </a:endParaRPr>
                    </a:p>
                  </a:txBody>
                  <a:tcPr marL="9525" marR="9525" marT="9525" marB="0" anchor="ctr"/>
                </a:tc>
                <a:tc>
                  <a:txBody>
                    <a:bodyPr/>
                    <a:lstStyle/>
                    <a:p>
                      <a:pPr algn="ctr" fontAlgn="b">
                        <a:lnSpc>
                          <a:spcPct val="150000"/>
                        </a:lnSpc>
                        <a:spcBef>
                          <a:spcPts val="0"/>
                        </a:spcBef>
                        <a:spcAft>
                          <a:spcPts val="0"/>
                        </a:spcAft>
                      </a:pPr>
                      <a:r>
                        <a:rPr lang="de-AT" sz="1600" b="1" u="none" strike="noStrike" dirty="0">
                          <a:solidFill>
                            <a:schemeClr val="accent1"/>
                          </a:solidFill>
                          <a:effectLst/>
                          <a:latin typeface="Corbel" panose="020B0503020204020204" pitchFamily="34" charset="0"/>
                        </a:rPr>
                        <a:t>in %</a:t>
                      </a:r>
                      <a:endParaRPr lang="de-AT" sz="1600" b="1" i="0" u="none" strike="noStrike" dirty="0">
                        <a:solidFill>
                          <a:schemeClr val="accent1"/>
                        </a:solidFill>
                        <a:effectLst/>
                        <a:latin typeface="Corbel" panose="020B0503020204020204" pitchFamily="34" charset="0"/>
                      </a:endParaRPr>
                    </a:p>
                  </a:txBody>
                  <a:tcPr marL="9525" marR="9525" marT="9525" marB="0" anchor="ctr"/>
                </a:tc>
                <a:extLst>
                  <a:ext uri="{0D108BD9-81ED-4DB2-BD59-A6C34878D82A}">
                    <a16:rowId xmlns:a16="http://schemas.microsoft.com/office/drawing/2014/main" val="882239916"/>
                  </a:ext>
                </a:extLst>
              </a:tr>
              <a:tr h="190500">
                <a:tc>
                  <a:txBody>
                    <a:bodyPr/>
                    <a:lstStyle/>
                    <a:p>
                      <a:pPr marL="0" algn="l" defTabSz="914400" rtl="0" eaLnBrk="1" fontAlgn="b" latinLnBrk="0" hangingPunct="1">
                        <a:lnSpc>
                          <a:spcPct val="150000"/>
                        </a:lnSpc>
                        <a:spcBef>
                          <a:spcPts val="0"/>
                        </a:spcBef>
                        <a:spcAft>
                          <a:spcPts val="0"/>
                        </a:spcAft>
                      </a:pPr>
                      <a:r>
                        <a:rPr lang="de-AT" sz="1600" kern="1200" dirty="0">
                          <a:solidFill>
                            <a:schemeClr val="accent1"/>
                          </a:solidFill>
                          <a:latin typeface="Corbel" panose="020B0503020204020204" pitchFamily="34" charset="0"/>
                          <a:ea typeface="+mn-ea"/>
                          <a:cs typeface="+mn-cs"/>
                        </a:rPr>
                        <a:t>Schiene</a:t>
                      </a:r>
                    </a:p>
                  </a:txBody>
                  <a:tcPr marL="9525" marR="9525" marT="9525" marB="0" anchor="ctr">
                    <a:solidFill>
                      <a:srgbClr val="FCE2CF"/>
                    </a:solidFill>
                  </a:tcPr>
                </a:tc>
                <a:tc>
                  <a:txBody>
                    <a:bodyPr/>
                    <a:lstStyle/>
                    <a:p>
                      <a:pPr marL="0" algn="r" defTabSz="914400" rtl="0" eaLnBrk="1" fontAlgn="b" latinLnBrk="0" hangingPunct="1">
                        <a:lnSpc>
                          <a:spcPct val="150000"/>
                        </a:lnSpc>
                        <a:spcBef>
                          <a:spcPts val="0"/>
                        </a:spcBef>
                        <a:spcAft>
                          <a:spcPts val="0"/>
                        </a:spcAft>
                      </a:pPr>
                      <a:r>
                        <a:rPr lang="de-AT" sz="1600" u="none" strike="noStrike" dirty="0">
                          <a:solidFill>
                            <a:schemeClr val="accent1"/>
                          </a:solidFill>
                          <a:effectLst/>
                          <a:latin typeface="Corbel" panose="020B0503020204020204" pitchFamily="34" charset="0"/>
                        </a:rPr>
                        <a:t>4.026,31</a:t>
                      </a:r>
                      <a:endParaRPr lang="de-AT" sz="1600" kern="1200" dirty="0">
                        <a:solidFill>
                          <a:schemeClr val="accent1"/>
                        </a:solidFill>
                        <a:latin typeface="Corbel" panose="020B0503020204020204" pitchFamily="34" charset="0"/>
                        <a:ea typeface="+mn-ea"/>
                        <a:cs typeface="+mn-cs"/>
                      </a:endParaRPr>
                    </a:p>
                  </a:txBody>
                  <a:tcPr marL="9525" marR="9525" marT="9525" marB="0" anchor="ctr">
                    <a:solidFill>
                      <a:srgbClr val="FCE2CF"/>
                    </a:solidFill>
                  </a:tcPr>
                </a:tc>
                <a:tc>
                  <a:txBody>
                    <a:bodyPr/>
                    <a:lstStyle/>
                    <a:p>
                      <a:pPr marL="0" algn="r" defTabSz="914400" rtl="0" eaLnBrk="1" fontAlgn="b" latinLnBrk="0" hangingPunct="1">
                        <a:lnSpc>
                          <a:spcPct val="150000"/>
                        </a:lnSpc>
                        <a:spcBef>
                          <a:spcPts val="0"/>
                        </a:spcBef>
                        <a:spcAft>
                          <a:spcPts val="0"/>
                        </a:spcAft>
                      </a:pPr>
                      <a:r>
                        <a:rPr lang="en-US" sz="1600" b="0" i="0" u="none" strike="noStrike" kern="1200" dirty="0">
                          <a:solidFill>
                            <a:schemeClr val="accent1"/>
                          </a:solidFill>
                          <a:effectLst/>
                          <a:latin typeface="Corbel" panose="020B0503020204020204" pitchFamily="34" charset="0"/>
                          <a:ea typeface="+mn-ea"/>
                          <a:cs typeface="+mn-cs"/>
                        </a:rPr>
                        <a:t>7.8%</a:t>
                      </a:r>
                    </a:p>
                  </a:txBody>
                  <a:tcPr marL="7620" marR="7620" marT="7620" marB="0" anchor="b">
                    <a:solidFill>
                      <a:srgbClr val="FCE2CF"/>
                    </a:solidFill>
                  </a:tcPr>
                </a:tc>
                <a:extLst>
                  <a:ext uri="{0D108BD9-81ED-4DB2-BD59-A6C34878D82A}">
                    <a16:rowId xmlns:a16="http://schemas.microsoft.com/office/drawing/2014/main" val="3322823791"/>
                  </a:ext>
                </a:extLst>
              </a:tr>
              <a:tr h="190500">
                <a:tc>
                  <a:txBody>
                    <a:bodyPr/>
                    <a:lstStyle/>
                    <a:p>
                      <a:pPr algn="l" fontAlgn="b">
                        <a:lnSpc>
                          <a:spcPct val="150000"/>
                        </a:lnSpc>
                        <a:spcBef>
                          <a:spcPts val="0"/>
                        </a:spcBef>
                        <a:spcAft>
                          <a:spcPts val="0"/>
                        </a:spcAft>
                      </a:pPr>
                      <a:r>
                        <a:rPr lang="de-AT" sz="1600" u="none" strike="noStrike" dirty="0">
                          <a:solidFill>
                            <a:schemeClr val="accent1"/>
                          </a:solidFill>
                          <a:effectLst/>
                          <a:latin typeface="Corbel" panose="020B0503020204020204" pitchFamily="34" charset="0"/>
                        </a:rPr>
                        <a:t>Straße</a:t>
                      </a:r>
                      <a:endParaRPr lang="de-AT" sz="1600" b="0" i="0" u="none" strike="noStrike" dirty="0">
                        <a:solidFill>
                          <a:schemeClr val="accent1"/>
                        </a:solidFill>
                        <a:effectLst/>
                        <a:latin typeface="Corbel" panose="020B0503020204020204" pitchFamily="34" charset="0"/>
                      </a:endParaRPr>
                    </a:p>
                  </a:txBody>
                  <a:tcPr marL="9525" marR="9525" marT="9525" marB="0" anchor="ctr">
                    <a:solidFill>
                      <a:srgbClr val="FDF1E8"/>
                    </a:solidFill>
                  </a:tcPr>
                </a:tc>
                <a:tc>
                  <a:txBody>
                    <a:bodyPr/>
                    <a:lstStyle/>
                    <a:p>
                      <a:pPr algn="r" fontAlgn="b">
                        <a:lnSpc>
                          <a:spcPct val="150000"/>
                        </a:lnSpc>
                        <a:spcBef>
                          <a:spcPts val="0"/>
                        </a:spcBef>
                        <a:spcAft>
                          <a:spcPts val="0"/>
                        </a:spcAft>
                      </a:pPr>
                      <a:r>
                        <a:rPr lang="de-AT" sz="1600" b="0" i="0" u="none" strike="noStrike" dirty="0">
                          <a:solidFill>
                            <a:schemeClr val="accent1"/>
                          </a:solidFill>
                          <a:effectLst/>
                          <a:latin typeface="Corbel" panose="020B0503020204020204" pitchFamily="34" charset="0"/>
                        </a:rPr>
                        <a:t>39.568,71</a:t>
                      </a:r>
                    </a:p>
                  </a:txBody>
                  <a:tcPr marL="9525" marR="9525" marT="9525" marB="0" anchor="ctr">
                    <a:solidFill>
                      <a:srgbClr val="FDF1E8"/>
                    </a:solidFill>
                  </a:tcPr>
                </a:tc>
                <a:tc>
                  <a:txBody>
                    <a:bodyPr/>
                    <a:lstStyle/>
                    <a:p>
                      <a:pPr marL="0" algn="r" defTabSz="914400" rtl="0" eaLnBrk="1" fontAlgn="b" latinLnBrk="0" hangingPunct="1">
                        <a:lnSpc>
                          <a:spcPct val="150000"/>
                        </a:lnSpc>
                        <a:spcBef>
                          <a:spcPts val="0"/>
                        </a:spcBef>
                        <a:spcAft>
                          <a:spcPts val="0"/>
                        </a:spcAft>
                      </a:pPr>
                      <a:r>
                        <a:rPr lang="en-US" sz="1600" b="0" i="0" u="none" strike="noStrike" kern="1200" dirty="0">
                          <a:solidFill>
                            <a:schemeClr val="accent1"/>
                          </a:solidFill>
                          <a:effectLst/>
                          <a:latin typeface="Corbel" panose="020B0503020204020204" pitchFamily="34" charset="0"/>
                          <a:ea typeface="+mn-ea"/>
                          <a:cs typeface="+mn-cs"/>
                        </a:rPr>
                        <a:t>76.8%</a:t>
                      </a:r>
                    </a:p>
                  </a:txBody>
                  <a:tcPr marL="7620" marR="7620" marT="7620" marB="0" anchor="b">
                    <a:solidFill>
                      <a:srgbClr val="FDF1E8"/>
                    </a:solidFill>
                  </a:tcPr>
                </a:tc>
                <a:extLst>
                  <a:ext uri="{0D108BD9-81ED-4DB2-BD59-A6C34878D82A}">
                    <a16:rowId xmlns:a16="http://schemas.microsoft.com/office/drawing/2014/main" val="2227768814"/>
                  </a:ext>
                </a:extLst>
              </a:tr>
              <a:tr h="190500">
                <a:tc>
                  <a:txBody>
                    <a:bodyPr/>
                    <a:lstStyle/>
                    <a:p>
                      <a:pPr algn="l" fontAlgn="b">
                        <a:lnSpc>
                          <a:spcPct val="150000"/>
                        </a:lnSpc>
                        <a:spcBef>
                          <a:spcPts val="0"/>
                        </a:spcBef>
                        <a:spcAft>
                          <a:spcPts val="0"/>
                        </a:spcAft>
                      </a:pPr>
                      <a:r>
                        <a:rPr lang="de-AT" sz="1600" u="none" strike="noStrike" dirty="0">
                          <a:solidFill>
                            <a:schemeClr val="accent1"/>
                          </a:solidFill>
                          <a:effectLst/>
                          <a:latin typeface="Corbel" panose="020B0503020204020204" pitchFamily="34" charset="0"/>
                        </a:rPr>
                        <a:t>Wasserstraße</a:t>
                      </a:r>
                      <a:endParaRPr lang="de-AT" sz="1600" b="0" i="0" u="none" strike="noStrike" dirty="0">
                        <a:solidFill>
                          <a:schemeClr val="accent1"/>
                        </a:solidFill>
                        <a:effectLst/>
                        <a:latin typeface="Corbel" panose="020B0503020204020204" pitchFamily="34" charset="0"/>
                      </a:endParaRPr>
                    </a:p>
                  </a:txBody>
                  <a:tcPr marL="9525" marR="9525" marT="9525" marB="0" anchor="ctr">
                    <a:solidFill>
                      <a:srgbClr val="FCE2CF"/>
                    </a:solidFill>
                  </a:tcPr>
                </a:tc>
                <a:tc>
                  <a:txBody>
                    <a:bodyPr/>
                    <a:lstStyle/>
                    <a:p>
                      <a:pPr algn="r" fontAlgn="b">
                        <a:lnSpc>
                          <a:spcPct val="150000"/>
                        </a:lnSpc>
                        <a:spcBef>
                          <a:spcPts val="0"/>
                        </a:spcBef>
                        <a:spcAft>
                          <a:spcPts val="0"/>
                        </a:spcAft>
                      </a:pPr>
                      <a:r>
                        <a:rPr lang="de-AT" sz="1600" u="none" strike="noStrike" dirty="0">
                          <a:solidFill>
                            <a:schemeClr val="accent1"/>
                          </a:solidFill>
                          <a:effectLst/>
                          <a:latin typeface="Corbel" panose="020B0503020204020204" pitchFamily="34" charset="0"/>
                        </a:rPr>
                        <a:t>7.026,84</a:t>
                      </a:r>
                      <a:endParaRPr lang="de-AT" sz="1600" b="0" i="0" u="none" strike="noStrike" dirty="0">
                        <a:solidFill>
                          <a:schemeClr val="accent1"/>
                        </a:solidFill>
                        <a:effectLst/>
                        <a:latin typeface="Corbel" panose="020B0503020204020204" pitchFamily="34" charset="0"/>
                      </a:endParaRPr>
                    </a:p>
                  </a:txBody>
                  <a:tcPr marL="9525" marR="9525" marT="9525" marB="0" anchor="ctr">
                    <a:solidFill>
                      <a:srgbClr val="FCE2CF"/>
                    </a:solidFill>
                  </a:tcPr>
                </a:tc>
                <a:tc>
                  <a:txBody>
                    <a:bodyPr/>
                    <a:lstStyle/>
                    <a:p>
                      <a:pPr marL="0" algn="r" defTabSz="914400" rtl="0" eaLnBrk="1" fontAlgn="b" latinLnBrk="0" hangingPunct="1">
                        <a:lnSpc>
                          <a:spcPct val="150000"/>
                        </a:lnSpc>
                        <a:spcBef>
                          <a:spcPts val="0"/>
                        </a:spcBef>
                        <a:spcAft>
                          <a:spcPts val="0"/>
                        </a:spcAft>
                      </a:pPr>
                      <a:r>
                        <a:rPr lang="en-US" sz="1600" b="0" i="0" u="none" strike="noStrike" kern="1200" dirty="0">
                          <a:solidFill>
                            <a:schemeClr val="accent1"/>
                          </a:solidFill>
                          <a:effectLst/>
                          <a:latin typeface="Corbel" panose="020B0503020204020204" pitchFamily="34" charset="0"/>
                          <a:ea typeface="+mn-ea"/>
                          <a:cs typeface="+mn-cs"/>
                        </a:rPr>
                        <a:t>13.6%</a:t>
                      </a:r>
                    </a:p>
                  </a:txBody>
                  <a:tcPr marL="7620" marR="7620" marT="7620" marB="0" anchor="b">
                    <a:solidFill>
                      <a:srgbClr val="FCE2CF"/>
                    </a:solidFill>
                  </a:tcPr>
                </a:tc>
                <a:extLst>
                  <a:ext uri="{0D108BD9-81ED-4DB2-BD59-A6C34878D82A}">
                    <a16:rowId xmlns:a16="http://schemas.microsoft.com/office/drawing/2014/main" val="291497180"/>
                  </a:ext>
                </a:extLst>
              </a:tr>
              <a:tr h="190500">
                <a:tc>
                  <a:txBody>
                    <a:bodyPr/>
                    <a:lstStyle/>
                    <a:p>
                      <a:pPr algn="l" fontAlgn="b">
                        <a:lnSpc>
                          <a:spcPct val="150000"/>
                        </a:lnSpc>
                        <a:spcBef>
                          <a:spcPts val="0"/>
                        </a:spcBef>
                        <a:spcAft>
                          <a:spcPts val="0"/>
                        </a:spcAft>
                      </a:pPr>
                      <a:r>
                        <a:rPr lang="de-AT" sz="1600" u="none" strike="noStrike" dirty="0">
                          <a:solidFill>
                            <a:schemeClr val="accent1"/>
                          </a:solidFill>
                          <a:effectLst/>
                          <a:latin typeface="Corbel" panose="020B0503020204020204" pitchFamily="34" charset="0"/>
                        </a:rPr>
                        <a:t>Luft</a:t>
                      </a:r>
                      <a:endParaRPr lang="de-AT" sz="1600" b="0" i="0" u="none" strike="noStrike" dirty="0">
                        <a:solidFill>
                          <a:schemeClr val="accent1"/>
                        </a:solidFill>
                        <a:effectLst/>
                        <a:latin typeface="Corbel" panose="020B0503020204020204" pitchFamily="34" charset="0"/>
                      </a:endParaRPr>
                    </a:p>
                  </a:txBody>
                  <a:tcPr marL="9525" marR="9525" marT="9525" marB="0" anchor="ctr"/>
                </a:tc>
                <a:tc>
                  <a:txBody>
                    <a:bodyPr/>
                    <a:lstStyle/>
                    <a:p>
                      <a:pPr algn="r" fontAlgn="b">
                        <a:lnSpc>
                          <a:spcPct val="150000"/>
                        </a:lnSpc>
                        <a:spcBef>
                          <a:spcPts val="0"/>
                        </a:spcBef>
                        <a:spcAft>
                          <a:spcPts val="0"/>
                        </a:spcAft>
                      </a:pPr>
                      <a:r>
                        <a:rPr lang="de-AT" sz="1600" u="none" strike="noStrike" dirty="0">
                          <a:solidFill>
                            <a:schemeClr val="accent1"/>
                          </a:solidFill>
                          <a:effectLst/>
                          <a:latin typeface="Corbel" panose="020B0503020204020204" pitchFamily="34" charset="0"/>
                        </a:rPr>
                        <a:t>7,7</a:t>
                      </a:r>
                      <a:endParaRPr lang="de-AT" sz="1600" b="0" i="0" u="none" strike="noStrike" dirty="0">
                        <a:solidFill>
                          <a:schemeClr val="accent1"/>
                        </a:solidFill>
                        <a:effectLst/>
                        <a:latin typeface="Corbel" panose="020B0503020204020204" pitchFamily="34" charset="0"/>
                      </a:endParaRPr>
                    </a:p>
                  </a:txBody>
                  <a:tcPr marL="9525" marR="9525" marT="9525" marB="0" anchor="ctr"/>
                </a:tc>
                <a:tc>
                  <a:txBody>
                    <a:bodyPr/>
                    <a:lstStyle/>
                    <a:p>
                      <a:pPr marL="0" algn="r" defTabSz="914400" rtl="0" eaLnBrk="1" fontAlgn="b" latinLnBrk="0" hangingPunct="1">
                        <a:lnSpc>
                          <a:spcPct val="150000"/>
                        </a:lnSpc>
                        <a:spcBef>
                          <a:spcPts val="0"/>
                        </a:spcBef>
                        <a:spcAft>
                          <a:spcPts val="0"/>
                        </a:spcAft>
                      </a:pPr>
                      <a:r>
                        <a:rPr lang="en-US" sz="1600" b="0" i="0" u="none" strike="noStrike" kern="1200" dirty="0">
                          <a:solidFill>
                            <a:schemeClr val="accent1"/>
                          </a:solidFill>
                          <a:effectLst/>
                          <a:latin typeface="Corbel" panose="020B0503020204020204" pitchFamily="34" charset="0"/>
                          <a:ea typeface="+mn-ea"/>
                          <a:cs typeface="+mn-cs"/>
                        </a:rPr>
                        <a:t>0.015%</a:t>
                      </a:r>
                    </a:p>
                  </a:txBody>
                  <a:tcPr marL="7620" marR="7620" marT="7620" marB="0" anchor="b"/>
                </a:tc>
                <a:extLst>
                  <a:ext uri="{0D108BD9-81ED-4DB2-BD59-A6C34878D82A}">
                    <a16:rowId xmlns:a16="http://schemas.microsoft.com/office/drawing/2014/main" val="3118070566"/>
                  </a:ext>
                </a:extLst>
              </a:tr>
              <a:tr h="190500">
                <a:tc>
                  <a:txBody>
                    <a:bodyPr/>
                    <a:lstStyle/>
                    <a:p>
                      <a:pPr algn="l" fontAlgn="b">
                        <a:lnSpc>
                          <a:spcPct val="150000"/>
                        </a:lnSpc>
                        <a:spcBef>
                          <a:spcPts val="0"/>
                        </a:spcBef>
                        <a:spcAft>
                          <a:spcPts val="0"/>
                        </a:spcAft>
                      </a:pPr>
                      <a:r>
                        <a:rPr lang="de-AT" sz="1600" u="none" strike="noStrike">
                          <a:solidFill>
                            <a:schemeClr val="accent1"/>
                          </a:solidFill>
                          <a:effectLst/>
                          <a:latin typeface="Corbel" panose="020B0503020204020204" pitchFamily="34" charset="0"/>
                        </a:rPr>
                        <a:t>Pipeline</a:t>
                      </a:r>
                      <a:endParaRPr lang="de-AT" sz="1600" b="0" i="0" u="none" strike="noStrike">
                        <a:solidFill>
                          <a:schemeClr val="accent1"/>
                        </a:solidFill>
                        <a:effectLst/>
                        <a:latin typeface="Corbel" panose="020B0503020204020204" pitchFamily="34" charset="0"/>
                      </a:endParaRPr>
                    </a:p>
                  </a:txBody>
                  <a:tcPr marL="9525" marR="9525" marT="9525" marB="0" anchor="ctr">
                    <a:solidFill>
                      <a:srgbClr val="FCE2CF"/>
                    </a:solidFill>
                  </a:tcPr>
                </a:tc>
                <a:tc>
                  <a:txBody>
                    <a:bodyPr/>
                    <a:lstStyle/>
                    <a:p>
                      <a:pPr algn="r" fontAlgn="b">
                        <a:lnSpc>
                          <a:spcPct val="150000"/>
                        </a:lnSpc>
                        <a:spcBef>
                          <a:spcPts val="0"/>
                        </a:spcBef>
                        <a:spcAft>
                          <a:spcPts val="0"/>
                        </a:spcAft>
                      </a:pPr>
                      <a:r>
                        <a:rPr lang="de-AT" sz="1600" b="0" i="0" u="none" strike="noStrike" dirty="0">
                          <a:solidFill>
                            <a:schemeClr val="accent1"/>
                          </a:solidFill>
                          <a:effectLst/>
                          <a:latin typeface="Corbel" panose="020B0503020204020204" pitchFamily="34" charset="0"/>
                        </a:rPr>
                        <a:t>898,07</a:t>
                      </a:r>
                    </a:p>
                  </a:txBody>
                  <a:tcPr marL="9525" marR="9525" marT="9525" marB="0" anchor="ctr">
                    <a:solidFill>
                      <a:srgbClr val="FCE2CF"/>
                    </a:solidFill>
                  </a:tcPr>
                </a:tc>
                <a:tc>
                  <a:txBody>
                    <a:bodyPr/>
                    <a:lstStyle/>
                    <a:p>
                      <a:pPr marL="0" algn="r" defTabSz="914400" rtl="0" eaLnBrk="1" fontAlgn="b" latinLnBrk="0" hangingPunct="1">
                        <a:lnSpc>
                          <a:spcPct val="150000"/>
                        </a:lnSpc>
                        <a:spcBef>
                          <a:spcPts val="0"/>
                        </a:spcBef>
                        <a:spcAft>
                          <a:spcPts val="0"/>
                        </a:spcAft>
                      </a:pPr>
                      <a:r>
                        <a:rPr lang="en-US" sz="1600" b="0" i="0" u="none" strike="noStrike" kern="1200" dirty="0">
                          <a:solidFill>
                            <a:schemeClr val="accent1"/>
                          </a:solidFill>
                          <a:effectLst/>
                          <a:latin typeface="Corbel" panose="020B0503020204020204" pitchFamily="34" charset="0"/>
                          <a:ea typeface="+mn-ea"/>
                          <a:cs typeface="+mn-cs"/>
                        </a:rPr>
                        <a:t>1.7%</a:t>
                      </a:r>
                    </a:p>
                  </a:txBody>
                  <a:tcPr marL="7620" marR="7620" marT="7620" marB="0" anchor="b">
                    <a:solidFill>
                      <a:srgbClr val="FCE2CF"/>
                    </a:solidFill>
                  </a:tcPr>
                </a:tc>
                <a:extLst>
                  <a:ext uri="{0D108BD9-81ED-4DB2-BD59-A6C34878D82A}">
                    <a16:rowId xmlns:a16="http://schemas.microsoft.com/office/drawing/2014/main" val="3751761268"/>
                  </a:ext>
                </a:extLst>
              </a:tr>
              <a:tr h="190500">
                <a:tc>
                  <a:txBody>
                    <a:bodyPr/>
                    <a:lstStyle/>
                    <a:p>
                      <a:pPr algn="l" fontAlgn="b">
                        <a:lnSpc>
                          <a:spcPct val="150000"/>
                        </a:lnSpc>
                        <a:spcBef>
                          <a:spcPts val="0"/>
                        </a:spcBef>
                        <a:spcAft>
                          <a:spcPts val="0"/>
                        </a:spcAft>
                      </a:pPr>
                      <a:r>
                        <a:rPr lang="de-AT" sz="1600" b="1" u="none" strike="noStrike" dirty="0">
                          <a:solidFill>
                            <a:schemeClr val="accent1"/>
                          </a:solidFill>
                          <a:effectLst/>
                          <a:latin typeface="Corbel" panose="020B0503020204020204" pitchFamily="34" charset="0"/>
                        </a:rPr>
                        <a:t>Gesamt</a:t>
                      </a:r>
                      <a:endParaRPr lang="de-AT" sz="1600" b="1" i="0" u="none" strike="noStrike" dirty="0">
                        <a:solidFill>
                          <a:schemeClr val="accent1"/>
                        </a:solidFill>
                        <a:effectLst/>
                        <a:latin typeface="Corbel" panose="020B0503020204020204" pitchFamily="34" charset="0"/>
                      </a:endParaRPr>
                    </a:p>
                  </a:txBody>
                  <a:tcPr marL="9525" marR="9525" marT="9525" marB="0" anchor="ctr"/>
                </a:tc>
                <a:tc>
                  <a:txBody>
                    <a:bodyPr/>
                    <a:lstStyle/>
                    <a:p>
                      <a:pPr algn="r" fontAlgn="b">
                        <a:lnSpc>
                          <a:spcPct val="150000"/>
                        </a:lnSpc>
                        <a:spcBef>
                          <a:spcPts val="0"/>
                        </a:spcBef>
                        <a:spcAft>
                          <a:spcPts val="0"/>
                        </a:spcAft>
                      </a:pPr>
                      <a:r>
                        <a:rPr lang="de-AT" sz="1600" b="1" i="0" u="none" strike="noStrike" dirty="0">
                          <a:solidFill>
                            <a:schemeClr val="accent1"/>
                          </a:solidFill>
                          <a:effectLst/>
                          <a:latin typeface="Corbel" panose="020B0503020204020204" pitchFamily="34" charset="0"/>
                        </a:rPr>
                        <a:t>51.527,63</a:t>
                      </a:r>
                    </a:p>
                  </a:txBody>
                  <a:tcPr marL="9525" marR="9525" marT="9525" marB="0" anchor="ctr"/>
                </a:tc>
                <a:tc>
                  <a:txBody>
                    <a:bodyPr/>
                    <a:lstStyle/>
                    <a:p>
                      <a:pPr algn="r" fontAlgn="b">
                        <a:lnSpc>
                          <a:spcPct val="150000"/>
                        </a:lnSpc>
                        <a:spcBef>
                          <a:spcPts val="0"/>
                        </a:spcBef>
                        <a:spcAft>
                          <a:spcPts val="0"/>
                        </a:spcAft>
                      </a:pPr>
                      <a:r>
                        <a:rPr lang="de-AT" sz="1600" b="1" u="none" strike="noStrike" dirty="0">
                          <a:solidFill>
                            <a:schemeClr val="accent1"/>
                          </a:solidFill>
                          <a:effectLst/>
                          <a:latin typeface="Corbel" panose="020B0503020204020204" pitchFamily="34" charset="0"/>
                        </a:rPr>
                        <a:t>100%</a:t>
                      </a:r>
                      <a:endParaRPr lang="de-AT" sz="1600" b="1" i="0" u="none" strike="noStrike" dirty="0">
                        <a:solidFill>
                          <a:schemeClr val="accent1"/>
                        </a:solidFill>
                        <a:effectLst/>
                        <a:latin typeface="Corbel" panose="020B0503020204020204" pitchFamily="34" charset="0"/>
                      </a:endParaRPr>
                    </a:p>
                  </a:txBody>
                  <a:tcPr marL="9525" marR="9525" marT="9525" marB="0" anchor="ctr"/>
                </a:tc>
                <a:extLst>
                  <a:ext uri="{0D108BD9-81ED-4DB2-BD59-A6C34878D82A}">
                    <a16:rowId xmlns:a16="http://schemas.microsoft.com/office/drawing/2014/main" val="4033820512"/>
                  </a:ext>
                </a:extLst>
              </a:tr>
            </a:tbl>
          </a:graphicData>
        </a:graphic>
      </p:graphicFrame>
      <p:graphicFrame>
        <p:nvGraphicFramePr>
          <p:cNvPr id="8" name="Diagramm 7"/>
          <p:cNvGraphicFramePr>
            <a:graphicFrameLocks/>
          </p:cNvGraphicFramePr>
          <p:nvPr>
            <p:extLst>
              <p:ext uri="{D42A27DB-BD31-4B8C-83A1-F6EECF244321}">
                <p14:modId xmlns:p14="http://schemas.microsoft.com/office/powerpoint/2010/main" val="3657597045"/>
              </p:ext>
            </p:extLst>
          </p:nvPr>
        </p:nvGraphicFramePr>
        <p:xfrm>
          <a:off x="-4440" y="3854152"/>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8174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latin typeface="Corbel" panose="020B0503020204020204" pitchFamily="34" charset="0"/>
              </a:rPr>
              <a:t>Yangtze River</a:t>
            </a:r>
            <a:br>
              <a:rPr lang="en-GB"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GB" sz="2400" b="0" dirty="0">
                <a:solidFill>
                  <a:schemeClr val="accent1"/>
                </a:solidFill>
                <a:latin typeface="Corbel" panose="020B0503020204020204" pitchFamily="34" charset="0"/>
              </a:rPr>
              <a:t> in </a:t>
            </a:r>
            <a:r>
              <a:rPr lang="en-GB" sz="2400" b="0" dirty="0" err="1">
                <a:solidFill>
                  <a:schemeClr val="accent1"/>
                </a:solidFill>
                <a:latin typeface="Corbel" panose="020B0503020204020204" pitchFamily="34" charset="0"/>
              </a:rPr>
              <a:t>Asien</a:t>
            </a:r>
            <a:endParaRPr lang="en-GB" sz="24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36556"/>
            <a:ext cx="5468712" cy="4776192"/>
          </a:xfrm>
        </p:spPr>
        <p:txBody>
          <a:bodyPr>
            <a:normAutofit lnSpcReduction="10000"/>
          </a:bodyPr>
          <a:lstStyle/>
          <a:p>
            <a:pPr>
              <a:spcBef>
                <a:spcPts val="600"/>
              </a:spcBef>
              <a:spcAft>
                <a:spcPts val="2400"/>
              </a:spcAft>
              <a:buClr>
                <a:srgbClr val="189BC4"/>
              </a:buClr>
            </a:pPr>
            <a:r>
              <a:rPr lang="de-AT" sz="1800" dirty="0">
                <a:solidFill>
                  <a:schemeClr val="accent1"/>
                </a:solidFill>
                <a:latin typeface="Corbel" panose="020B0503020204020204" pitchFamily="34" charset="0"/>
              </a:rPr>
              <a:t>„Goldener Wasserweg“</a:t>
            </a:r>
          </a:p>
          <a:p>
            <a:pPr>
              <a:spcBef>
                <a:spcPts val="600"/>
              </a:spcBef>
              <a:spcAft>
                <a:spcPts val="2400"/>
              </a:spcAft>
              <a:buClr>
                <a:srgbClr val="189BC4"/>
              </a:buClr>
            </a:pPr>
            <a:r>
              <a:rPr lang="de-AT" sz="1800" dirty="0">
                <a:solidFill>
                  <a:schemeClr val="accent1"/>
                </a:solidFill>
                <a:latin typeface="Corbel" panose="020B0503020204020204" pitchFamily="34" charset="0"/>
              </a:rPr>
              <a:t>Route: </a:t>
            </a:r>
            <a:r>
              <a:rPr lang="de-AT" sz="1800" b="1" dirty="0">
                <a:solidFill>
                  <a:srgbClr val="189BC4"/>
                </a:solidFill>
                <a:latin typeface="Corbel" panose="020B0503020204020204" pitchFamily="34" charset="0"/>
              </a:rPr>
              <a:t>Himalaya – Shanghai</a:t>
            </a:r>
            <a:endParaRPr lang="de-AT" sz="1800" dirty="0">
              <a:solidFill>
                <a:schemeClr val="accent1"/>
              </a:solidFill>
              <a:latin typeface="Corbel" panose="020B0503020204020204" pitchFamily="34" charset="0"/>
            </a:endParaRPr>
          </a:p>
          <a:p>
            <a:pPr>
              <a:spcBef>
                <a:spcPts val="600"/>
              </a:spcBef>
              <a:spcAft>
                <a:spcPts val="2400"/>
              </a:spcAft>
              <a:buClr>
                <a:srgbClr val="189BC4"/>
              </a:buClr>
            </a:pPr>
            <a:r>
              <a:rPr lang="de-AT" sz="1800" dirty="0">
                <a:solidFill>
                  <a:schemeClr val="accent1"/>
                </a:solidFill>
                <a:latin typeface="Corbel" panose="020B0503020204020204" pitchFamily="34" charset="0"/>
              </a:rPr>
              <a:t>Länge: 6.300 km</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(3. längster und größter Fluss der Welt)</a:t>
            </a:r>
          </a:p>
          <a:p>
            <a:pPr>
              <a:spcBef>
                <a:spcPts val="600"/>
              </a:spcBef>
              <a:spcAft>
                <a:spcPts val="2400"/>
              </a:spcAft>
              <a:buClr>
                <a:srgbClr val="189BC4"/>
              </a:buClr>
            </a:pPr>
            <a:r>
              <a:rPr lang="de-AT" sz="1800" dirty="0">
                <a:solidFill>
                  <a:schemeClr val="accent1"/>
                </a:solidFill>
                <a:latin typeface="Corbel" panose="020B0503020204020204" pitchFamily="34" charset="0"/>
              </a:rPr>
              <a:t>mehr als 80 Häfen</a:t>
            </a:r>
          </a:p>
          <a:p>
            <a:pPr>
              <a:spcBef>
                <a:spcPts val="600"/>
              </a:spcBef>
              <a:spcAft>
                <a:spcPts val="2400"/>
              </a:spcAft>
              <a:buClr>
                <a:srgbClr val="189BC4"/>
              </a:buClr>
            </a:pPr>
            <a:r>
              <a:rPr lang="de-AT" sz="1800" b="1" dirty="0">
                <a:solidFill>
                  <a:srgbClr val="189BC4"/>
                </a:solidFill>
                <a:latin typeface="Corbel" panose="020B0503020204020204" pitchFamily="34" charset="0"/>
              </a:rPr>
              <a:t>3.000 km </a:t>
            </a:r>
            <a:r>
              <a:rPr lang="de-AT" sz="1800" dirty="0">
                <a:solidFill>
                  <a:schemeClr val="accent1"/>
                </a:solidFill>
                <a:latin typeface="Corbel" panose="020B0503020204020204" pitchFamily="34" charset="0"/>
              </a:rPr>
              <a:t>sind schiffbar</a:t>
            </a:r>
          </a:p>
          <a:p>
            <a:pPr>
              <a:spcBef>
                <a:spcPts val="600"/>
              </a:spcBef>
              <a:buClr>
                <a:srgbClr val="189BC4"/>
              </a:buClr>
            </a:pPr>
            <a:r>
              <a:rPr lang="de-AT" sz="1800" dirty="0">
                <a:solidFill>
                  <a:schemeClr val="accent1"/>
                </a:solidFill>
                <a:latin typeface="Corbel" panose="020B0503020204020204" pitchFamily="34" charset="0"/>
              </a:rPr>
              <a:t>wichtige Verbindung der Verkehrsträger:</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Schiene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Straße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Seeschifffahrt</a:t>
            </a:r>
          </a:p>
          <a:p>
            <a:endParaRPr lang="en-US" dirty="0">
              <a:solidFill>
                <a:schemeClr val="accent1"/>
              </a:solidFill>
              <a:latin typeface="Corbel" panose="020B0503020204020204" pitchFamily="34" charset="0"/>
            </a:endParaRPr>
          </a:p>
          <a:p>
            <a:endParaRPr lang="en-US" dirty="0">
              <a:solidFill>
                <a:schemeClr val="accent1"/>
              </a:solidFill>
              <a:latin typeface="Corbel" panose="020B0503020204020204" pitchFamily="34" charset="0"/>
            </a:endParaRPr>
          </a:p>
          <a:p>
            <a:endParaRPr lang="en-US"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53</a:t>
            </a:fld>
            <a:endParaRPr lang="de-AT" dirty="0">
              <a:solidFill>
                <a:prstClr val="white"/>
              </a:solidFill>
            </a:endParaRPr>
          </a:p>
        </p:txBody>
      </p:sp>
      <p:pic>
        <p:nvPicPr>
          <p:cNvPr id="6" name="Picture 2" descr="Fluss, Schlucht, Felsschlucht, Canyon, Fels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93819" y="1810825"/>
            <a:ext cx="216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u, Große Ansicht, Yns, Der Jangtse, Provinz Yunna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77959" y="3382354"/>
            <a:ext cx="2166771"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91141" y="1808455"/>
            <a:ext cx="2160000"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
        <p:nvSpPr>
          <p:cNvPr id="10" name="TextBox 9"/>
          <p:cNvSpPr txBox="1"/>
          <p:nvPr/>
        </p:nvSpPr>
        <p:spPr>
          <a:xfrm>
            <a:off x="4722425" y="4653135"/>
            <a:ext cx="2736304" cy="369332"/>
          </a:xfrm>
          <a:prstGeom prst="rect">
            <a:avLst/>
          </a:prstGeom>
          <a:noFill/>
        </p:spPr>
        <p:txBody>
          <a:bodyPr wrap="square" rtlCol="0">
            <a:spAutoFit/>
          </a:bodyPr>
          <a:lstStyle/>
          <a:p>
            <a:r>
              <a:rPr lang="de-DE" sz="900" dirty="0">
                <a:solidFill>
                  <a:schemeClr val="bg1"/>
                </a:solidFill>
              </a:rPr>
              <a:t>Source: https://pixabay.com/de/duisburg-schwerindustrie-industrie-234308/</a:t>
            </a:r>
            <a:endParaRPr lang="en-US" sz="900" dirty="0">
              <a:solidFill>
                <a:schemeClr val="bg1"/>
              </a:solidFill>
            </a:endParaRPr>
          </a:p>
        </p:txBody>
      </p:sp>
      <p:sp>
        <p:nvSpPr>
          <p:cNvPr id="11" name="TextBox 10"/>
          <p:cNvSpPr txBox="1"/>
          <p:nvPr/>
        </p:nvSpPr>
        <p:spPr>
          <a:xfrm>
            <a:off x="6975042" y="3388277"/>
            <a:ext cx="2169688"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pic>
        <p:nvPicPr>
          <p:cNvPr id="1026" name="Picture 2" descr="Fluss, Schlucht, Felsschlucht, Canyon, Felsen"/>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84731" y="4953883"/>
            <a:ext cx="2159999" cy="144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69870" y="4953883"/>
            <a:ext cx="2174860"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173597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solidFill>
                  <a:srgbClr val="3C628F"/>
                </a:solidFill>
                <a:latin typeface="Corbel" panose="020B0503020204020204" pitchFamily="34" charset="0"/>
              </a:rPr>
              <a:t>Yangtze River</a:t>
            </a:r>
            <a:br>
              <a:rPr lang="en-GB" dirty="0">
                <a:solidFill>
                  <a:srgbClr val="3C628F"/>
                </a:solidFill>
                <a:latin typeface="Corbel" panose="020B0503020204020204" pitchFamily="34" charset="0"/>
              </a:rPr>
            </a:br>
            <a:r>
              <a:rPr lang="de-AT" sz="2400" b="0" dirty="0">
                <a:solidFill>
                  <a:srgbClr val="3C628F"/>
                </a:solidFill>
                <a:latin typeface="Corbel" panose="020B0503020204020204" pitchFamily="34" charset="0"/>
              </a:rPr>
              <a:t>Binnenwasserstraßen</a:t>
            </a:r>
            <a:r>
              <a:rPr lang="en-GB" sz="2400" b="0" dirty="0">
                <a:solidFill>
                  <a:srgbClr val="3C628F"/>
                </a:solidFill>
                <a:latin typeface="Corbel" panose="020B0503020204020204" pitchFamily="34" charset="0"/>
              </a:rPr>
              <a:t> in </a:t>
            </a:r>
            <a:r>
              <a:rPr lang="en-GB" sz="2400" b="0" dirty="0" err="1">
                <a:solidFill>
                  <a:srgbClr val="3C628F"/>
                </a:solidFill>
                <a:latin typeface="Corbel" panose="020B0503020204020204" pitchFamily="34" charset="0"/>
              </a:rPr>
              <a:t>Asien</a:t>
            </a:r>
            <a:endParaRPr lang="de-AT" dirty="0"/>
          </a:p>
        </p:txBody>
      </p:sp>
      <p:sp>
        <p:nvSpPr>
          <p:cNvPr id="3" name="Inhaltsplatzhalter 2"/>
          <p:cNvSpPr>
            <a:spLocks noGrp="1"/>
          </p:cNvSpPr>
          <p:nvPr>
            <p:ph idx="1"/>
          </p:nvPr>
        </p:nvSpPr>
        <p:spPr>
          <a:xfrm>
            <a:off x="2585794" y="1821160"/>
            <a:ext cx="6378694" cy="4776192"/>
          </a:xfrm>
        </p:spPr>
        <p:txBody>
          <a:bodyPr/>
          <a:lstStyle/>
          <a:p>
            <a:pPr>
              <a:spcBef>
                <a:spcPts val="600"/>
              </a:spcBef>
              <a:buClr>
                <a:srgbClr val="189BC4"/>
              </a:buClr>
            </a:pPr>
            <a:r>
              <a:rPr lang="de-AT" sz="1800" dirty="0">
                <a:solidFill>
                  <a:srgbClr val="3C628F"/>
                </a:solidFill>
                <a:latin typeface="Corbel" panose="020B0503020204020204" pitchFamily="34" charset="0"/>
              </a:rPr>
              <a:t>Trinkwasser</a:t>
            </a:r>
          </a:p>
          <a:p>
            <a:pPr>
              <a:spcBef>
                <a:spcPts val="600"/>
              </a:spcBef>
              <a:buClr>
                <a:srgbClr val="189BC4"/>
              </a:buClr>
            </a:pPr>
            <a:endParaRPr lang="de-AT" sz="1800" dirty="0">
              <a:solidFill>
                <a:srgbClr val="3C628F"/>
              </a:solidFill>
              <a:latin typeface="Corbel" panose="020B0503020204020204" pitchFamily="34" charset="0"/>
            </a:endParaRPr>
          </a:p>
          <a:p>
            <a:pPr>
              <a:spcBef>
                <a:spcPts val="600"/>
              </a:spcBef>
              <a:buClr>
                <a:srgbClr val="189BC4"/>
              </a:buClr>
            </a:pPr>
            <a:r>
              <a:rPr lang="de-AT" sz="1800" dirty="0">
                <a:solidFill>
                  <a:srgbClr val="3C628F"/>
                </a:solidFill>
                <a:latin typeface="Corbel" panose="020B0503020204020204" pitchFamily="34" charset="0"/>
              </a:rPr>
              <a:t>Bewässerung Landwirtschaft</a:t>
            </a:r>
          </a:p>
          <a:p>
            <a:pPr>
              <a:spcBef>
                <a:spcPts val="600"/>
              </a:spcBef>
              <a:buClr>
                <a:srgbClr val="189BC4"/>
              </a:buClr>
            </a:pPr>
            <a:endParaRPr lang="de-AT" sz="1800" dirty="0">
              <a:solidFill>
                <a:srgbClr val="3C628F"/>
              </a:solidFill>
              <a:latin typeface="Corbel" panose="020B0503020204020204" pitchFamily="34" charset="0"/>
            </a:endParaRPr>
          </a:p>
          <a:p>
            <a:pPr>
              <a:spcBef>
                <a:spcPts val="600"/>
              </a:spcBef>
              <a:buClr>
                <a:srgbClr val="189BC4"/>
              </a:buClr>
            </a:pPr>
            <a:r>
              <a:rPr lang="de-AT" sz="1800" dirty="0">
                <a:solidFill>
                  <a:srgbClr val="3C628F"/>
                </a:solidFill>
                <a:latin typeface="Corbel" panose="020B0503020204020204" pitchFamily="34" charset="0"/>
              </a:rPr>
              <a:t>Wasserenergie</a:t>
            </a:r>
          </a:p>
          <a:p>
            <a:pPr lvl="0">
              <a:spcBef>
                <a:spcPts val="600"/>
              </a:spcBef>
              <a:buClr>
                <a:srgbClr val="189BC4"/>
              </a:buClr>
            </a:pPr>
            <a:endParaRPr lang="de-AT" sz="1800" dirty="0">
              <a:solidFill>
                <a:srgbClr val="3C628F"/>
              </a:solidFill>
              <a:latin typeface="Corbel" panose="020B0503020204020204" pitchFamily="34" charset="0"/>
            </a:endParaRPr>
          </a:p>
          <a:p>
            <a:pPr lvl="0">
              <a:spcBef>
                <a:spcPts val="600"/>
              </a:spcBef>
              <a:buClr>
                <a:srgbClr val="189BC4"/>
              </a:buClr>
            </a:pPr>
            <a:r>
              <a:rPr lang="de-AT" sz="1800" dirty="0">
                <a:solidFill>
                  <a:srgbClr val="3C628F"/>
                </a:solidFill>
                <a:latin typeface="Corbel" panose="020B0503020204020204" pitchFamily="34" charset="0"/>
              </a:rPr>
              <a:t>wichtige Infrastruktur</a:t>
            </a:r>
          </a:p>
          <a:p>
            <a:pPr lvl="1">
              <a:spcBef>
                <a:spcPts val="600"/>
              </a:spcBef>
              <a:buClr>
                <a:srgbClr val="189BC4"/>
              </a:buClr>
              <a:buFont typeface="Symbol" panose="05050102010706020507" pitchFamily="18" charset="2"/>
              <a:buChar char="-"/>
            </a:pPr>
            <a:r>
              <a:rPr lang="de-AT" sz="1800" dirty="0">
                <a:solidFill>
                  <a:srgbClr val="3C628F"/>
                </a:solidFill>
                <a:latin typeface="Corbel" panose="020B0503020204020204" pitchFamily="34" charset="0"/>
              </a:rPr>
              <a:t>Häfen: Chongqing, Wuhan, Shanghai, Nanjing</a:t>
            </a:r>
          </a:p>
          <a:p>
            <a:pPr lvl="1">
              <a:spcBef>
                <a:spcPts val="600"/>
              </a:spcBef>
              <a:buClr>
                <a:srgbClr val="189BC4"/>
              </a:buClr>
              <a:buFont typeface="Symbol" panose="05050102010706020507" pitchFamily="18" charset="2"/>
              <a:buChar char="-"/>
            </a:pPr>
            <a:r>
              <a:rPr lang="de-AT" sz="1800" dirty="0">
                <a:solidFill>
                  <a:srgbClr val="3C628F"/>
                </a:solidFill>
                <a:latin typeface="Corbel" panose="020B0503020204020204" pitchFamily="34" charset="0"/>
              </a:rPr>
              <a:t>Drei-Schluchten-Staudamm</a:t>
            </a:r>
          </a:p>
          <a:p>
            <a:pPr>
              <a:buClr>
                <a:srgbClr val="189BC4"/>
              </a:buClr>
            </a:pPr>
            <a:endParaRPr lang="de-AT" sz="1800" dirty="0">
              <a:solidFill>
                <a:srgbClr val="3C628F"/>
              </a:solidFill>
              <a:latin typeface="Corbel" panose="020B0503020204020204" pitchFamily="34" charset="0"/>
            </a:endParaRPr>
          </a:p>
          <a:p>
            <a:pPr>
              <a:buClr>
                <a:srgbClr val="189BC4"/>
              </a:buClr>
            </a:pPr>
            <a:r>
              <a:rPr lang="de-AT" sz="1800" dirty="0">
                <a:solidFill>
                  <a:srgbClr val="3C628F"/>
                </a:solidFill>
                <a:latin typeface="Corbel" panose="020B0503020204020204" pitchFamily="34" charset="0"/>
              </a:rPr>
              <a:t>einzige Fluss der Osten, Zentrum und Westen des Landes verbindet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54</a:t>
            </a:fld>
            <a:endParaRPr lang="de-AT" dirty="0">
              <a:solidFill>
                <a:prstClr val="white"/>
              </a:solidFill>
            </a:endParaRPr>
          </a:p>
        </p:txBody>
      </p:sp>
      <p:sp>
        <p:nvSpPr>
          <p:cNvPr id="14" name="TextBox 5"/>
          <p:cNvSpPr txBox="1"/>
          <p:nvPr/>
        </p:nvSpPr>
        <p:spPr>
          <a:xfrm>
            <a:off x="5652120" y="6405026"/>
            <a:ext cx="3659297" cy="215444"/>
          </a:xfrm>
          <a:prstGeom prst="rect">
            <a:avLst/>
          </a:prstGeom>
          <a:noFill/>
        </p:spPr>
        <p:txBody>
          <a:bodyPr wrap="square" rtlCol="0">
            <a:spAutoFit/>
          </a:bodyPr>
          <a:lstStyle/>
          <a:p>
            <a:r>
              <a:rPr lang="de-DE" sz="800" dirty="0">
                <a:solidFill>
                  <a:schemeClr val="accent1"/>
                </a:solidFill>
              </a:rPr>
              <a:t>Quelle: World Wide Inland Navigation Network, Inland Navigation </a:t>
            </a:r>
            <a:r>
              <a:rPr lang="de-DE" sz="800" dirty="0" err="1">
                <a:solidFill>
                  <a:schemeClr val="accent1"/>
                </a:solidFill>
              </a:rPr>
              <a:t>Association</a:t>
            </a:r>
            <a:endParaRPr lang="en-US" sz="800" dirty="0">
              <a:solidFill>
                <a:schemeClr val="accent1"/>
              </a:solidFill>
            </a:endParaRPr>
          </a:p>
        </p:txBody>
      </p:sp>
      <p:pic>
        <p:nvPicPr>
          <p:cNvPr id="4" name="Grafik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1715606"/>
            <a:ext cx="2483768" cy="1655198"/>
          </a:xfrm>
          <a:prstGeom prst="rect">
            <a:avLst/>
          </a:prstGeom>
        </p:spPr>
      </p:pic>
      <p:sp>
        <p:nvSpPr>
          <p:cNvPr id="17" name="Rechteck 16"/>
          <p:cNvSpPr/>
          <p:nvPr/>
        </p:nvSpPr>
        <p:spPr>
          <a:xfrm>
            <a:off x="-2724" y="1687642"/>
            <a:ext cx="2486492" cy="215444"/>
          </a:xfrm>
          <a:prstGeom prst="rect">
            <a:avLst/>
          </a:prstGeom>
        </p:spPr>
        <p:txBody>
          <a:bodyPr wrap="square">
            <a:spAutoFit/>
          </a:bodyPr>
          <a:lstStyle/>
          <a:p>
            <a:r>
              <a:rPr lang="de-AT" sz="800" dirty="0" err="1">
                <a:solidFill>
                  <a:schemeClr val="accent1"/>
                </a:solidFill>
                <a:latin typeface="Corbel" panose="020B0503020204020204" pitchFamily="34" charset="0"/>
              </a:rPr>
              <a:t>Quellepixabay</a:t>
            </a:r>
            <a:endParaRPr lang="de-AT" sz="800" dirty="0">
              <a:solidFill>
                <a:schemeClr val="accent1"/>
              </a:solidFill>
              <a:latin typeface="Corbel" panose="020B0503020204020204" pitchFamily="34" charset="0"/>
            </a:endParaRP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8" y="4708888"/>
            <a:ext cx="2558620" cy="1918965"/>
          </a:xfrm>
          <a:prstGeom prst="rect">
            <a:avLst/>
          </a:prstGeom>
        </p:spPr>
      </p:pic>
      <p:sp>
        <p:nvSpPr>
          <p:cNvPr id="18" name="Rechteck 17"/>
          <p:cNvSpPr/>
          <p:nvPr/>
        </p:nvSpPr>
        <p:spPr>
          <a:xfrm>
            <a:off x="-85310" y="4705523"/>
            <a:ext cx="1905387" cy="215444"/>
          </a:xfrm>
          <a:prstGeom prst="rect">
            <a:avLst/>
          </a:prstGeom>
        </p:spPr>
        <p:txBody>
          <a:bodyPr wrap="square">
            <a:spAutoFit/>
          </a:bodyPr>
          <a:lstStyle/>
          <a:p>
            <a:r>
              <a:rPr lang="de-AT" sz="800" dirty="0" err="1">
                <a:solidFill>
                  <a:schemeClr val="accent1"/>
                </a:solidFill>
                <a:latin typeface="Corbel" panose="020B0503020204020204" pitchFamily="34" charset="0"/>
              </a:rPr>
              <a:t>Quelle:pixabay.com</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80867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Schiffe am </a:t>
            </a:r>
            <a:r>
              <a:rPr lang="de-AT" dirty="0" err="1">
                <a:solidFill>
                  <a:schemeClr val="accent1"/>
                </a:solidFill>
                <a:latin typeface="Corbel" panose="020B0503020204020204" pitchFamily="34" charset="0"/>
              </a:rPr>
              <a:t>Yangtze</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Wasserstraßen in Asien</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19389" y="1808454"/>
            <a:ext cx="8229600" cy="4776192"/>
          </a:xfrm>
        </p:spPr>
        <p:txBody>
          <a:bodyPr>
            <a:normAutofit/>
          </a:bodyPr>
          <a:lstStyle/>
          <a:p>
            <a:pPr>
              <a:buClr>
                <a:srgbClr val="189BC4"/>
              </a:buClr>
            </a:pPr>
            <a:r>
              <a:rPr lang="de-AT" sz="1800" dirty="0">
                <a:solidFill>
                  <a:schemeClr val="accent1"/>
                </a:solidFill>
                <a:latin typeface="Corbel" panose="020B0503020204020204" pitchFamily="34" charset="0"/>
              </a:rPr>
              <a:t>von der Flussmündung des </a:t>
            </a:r>
            <a:r>
              <a:rPr lang="de-AT" sz="1800" dirty="0" err="1">
                <a:solidFill>
                  <a:schemeClr val="accent1"/>
                </a:solidFill>
                <a:latin typeface="Corbel" panose="020B0503020204020204" pitchFamily="34" charset="0"/>
              </a:rPr>
              <a:t>Yangtze</a:t>
            </a:r>
            <a:r>
              <a:rPr lang="de-AT" sz="1800" dirty="0">
                <a:solidFill>
                  <a:schemeClr val="accent1"/>
                </a:solidFill>
                <a:latin typeface="Corbel" panose="020B0503020204020204" pitchFamily="34" charset="0"/>
              </a:rPr>
              <a:t> bis Nanjing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Wassertiefe bis zu 10,5 m</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Schiffe bis zu 25.000 t erlaubt</a:t>
            </a: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im oberen </a:t>
            </a:r>
            <a:r>
              <a:rPr lang="de-AT" sz="1800" dirty="0" err="1">
                <a:solidFill>
                  <a:schemeClr val="accent1"/>
                </a:solidFill>
                <a:latin typeface="Corbel" panose="020B0503020204020204" pitchFamily="34" charset="0"/>
              </a:rPr>
              <a:t>Yangtze</a:t>
            </a: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Schiffe bis zu 1.500 t möglich (im tiefsten Bereich)</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von Chongqing bis Yibin Schiffe bis maximal 300 t</a:t>
            </a:r>
          </a:p>
          <a:p>
            <a:pPr lvl="2">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am schlechtesten entwickelte Abschnitt des </a:t>
            </a:r>
            <a:r>
              <a:rPr lang="de-AT" sz="1400" dirty="0" err="1">
                <a:solidFill>
                  <a:schemeClr val="accent1"/>
                </a:solidFill>
                <a:latin typeface="Corbel" panose="020B0503020204020204" pitchFamily="34" charset="0"/>
              </a:rPr>
              <a:t>Yangtze</a:t>
            </a: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von Shanghai bis </a:t>
            </a:r>
            <a:r>
              <a:rPr lang="de-AT" sz="1800" dirty="0" err="1">
                <a:solidFill>
                  <a:schemeClr val="accent1"/>
                </a:solidFill>
                <a:latin typeface="Corbel" panose="020B0503020204020204" pitchFamily="34" charset="0"/>
              </a:rPr>
              <a:t>Chonqing</a:t>
            </a: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ganzjährige Navigierbarkeit (Drei-Schluchten-Damm!)</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zwischen Chongqing und </a:t>
            </a:r>
            <a:r>
              <a:rPr lang="de-AT" sz="1800" dirty="0" err="1">
                <a:solidFill>
                  <a:schemeClr val="accent1"/>
                </a:solidFill>
                <a:latin typeface="Corbel" panose="020B0503020204020204" pitchFamily="34" charset="0"/>
              </a:rPr>
              <a:t>Yichang</a:t>
            </a: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Wasserpegel bis zu 175 m über dem Meeresspiegel</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55</a:t>
            </a:fld>
            <a:endParaRPr lang="de-AT" dirty="0">
              <a:solidFill>
                <a:prstClr val="white"/>
              </a:solidFill>
            </a:endParaRPr>
          </a:p>
        </p:txBody>
      </p:sp>
      <p:sp>
        <p:nvSpPr>
          <p:cNvPr id="6" name="TextBox 5"/>
          <p:cNvSpPr txBox="1"/>
          <p:nvPr/>
        </p:nvSpPr>
        <p:spPr>
          <a:xfrm>
            <a:off x="8159080" y="6381908"/>
            <a:ext cx="100811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Notteboom</a:t>
            </a:r>
            <a:endParaRPr lang="en-US" sz="800" dirty="0">
              <a:solidFill>
                <a:schemeClr val="accent1"/>
              </a:solidFill>
              <a:latin typeface="Corbel" panose="020B0503020204020204" pitchFamily="34" charset="0"/>
            </a:endParaRPr>
          </a:p>
        </p:txBody>
      </p:sp>
      <p:pic>
        <p:nvPicPr>
          <p:cNvPr id="9" name="Picture 2" descr="Fluss, Schlucht, Felsschlucht, Canyon, Felse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92185" y="1795748"/>
            <a:ext cx="3939431" cy="26262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p:cNvSpPr txBox="1"/>
          <p:nvPr/>
        </p:nvSpPr>
        <p:spPr>
          <a:xfrm>
            <a:off x="5192185" y="1808454"/>
            <a:ext cx="1557483"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321391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latin typeface="Corbel" panose="020B0503020204020204" pitchFamily="34" charset="0"/>
              </a:rPr>
              <a:t>Chongqing </a:t>
            </a:r>
            <a:r>
              <a:rPr lang="en-US" dirty="0" err="1">
                <a:solidFill>
                  <a:schemeClr val="accent1"/>
                </a:solidFill>
                <a:latin typeface="Corbel" panose="020B0503020204020204" pitchFamily="34" charset="0"/>
              </a:rPr>
              <a:t>Hafen</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GB" sz="2400" b="0" dirty="0">
                <a:solidFill>
                  <a:schemeClr val="accent1"/>
                </a:solidFill>
                <a:latin typeface="Corbel" panose="020B0503020204020204" pitchFamily="34" charset="0"/>
              </a:rPr>
              <a:t> in </a:t>
            </a:r>
            <a:r>
              <a:rPr lang="en-GB" sz="2400" b="0" dirty="0" err="1">
                <a:solidFill>
                  <a:schemeClr val="accent1"/>
                </a:solidFill>
                <a:latin typeface="Corbel" panose="020B0503020204020204" pitchFamily="34" charset="0"/>
              </a:rPr>
              <a:t>Asien</a:t>
            </a:r>
            <a:endParaRPr lang="en-US" sz="24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821160"/>
            <a:ext cx="8229600" cy="4776192"/>
          </a:xfrm>
        </p:spPr>
        <p:txBody>
          <a:bodyPr>
            <a:normAutofit/>
          </a:bodyPr>
          <a:lstStyle/>
          <a:p>
            <a:pPr marL="0" indent="0">
              <a:spcBef>
                <a:spcPts val="0"/>
              </a:spcBef>
              <a:buClr>
                <a:srgbClr val="189BC4"/>
              </a:buClr>
              <a:buNone/>
            </a:pPr>
            <a:endParaRPr lang="de-AT"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Terminals</a:t>
            </a:r>
          </a:p>
          <a:p>
            <a:pPr lvl="1">
              <a:spcBef>
                <a:spcPts val="0"/>
              </a:spcBef>
              <a:buClr>
                <a:srgbClr val="189BC4"/>
              </a:buClr>
              <a:buFont typeface="Symbol" panose="05050102010706020507" pitchFamily="18" charset="2"/>
              <a:buChar char="-"/>
            </a:pPr>
            <a:r>
              <a:rPr lang="de-AT" sz="1600" dirty="0" err="1">
                <a:solidFill>
                  <a:schemeClr val="accent1"/>
                </a:solidFill>
                <a:latin typeface="Corbel" panose="020B0503020204020204" pitchFamily="34" charset="0"/>
              </a:rPr>
              <a:t>Guoyuan</a:t>
            </a:r>
            <a:r>
              <a:rPr lang="de-AT" sz="1600" dirty="0">
                <a:solidFill>
                  <a:schemeClr val="accent1"/>
                </a:solidFill>
                <a:latin typeface="Corbel" panose="020B0503020204020204" pitchFamily="34" charset="0"/>
              </a:rPr>
              <a:t> Kapazität 1,2 Millionen TEU</a:t>
            </a:r>
            <a:br>
              <a:rPr lang="de-AT" sz="1600" dirty="0">
                <a:solidFill>
                  <a:schemeClr val="accent1"/>
                </a:solidFill>
                <a:latin typeface="Corbel" panose="020B0503020204020204" pitchFamily="34" charset="0"/>
              </a:rPr>
            </a:br>
            <a:r>
              <a:rPr lang="de-AT" sz="1600" dirty="0" err="1">
                <a:solidFill>
                  <a:schemeClr val="accent1"/>
                </a:solidFill>
                <a:latin typeface="Corbel" panose="020B0503020204020204" pitchFamily="34" charset="0"/>
              </a:rPr>
              <a:t>Cuntan</a:t>
            </a:r>
            <a:r>
              <a:rPr lang="de-AT" sz="1600" dirty="0">
                <a:solidFill>
                  <a:schemeClr val="accent1"/>
                </a:solidFill>
                <a:latin typeface="Corbel" panose="020B0503020204020204" pitchFamily="34" charset="0"/>
              </a:rPr>
              <a:t> Kapazität 2 Millionen TEU</a:t>
            </a:r>
            <a:br>
              <a:rPr lang="de-AT" sz="1600" dirty="0">
                <a:solidFill>
                  <a:schemeClr val="accent1"/>
                </a:solidFill>
                <a:latin typeface="Corbel" panose="020B0503020204020204" pitchFamily="34" charset="0"/>
              </a:rPr>
            </a:br>
            <a:endParaRPr lang="de-AT" sz="20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nur erreichbar für Schiffe mit</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max. 10.000 Bruttoregistertonnen</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Nanjing </a:t>
            </a:r>
            <a:r>
              <a:rPr lang="de-AT" sz="1600" dirty="0" err="1">
                <a:solidFill>
                  <a:schemeClr val="accent1"/>
                </a:solidFill>
                <a:latin typeface="Corbel" panose="020B0503020204020204" pitchFamily="34" charset="0"/>
              </a:rPr>
              <a:t>Yangtze</a:t>
            </a:r>
            <a:r>
              <a:rPr lang="de-AT" sz="1600" dirty="0">
                <a:solidFill>
                  <a:schemeClr val="accent1"/>
                </a:solidFill>
                <a:latin typeface="Corbel" panose="020B0503020204020204" pitchFamily="34" charset="0"/>
              </a:rPr>
              <a:t> River Brücke</a:t>
            </a:r>
          </a:p>
          <a:p>
            <a:pPr>
              <a:spcBef>
                <a:spcPts val="0"/>
              </a:spcBef>
              <a:buClr>
                <a:srgbClr val="189BC4"/>
              </a:buClr>
            </a:pPr>
            <a:endParaRPr lang="de-AT" sz="1800" dirty="0">
              <a:solidFill>
                <a:schemeClr val="accent1"/>
              </a:solidFill>
              <a:latin typeface="Corbel" panose="020B0503020204020204" pitchFamily="34" charset="0"/>
            </a:endParaRPr>
          </a:p>
          <a:p>
            <a:pPr>
              <a:spcBef>
                <a:spcPts val="0"/>
              </a:spcBef>
              <a:buClr>
                <a:srgbClr val="189BC4"/>
              </a:buClr>
            </a:pPr>
            <a:r>
              <a:rPr lang="de-AT" sz="1800" b="1" dirty="0">
                <a:solidFill>
                  <a:srgbClr val="189BC4"/>
                </a:solidFill>
                <a:latin typeface="Corbel" panose="020B0503020204020204" pitchFamily="34" charset="0"/>
              </a:rPr>
              <a:t>multimodale Infrastruktur</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(Schiene, Straße, Luft, Wasserstraße)</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direkte Frachtzugverbindung mit Duisburg</a:t>
            </a:r>
          </a:p>
          <a:p>
            <a:pPr marL="0" indent="0">
              <a:spcBef>
                <a:spcPts val="0"/>
              </a:spcBef>
              <a:buClr>
                <a:srgbClr val="189BC4"/>
              </a:buClr>
              <a:buNone/>
            </a:pPr>
            <a:endParaRPr lang="de-AT" sz="1800" dirty="0">
              <a:solidFill>
                <a:schemeClr val="accent1"/>
              </a:solidFill>
              <a:latin typeface="Corbel" panose="020B0503020204020204" pitchFamily="34" charset="0"/>
            </a:endParaRPr>
          </a:p>
          <a:p>
            <a:pPr>
              <a:spcBef>
                <a:spcPts val="0"/>
              </a:spcBef>
              <a:buClr>
                <a:srgbClr val="189BC4"/>
              </a:buClr>
            </a:pPr>
            <a:r>
              <a:rPr lang="de-AT" sz="1800" dirty="0">
                <a:solidFill>
                  <a:schemeClr val="accent1"/>
                </a:solidFill>
                <a:latin typeface="Corbel" panose="020B0503020204020204" pitchFamily="34" charset="0"/>
              </a:rPr>
              <a:t>Staugebiet des Dreischluchtenstaudamms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56</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5436096" y="1724997"/>
            <a:ext cx="3707904" cy="2701066"/>
          </a:xfrm>
          <a:prstGeom prst="rect">
            <a:avLst/>
          </a:prstGeom>
        </p:spPr>
      </p:pic>
    </p:spTree>
    <p:extLst>
      <p:ext uri="{BB962C8B-B14F-4D97-AF65-F5344CB8AC3E}">
        <p14:creationId xmlns:p14="http://schemas.microsoft.com/office/powerpoint/2010/main" val="731414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Drei-Schluchten-Staudamm </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a:t>
            </a:r>
            <a:r>
              <a:rPr lang="en-GB" sz="2400" b="0" dirty="0">
                <a:solidFill>
                  <a:schemeClr val="accent1"/>
                </a:solidFill>
                <a:latin typeface="Corbel" panose="020B0503020204020204" pitchFamily="34" charset="0"/>
              </a:rPr>
              <a:t> in </a:t>
            </a:r>
            <a:r>
              <a:rPr lang="en-GB" sz="2400" b="0" dirty="0" err="1">
                <a:solidFill>
                  <a:schemeClr val="accent1"/>
                </a:solidFill>
                <a:latin typeface="Corbel" panose="020B0503020204020204" pitchFamily="34" charset="0"/>
              </a:rPr>
              <a:t>Asien</a:t>
            </a:r>
            <a:endParaRPr lang="en-US" sz="24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411760" y="1791051"/>
            <a:ext cx="7011968" cy="4896544"/>
          </a:xfrm>
        </p:spPr>
        <p:txBody>
          <a:bodyPr>
            <a:normAutofit/>
          </a:bodyPr>
          <a:lstStyle/>
          <a:p>
            <a:pPr>
              <a:lnSpc>
                <a:spcPct val="90000"/>
              </a:lnSpc>
              <a:spcBef>
                <a:spcPts val="600"/>
              </a:spcBef>
              <a:spcAft>
                <a:spcPts val="1800"/>
              </a:spcAft>
              <a:buClr>
                <a:srgbClr val="189BC4"/>
              </a:buClr>
            </a:pPr>
            <a:r>
              <a:rPr lang="de-AT" sz="1800" b="1" dirty="0">
                <a:solidFill>
                  <a:srgbClr val="189BC4"/>
                </a:solidFill>
                <a:latin typeface="Corbel" panose="020B0503020204020204" pitchFamily="34" charset="0"/>
              </a:rPr>
              <a:t>Ziel: </a:t>
            </a:r>
            <a:r>
              <a:rPr lang="de-AT" sz="1800" dirty="0">
                <a:solidFill>
                  <a:schemeClr val="accent1"/>
                </a:solidFill>
                <a:latin typeface="Corbel" panose="020B0503020204020204" pitchFamily="34" charset="0"/>
              </a:rPr>
              <a:t>Überschwemmungen am </a:t>
            </a:r>
            <a:r>
              <a:rPr lang="de-AT" sz="1800" dirty="0" err="1">
                <a:solidFill>
                  <a:schemeClr val="accent1"/>
                </a:solidFill>
                <a:latin typeface="Corbel" panose="020B0503020204020204" pitchFamily="34" charset="0"/>
              </a:rPr>
              <a:t>Yangtze</a:t>
            </a:r>
            <a:r>
              <a:rPr lang="de-AT" sz="1800" dirty="0">
                <a:solidFill>
                  <a:schemeClr val="accent1"/>
                </a:solidFill>
                <a:latin typeface="Corbel" panose="020B0503020204020204" pitchFamily="34" charset="0"/>
              </a:rPr>
              <a:t> kontrollieren</a:t>
            </a:r>
          </a:p>
          <a:p>
            <a:pPr>
              <a:lnSpc>
                <a:spcPct val="90000"/>
              </a:lnSpc>
              <a:spcBef>
                <a:spcPts val="600"/>
              </a:spcBef>
              <a:spcAft>
                <a:spcPts val="1800"/>
              </a:spcAft>
              <a:buClr>
                <a:srgbClr val="189BC4"/>
              </a:buClr>
            </a:pPr>
            <a:r>
              <a:rPr lang="de-AT" sz="1800" b="1" dirty="0">
                <a:solidFill>
                  <a:srgbClr val="189BC4"/>
                </a:solidFill>
                <a:latin typeface="Corbel" panose="020B0503020204020204" pitchFamily="34" charset="0"/>
              </a:rPr>
              <a:t>Länge: </a:t>
            </a:r>
            <a:r>
              <a:rPr lang="de-AT" sz="1800" dirty="0">
                <a:solidFill>
                  <a:schemeClr val="accent1"/>
                </a:solidFill>
                <a:latin typeface="Corbel" panose="020B0503020204020204" pitchFamily="34" charset="0"/>
              </a:rPr>
              <a:t>2,3 km, </a:t>
            </a:r>
            <a:r>
              <a:rPr lang="de-AT" sz="1800" b="1" dirty="0">
                <a:solidFill>
                  <a:srgbClr val="189BC4"/>
                </a:solidFill>
                <a:latin typeface="Corbel" panose="020B0503020204020204" pitchFamily="34" charset="0"/>
              </a:rPr>
              <a:t>Höhe:</a:t>
            </a:r>
            <a:r>
              <a:rPr lang="de-AT" sz="1800" dirty="0">
                <a:solidFill>
                  <a:schemeClr val="accent1"/>
                </a:solidFill>
                <a:latin typeface="Corbel" panose="020B0503020204020204" pitchFamily="34" charset="0"/>
              </a:rPr>
              <a:t> 200 Meter</a:t>
            </a:r>
          </a:p>
          <a:p>
            <a:pPr>
              <a:lnSpc>
                <a:spcPct val="90000"/>
              </a:lnSpc>
              <a:spcBef>
                <a:spcPts val="600"/>
              </a:spcBef>
              <a:spcAft>
                <a:spcPts val="1800"/>
              </a:spcAft>
              <a:buClr>
                <a:srgbClr val="189BC4"/>
              </a:buClr>
            </a:pPr>
            <a:r>
              <a:rPr lang="de-AT" sz="1800" dirty="0">
                <a:solidFill>
                  <a:schemeClr val="accent1"/>
                </a:solidFill>
                <a:latin typeface="Corbel" panose="020B0503020204020204" pitchFamily="34" charset="0"/>
              </a:rPr>
              <a:t>Drei-Schluchten bezieht sich auf die überschwemmten Schluchten </a:t>
            </a:r>
            <a:r>
              <a:rPr lang="de-AT" sz="1800" dirty="0" err="1">
                <a:solidFill>
                  <a:schemeClr val="accent1"/>
                </a:solidFill>
                <a:latin typeface="Corbel" panose="020B0503020204020204" pitchFamily="34" charset="0"/>
              </a:rPr>
              <a:t>Xiling</a:t>
            </a:r>
            <a:r>
              <a:rPr lang="de-AT" sz="1800" dirty="0">
                <a:solidFill>
                  <a:schemeClr val="accent1"/>
                </a:solidFill>
                <a:latin typeface="Corbel" panose="020B0503020204020204" pitchFamily="34" charset="0"/>
              </a:rPr>
              <a:t>, Wu &amp; </a:t>
            </a:r>
            <a:r>
              <a:rPr lang="de-AT" sz="1800" dirty="0" err="1">
                <a:solidFill>
                  <a:schemeClr val="accent1"/>
                </a:solidFill>
                <a:latin typeface="Corbel" panose="020B0503020204020204" pitchFamily="34" charset="0"/>
              </a:rPr>
              <a:t>Qutang</a:t>
            </a:r>
            <a:endParaRPr lang="de-AT" sz="1800" dirty="0">
              <a:solidFill>
                <a:schemeClr val="accent1"/>
              </a:solidFill>
              <a:latin typeface="Corbel" panose="020B0503020204020204" pitchFamily="34" charset="0"/>
            </a:endParaRPr>
          </a:p>
          <a:p>
            <a:pPr>
              <a:lnSpc>
                <a:spcPct val="90000"/>
              </a:lnSpc>
              <a:spcBef>
                <a:spcPts val="600"/>
              </a:spcBef>
              <a:spcAft>
                <a:spcPts val="1800"/>
              </a:spcAft>
              <a:buClr>
                <a:srgbClr val="189BC4"/>
              </a:buClr>
            </a:pPr>
            <a:r>
              <a:rPr lang="de-AT" sz="1800" b="1" dirty="0">
                <a:solidFill>
                  <a:srgbClr val="189BC4"/>
                </a:solidFill>
                <a:latin typeface="Corbel" panose="020B0503020204020204" pitchFamily="34" charset="0"/>
              </a:rPr>
              <a:t>26 Wasserkraftturbinen</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(Gesamtleistung: 18,2 Millionen Kilowatt)</a:t>
            </a:r>
          </a:p>
          <a:p>
            <a:pPr>
              <a:lnSpc>
                <a:spcPct val="90000"/>
              </a:lnSpc>
              <a:spcBef>
                <a:spcPts val="600"/>
              </a:spcBef>
              <a:spcAft>
                <a:spcPts val="1800"/>
              </a:spcAft>
              <a:buClr>
                <a:srgbClr val="189BC4"/>
              </a:buClr>
            </a:pPr>
            <a:r>
              <a:rPr lang="de-AT" sz="1800" dirty="0">
                <a:solidFill>
                  <a:schemeClr val="accent1"/>
                </a:solidFill>
                <a:latin typeface="Corbel" panose="020B0503020204020204" pitchFamily="34" charset="0"/>
              </a:rPr>
              <a:t>Doppel-Wege-, Fünf-Schritt-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Schiff Schleusen</a:t>
            </a:r>
          </a:p>
          <a:p>
            <a:pPr lvl="1">
              <a:lnSpc>
                <a:spcPct val="90000"/>
              </a:lnSpc>
              <a:spcBef>
                <a:spcPts val="600"/>
              </a:spcBef>
              <a:spcAft>
                <a:spcPts val="1800"/>
              </a:spcAft>
              <a:buClr>
                <a:srgbClr val="189BC4"/>
              </a:buClr>
              <a:buFont typeface="Symbol" panose="05050102010706020507" pitchFamily="18" charset="2"/>
              <a:buChar char="-"/>
            </a:pPr>
            <a:r>
              <a:rPr lang="de-AT" sz="1800" b="1" dirty="0">
                <a:solidFill>
                  <a:srgbClr val="189BC4"/>
                </a:solidFill>
                <a:latin typeface="Corbel" panose="020B0503020204020204" pitchFamily="34" charset="0"/>
              </a:rPr>
              <a:t>Transitzeit:</a:t>
            </a:r>
            <a:r>
              <a:rPr lang="de-AT" sz="1600" dirty="0">
                <a:solidFill>
                  <a:schemeClr val="accent1"/>
                </a:solidFill>
                <a:latin typeface="Corbel" panose="020B0503020204020204" pitchFamily="34" charset="0"/>
              </a:rPr>
              <a:t> 4 Stunden</a:t>
            </a:r>
          </a:p>
          <a:p>
            <a:pPr>
              <a:lnSpc>
                <a:spcPct val="90000"/>
              </a:lnSpc>
              <a:spcBef>
                <a:spcPts val="600"/>
              </a:spcBef>
              <a:spcAft>
                <a:spcPts val="1800"/>
              </a:spcAft>
              <a:buClr>
                <a:srgbClr val="189BC4"/>
              </a:buClr>
            </a:pPr>
            <a:r>
              <a:rPr lang="de-AT" sz="1800" dirty="0">
                <a:solidFill>
                  <a:schemeClr val="accent1"/>
                </a:solidFill>
                <a:latin typeface="Corbel" panose="020B0503020204020204" pitchFamily="34" charset="0"/>
              </a:rPr>
              <a:t>einstufiges vertikales Schiffshebewerk</a:t>
            </a:r>
          </a:p>
          <a:p>
            <a:endParaRPr lang="en-US" dirty="0">
              <a:solidFill>
                <a:schemeClr val="accent1"/>
              </a:solidFill>
              <a:latin typeface="Corbel" panose="020B0503020204020204" pitchFamily="34" charset="0"/>
            </a:endParaRPr>
          </a:p>
          <a:p>
            <a:pPr marL="0" indent="0">
              <a:buNone/>
            </a:pPr>
            <a:endParaRPr lang="en-US" dirty="0">
              <a:solidFill>
                <a:schemeClr val="accent1"/>
              </a:solidFill>
              <a:latin typeface="Corbel" panose="020B0503020204020204" pitchFamily="34" charset="0"/>
            </a:endParaRPr>
          </a:p>
          <a:p>
            <a:endParaRPr lang="en-US"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57</a:t>
            </a:fld>
            <a:endParaRPr lang="de-AT" dirty="0">
              <a:solidFill>
                <a:prstClr val="white"/>
              </a:solidFill>
            </a:endParaRPr>
          </a:p>
        </p:txBody>
      </p:sp>
      <p:pic>
        <p:nvPicPr>
          <p:cNvPr id="6"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2068"/>
          <a:stretch/>
        </p:blipFill>
        <p:spPr bwMode="auto">
          <a:xfrm>
            <a:off x="-18998" y="4600715"/>
            <a:ext cx="2151030" cy="143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t="12748"/>
          <a:stretch/>
        </p:blipFill>
        <p:spPr bwMode="auto">
          <a:xfrm>
            <a:off x="0" y="1803794"/>
            <a:ext cx="2132032" cy="248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5"/>
          <p:cNvSpPr txBox="1"/>
          <p:nvPr/>
        </p:nvSpPr>
        <p:spPr>
          <a:xfrm>
            <a:off x="8244408" y="6440308"/>
            <a:ext cx="1008112"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sp>
        <p:nvSpPr>
          <p:cNvPr id="11" name="TextBox 5"/>
          <p:cNvSpPr txBox="1"/>
          <p:nvPr/>
        </p:nvSpPr>
        <p:spPr>
          <a:xfrm>
            <a:off x="-4370" y="1803794"/>
            <a:ext cx="1008112" cy="215444"/>
          </a:xfrm>
          <a:prstGeom prst="rect">
            <a:avLst/>
          </a:prstGeom>
          <a:noFill/>
        </p:spPr>
        <p:txBody>
          <a:bodyPr wrap="square" rtlCol="0">
            <a:spAutoFit/>
          </a:bodyPr>
          <a:lstStyle/>
          <a:p>
            <a:r>
              <a:rPr lang="de-DE" sz="800" dirty="0">
                <a:solidFill>
                  <a:schemeClr val="accent1"/>
                </a:solidFill>
              </a:rPr>
              <a:t>Quelle: </a:t>
            </a:r>
            <a:r>
              <a:rPr lang="de-DE" sz="800" dirty="0" err="1">
                <a:solidFill>
                  <a:schemeClr val="accent1"/>
                </a:solidFill>
              </a:rPr>
              <a:t>Logistikum</a:t>
            </a:r>
            <a:endParaRPr lang="en-US" sz="800" dirty="0">
              <a:solidFill>
                <a:schemeClr val="accent1"/>
              </a:solidFill>
            </a:endParaRPr>
          </a:p>
        </p:txBody>
      </p:sp>
      <p:sp>
        <p:nvSpPr>
          <p:cNvPr id="12" name="TextBox 5"/>
          <p:cNvSpPr txBox="1"/>
          <p:nvPr/>
        </p:nvSpPr>
        <p:spPr>
          <a:xfrm>
            <a:off x="-46856" y="4614852"/>
            <a:ext cx="1008112" cy="215444"/>
          </a:xfrm>
          <a:prstGeom prst="rect">
            <a:avLst/>
          </a:prstGeom>
          <a:noFill/>
        </p:spPr>
        <p:txBody>
          <a:bodyPr wrap="square" rtlCol="0">
            <a:spAutoFit/>
          </a:bodyPr>
          <a:lstStyle/>
          <a:p>
            <a:r>
              <a:rPr lang="de-DE" sz="800" dirty="0">
                <a:solidFill>
                  <a:schemeClr val="accent1"/>
                </a:solidFill>
              </a:rPr>
              <a:t>Quelle: </a:t>
            </a:r>
            <a:r>
              <a:rPr lang="de-DE" sz="800" dirty="0" err="1">
                <a:solidFill>
                  <a:schemeClr val="accent1"/>
                </a:solidFill>
              </a:rPr>
              <a:t>Logistikum</a:t>
            </a:r>
            <a:endParaRPr lang="en-US" sz="800" dirty="0">
              <a:solidFill>
                <a:schemeClr val="accent1"/>
              </a:solidFill>
            </a:endParaRPr>
          </a:p>
        </p:txBody>
      </p:sp>
    </p:spTree>
    <p:extLst>
      <p:ext uri="{BB962C8B-B14F-4D97-AF65-F5344CB8AC3E}">
        <p14:creationId xmlns:p14="http://schemas.microsoft.com/office/powerpoint/2010/main" val="3366469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9" y="2506588"/>
            <a:ext cx="4379979" cy="3284984"/>
          </a:xfrm>
          <a:prstGeom prst="rect">
            <a:avLst/>
          </a:prstGeom>
        </p:spPr>
      </p:pic>
      <p:sp>
        <p:nvSpPr>
          <p:cNvPr id="2" name="Titel 1"/>
          <p:cNvSpPr>
            <a:spLocks noGrp="1"/>
          </p:cNvSpPr>
          <p:nvPr>
            <p:ph type="title"/>
          </p:nvPr>
        </p:nvSpPr>
        <p:spPr>
          <a:xfrm>
            <a:off x="457200" y="404664"/>
            <a:ext cx="5482952" cy="990600"/>
          </a:xfrm>
        </p:spPr>
        <p:txBody>
          <a:bodyPr>
            <a:normAutofit/>
          </a:bodyPr>
          <a:lstStyle/>
          <a:p>
            <a:r>
              <a:rPr lang="de-DE" b="1" dirty="0">
                <a:solidFill>
                  <a:schemeClr val="accent1"/>
                </a:solidFill>
                <a:latin typeface="Corbel" panose="020B0503020204020204" pitchFamily="34" charset="0"/>
              </a:rPr>
              <a:t>Quiz</a:t>
            </a:r>
            <a:br>
              <a:rPr lang="de-DE"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Asien</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50728" y="1844824"/>
            <a:ext cx="4208080" cy="4608512"/>
          </a:xfrm>
        </p:spPr>
        <p:txBody>
          <a:bodyPr>
            <a:normAutofit/>
          </a:bodyPr>
          <a:lstStyle/>
          <a:p>
            <a:pPr marL="0" indent="0" algn="ctr">
              <a:buNone/>
            </a:pPr>
            <a:endParaRPr lang="de-DE" dirty="0">
              <a:solidFill>
                <a:schemeClr val="accent1"/>
              </a:solidFill>
              <a:latin typeface="Corbel" panose="020B0503020204020204" pitchFamily="34" charset="0"/>
            </a:endParaRPr>
          </a:p>
          <a:p>
            <a:pPr marL="0" indent="0" algn="ctr">
              <a:buNone/>
            </a:pPr>
            <a:endParaRPr lang="de-DE" dirty="0">
              <a:solidFill>
                <a:schemeClr val="accent1"/>
              </a:solidFill>
              <a:latin typeface="Corbel" panose="020B0503020204020204" pitchFamily="34" charset="0"/>
            </a:endParaRPr>
          </a:p>
          <a:p>
            <a:pPr marL="0" indent="0" algn="ctr">
              <a:buNone/>
            </a:pPr>
            <a:r>
              <a:rPr lang="de-DE" sz="1800" dirty="0">
                <a:solidFill>
                  <a:schemeClr val="accent1"/>
                </a:solidFill>
                <a:latin typeface="Corbel" panose="020B0503020204020204" pitchFamily="34" charset="0"/>
              </a:rPr>
              <a:t>Wo liegt der größte Containerhafen Chinas?</a:t>
            </a:r>
            <a:endParaRPr lang="de-DE" dirty="0">
              <a:solidFill>
                <a:schemeClr val="accent1"/>
              </a:solidFill>
              <a:latin typeface="Corbel" panose="020B0503020204020204" pitchFamily="34" charset="0"/>
            </a:endParaRPr>
          </a:p>
          <a:p>
            <a:pPr marL="0" indent="0">
              <a:buSzPct val="100000"/>
              <a:buAutoNum type="alphaLcParenR"/>
            </a:pPr>
            <a:endParaRPr lang="de-DE" dirty="0">
              <a:solidFill>
                <a:schemeClr val="accent1"/>
              </a:solidFill>
              <a:latin typeface="Corbel" panose="020B0503020204020204" pitchFamily="34" charset="0"/>
            </a:endParaRPr>
          </a:p>
          <a:p>
            <a:pPr marL="357188" indent="0">
              <a:buSzPct val="100000"/>
              <a:buAutoNum type="alphaLcParenR"/>
              <a:tabLst>
                <a:tab pos="2778125" algn="l"/>
                <a:tab pos="3143250" algn="l"/>
                <a:tab pos="5113338" algn="l"/>
                <a:tab pos="5557838" algn="l"/>
              </a:tabLst>
            </a:pPr>
            <a:r>
              <a:rPr lang="de-DE" sz="2000" dirty="0">
                <a:solidFill>
                  <a:schemeClr val="accent1"/>
                </a:solidFill>
                <a:latin typeface="Corbel" panose="020B0503020204020204" pitchFamily="34" charset="0"/>
              </a:rPr>
              <a:t> Shanghai                   c)	Nanjing</a:t>
            </a:r>
          </a:p>
          <a:p>
            <a:pPr marL="357188" indent="0">
              <a:buSzPct val="100000"/>
              <a:buAutoNum type="alphaLcParenR"/>
              <a:tabLst>
                <a:tab pos="2778125" algn="l"/>
                <a:tab pos="3143250" algn="l"/>
                <a:tab pos="5113338" algn="l"/>
                <a:tab pos="5557838" algn="l"/>
              </a:tabLst>
            </a:pPr>
            <a:r>
              <a:rPr lang="de-DE" sz="2000" dirty="0">
                <a:solidFill>
                  <a:schemeClr val="accent1"/>
                </a:solidFill>
                <a:latin typeface="Corbel" panose="020B0503020204020204" pitchFamily="34" charset="0"/>
              </a:rPr>
              <a:t> Tianjin                        d)	Chongqing</a:t>
            </a:r>
          </a:p>
          <a:p>
            <a:pPr marL="2959100" indent="-536575">
              <a:buSzPct val="100000"/>
              <a:buAutoNum type="alphaLcParenR"/>
            </a:pPr>
            <a:endParaRPr lang="de-DE" dirty="0">
              <a:solidFill>
                <a:schemeClr val="accent1"/>
              </a:solidFill>
            </a:endParaRP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58</a:t>
            </a:fld>
            <a:endParaRPr lang="de-AT" dirty="0">
              <a:solidFill>
                <a:prstClr val="white"/>
              </a:solidFill>
            </a:endParaRPr>
          </a:p>
        </p:txBody>
      </p:sp>
      <p:sp>
        <p:nvSpPr>
          <p:cNvPr id="6" name="Ellipse 5"/>
          <p:cNvSpPr/>
          <p:nvPr/>
        </p:nvSpPr>
        <p:spPr>
          <a:xfrm>
            <a:off x="4873568" y="3789040"/>
            <a:ext cx="1781200"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p:cNvSpPr/>
          <p:nvPr/>
        </p:nvSpPr>
        <p:spPr>
          <a:xfrm>
            <a:off x="-239850" y="2517756"/>
            <a:ext cx="4572000" cy="215444"/>
          </a:xfrm>
          <a:prstGeom prst="rect">
            <a:avLst/>
          </a:prstGeom>
        </p:spPr>
        <p:txBody>
          <a:bodyPr>
            <a:spAutoFit/>
          </a:bodyPr>
          <a:lstStyle/>
          <a:p>
            <a:r>
              <a:rPr lang="de-AT" sz="800" dirty="0" err="1">
                <a:solidFill>
                  <a:schemeClr val="accent1"/>
                </a:solidFill>
                <a:latin typeface="Corbel" panose="020B0503020204020204" pitchFamily="34" charset="0"/>
              </a:rPr>
              <a:t>Quelle:pixabay.com</a:t>
            </a:r>
            <a:endParaRPr lang="de-AT" sz="800" dirty="0">
              <a:solidFill>
                <a:schemeClr val="accent1"/>
              </a:solidFill>
              <a:latin typeface="Corbel" panose="020B0503020204020204" pitchFamily="34" charset="0"/>
            </a:endParaRPr>
          </a:p>
        </p:txBody>
      </p:sp>
      <p:cxnSp>
        <p:nvCxnSpPr>
          <p:cNvPr id="11" name="Gerader Verbinder 10"/>
          <p:cNvCxnSpPr/>
          <p:nvPr/>
        </p:nvCxnSpPr>
        <p:spPr>
          <a:xfrm>
            <a:off x="-38784" y="6669360"/>
            <a:ext cx="597893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5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endParaRPr lang="en-US" sz="2200" b="0"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59</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3693183639"/>
              </p:ext>
            </p:extLst>
          </p:nvPr>
        </p:nvGraphicFramePr>
        <p:xfrm>
          <a:off x="1331640" y="1988840"/>
          <a:ext cx="6480720"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5299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275040" cy="990600"/>
          </a:xfrm>
        </p:spPr>
        <p:txBody>
          <a:bodyPr>
            <a:normAutofit/>
          </a:bodyPr>
          <a:lstStyle/>
          <a:p>
            <a:r>
              <a:rPr lang="de-AT" dirty="0">
                <a:solidFill>
                  <a:schemeClr val="accent1"/>
                </a:solidFill>
                <a:latin typeface="Corbel" panose="020B0503020204020204" pitchFamily="34" charset="0"/>
              </a:rPr>
              <a:t>Definitionen</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p>
        </p:txBody>
      </p:sp>
      <p:sp>
        <p:nvSpPr>
          <p:cNvPr id="3" name="Inhaltsplatzhalter 2"/>
          <p:cNvSpPr>
            <a:spLocks noGrp="1"/>
          </p:cNvSpPr>
          <p:nvPr>
            <p:ph idx="1"/>
          </p:nvPr>
        </p:nvSpPr>
        <p:spPr>
          <a:xfrm>
            <a:off x="457200" y="1700808"/>
            <a:ext cx="5410944" cy="4776192"/>
          </a:xfrm>
        </p:spPr>
        <p:txBody>
          <a:bodyPr/>
          <a:lstStyle/>
          <a:p>
            <a:pPr lvl="0">
              <a:spcBef>
                <a:spcPts val="600"/>
              </a:spcBef>
              <a:buClr>
                <a:srgbClr val="189BC4"/>
              </a:buClr>
            </a:pPr>
            <a:r>
              <a:rPr lang="de-AT" sz="1800" b="1" dirty="0">
                <a:solidFill>
                  <a:srgbClr val="189BC4"/>
                </a:solidFill>
                <a:latin typeface="Corbel" panose="020B0503020204020204" pitchFamily="34" charset="0"/>
              </a:rPr>
              <a:t>Wasserstraße</a:t>
            </a:r>
            <a:r>
              <a:rPr lang="de-AT" sz="1800" dirty="0">
                <a:solidFill>
                  <a:srgbClr val="3C628F"/>
                </a:solidFill>
                <a:latin typeface="Corbel" panose="020B0503020204020204" pitchFamily="34" charset="0"/>
              </a:rPr>
              <a:t>: schiffbares Gewässer, für das gesetzliche Bestimmungen für die Sicherheit und Flüssigkeit der gewerbsmäßigen Schifffahrt besteht</a:t>
            </a:r>
            <a:endParaRPr lang="de-AT" sz="1600" dirty="0">
              <a:solidFill>
                <a:srgbClr val="3C628F"/>
              </a:solidFill>
              <a:latin typeface="Corbel" panose="020B0503020204020204" pitchFamily="34" charset="0"/>
            </a:endParaRPr>
          </a:p>
          <a:p>
            <a:pPr marL="0" lvl="0" indent="0">
              <a:spcBef>
                <a:spcPts val="1200"/>
              </a:spcBef>
              <a:buClr>
                <a:srgbClr val="189BC4"/>
              </a:buClr>
              <a:buNone/>
            </a:pPr>
            <a:endParaRPr lang="de-AT" sz="1800" b="1" dirty="0">
              <a:solidFill>
                <a:srgbClr val="189BC4"/>
              </a:solidFill>
              <a:latin typeface="Corbel" panose="020B0503020204020204" pitchFamily="34" charset="0"/>
            </a:endParaRPr>
          </a:p>
          <a:p>
            <a:pPr lvl="0">
              <a:spcBef>
                <a:spcPts val="1200"/>
              </a:spcBef>
              <a:buClr>
                <a:srgbClr val="189BC4"/>
              </a:buClr>
            </a:pPr>
            <a:r>
              <a:rPr lang="de-AT" sz="1800" b="1" dirty="0">
                <a:solidFill>
                  <a:srgbClr val="189BC4"/>
                </a:solidFill>
                <a:latin typeface="Corbel" panose="020B0503020204020204" pitchFamily="34" charset="0"/>
              </a:rPr>
              <a:t>Kanal: </a:t>
            </a:r>
            <a:r>
              <a:rPr lang="de-AT" sz="1800" dirty="0">
                <a:solidFill>
                  <a:srgbClr val="3C628F"/>
                </a:solidFill>
                <a:latin typeface="Corbel" panose="020B0503020204020204" pitchFamily="34" charset="0"/>
              </a:rPr>
              <a:t>künstlich hergestellter Wasserweg</a:t>
            </a:r>
          </a:p>
          <a:p>
            <a:pPr lvl="1">
              <a:spcBef>
                <a:spcPts val="600"/>
              </a:spcBef>
              <a:buClr>
                <a:srgbClr val="189BC4"/>
              </a:buClr>
            </a:pPr>
            <a:r>
              <a:rPr lang="de-AT" sz="1600" dirty="0">
                <a:solidFill>
                  <a:srgbClr val="3C628F"/>
                </a:solidFill>
                <a:latin typeface="Corbel" panose="020B0503020204020204" pitchFamily="34" charset="0"/>
              </a:rPr>
              <a:t>Binnenkanäle: Verbindung zweier Flüsse</a:t>
            </a:r>
          </a:p>
          <a:p>
            <a:pPr marL="274320" lvl="1" indent="0">
              <a:spcBef>
                <a:spcPts val="600"/>
              </a:spcBef>
              <a:buClr>
                <a:srgbClr val="189BC4"/>
              </a:buClr>
              <a:buNone/>
            </a:pPr>
            <a:endParaRPr lang="de-AT" sz="1600" dirty="0">
              <a:solidFill>
                <a:srgbClr val="3C628F"/>
              </a:solidFill>
              <a:latin typeface="Corbel" panose="020B0503020204020204" pitchFamily="34" charset="0"/>
            </a:endParaRPr>
          </a:p>
          <a:p>
            <a:pPr lvl="0">
              <a:spcBef>
                <a:spcPts val="1200"/>
              </a:spcBef>
              <a:buClr>
                <a:srgbClr val="189BC4"/>
              </a:buClr>
            </a:pPr>
            <a:r>
              <a:rPr lang="de-AT" sz="1800" b="1" dirty="0">
                <a:solidFill>
                  <a:srgbClr val="189BC4"/>
                </a:solidFill>
                <a:latin typeface="Corbel" panose="020B0503020204020204" pitchFamily="34" charset="0"/>
              </a:rPr>
              <a:t>Schleuse: </a:t>
            </a:r>
            <a:r>
              <a:rPr lang="de-AT" sz="1800" dirty="0">
                <a:solidFill>
                  <a:srgbClr val="3C628F"/>
                </a:solidFill>
                <a:latin typeface="Corbel" panose="020B0503020204020204" pitchFamily="34" charset="0"/>
              </a:rPr>
              <a:t>Anlage zur Überwindung von Höhenunterschieden entlang einer Wasserstraße</a:t>
            </a:r>
          </a:p>
          <a:p>
            <a:pPr lvl="1">
              <a:spcBef>
                <a:spcPts val="600"/>
              </a:spcBef>
              <a:buClr>
                <a:srgbClr val="189BC4"/>
              </a:buClr>
            </a:pPr>
            <a:r>
              <a:rPr lang="de-AT" sz="1600" dirty="0">
                <a:solidFill>
                  <a:srgbClr val="3C628F"/>
                </a:solidFill>
                <a:latin typeface="Corbel" panose="020B0503020204020204" pitchFamily="34" charset="0"/>
              </a:rPr>
              <a:t>durch das Auffüllen und Ausleeren der Schleusenkammer werden die Schiffe entweder erhöht oder in die Tiefe gesenkt</a:t>
            </a:r>
            <a:endParaRPr lang="de-AT" sz="1800" b="1" dirty="0">
              <a:solidFill>
                <a:srgbClr val="FF0000"/>
              </a:solidFill>
              <a:latin typeface="Corbel" panose="020B0503020204020204" pitchFamily="34" charset="0"/>
            </a:endParaRP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6" name="TextBox 5"/>
          <p:cNvSpPr txBox="1"/>
          <p:nvPr/>
        </p:nvSpPr>
        <p:spPr>
          <a:xfrm>
            <a:off x="7164288" y="5222462"/>
            <a:ext cx="1384193"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en-US"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757" y="2276872"/>
            <a:ext cx="2632621" cy="2945590"/>
          </a:xfrm>
          <a:prstGeom prst="rect">
            <a:avLst/>
          </a:prstGeom>
        </p:spPr>
      </p:pic>
    </p:spTree>
    <p:extLst>
      <p:ext uri="{BB962C8B-B14F-4D97-AF65-F5344CB8AC3E}">
        <p14:creationId xmlns:p14="http://schemas.microsoft.com/office/powerpoint/2010/main" val="1547439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dirty="0">
                <a:solidFill>
                  <a:schemeClr val="accent1"/>
                </a:solidFill>
                <a:latin typeface="Corbel" panose="020B0503020204020204" pitchFamily="34" charset="0"/>
              </a:rPr>
              <a:t>Überblick</a:t>
            </a:r>
            <a:br>
              <a:rPr lang="en-GB"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Südamerika</a:t>
            </a:r>
            <a:endParaRPr lang="de-AT" b="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60</a:t>
            </a:fld>
            <a:endParaRPr lang="de-AT" dirty="0">
              <a:solidFill>
                <a:prstClr val="white"/>
              </a:solidFill>
            </a:endParaRPr>
          </a:p>
        </p:txBody>
      </p:sp>
      <p:sp>
        <p:nvSpPr>
          <p:cNvPr id="6" name="Textfeld 14"/>
          <p:cNvSpPr txBox="1"/>
          <p:nvPr/>
        </p:nvSpPr>
        <p:spPr>
          <a:xfrm>
            <a:off x="3221219" y="3789040"/>
            <a:ext cx="1442398" cy="246221"/>
          </a:xfrm>
          <a:prstGeom prst="rect">
            <a:avLst/>
          </a:prstGeom>
          <a:noFill/>
          <a:ln>
            <a:noFill/>
          </a:ln>
        </p:spPr>
        <p:txBody>
          <a:bodyPr wrap="square" rtlCol="0" anchor="ctr">
            <a:spAutoFit/>
          </a:bodyPr>
          <a:lstStyle/>
          <a:p>
            <a:pPr marL="0" lvl="1"/>
            <a:r>
              <a:rPr lang="de-AT" sz="1000" dirty="0">
                <a:solidFill>
                  <a:schemeClr val="accent1"/>
                </a:solidFill>
                <a:latin typeface="Corbel" panose="020B0503020204020204" pitchFamily="34" charset="0"/>
              </a:rPr>
              <a:t>* Flüsse, Kanäle</a:t>
            </a:r>
          </a:p>
        </p:txBody>
      </p:sp>
      <p:sp>
        <p:nvSpPr>
          <p:cNvPr id="7" name="TextBox 5"/>
          <p:cNvSpPr txBox="1"/>
          <p:nvPr/>
        </p:nvSpPr>
        <p:spPr>
          <a:xfrm>
            <a:off x="8244408" y="6440308"/>
            <a:ext cx="100811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diverse</a:t>
            </a:r>
            <a:endParaRPr lang="en-US" sz="800" dirty="0">
              <a:solidFill>
                <a:schemeClr val="accent1"/>
              </a:solidFill>
              <a:latin typeface="Corbel" panose="020B0503020204020204"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1052749798"/>
              </p:ext>
            </p:extLst>
          </p:nvPr>
        </p:nvGraphicFramePr>
        <p:xfrm>
          <a:off x="3347864" y="1934840"/>
          <a:ext cx="5599254" cy="4498150"/>
        </p:xfrm>
        <a:graphic>
          <a:graphicData uri="http://schemas.openxmlformats.org/drawingml/2006/table">
            <a:tbl>
              <a:tblPr firstRow="1" bandRow="1">
                <a:tableStyleId>{F5AB1C69-6EDB-4FF4-983F-18BD219EF322}</a:tableStyleId>
              </a:tblPr>
              <a:tblGrid>
                <a:gridCol w="1587217">
                  <a:extLst>
                    <a:ext uri="{9D8B030D-6E8A-4147-A177-3AD203B41FA5}">
                      <a16:colId xmlns:a16="http://schemas.microsoft.com/office/drawing/2014/main" val="1215225597"/>
                    </a:ext>
                  </a:extLst>
                </a:gridCol>
                <a:gridCol w="1385976">
                  <a:extLst>
                    <a:ext uri="{9D8B030D-6E8A-4147-A177-3AD203B41FA5}">
                      <a16:colId xmlns:a16="http://schemas.microsoft.com/office/drawing/2014/main" val="3843338243"/>
                    </a:ext>
                  </a:extLst>
                </a:gridCol>
                <a:gridCol w="1385976">
                  <a:extLst>
                    <a:ext uri="{9D8B030D-6E8A-4147-A177-3AD203B41FA5}">
                      <a16:colId xmlns:a16="http://schemas.microsoft.com/office/drawing/2014/main" val="1821030914"/>
                    </a:ext>
                  </a:extLst>
                </a:gridCol>
                <a:gridCol w="1240085">
                  <a:extLst>
                    <a:ext uri="{9D8B030D-6E8A-4147-A177-3AD203B41FA5}">
                      <a16:colId xmlns:a16="http://schemas.microsoft.com/office/drawing/2014/main" val="1051559887"/>
                    </a:ext>
                  </a:extLst>
                </a:gridCol>
              </a:tblGrid>
              <a:tr h="899630">
                <a:tc>
                  <a:txBody>
                    <a:bodyPr/>
                    <a:lstStyle/>
                    <a:p>
                      <a:endParaRPr lang="de-AT" sz="1800" dirty="0">
                        <a:solidFill>
                          <a:schemeClr val="bg1"/>
                        </a:solidFill>
                        <a:latin typeface="Corbel" panose="020B0503020204020204" pitchFamily="34" charset="0"/>
                      </a:endParaRPr>
                    </a:p>
                  </a:txBody>
                  <a:tcPr anchor="ctr"/>
                </a:tc>
                <a:tc>
                  <a:txBody>
                    <a:bodyPr/>
                    <a:lstStyle/>
                    <a:p>
                      <a:pPr algn="ctr"/>
                      <a:r>
                        <a:rPr lang="de-AT" sz="1600" dirty="0">
                          <a:solidFill>
                            <a:schemeClr val="bg1"/>
                          </a:solidFill>
                          <a:latin typeface="Corbel" panose="020B0503020204020204" pitchFamily="34" charset="0"/>
                        </a:rPr>
                        <a:t>Südamerika</a:t>
                      </a:r>
                    </a:p>
                  </a:txBody>
                  <a:tcPr anchor="ctr"/>
                </a:tc>
                <a:tc>
                  <a:txBody>
                    <a:bodyPr/>
                    <a:lstStyle/>
                    <a:p>
                      <a:pPr algn="ctr"/>
                      <a:r>
                        <a:rPr lang="de-AT" sz="1600" dirty="0">
                          <a:solidFill>
                            <a:schemeClr val="bg1"/>
                          </a:solidFill>
                          <a:latin typeface="Corbel" panose="020B0503020204020204" pitchFamily="34" charset="0"/>
                        </a:rPr>
                        <a:t>Brasilien</a:t>
                      </a:r>
                    </a:p>
                  </a:txBody>
                  <a:tcPr anchor="ctr"/>
                </a:tc>
                <a:tc>
                  <a:txBody>
                    <a:bodyPr/>
                    <a:lstStyle/>
                    <a:p>
                      <a:pPr algn="ctr"/>
                      <a:r>
                        <a:rPr lang="de-AT" sz="1600" dirty="0">
                          <a:solidFill>
                            <a:schemeClr val="bg1"/>
                          </a:solidFill>
                          <a:latin typeface="Corbel" panose="020B0503020204020204" pitchFamily="34" charset="0"/>
                        </a:rPr>
                        <a:t>Venezuela</a:t>
                      </a:r>
                    </a:p>
                  </a:txBody>
                  <a:tcPr anchor="ctr"/>
                </a:tc>
                <a:extLst>
                  <a:ext uri="{0D108BD9-81ED-4DB2-BD59-A6C34878D82A}">
                    <a16:rowId xmlns:a16="http://schemas.microsoft.com/office/drawing/2014/main" val="3066107728"/>
                  </a:ext>
                </a:extLst>
              </a:tr>
              <a:tr h="899630">
                <a:tc>
                  <a:txBody>
                    <a:bodyPr/>
                    <a:lstStyle/>
                    <a:p>
                      <a:r>
                        <a:rPr lang="de-AT" sz="1600" dirty="0">
                          <a:solidFill>
                            <a:schemeClr val="accent1"/>
                          </a:solidFill>
                          <a:latin typeface="Corbel" panose="020B0503020204020204" pitchFamily="34" charset="0"/>
                        </a:rPr>
                        <a:t>Straßen</a:t>
                      </a:r>
                    </a:p>
                  </a:txBody>
                  <a:tcPr anchor="ctr"/>
                </a:tc>
                <a:tc>
                  <a:txBody>
                    <a:bodyPr/>
                    <a:lstStyle/>
                    <a:p>
                      <a:pPr algn="r"/>
                      <a:r>
                        <a:rPr lang="de-AT" sz="1600" dirty="0">
                          <a:solidFill>
                            <a:schemeClr val="accent1"/>
                          </a:solidFill>
                          <a:latin typeface="Corbel" panose="020B0503020204020204" pitchFamily="34" charset="0"/>
                        </a:rPr>
                        <a:t>3.097.400 km</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600" dirty="0">
                          <a:solidFill>
                            <a:schemeClr val="accent1"/>
                          </a:solidFill>
                          <a:latin typeface="Corbel" panose="020B0503020204020204" pitchFamily="34" charset="0"/>
                        </a:rPr>
                        <a:t>2.000.000</a:t>
                      </a:r>
                      <a:r>
                        <a:rPr lang="de-AT" sz="1600" baseline="0" dirty="0">
                          <a:solidFill>
                            <a:schemeClr val="accent1"/>
                          </a:solidFill>
                          <a:latin typeface="Corbel" panose="020B0503020204020204" pitchFamily="34" charset="0"/>
                        </a:rPr>
                        <a:t> </a:t>
                      </a:r>
                      <a:r>
                        <a:rPr lang="de-AT" sz="1600" dirty="0">
                          <a:solidFill>
                            <a:schemeClr val="accent1"/>
                          </a:solidFill>
                          <a:latin typeface="Corbel" panose="020B0503020204020204" pitchFamily="34" charset="0"/>
                        </a:rPr>
                        <a:t> km</a:t>
                      </a:r>
                    </a:p>
                  </a:txBody>
                  <a:tcPr anchor="ctr"/>
                </a:tc>
                <a:tc>
                  <a:txBody>
                    <a:bodyPr/>
                    <a:lstStyle/>
                    <a:p>
                      <a:pPr algn="r"/>
                      <a:r>
                        <a:rPr lang="de-AT" sz="1600" dirty="0">
                          <a:solidFill>
                            <a:schemeClr val="accent1"/>
                          </a:solidFill>
                          <a:latin typeface="Corbel" panose="020B0503020204020204" pitchFamily="34" charset="0"/>
                        </a:rPr>
                        <a:t>96.200 km</a:t>
                      </a:r>
                    </a:p>
                  </a:txBody>
                  <a:tcPr anchor="ctr"/>
                </a:tc>
                <a:extLst>
                  <a:ext uri="{0D108BD9-81ED-4DB2-BD59-A6C34878D82A}">
                    <a16:rowId xmlns:a16="http://schemas.microsoft.com/office/drawing/2014/main" val="2583263158"/>
                  </a:ext>
                </a:extLst>
              </a:tr>
              <a:tr h="899630">
                <a:tc>
                  <a:txBody>
                    <a:bodyPr/>
                    <a:lstStyle/>
                    <a:p>
                      <a:r>
                        <a:rPr lang="de-AT" sz="1600" dirty="0">
                          <a:solidFill>
                            <a:schemeClr val="accent1"/>
                          </a:solidFill>
                          <a:latin typeface="Corbel" panose="020B0503020204020204" pitchFamily="34" charset="0"/>
                        </a:rPr>
                        <a:t>Schienenstrecke</a:t>
                      </a:r>
                    </a:p>
                  </a:txBody>
                  <a:tcPr anchor="ctr"/>
                </a:tc>
                <a:tc>
                  <a:txBody>
                    <a:bodyPr/>
                    <a:lstStyle/>
                    <a:p>
                      <a:pPr algn="r"/>
                      <a:r>
                        <a:rPr lang="de-AT" sz="1600" dirty="0">
                          <a:solidFill>
                            <a:schemeClr val="accent1"/>
                          </a:solidFill>
                          <a:latin typeface="Corbel" panose="020B0503020204020204" pitchFamily="34" charset="0"/>
                        </a:rPr>
                        <a:t>85.100 km</a:t>
                      </a:r>
                    </a:p>
                  </a:txBody>
                  <a:tcPr anchor="ctr"/>
                </a:tc>
                <a:tc>
                  <a:txBody>
                    <a:bodyPr/>
                    <a:lstStyle/>
                    <a:p>
                      <a:pPr algn="r"/>
                      <a:r>
                        <a:rPr lang="de-AT" sz="1600" dirty="0">
                          <a:solidFill>
                            <a:schemeClr val="accent1"/>
                          </a:solidFill>
                          <a:latin typeface="Corbel" panose="020B0503020204020204" pitchFamily="34" charset="0"/>
                        </a:rPr>
                        <a:t>29.900 km</a:t>
                      </a:r>
                    </a:p>
                  </a:txBody>
                  <a:tcPr anchor="ctr"/>
                </a:tc>
                <a:tc>
                  <a:txBody>
                    <a:bodyPr/>
                    <a:lstStyle/>
                    <a:p>
                      <a:pPr algn="r"/>
                      <a:r>
                        <a:rPr lang="de-AT" sz="1600" dirty="0">
                          <a:solidFill>
                            <a:schemeClr val="accent1"/>
                          </a:solidFill>
                          <a:latin typeface="Corbel" panose="020B0503020204020204" pitchFamily="34" charset="0"/>
                        </a:rPr>
                        <a:t>400 km</a:t>
                      </a:r>
                    </a:p>
                  </a:txBody>
                  <a:tcPr anchor="ctr"/>
                </a:tc>
                <a:extLst>
                  <a:ext uri="{0D108BD9-81ED-4DB2-BD59-A6C34878D82A}">
                    <a16:rowId xmlns:a16="http://schemas.microsoft.com/office/drawing/2014/main" val="41420313"/>
                  </a:ext>
                </a:extLst>
              </a:tr>
              <a:tr h="899630">
                <a:tc>
                  <a:txBody>
                    <a:bodyPr/>
                    <a:lstStyle/>
                    <a:p>
                      <a:r>
                        <a:rPr lang="de-AT" sz="1600" dirty="0">
                          <a:solidFill>
                            <a:schemeClr val="accent1"/>
                          </a:solidFill>
                          <a:latin typeface="Corbel" panose="020B0503020204020204" pitchFamily="34" charset="0"/>
                        </a:rPr>
                        <a:t>Wasserstraßen</a:t>
                      </a:r>
                    </a:p>
                  </a:txBody>
                  <a:tcPr anchor="ctr"/>
                </a:tc>
                <a:tc>
                  <a:txBody>
                    <a:bodyPr/>
                    <a:lstStyle/>
                    <a:p>
                      <a:pPr algn="r"/>
                      <a:r>
                        <a:rPr lang="de-AT" sz="1600" dirty="0">
                          <a:solidFill>
                            <a:schemeClr val="accent1"/>
                          </a:solidFill>
                          <a:latin typeface="Corbel" panose="020B0503020204020204" pitchFamily="34" charset="0"/>
                        </a:rPr>
                        <a:t>119.400 km</a:t>
                      </a:r>
                    </a:p>
                  </a:txBody>
                  <a:tcPr anchor="ctr"/>
                </a:tc>
                <a:tc>
                  <a:txBody>
                    <a:bodyPr/>
                    <a:lstStyle/>
                    <a:p>
                      <a:pPr algn="r"/>
                      <a:r>
                        <a:rPr lang="de-AT" sz="1600" dirty="0">
                          <a:solidFill>
                            <a:schemeClr val="accent1"/>
                          </a:solidFill>
                          <a:latin typeface="Corbel" panose="020B0503020204020204" pitchFamily="34" charset="0"/>
                        </a:rPr>
                        <a:t>60.000 km</a:t>
                      </a:r>
                    </a:p>
                  </a:txBody>
                  <a:tcPr anchor="ctr"/>
                </a:tc>
                <a:tc>
                  <a:txBody>
                    <a:bodyPr/>
                    <a:lstStyle/>
                    <a:p>
                      <a:pPr algn="r"/>
                      <a:r>
                        <a:rPr lang="de-AT" sz="1600" dirty="0">
                          <a:solidFill>
                            <a:schemeClr val="accent1"/>
                          </a:solidFill>
                          <a:latin typeface="Corbel" panose="020B0503020204020204" pitchFamily="34" charset="0"/>
                        </a:rPr>
                        <a:t>7.100 km</a:t>
                      </a:r>
                    </a:p>
                  </a:txBody>
                  <a:tcPr anchor="ctr"/>
                </a:tc>
                <a:extLst>
                  <a:ext uri="{0D108BD9-81ED-4DB2-BD59-A6C34878D82A}">
                    <a16:rowId xmlns:a16="http://schemas.microsoft.com/office/drawing/2014/main" val="1057194444"/>
                  </a:ext>
                </a:extLst>
              </a:tr>
              <a:tr h="899630">
                <a:tc>
                  <a:txBody>
                    <a:bodyPr/>
                    <a:lstStyle/>
                    <a:p>
                      <a:r>
                        <a:rPr lang="de-AT" sz="1600" dirty="0">
                          <a:solidFill>
                            <a:schemeClr val="accent1"/>
                          </a:solidFill>
                          <a:latin typeface="Corbel" panose="020B0503020204020204" pitchFamily="34" charset="0"/>
                        </a:rPr>
                        <a:t>Handelshäfen</a:t>
                      </a:r>
                    </a:p>
                  </a:txBody>
                  <a:tcPr anchor="ctr"/>
                </a:tc>
                <a:tc>
                  <a:txBody>
                    <a:bodyPr/>
                    <a:lstStyle/>
                    <a:p>
                      <a:pPr algn="r"/>
                      <a:r>
                        <a:rPr lang="de-AT" sz="1600" dirty="0">
                          <a:solidFill>
                            <a:schemeClr val="accent1"/>
                          </a:solidFill>
                          <a:latin typeface="Corbel" panose="020B0503020204020204" pitchFamily="34" charset="0"/>
                        </a:rPr>
                        <a:t>2.194</a:t>
                      </a:r>
                    </a:p>
                  </a:txBody>
                  <a:tcPr anchor="ctr"/>
                </a:tc>
                <a:tc>
                  <a:txBody>
                    <a:bodyPr/>
                    <a:lstStyle/>
                    <a:p>
                      <a:pPr algn="r"/>
                      <a:r>
                        <a:rPr lang="de-AT" sz="1600" dirty="0">
                          <a:solidFill>
                            <a:schemeClr val="accent1"/>
                          </a:solidFill>
                          <a:latin typeface="Corbel" panose="020B0503020204020204" pitchFamily="34" charset="0"/>
                        </a:rPr>
                        <a:t>864</a:t>
                      </a:r>
                    </a:p>
                  </a:txBody>
                  <a:tcPr anchor="ctr"/>
                </a:tc>
                <a:tc>
                  <a:txBody>
                    <a:bodyPr/>
                    <a:lstStyle/>
                    <a:p>
                      <a:pPr algn="r"/>
                      <a:r>
                        <a:rPr lang="de-AT" sz="1600" dirty="0">
                          <a:solidFill>
                            <a:schemeClr val="accent1"/>
                          </a:solidFill>
                          <a:latin typeface="Corbel" panose="020B0503020204020204" pitchFamily="34" charset="0"/>
                        </a:rPr>
                        <a:t>289</a:t>
                      </a:r>
                    </a:p>
                  </a:txBody>
                  <a:tcPr anchor="ctr"/>
                </a:tc>
                <a:extLst>
                  <a:ext uri="{0D108BD9-81ED-4DB2-BD59-A6C34878D82A}">
                    <a16:rowId xmlns:a16="http://schemas.microsoft.com/office/drawing/2014/main" val="570604702"/>
                  </a:ext>
                </a:extLst>
              </a:tr>
            </a:tbl>
          </a:graphicData>
        </a:graphic>
      </p:graphicFrame>
      <p:pic>
        <p:nvPicPr>
          <p:cNvPr id="9" name="Grafik 8"/>
          <p:cNvPicPr>
            <a:picLocks noChangeAspect="1"/>
          </p:cNvPicPr>
          <p:nvPr/>
        </p:nvPicPr>
        <p:blipFill>
          <a:blip r:embed="rId3"/>
          <a:stretch>
            <a:fillRect/>
          </a:stretch>
        </p:blipFill>
        <p:spPr>
          <a:xfrm>
            <a:off x="-1" y="1955621"/>
            <a:ext cx="3221219" cy="4477370"/>
          </a:xfrm>
          <a:prstGeom prst="rect">
            <a:avLst/>
          </a:prstGeom>
        </p:spPr>
      </p:pic>
      <p:sp>
        <p:nvSpPr>
          <p:cNvPr id="12" name="TextBox 5"/>
          <p:cNvSpPr txBox="1"/>
          <p:nvPr/>
        </p:nvSpPr>
        <p:spPr>
          <a:xfrm>
            <a:off x="-46856" y="1952769"/>
            <a:ext cx="1008112"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021149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Gütertransport - Brasilien</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Südamerika</a:t>
            </a:r>
          </a:p>
        </p:txBody>
      </p:sp>
      <p:sp>
        <p:nvSpPr>
          <p:cNvPr id="9" name="Content Placeholder 8"/>
          <p:cNvSpPr>
            <a:spLocks noGrp="1"/>
          </p:cNvSpPr>
          <p:nvPr>
            <p:ph idx="1"/>
          </p:nvPr>
        </p:nvSpPr>
        <p:spPr>
          <a:xfrm>
            <a:off x="182386" y="2132856"/>
            <a:ext cx="4749654" cy="4793679"/>
          </a:xfrm>
        </p:spPr>
        <p:txBody>
          <a:bodyPr>
            <a:noAutofit/>
          </a:bodyPr>
          <a:lstStyle/>
          <a:p>
            <a:pPr>
              <a:spcBef>
                <a:spcPts val="600"/>
              </a:spcBef>
              <a:buClr>
                <a:srgbClr val="189BC4"/>
              </a:buClr>
            </a:pPr>
            <a:endParaRPr lang="de-AT" sz="1800" dirty="0">
              <a:solidFill>
                <a:schemeClr val="accent1"/>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37,5 Millionen Tonnen / Jahr (2019)</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(Potenzial 180 Millionen Tonnen / Jahr)</a:t>
            </a:r>
          </a:p>
          <a:p>
            <a:pPr marL="0" indent="0">
              <a:spcBef>
                <a:spcPts val="600"/>
              </a:spcBef>
              <a:buClr>
                <a:srgbClr val="189BC4"/>
              </a:buClr>
              <a:buNone/>
            </a:pPr>
            <a:endParaRPr lang="de-AT" sz="1800" dirty="0">
              <a:solidFill>
                <a:schemeClr val="accent1"/>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Hauptwasserstraßen:</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Amazonas</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Sao Francisco</a:t>
            </a:r>
          </a:p>
          <a:p>
            <a:pPr lvl="1">
              <a:spcBef>
                <a:spcPts val="600"/>
              </a:spcBef>
              <a:buClr>
                <a:srgbClr val="189BC4"/>
              </a:buClr>
              <a:buFont typeface="Symbol" panose="05050102010706020507" pitchFamily="18" charset="2"/>
              <a:buChar char="-"/>
            </a:pPr>
            <a:r>
              <a:rPr lang="de-AT" sz="1800" dirty="0" err="1">
                <a:solidFill>
                  <a:schemeClr val="accent1"/>
                </a:solidFill>
                <a:latin typeface="Corbel" panose="020B0503020204020204" pitchFamily="34" charset="0"/>
              </a:rPr>
              <a:t>Tocantins-Araguaia</a:t>
            </a:r>
            <a:endParaRPr lang="de-AT" sz="1800" dirty="0">
              <a:solidFill>
                <a:schemeClr val="accent1"/>
              </a:solidFill>
              <a:latin typeface="Corbel" panose="020B0503020204020204" pitchFamily="34" charset="0"/>
            </a:endParaRPr>
          </a:p>
          <a:p>
            <a:pPr lvl="1">
              <a:spcBef>
                <a:spcPts val="600"/>
              </a:spcBef>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Von 60.000 km Wasserstraßen werden </a:t>
            </a:r>
            <a:r>
              <a:rPr lang="de-AT" sz="1800" b="1" dirty="0">
                <a:solidFill>
                  <a:srgbClr val="189BC4"/>
                </a:solidFill>
                <a:latin typeface="Corbel" panose="020B0503020204020204" pitchFamily="34" charset="0"/>
              </a:rPr>
              <a:t>nur 13.000 km </a:t>
            </a:r>
            <a:r>
              <a:rPr lang="de-AT" sz="1800" dirty="0">
                <a:solidFill>
                  <a:schemeClr val="accent1"/>
                </a:solidFill>
                <a:latin typeface="Corbel" panose="020B0503020204020204" pitchFamily="34" charset="0"/>
              </a:rPr>
              <a:t>für den Gütertransport </a:t>
            </a:r>
            <a:r>
              <a:rPr lang="de-AT" sz="1800" b="1" dirty="0">
                <a:solidFill>
                  <a:srgbClr val="189BC4"/>
                </a:solidFill>
                <a:latin typeface="Corbel" panose="020B0503020204020204" pitchFamily="34" charset="0"/>
              </a:rPr>
              <a:t>genutzt</a:t>
            </a:r>
            <a:r>
              <a:rPr lang="de-AT" sz="1800" dirty="0">
                <a:solidFill>
                  <a:schemeClr val="accent1"/>
                </a:solidFill>
                <a:latin typeface="Corbel" panose="020B0503020204020204" pitchFamily="34" charset="0"/>
              </a:rPr>
              <a: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61</a:t>
            </a:fld>
            <a:endParaRPr lang="de-AT" dirty="0">
              <a:solidFill>
                <a:prstClr val="white"/>
              </a:solidFill>
            </a:endParaRPr>
          </a:p>
        </p:txBody>
      </p:sp>
      <p:sp>
        <p:nvSpPr>
          <p:cNvPr id="10" name="TextBox 5"/>
          <p:cNvSpPr txBox="1"/>
          <p:nvPr/>
        </p:nvSpPr>
        <p:spPr>
          <a:xfrm>
            <a:off x="8244408" y="6440308"/>
            <a:ext cx="1008112"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graphicFrame>
        <p:nvGraphicFramePr>
          <p:cNvPr id="11" name="Diagramm 10"/>
          <p:cNvGraphicFramePr>
            <a:graphicFrameLocks/>
          </p:cNvGraphicFramePr>
          <p:nvPr>
            <p:extLst>
              <p:ext uri="{D42A27DB-BD31-4B8C-83A1-F6EECF244321}">
                <p14:modId xmlns:p14="http://schemas.microsoft.com/office/powerpoint/2010/main" val="1236171079"/>
              </p:ext>
            </p:extLst>
          </p:nvPr>
        </p:nvGraphicFramePr>
        <p:xfrm>
          <a:off x="4526427" y="1844824"/>
          <a:ext cx="4617573" cy="32975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3744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latin typeface="Corbel" panose="020B0503020204020204" pitchFamily="34" charset="0"/>
              </a:rPr>
              <a:t>Amazonas</a:t>
            </a:r>
            <a:br>
              <a:rPr lang="en-GB"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Südamerika</a:t>
            </a:r>
            <a:endParaRPr lang="en-GB" sz="24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987824" y="1818681"/>
            <a:ext cx="4762873" cy="4804481"/>
          </a:xfrm>
        </p:spPr>
        <p:txBody>
          <a:bodyPr>
            <a:normAutofit/>
          </a:bodyPr>
          <a:lstStyle/>
          <a:p>
            <a:pPr>
              <a:buClr>
                <a:srgbClr val="189BC4"/>
              </a:buClr>
            </a:pPr>
            <a:r>
              <a:rPr lang="de-AT" sz="1800" dirty="0">
                <a:solidFill>
                  <a:schemeClr val="accent1"/>
                </a:solidFill>
                <a:latin typeface="Corbel" panose="020B0503020204020204" pitchFamily="34" charset="0"/>
              </a:rPr>
              <a:t>längster Fluss der Welt (</a:t>
            </a:r>
            <a:r>
              <a:rPr lang="de-AT" sz="1800" b="1" dirty="0">
                <a:solidFill>
                  <a:srgbClr val="189BC4"/>
                </a:solidFill>
                <a:latin typeface="Corbel" panose="020B0503020204020204" pitchFamily="34" charset="0"/>
              </a:rPr>
              <a:t>6.280 km</a:t>
            </a:r>
            <a:r>
              <a:rPr lang="de-AT" sz="1800" dirty="0">
                <a:solidFill>
                  <a:schemeClr val="accent1"/>
                </a:solidFill>
                <a:latin typeface="Corbel" panose="020B0503020204020204" pitchFamily="34" charset="0"/>
              </a:rPr>
              <a:t>)</a:t>
            </a:r>
          </a:p>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Route:</a:t>
            </a:r>
            <a:r>
              <a:rPr lang="de-AT" sz="1800" dirty="0">
                <a:solidFill>
                  <a:schemeClr val="accent1"/>
                </a:solidFill>
                <a:latin typeface="Corbel" panose="020B0503020204020204" pitchFamily="34" charset="0"/>
              </a:rPr>
              <a:t> von Peru über Brasilien bis zum Atlantik</a:t>
            </a:r>
          </a:p>
          <a:p>
            <a:pPr>
              <a:buClr>
                <a:srgbClr val="189BC4"/>
              </a:buClr>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tropischer Regenwald am Amazonas-Becken</a:t>
            </a:r>
          </a:p>
          <a:p>
            <a:pPr marL="0" indent="0">
              <a:buClr>
                <a:srgbClr val="189BC4"/>
              </a:buClr>
              <a:buNone/>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Passagier- und Güterschifffahrt</a:t>
            </a:r>
          </a:p>
          <a:p>
            <a:pPr marL="0" indent="0">
              <a:buClr>
                <a:srgbClr val="189BC4"/>
              </a:buClr>
              <a:buNone/>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Verbesserungen notwendig</a:t>
            </a:r>
          </a:p>
          <a:p>
            <a:endParaRPr lang="en-GB"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62</a:t>
            </a:fld>
            <a:endParaRPr lang="de-AT" dirty="0">
              <a:solidFill>
                <a:prstClr val="white"/>
              </a:solidFill>
            </a:endParaRPr>
          </a:p>
        </p:txBody>
      </p:sp>
      <p:pic>
        <p:nvPicPr>
          <p:cNvPr id="3074" name="Picture 2" descr="Amazonas, Wasser, Blauer Himmel, Schwimmen, Nat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26" y="1844824"/>
            <a:ext cx="2816288" cy="21034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azonas, Wasser, Blauer Himmel, Schwimmen, Natu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27" y="4220922"/>
            <a:ext cx="2816289" cy="21034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83" y="4220922"/>
            <a:ext cx="2816289"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
        <p:nvSpPr>
          <p:cNvPr id="9" name="TextBox 8"/>
          <p:cNvSpPr txBox="1"/>
          <p:nvPr/>
        </p:nvSpPr>
        <p:spPr>
          <a:xfrm>
            <a:off x="-6427" y="1844824"/>
            <a:ext cx="2816288"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
        <p:nvSpPr>
          <p:cNvPr id="10" name="TextBox 5"/>
          <p:cNvSpPr txBox="1"/>
          <p:nvPr/>
        </p:nvSpPr>
        <p:spPr>
          <a:xfrm>
            <a:off x="8244408" y="6440308"/>
            <a:ext cx="1008112"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spTree>
    <p:extLst>
      <p:ext uri="{BB962C8B-B14F-4D97-AF65-F5344CB8AC3E}">
        <p14:creationId xmlns:p14="http://schemas.microsoft.com/office/powerpoint/2010/main" val="4800576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latin typeface="Corbel" panose="020B0503020204020204" pitchFamily="34" charset="0"/>
              </a:rPr>
              <a:t>Manaus </a:t>
            </a:r>
            <a:r>
              <a:rPr lang="en-US" dirty="0" err="1">
                <a:solidFill>
                  <a:schemeClr val="accent1"/>
                </a:solidFill>
                <a:latin typeface="Corbel" panose="020B0503020204020204" pitchFamily="34" charset="0"/>
              </a:rPr>
              <a:t>Hafen</a:t>
            </a:r>
            <a:br>
              <a:rPr lang="en-US"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Südamerika</a:t>
            </a:r>
            <a:endParaRPr lang="en-US" sz="24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1" y="1848283"/>
            <a:ext cx="5698976" cy="4776192"/>
          </a:xfrm>
        </p:spPr>
        <p:txBody>
          <a:bodyPr>
            <a:normAutofit/>
          </a:bodyPr>
          <a:lstStyle/>
          <a:p>
            <a:pPr>
              <a:spcBef>
                <a:spcPts val="1200"/>
              </a:spcBef>
              <a:buClr>
                <a:srgbClr val="189BC4"/>
              </a:buClr>
            </a:pPr>
            <a:r>
              <a:rPr lang="de-AT" sz="1800" dirty="0">
                <a:solidFill>
                  <a:schemeClr val="accent1"/>
                </a:solidFill>
                <a:latin typeface="Corbel" panose="020B0503020204020204" pitchFamily="34" charset="0"/>
              </a:rPr>
              <a:t>Hauptverkehrsknotenpunkt für das obere Amazonasbecken</a:t>
            </a:r>
          </a:p>
          <a:p>
            <a:pPr>
              <a:spcBef>
                <a:spcPts val="1200"/>
              </a:spcBef>
              <a:buClr>
                <a:srgbClr val="189BC4"/>
              </a:buClr>
            </a:pPr>
            <a:r>
              <a:rPr lang="de-AT" sz="1800" b="1" dirty="0">
                <a:solidFill>
                  <a:srgbClr val="189BC4"/>
                </a:solidFill>
                <a:latin typeface="Corbel" panose="020B0503020204020204" pitchFamily="34" charset="0"/>
              </a:rPr>
              <a:t>Frachtvolumen:</a:t>
            </a:r>
            <a:r>
              <a:rPr lang="de-AT" sz="1800" dirty="0">
                <a:solidFill>
                  <a:schemeClr val="accent1"/>
                </a:solidFill>
                <a:latin typeface="Corbel" panose="020B0503020204020204" pitchFamily="34" charset="0"/>
              </a:rPr>
              <a:t> 11,8 Millionen Tonnen / Jahr (2007)</a:t>
            </a:r>
          </a:p>
          <a:p>
            <a:pPr>
              <a:spcBef>
                <a:spcPts val="1200"/>
              </a:spcBef>
              <a:buClr>
                <a:srgbClr val="189BC4"/>
              </a:buClr>
            </a:pPr>
            <a:r>
              <a:rPr lang="de-AT" sz="1800" b="1" dirty="0">
                <a:solidFill>
                  <a:srgbClr val="189BC4"/>
                </a:solidFill>
                <a:latin typeface="Corbel" panose="020B0503020204020204" pitchFamily="34" charset="0"/>
              </a:rPr>
              <a:t>Gesamthandelsvolumen:</a:t>
            </a:r>
            <a:r>
              <a:rPr lang="de-AT" sz="1800" dirty="0">
                <a:solidFill>
                  <a:schemeClr val="accent1"/>
                </a:solidFill>
                <a:latin typeface="Corbel" panose="020B0503020204020204" pitchFamily="34" charset="0"/>
              </a:rPr>
              <a:t> USD 4,92 Milliarden (2007)</a:t>
            </a:r>
          </a:p>
          <a:p>
            <a:pPr>
              <a:spcBef>
                <a:spcPts val="1200"/>
              </a:spcBef>
              <a:buClr>
                <a:srgbClr val="189BC4"/>
              </a:buClr>
            </a:pPr>
            <a:r>
              <a:rPr lang="de-AT" sz="1800" dirty="0">
                <a:solidFill>
                  <a:schemeClr val="accent1"/>
                </a:solidFill>
                <a:latin typeface="Corbel" panose="020B0503020204020204" pitchFamily="34" charset="0"/>
              </a:rPr>
              <a:t>492.000 TEU im Jahr 2014 abgewickelt (+24,6 % gegenüber 2013)</a:t>
            </a:r>
          </a:p>
          <a:p>
            <a:pPr>
              <a:spcBef>
                <a:spcPts val="1200"/>
              </a:spcBef>
              <a:buClr>
                <a:srgbClr val="189BC4"/>
              </a:buClr>
            </a:pPr>
            <a:r>
              <a:rPr lang="de-AT" sz="1800" b="1" dirty="0">
                <a:solidFill>
                  <a:srgbClr val="189BC4"/>
                </a:solidFill>
                <a:latin typeface="Corbel" panose="020B0503020204020204" pitchFamily="34" charset="0"/>
              </a:rPr>
              <a:t>Hauptfrachten: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Beladung: Obst, Samen, Maschinen, Holz, Brennstoffe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Entladung: Maschinen und Elektrogeräte, Fahrzeuge, Chemikalien, Kunststoffe</a:t>
            </a:r>
          </a:p>
          <a:p>
            <a:pPr>
              <a:spcBef>
                <a:spcPts val="1200"/>
              </a:spcBef>
              <a:buClr>
                <a:srgbClr val="189BC4"/>
              </a:buClr>
            </a:pPr>
            <a:r>
              <a:rPr lang="de-AT" sz="1800" dirty="0">
                <a:solidFill>
                  <a:schemeClr val="accent1"/>
                </a:solidFill>
                <a:latin typeface="Corbel" panose="020B0503020204020204" pitchFamily="34" charset="0"/>
              </a:rPr>
              <a:t>Steuervorteile</a:t>
            </a:r>
          </a:p>
          <a:p>
            <a:endParaRPr lang="en-US"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63</a:t>
            </a:fld>
            <a:endParaRPr lang="de-AT" dirty="0">
              <a:solidFill>
                <a:prstClr val="white"/>
              </a:solidFill>
            </a:endParaRPr>
          </a:p>
        </p:txBody>
      </p:sp>
      <p:sp>
        <p:nvSpPr>
          <p:cNvPr id="8" name="TextBox 5"/>
          <p:cNvSpPr txBox="1"/>
          <p:nvPr/>
        </p:nvSpPr>
        <p:spPr>
          <a:xfrm>
            <a:off x="8244408" y="6440308"/>
            <a:ext cx="100811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diverse</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04501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Paraná Fluss</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Wasserstraßen in Südamerika</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3203848" y="1821160"/>
            <a:ext cx="5482952" cy="4776192"/>
          </a:xfrm>
        </p:spPr>
        <p:txBody>
          <a:bodyPr>
            <a:normAutofit/>
          </a:bodyPr>
          <a:lstStyle/>
          <a:p>
            <a:pPr>
              <a:spcBef>
                <a:spcPts val="600"/>
              </a:spcBef>
              <a:buClr>
                <a:srgbClr val="189BC4"/>
              </a:buClr>
            </a:pPr>
            <a:r>
              <a:rPr lang="de-AT" sz="1800" dirty="0">
                <a:solidFill>
                  <a:schemeClr val="accent1"/>
                </a:solidFill>
                <a:latin typeface="Corbel" panose="020B0503020204020204" pitchFamily="34" charset="0"/>
              </a:rPr>
              <a:t>Länge: 3.442 km</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Schiffbarkeit: nicht optimal auf der Gesamtlänge</a:t>
            </a:r>
          </a:p>
          <a:p>
            <a:pPr marL="0" indent="0">
              <a:spcBef>
                <a:spcPts val="600"/>
              </a:spcBef>
              <a:buClr>
                <a:srgbClr val="189BC4"/>
              </a:buClr>
              <a:buNone/>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Anrainerstaaten: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Brasilien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Paraguay</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Bolivien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Argentinien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Uruguay</a:t>
            </a:r>
          </a:p>
          <a:p>
            <a:pPr marL="0" indent="0">
              <a:spcBef>
                <a:spcPts val="600"/>
              </a:spcBef>
              <a:buClr>
                <a:srgbClr val="189BC4"/>
              </a:buClr>
              <a:buNone/>
            </a:pPr>
            <a:endParaRPr lang="de-AT" sz="1800" dirty="0">
              <a:solidFill>
                <a:schemeClr val="accent1"/>
              </a:solidFill>
              <a:latin typeface="Corbel" panose="020B0503020204020204" pitchFamily="34" charset="0"/>
            </a:endParaRPr>
          </a:p>
          <a:p>
            <a:pPr>
              <a:spcBef>
                <a:spcPts val="600"/>
              </a:spcBef>
              <a:buClr>
                <a:srgbClr val="189BC4"/>
              </a:buClr>
            </a:pPr>
            <a:r>
              <a:rPr lang="de-AT" sz="1800" dirty="0">
                <a:solidFill>
                  <a:schemeClr val="accent1"/>
                </a:solidFill>
                <a:latin typeface="Corbel" panose="020B0503020204020204" pitchFamily="34" charset="0"/>
              </a:rPr>
              <a:t>Transportaufkommen: 20.000.000 t/Jahr</a:t>
            </a:r>
          </a:p>
          <a:p>
            <a:pPr>
              <a:buClr>
                <a:srgbClr val="189BC4"/>
              </a:buClr>
            </a:pPr>
            <a:endParaRPr lang="de-AT" sz="18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64</a:t>
            </a:fld>
            <a:endParaRPr lang="de-AT" dirty="0">
              <a:solidFill>
                <a:prstClr val="white"/>
              </a:solidFill>
            </a:endParaRPr>
          </a:p>
        </p:txBody>
      </p:sp>
      <p:sp>
        <p:nvSpPr>
          <p:cNvPr id="13" name="TextBox 5"/>
          <p:cNvSpPr txBox="1"/>
          <p:nvPr/>
        </p:nvSpPr>
        <p:spPr>
          <a:xfrm>
            <a:off x="7020272" y="6440308"/>
            <a:ext cx="2232248"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World Wide Inland Navigation Network</a:t>
            </a:r>
            <a:endParaRPr lang="en-US"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4944"/>
            <a:ext cx="3132348" cy="2088232"/>
          </a:xfrm>
          <a:prstGeom prst="rect">
            <a:avLst/>
          </a:prstGeom>
        </p:spPr>
      </p:pic>
      <p:sp>
        <p:nvSpPr>
          <p:cNvPr id="12" name="TextBox 5"/>
          <p:cNvSpPr txBox="1"/>
          <p:nvPr/>
        </p:nvSpPr>
        <p:spPr>
          <a:xfrm>
            <a:off x="-46856" y="2924944"/>
            <a:ext cx="1008112" cy="215444"/>
          </a:xfrm>
          <a:prstGeom prst="rect">
            <a:avLst/>
          </a:prstGeom>
          <a:noFill/>
        </p:spPr>
        <p:txBody>
          <a:bodyPr wrap="square" rtlCol="0">
            <a:spAutoFit/>
          </a:bodyPr>
          <a:lstStyle/>
          <a:p>
            <a:r>
              <a:rPr lang="de-DE" sz="800" dirty="0">
                <a:latin typeface="Corbel" panose="020B0503020204020204" pitchFamily="34" charset="0"/>
              </a:rPr>
              <a:t>Quelle: </a:t>
            </a:r>
            <a:r>
              <a:rPr lang="de-DE" sz="800" dirty="0" err="1">
                <a:latin typeface="Corbel" panose="020B0503020204020204" pitchFamily="34" charset="0"/>
              </a:rPr>
              <a:t>pixabay</a:t>
            </a:r>
            <a:endParaRPr lang="en-US" sz="800" dirty="0">
              <a:latin typeface="Corbel" panose="020B0503020204020204" pitchFamily="34" charset="0"/>
            </a:endParaRPr>
          </a:p>
        </p:txBody>
      </p:sp>
    </p:spTree>
    <p:extLst>
      <p:ext uri="{BB962C8B-B14F-4D97-AF65-F5344CB8AC3E}">
        <p14:creationId xmlns:p14="http://schemas.microsoft.com/office/powerpoint/2010/main" val="3420905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p:cNvGraphicFramePr/>
          <p:nvPr>
            <p:extLst>
              <p:ext uri="{D42A27DB-BD31-4B8C-83A1-F6EECF244321}">
                <p14:modId xmlns:p14="http://schemas.microsoft.com/office/powerpoint/2010/main" val="358195097"/>
              </p:ext>
            </p:extLst>
          </p:nvPr>
        </p:nvGraphicFramePr>
        <p:xfrm>
          <a:off x="1485785" y="1916832"/>
          <a:ext cx="6087208" cy="348004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Paraná Fluss</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Wasserstraßen in Südamerika</a:t>
            </a:r>
            <a:endParaRPr lang="de-AT" b="0" dirty="0">
              <a:solidFill>
                <a:schemeClr val="accent1"/>
              </a:solidFill>
              <a:latin typeface="Corbel" panose="020B0503020204020204" pitchFamily="34" charset="0"/>
            </a:endParaRPr>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3760363274"/>
              </p:ext>
            </p:extLst>
          </p:nvPr>
        </p:nvGraphicFramePr>
        <p:xfrm>
          <a:off x="1537798" y="4748668"/>
          <a:ext cx="6029432" cy="1691640"/>
        </p:xfrm>
        <a:graphic>
          <a:graphicData uri="http://schemas.openxmlformats.org/drawingml/2006/table">
            <a:tbl>
              <a:tblPr firstRow="1" bandRow="1">
                <a:tableStyleId>{F5AB1C69-6EDB-4FF4-983F-18BD219EF322}</a:tableStyleId>
              </a:tblPr>
              <a:tblGrid>
                <a:gridCol w="1708952">
                  <a:extLst>
                    <a:ext uri="{9D8B030D-6E8A-4147-A177-3AD203B41FA5}">
                      <a16:colId xmlns:a16="http://schemas.microsoft.com/office/drawing/2014/main" val="3473472670"/>
                    </a:ext>
                  </a:extLst>
                </a:gridCol>
                <a:gridCol w="2016224">
                  <a:extLst>
                    <a:ext uri="{9D8B030D-6E8A-4147-A177-3AD203B41FA5}">
                      <a16:colId xmlns:a16="http://schemas.microsoft.com/office/drawing/2014/main" val="1939652670"/>
                    </a:ext>
                  </a:extLst>
                </a:gridCol>
                <a:gridCol w="2304256">
                  <a:extLst>
                    <a:ext uri="{9D8B030D-6E8A-4147-A177-3AD203B41FA5}">
                      <a16:colId xmlns:a16="http://schemas.microsoft.com/office/drawing/2014/main" val="4137957517"/>
                    </a:ext>
                  </a:extLst>
                </a:gridCol>
              </a:tblGrid>
              <a:tr h="370840">
                <a:tc>
                  <a:txBody>
                    <a:bodyPr/>
                    <a:lstStyle/>
                    <a:p>
                      <a:pPr algn="ctr"/>
                      <a:r>
                        <a:rPr lang="de-AT" sz="1600" dirty="0">
                          <a:latin typeface="Corbel" panose="020B0503020204020204" pitchFamily="34" charset="0"/>
                        </a:rPr>
                        <a:t>Stauanlage</a:t>
                      </a:r>
                    </a:p>
                  </a:txBody>
                  <a:tcPr anchor="ctr"/>
                </a:tc>
                <a:tc>
                  <a:txBody>
                    <a:bodyPr/>
                    <a:lstStyle/>
                    <a:p>
                      <a:pPr algn="ctr"/>
                      <a:r>
                        <a:rPr lang="de-AT" sz="1600" dirty="0">
                          <a:latin typeface="Corbel" panose="020B0503020204020204" pitchFamily="34" charset="0"/>
                        </a:rPr>
                        <a:t>Nennleistung [Megawatt]</a:t>
                      </a:r>
                    </a:p>
                  </a:txBody>
                  <a:tcPr anchor="ctr"/>
                </a:tc>
                <a:tc>
                  <a:txBody>
                    <a:bodyPr/>
                    <a:lstStyle/>
                    <a:p>
                      <a:pPr algn="ctr"/>
                      <a:r>
                        <a:rPr lang="de-AT" sz="1600" dirty="0">
                          <a:latin typeface="Corbel" panose="020B0503020204020204" pitchFamily="34" charset="0"/>
                        </a:rPr>
                        <a:t>Länder</a:t>
                      </a:r>
                    </a:p>
                  </a:txBody>
                  <a:tcPr anchor="ctr"/>
                </a:tc>
                <a:extLst>
                  <a:ext uri="{0D108BD9-81ED-4DB2-BD59-A6C34878D82A}">
                    <a16:rowId xmlns:a16="http://schemas.microsoft.com/office/drawing/2014/main" val="112235336"/>
                  </a:ext>
                </a:extLst>
              </a:tr>
              <a:tr h="370840">
                <a:tc>
                  <a:txBody>
                    <a:bodyPr/>
                    <a:lstStyle/>
                    <a:p>
                      <a:r>
                        <a:rPr lang="de-AT" sz="1600" dirty="0" err="1">
                          <a:solidFill>
                            <a:schemeClr val="accent1"/>
                          </a:solidFill>
                          <a:latin typeface="Corbel" panose="020B0503020204020204" pitchFamily="34" charset="0"/>
                        </a:rPr>
                        <a:t>Itaipú</a:t>
                      </a:r>
                      <a:endParaRPr lang="de-AT" sz="1600" dirty="0">
                        <a:solidFill>
                          <a:schemeClr val="accent1"/>
                        </a:solidFill>
                        <a:latin typeface="Corbel" panose="020B0503020204020204" pitchFamily="34" charset="0"/>
                      </a:endParaRPr>
                    </a:p>
                  </a:txBody>
                  <a:tcPr/>
                </a:tc>
                <a:tc>
                  <a:txBody>
                    <a:bodyPr/>
                    <a:lstStyle/>
                    <a:p>
                      <a:pPr algn="r"/>
                      <a:r>
                        <a:rPr lang="de-AT" sz="1600" dirty="0">
                          <a:solidFill>
                            <a:schemeClr val="accent1"/>
                          </a:solidFill>
                          <a:latin typeface="Corbel" panose="020B0503020204020204" pitchFamily="34" charset="0"/>
                        </a:rPr>
                        <a:t>14.000</a:t>
                      </a:r>
                    </a:p>
                  </a:txBody>
                  <a:tcPr/>
                </a:tc>
                <a:tc>
                  <a:txBody>
                    <a:bodyPr/>
                    <a:lstStyle/>
                    <a:p>
                      <a:r>
                        <a:rPr lang="de-AT" sz="1600" dirty="0">
                          <a:solidFill>
                            <a:schemeClr val="accent1"/>
                          </a:solidFill>
                          <a:latin typeface="Corbel" panose="020B0503020204020204" pitchFamily="34" charset="0"/>
                        </a:rPr>
                        <a:t>Brasilien, Paraguay</a:t>
                      </a:r>
                    </a:p>
                  </a:txBody>
                  <a:tcPr/>
                </a:tc>
                <a:extLst>
                  <a:ext uri="{0D108BD9-81ED-4DB2-BD59-A6C34878D82A}">
                    <a16:rowId xmlns:a16="http://schemas.microsoft.com/office/drawing/2014/main" val="1737950021"/>
                  </a:ext>
                </a:extLst>
              </a:tr>
              <a:tr h="370840">
                <a:tc>
                  <a:txBody>
                    <a:bodyPr/>
                    <a:lstStyle/>
                    <a:p>
                      <a:r>
                        <a:rPr lang="de-AT" sz="1600" dirty="0">
                          <a:solidFill>
                            <a:schemeClr val="accent1"/>
                          </a:solidFill>
                          <a:latin typeface="Corbel" panose="020B0503020204020204" pitchFamily="34" charset="0"/>
                        </a:rPr>
                        <a:t>Corpus Posadas</a:t>
                      </a:r>
                    </a:p>
                  </a:txBody>
                  <a:tcPr/>
                </a:tc>
                <a:tc>
                  <a:txBody>
                    <a:bodyPr/>
                    <a:lstStyle/>
                    <a:p>
                      <a:pPr algn="r"/>
                      <a:r>
                        <a:rPr lang="de-AT" sz="1600" dirty="0">
                          <a:solidFill>
                            <a:schemeClr val="accent1"/>
                          </a:solidFill>
                          <a:latin typeface="Corbel" panose="020B0503020204020204" pitchFamily="34" charset="0"/>
                        </a:rPr>
                        <a:t>6.000</a:t>
                      </a:r>
                    </a:p>
                  </a:txBody>
                  <a:tcPr/>
                </a:tc>
                <a:tc>
                  <a:txBody>
                    <a:bodyPr/>
                    <a:lstStyle/>
                    <a:p>
                      <a:r>
                        <a:rPr lang="de-AT" sz="1600" dirty="0">
                          <a:solidFill>
                            <a:schemeClr val="accent1"/>
                          </a:solidFill>
                          <a:latin typeface="Corbel" panose="020B0503020204020204" pitchFamily="34" charset="0"/>
                        </a:rPr>
                        <a:t>Argentinien, Paraguay</a:t>
                      </a:r>
                    </a:p>
                  </a:txBody>
                  <a:tcPr/>
                </a:tc>
                <a:extLst>
                  <a:ext uri="{0D108BD9-81ED-4DB2-BD59-A6C34878D82A}">
                    <a16:rowId xmlns:a16="http://schemas.microsoft.com/office/drawing/2014/main" val="3577491026"/>
                  </a:ext>
                </a:extLst>
              </a:tr>
              <a:tr h="370840">
                <a:tc>
                  <a:txBody>
                    <a:bodyPr/>
                    <a:lstStyle/>
                    <a:p>
                      <a:r>
                        <a:rPr lang="de-AT" sz="1600" dirty="0" err="1">
                          <a:solidFill>
                            <a:schemeClr val="accent1"/>
                          </a:solidFill>
                          <a:latin typeface="Corbel" panose="020B0503020204020204" pitchFamily="34" charset="0"/>
                        </a:rPr>
                        <a:t>Pati</a:t>
                      </a:r>
                      <a:endParaRPr lang="de-AT" sz="1600" dirty="0">
                        <a:solidFill>
                          <a:schemeClr val="accent1"/>
                        </a:solidFill>
                        <a:latin typeface="Corbel" panose="020B0503020204020204" pitchFamily="34" charset="0"/>
                      </a:endParaRPr>
                    </a:p>
                  </a:txBody>
                  <a:tcPr/>
                </a:tc>
                <a:tc>
                  <a:txBody>
                    <a:bodyPr/>
                    <a:lstStyle/>
                    <a:p>
                      <a:pPr algn="r"/>
                      <a:r>
                        <a:rPr lang="de-AT" sz="1600" dirty="0">
                          <a:solidFill>
                            <a:schemeClr val="accent1"/>
                          </a:solidFill>
                          <a:latin typeface="Corbel" panose="020B0503020204020204" pitchFamily="34" charset="0"/>
                        </a:rPr>
                        <a:t>3.300</a:t>
                      </a:r>
                    </a:p>
                  </a:txBody>
                  <a:tcPr/>
                </a:tc>
                <a:tc>
                  <a:txBody>
                    <a:bodyPr/>
                    <a:lstStyle/>
                    <a:p>
                      <a:r>
                        <a:rPr lang="de-AT" sz="1600" dirty="0">
                          <a:solidFill>
                            <a:schemeClr val="accent1"/>
                          </a:solidFill>
                          <a:latin typeface="Corbel" panose="020B0503020204020204" pitchFamily="34" charset="0"/>
                        </a:rPr>
                        <a:t>Argentinien</a:t>
                      </a:r>
                    </a:p>
                  </a:txBody>
                  <a:tcPr/>
                </a:tc>
                <a:extLst>
                  <a:ext uri="{0D108BD9-81ED-4DB2-BD59-A6C34878D82A}">
                    <a16:rowId xmlns:a16="http://schemas.microsoft.com/office/drawing/2014/main" val="4213080618"/>
                  </a:ext>
                </a:extLst>
              </a:tr>
            </a:tbl>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65</a:t>
            </a:fld>
            <a:endParaRPr lang="de-AT" dirty="0">
              <a:solidFill>
                <a:prstClr val="white"/>
              </a:solidFill>
            </a:endParaRPr>
          </a:p>
        </p:txBody>
      </p:sp>
      <p:sp>
        <p:nvSpPr>
          <p:cNvPr id="11" name="TextBox 5"/>
          <p:cNvSpPr txBox="1"/>
          <p:nvPr/>
        </p:nvSpPr>
        <p:spPr>
          <a:xfrm>
            <a:off x="6588224" y="6440308"/>
            <a:ext cx="2664296"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World Wide Inland Navigation Network, Hopp V.</a:t>
            </a:r>
            <a:endParaRPr lang="en-US"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86863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482952" cy="990600"/>
          </a:xfrm>
        </p:spPr>
        <p:txBody>
          <a:bodyPr>
            <a:normAutofit/>
          </a:bodyPr>
          <a:lstStyle/>
          <a:p>
            <a:r>
              <a:rPr lang="de-DE" b="1" dirty="0">
                <a:solidFill>
                  <a:schemeClr val="accent1"/>
                </a:solidFill>
                <a:latin typeface="Corbel" panose="020B0503020204020204" pitchFamily="34" charset="0"/>
              </a:rPr>
              <a:t>Quiz</a:t>
            </a:r>
            <a:br>
              <a:rPr lang="de-DE"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Binnenwasserstraßen in Südamerika</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lstStyle/>
          <a:p>
            <a:pPr marL="0" indent="0" algn="ctr">
              <a:buNone/>
            </a:pPr>
            <a:endParaRPr lang="de-DE" dirty="0">
              <a:solidFill>
                <a:schemeClr val="accent1"/>
              </a:solidFill>
              <a:latin typeface="Corbel" panose="020B0503020204020204" pitchFamily="34" charset="0"/>
            </a:endParaRPr>
          </a:p>
          <a:p>
            <a:pPr marL="0" indent="0" algn="ctr">
              <a:buNone/>
            </a:pPr>
            <a:r>
              <a:rPr lang="de-DE" dirty="0">
                <a:solidFill>
                  <a:schemeClr val="accent1"/>
                </a:solidFill>
                <a:latin typeface="Corbel" panose="020B0503020204020204" pitchFamily="34" charset="0"/>
              </a:rPr>
              <a:t>Wie lang sind die verfügbaren Wasserstraßen in Brasilien?</a:t>
            </a:r>
          </a:p>
          <a:p>
            <a:pPr marL="0" indent="0" algn="ctr">
              <a:buNone/>
            </a:pPr>
            <a:endParaRPr lang="de-DE" dirty="0">
              <a:solidFill>
                <a:schemeClr val="accent1"/>
              </a:solidFill>
              <a:latin typeface="Corbel" panose="020B0503020204020204" pitchFamily="34" charset="0"/>
            </a:endParaRPr>
          </a:p>
          <a:p>
            <a:pPr marL="2959100" indent="-536575">
              <a:buSzPct val="100000"/>
              <a:buAutoNum type="alphaLcParenR"/>
            </a:pPr>
            <a:endParaRPr lang="de-DE" dirty="0">
              <a:solidFill>
                <a:schemeClr val="accent1"/>
              </a:solidFill>
              <a:latin typeface="Corbel" panose="020B0503020204020204" pitchFamily="34" charset="0"/>
            </a:endParaRPr>
          </a:p>
          <a:p>
            <a:pPr marL="2330450" indent="-536575">
              <a:buSzPct val="100000"/>
              <a:buAutoNum type="alphaLcParenR"/>
              <a:tabLst>
                <a:tab pos="4479925" algn="l"/>
                <a:tab pos="4929188" algn="l"/>
              </a:tabLst>
            </a:pPr>
            <a:r>
              <a:rPr lang="de-DE" dirty="0">
                <a:solidFill>
                  <a:schemeClr val="accent1"/>
                </a:solidFill>
                <a:latin typeface="Corbel" panose="020B0503020204020204" pitchFamily="34" charset="0"/>
              </a:rPr>
              <a:t>30.000 km	c)	50.000 km</a:t>
            </a:r>
          </a:p>
          <a:p>
            <a:pPr marL="2330450" indent="-536575">
              <a:buSzPct val="100000"/>
              <a:buAutoNum type="alphaLcParenR"/>
              <a:tabLst>
                <a:tab pos="4479925" algn="l"/>
                <a:tab pos="4929188" algn="l"/>
              </a:tabLst>
            </a:pPr>
            <a:r>
              <a:rPr lang="de-DE" dirty="0">
                <a:solidFill>
                  <a:schemeClr val="accent1"/>
                </a:solidFill>
                <a:latin typeface="Corbel" panose="020B0503020204020204" pitchFamily="34" charset="0"/>
              </a:rPr>
              <a:t>40.000 km	d)	60.000 km</a:t>
            </a:r>
          </a:p>
          <a:p>
            <a:pPr marL="2959100" indent="-536575">
              <a:buSzPct val="100000"/>
              <a:buAutoNum type="alphaLcParenR"/>
            </a:pPr>
            <a:endParaRPr lang="de-DE" dirty="0">
              <a:solidFill>
                <a:schemeClr val="accent1"/>
              </a:solidFill>
            </a:endParaRP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66</a:t>
            </a:fld>
            <a:endParaRPr lang="de-AT" dirty="0">
              <a:solidFill>
                <a:prstClr val="white"/>
              </a:solidFill>
            </a:endParaRPr>
          </a:p>
        </p:txBody>
      </p:sp>
      <p:sp>
        <p:nvSpPr>
          <p:cNvPr id="6" name="Ellipse 5"/>
          <p:cNvSpPr/>
          <p:nvPr/>
        </p:nvSpPr>
        <p:spPr>
          <a:xfrm>
            <a:off x="4860032" y="3501008"/>
            <a:ext cx="2016224"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cstate="hqprint">
            <a:extLst>
              <a:ext uri="{28A0092B-C50C-407E-A947-70E740481C1C}">
                <a14:useLocalDpi xmlns:a14="http://schemas.microsoft.com/office/drawing/2010/main"/>
              </a:ext>
            </a:extLst>
          </a:blip>
          <a:srcRect l="1176" t="19459" b="24407"/>
          <a:stretch/>
        </p:blipFill>
        <p:spPr>
          <a:xfrm>
            <a:off x="0" y="4581128"/>
            <a:ext cx="9144000" cy="1675887"/>
          </a:xfrm>
          <a:prstGeom prst="rect">
            <a:avLst/>
          </a:prstGeom>
        </p:spPr>
      </p:pic>
      <p:sp>
        <p:nvSpPr>
          <p:cNvPr id="7" name="TextBox 5"/>
          <p:cNvSpPr txBox="1"/>
          <p:nvPr/>
        </p:nvSpPr>
        <p:spPr>
          <a:xfrm>
            <a:off x="-46856" y="4941168"/>
            <a:ext cx="1008112" cy="215444"/>
          </a:xfrm>
          <a:prstGeom prst="rect">
            <a:avLst/>
          </a:prstGeom>
          <a:noFill/>
        </p:spPr>
        <p:txBody>
          <a:bodyPr wrap="square" rtlCol="0">
            <a:spAutoFit/>
          </a:bodyPr>
          <a:lstStyle/>
          <a:p>
            <a:r>
              <a:rPr lang="de-DE" sz="800" dirty="0">
                <a:solidFill>
                  <a:schemeClr val="accent1"/>
                </a:solidFill>
              </a:rPr>
              <a:t>Quelle: </a:t>
            </a:r>
            <a:r>
              <a:rPr lang="de-DE" sz="800" dirty="0" err="1">
                <a:solidFill>
                  <a:schemeClr val="accent1"/>
                </a:solidFill>
              </a:rPr>
              <a:t>pixabay</a:t>
            </a:r>
            <a:endParaRPr lang="en-US" sz="800" dirty="0">
              <a:solidFill>
                <a:schemeClr val="accent1"/>
              </a:solidFill>
            </a:endParaRPr>
          </a:p>
        </p:txBody>
      </p:sp>
    </p:spTree>
    <p:extLst>
      <p:ext uri="{BB962C8B-B14F-4D97-AF65-F5344CB8AC3E}">
        <p14:creationId xmlns:p14="http://schemas.microsoft.com/office/powerpoint/2010/main" val="279910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endParaRPr lang="en-US" sz="2200" b="0" dirty="0">
              <a:solidFill>
                <a:schemeClr val="accent1"/>
              </a:solidFill>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67</a:t>
            </a:fld>
            <a:endParaRPr lang="de-AT" dirty="0">
              <a:solidFill>
                <a:prstClr val="white"/>
              </a:solidFill>
            </a:endParaRPr>
          </a:p>
        </p:txBody>
      </p:sp>
      <p:graphicFrame>
        <p:nvGraphicFramePr>
          <p:cNvPr id="5" name="Inhaltsplatzhalter 4"/>
          <p:cNvGraphicFramePr>
            <a:graphicFrameLocks/>
          </p:cNvGraphicFramePr>
          <p:nvPr>
            <p:extLst>
              <p:ext uri="{D42A27DB-BD31-4B8C-83A1-F6EECF244321}">
                <p14:modId xmlns:p14="http://schemas.microsoft.com/office/powerpoint/2010/main" val="3219429451"/>
              </p:ext>
            </p:extLst>
          </p:nvPr>
        </p:nvGraphicFramePr>
        <p:xfrm>
          <a:off x="1331640" y="1988840"/>
          <a:ext cx="640871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7846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a:normAutofit/>
          </a:bodyPr>
          <a:lstStyle/>
          <a:p>
            <a:r>
              <a:rPr lang="de-AT" sz="3100" dirty="0">
                <a:solidFill>
                  <a:schemeClr val="accent1"/>
                </a:solidFill>
                <a:latin typeface="Corbel" panose="020B0503020204020204" pitchFamily="34" charset="0"/>
              </a:rPr>
              <a:t>Gebühren und Zugänge</a:t>
            </a:r>
            <a:br>
              <a:rPr lang="de-AT" dirty="0">
                <a:solidFill>
                  <a:schemeClr val="accent1"/>
                </a:solidFill>
                <a:latin typeface="Corbel" panose="020B0503020204020204" pitchFamily="34" charset="0"/>
              </a:rPr>
            </a:br>
            <a:r>
              <a:rPr lang="de-AT" sz="2700" b="0" dirty="0">
                <a:solidFill>
                  <a:schemeClr val="accent1"/>
                </a:solidFill>
                <a:latin typeface="Corbel" panose="020B0503020204020204" pitchFamily="34" charset="0"/>
              </a:rPr>
              <a:t>Vergleich: Europa, Asien</a:t>
            </a:r>
          </a:p>
        </p:txBody>
      </p:sp>
      <p:sp>
        <p:nvSpPr>
          <p:cNvPr id="3" name="Inhaltsplatzhalter 2"/>
          <p:cNvSpPr>
            <a:spLocks noGrp="1"/>
          </p:cNvSpPr>
          <p:nvPr>
            <p:ph idx="1"/>
          </p:nvPr>
        </p:nvSpPr>
        <p:spPr>
          <a:xfrm>
            <a:off x="457200" y="1821160"/>
            <a:ext cx="8229600" cy="4776192"/>
          </a:xfrm>
        </p:spPr>
        <p:txBody>
          <a:bodyPr>
            <a:normAutofit/>
          </a:bodyPr>
          <a:lstStyle/>
          <a:p>
            <a:pPr>
              <a:spcBef>
                <a:spcPts val="600"/>
              </a:spcBef>
              <a:spcAft>
                <a:spcPts val="600"/>
              </a:spcAft>
              <a:buClr>
                <a:srgbClr val="189BC4"/>
              </a:buClr>
            </a:pPr>
            <a:r>
              <a:rPr lang="de-AT" sz="1800" dirty="0">
                <a:solidFill>
                  <a:schemeClr val="accent1"/>
                </a:solidFill>
                <a:latin typeface="Corbel" panose="020B0503020204020204" pitchFamily="34" charset="0"/>
              </a:rPr>
              <a:t>Gebühren für Kanalnutzung, Schleusennutzung</a:t>
            </a:r>
          </a:p>
          <a:p>
            <a:pPr>
              <a:spcBef>
                <a:spcPts val="600"/>
              </a:spcBef>
              <a:spcAft>
                <a:spcPts val="600"/>
              </a:spcAft>
              <a:buClr>
                <a:srgbClr val="189BC4"/>
              </a:buClr>
            </a:pPr>
            <a:r>
              <a:rPr lang="de-AT" sz="1800" dirty="0">
                <a:solidFill>
                  <a:schemeClr val="accent1"/>
                </a:solidFill>
                <a:latin typeface="Corbel" panose="020B0503020204020204" pitchFamily="34" charset="0"/>
              </a:rPr>
              <a:t>Europa</a:t>
            </a:r>
          </a:p>
          <a:p>
            <a:pPr lvl="1">
              <a:spcBef>
                <a:spcPts val="600"/>
              </a:spcBef>
              <a:spcAft>
                <a:spcPts val="600"/>
              </a:spcAft>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Donau</a:t>
            </a:r>
          </a:p>
          <a:p>
            <a:pPr lvl="2">
              <a:spcBef>
                <a:spcPts val="600"/>
              </a:spcBef>
              <a:spcAft>
                <a:spcPts val="600"/>
              </a:spcAft>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Belgrader Konvention </a:t>
            </a:r>
            <a:r>
              <a:rPr lang="de-AT" sz="1400" dirty="0">
                <a:solidFill>
                  <a:schemeClr val="accent1"/>
                </a:solidFill>
                <a:latin typeface="Corbel" panose="020B0503020204020204" pitchFamily="34" charset="0"/>
                <a:sym typeface="Wingdings" panose="05000000000000000000" pitchFamily="2" charset="2"/>
              </a:rPr>
              <a:t> internationale Wasserstraße</a:t>
            </a:r>
          </a:p>
          <a:p>
            <a:pPr lvl="2">
              <a:spcBef>
                <a:spcPts val="600"/>
              </a:spcBef>
              <a:spcAft>
                <a:spcPts val="600"/>
              </a:spcAft>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keine Schifffahrtsabgaben</a:t>
            </a:r>
          </a:p>
          <a:p>
            <a:pPr lvl="2">
              <a:spcBef>
                <a:spcPts val="600"/>
              </a:spcBef>
              <a:spcAft>
                <a:spcPts val="600"/>
              </a:spcAft>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Ausnahme: </a:t>
            </a:r>
            <a:r>
              <a:rPr lang="de-AT" sz="1400" dirty="0" err="1">
                <a:solidFill>
                  <a:schemeClr val="accent1"/>
                </a:solidFill>
                <a:latin typeface="Corbel" panose="020B0503020204020204" pitchFamily="34" charset="0"/>
                <a:sym typeface="Wingdings" panose="05000000000000000000" pitchFamily="2" charset="2"/>
              </a:rPr>
              <a:t>Sulina</a:t>
            </a:r>
            <a:r>
              <a:rPr lang="de-AT" sz="1400" dirty="0">
                <a:solidFill>
                  <a:schemeClr val="accent1"/>
                </a:solidFill>
                <a:latin typeface="Corbel" panose="020B0503020204020204" pitchFamily="34" charset="0"/>
                <a:sym typeface="Wingdings" panose="05000000000000000000" pitchFamily="2" charset="2"/>
              </a:rPr>
              <a:t>-Kanal  Gebühren pro Tonnen Tragfähigkeit eines Schiffes</a:t>
            </a:r>
          </a:p>
          <a:p>
            <a:pPr lvl="1">
              <a:spcBef>
                <a:spcPts val="600"/>
              </a:spcBef>
              <a:spcAft>
                <a:spcPts val="600"/>
              </a:spcAft>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nationale Wasserstraßen</a:t>
            </a:r>
          </a:p>
          <a:p>
            <a:pPr lvl="2">
              <a:spcBef>
                <a:spcPts val="600"/>
              </a:spcBef>
              <a:spcAft>
                <a:spcPts val="600"/>
              </a:spcAft>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Gebühren für Instandhaltung der Infrastruktur</a:t>
            </a:r>
          </a:p>
          <a:p>
            <a:pPr lvl="2">
              <a:spcBef>
                <a:spcPts val="600"/>
              </a:spcBef>
              <a:spcAft>
                <a:spcPts val="600"/>
              </a:spcAft>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zum Beispiel: rumänischer Donau-Schwarzmeer-Kanal, deutsche Main-Donau-Kanal</a:t>
            </a:r>
          </a:p>
          <a:p>
            <a:pPr lvl="1">
              <a:spcBef>
                <a:spcPts val="600"/>
              </a:spcBef>
              <a:spcAft>
                <a:spcPts val="600"/>
              </a:spcAft>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Hafengebühren:</a:t>
            </a:r>
          </a:p>
          <a:p>
            <a:pPr lvl="2">
              <a:spcBef>
                <a:spcPts val="600"/>
              </a:spcBef>
              <a:spcAft>
                <a:spcPts val="600"/>
              </a:spcAft>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Benutzung des Hafenbeckens, Abfallentsorgung, Stromanschluss, Trinkwasserversorgung</a:t>
            </a:r>
          </a:p>
          <a:p>
            <a:pPr lvl="2">
              <a:spcBef>
                <a:spcPts val="600"/>
              </a:spcBef>
              <a:spcAft>
                <a:spcPts val="600"/>
              </a:spcAft>
              <a:buClr>
                <a:srgbClr val="189BC4"/>
              </a:buClr>
              <a:buFont typeface="Wingdings" panose="05000000000000000000" pitchFamily="2" charset="2"/>
              <a:buChar char="Ø"/>
            </a:pPr>
            <a:r>
              <a:rPr lang="de-AT" sz="1400" dirty="0">
                <a:solidFill>
                  <a:schemeClr val="accent1"/>
                </a:solidFill>
                <a:latin typeface="Corbel" panose="020B0503020204020204" pitchFamily="34" charset="0"/>
                <a:sym typeface="Wingdings" panose="05000000000000000000" pitchFamily="2" charset="2"/>
              </a:rPr>
              <a:t>Auf Basis umgeschlagener Gütermenge</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68</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5580112" y="1821160"/>
            <a:ext cx="3581926" cy="2014833"/>
          </a:xfrm>
          <a:prstGeom prst="rect">
            <a:avLst/>
          </a:prstGeom>
        </p:spPr>
      </p:pic>
      <p:sp>
        <p:nvSpPr>
          <p:cNvPr id="6" name="TextBox 5"/>
          <p:cNvSpPr txBox="1"/>
          <p:nvPr/>
        </p:nvSpPr>
        <p:spPr>
          <a:xfrm>
            <a:off x="7271583" y="6438778"/>
            <a:ext cx="2074912"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a:t>
            </a:r>
            <a:r>
              <a:rPr lang="de-DE" sz="800" dirty="0" err="1">
                <a:solidFill>
                  <a:schemeClr val="accent1"/>
                </a:solidFill>
                <a:latin typeface="Corbel" panose="020B0503020204020204" pitchFamily="34" charset="0"/>
              </a:rPr>
              <a:t>Gudehus</a:t>
            </a:r>
            <a:r>
              <a:rPr lang="de-DE" sz="800" dirty="0">
                <a:solidFill>
                  <a:schemeClr val="accent1"/>
                </a:solidFill>
                <a:latin typeface="Corbel" panose="020B0503020204020204" pitchFamily="34" charset="0"/>
              </a:rPr>
              <a:t> T., </a:t>
            </a:r>
            <a:r>
              <a:rPr lang="de-DE" sz="800" dirty="0" err="1">
                <a:solidFill>
                  <a:schemeClr val="accent1"/>
                </a:solidFill>
                <a:latin typeface="Corbel" panose="020B0503020204020204" pitchFamily="34" charset="0"/>
              </a:rPr>
              <a:t>Kotzab</a:t>
            </a:r>
            <a:r>
              <a:rPr lang="de-DE" sz="800" dirty="0">
                <a:solidFill>
                  <a:schemeClr val="accent1"/>
                </a:solidFill>
                <a:latin typeface="Corbel" panose="020B0503020204020204" pitchFamily="34" charset="0"/>
              </a:rPr>
              <a:t> H.</a:t>
            </a:r>
            <a:endParaRPr lang="en-US" sz="800" dirty="0">
              <a:solidFill>
                <a:schemeClr val="accent1"/>
              </a:solidFill>
              <a:latin typeface="Corbel" panose="020B0503020204020204" pitchFamily="34" charset="0"/>
            </a:endParaRPr>
          </a:p>
        </p:txBody>
      </p:sp>
      <p:sp>
        <p:nvSpPr>
          <p:cNvPr id="7" name="TextBox 5"/>
          <p:cNvSpPr txBox="1"/>
          <p:nvPr/>
        </p:nvSpPr>
        <p:spPr>
          <a:xfrm>
            <a:off x="5580112" y="1790392"/>
            <a:ext cx="899265"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0574212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266928" cy="990600"/>
          </a:xfrm>
        </p:spPr>
        <p:txBody>
          <a:bodyPr>
            <a:normAutofit/>
          </a:bodyPr>
          <a:lstStyle/>
          <a:p>
            <a:r>
              <a:rPr lang="de-AT" sz="3100" dirty="0">
                <a:solidFill>
                  <a:schemeClr val="accent1"/>
                </a:solidFill>
                <a:latin typeface="Corbel" panose="020B0503020204020204" pitchFamily="34" charset="0"/>
              </a:rPr>
              <a:t>Gebühren und Zugänge</a:t>
            </a:r>
            <a:br>
              <a:rPr lang="de-AT" dirty="0">
                <a:solidFill>
                  <a:schemeClr val="accent1"/>
                </a:solidFill>
                <a:latin typeface="Corbel" panose="020B0503020204020204" pitchFamily="34" charset="0"/>
              </a:rPr>
            </a:br>
            <a:r>
              <a:rPr lang="de-AT" sz="2700" b="0" dirty="0">
                <a:solidFill>
                  <a:schemeClr val="accent1"/>
                </a:solidFill>
                <a:latin typeface="Corbel" panose="020B0503020204020204" pitchFamily="34" charset="0"/>
              </a:rPr>
              <a:t>Vergleich: Europa, Asien</a:t>
            </a:r>
          </a:p>
        </p:txBody>
      </p:sp>
      <p:sp>
        <p:nvSpPr>
          <p:cNvPr id="3" name="Inhaltsplatzhalter 2"/>
          <p:cNvSpPr>
            <a:spLocks noGrp="1"/>
          </p:cNvSpPr>
          <p:nvPr>
            <p:ph idx="1"/>
          </p:nvPr>
        </p:nvSpPr>
        <p:spPr>
          <a:xfrm>
            <a:off x="3707904" y="1821160"/>
            <a:ext cx="4978896" cy="4776192"/>
          </a:xfrm>
        </p:spPr>
        <p:txBody>
          <a:bodyPr>
            <a:normAutofit/>
          </a:bodyPr>
          <a:lstStyle/>
          <a:p>
            <a:pPr>
              <a:buClr>
                <a:srgbClr val="189BC4"/>
              </a:buClr>
            </a:pPr>
            <a:r>
              <a:rPr lang="de-AT" sz="2000" dirty="0">
                <a:solidFill>
                  <a:schemeClr val="accent1"/>
                </a:solidFill>
                <a:latin typeface="Corbel" panose="020B0503020204020204" pitchFamily="34" charset="0"/>
              </a:rPr>
              <a:t>Asien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China</a:t>
            </a:r>
          </a:p>
          <a:p>
            <a:pPr lvl="2">
              <a:buClr>
                <a:srgbClr val="189BC4"/>
              </a:buClr>
              <a:buFont typeface="Wingdings" panose="05000000000000000000" pitchFamily="2" charset="2"/>
              <a:buChar char="Ø"/>
            </a:pPr>
            <a:r>
              <a:rPr lang="de-AT" sz="1400" dirty="0">
                <a:solidFill>
                  <a:schemeClr val="accent1"/>
                </a:solidFill>
                <a:latin typeface="Corbel" panose="020B0503020204020204" pitchFamily="34" charset="0"/>
              </a:rPr>
              <a:t>Hafengebühren</a:t>
            </a:r>
          </a:p>
          <a:p>
            <a:pPr lvl="3">
              <a:buClr>
                <a:srgbClr val="189BC4"/>
              </a:buClr>
              <a:buFont typeface="Courier New" panose="02070309020205020404" pitchFamily="49" charset="0"/>
              <a:buChar char="o"/>
            </a:pPr>
            <a:r>
              <a:rPr lang="de-AT" sz="1400" dirty="0">
                <a:solidFill>
                  <a:schemeClr val="accent1"/>
                </a:solidFill>
                <a:latin typeface="Corbel" panose="020B0503020204020204" pitchFamily="34" charset="0"/>
              </a:rPr>
              <a:t>Dezember 2015: </a:t>
            </a:r>
            <a:r>
              <a:rPr lang="de-AT" sz="1400" dirty="0" err="1">
                <a:solidFill>
                  <a:schemeClr val="accent1"/>
                </a:solidFill>
                <a:latin typeface="Corbel" panose="020B0503020204020204" pitchFamily="34" charset="0"/>
              </a:rPr>
              <a:t>Methods</a:t>
            </a:r>
            <a:r>
              <a:rPr lang="de-AT" sz="1400" dirty="0">
                <a:solidFill>
                  <a:schemeClr val="accent1"/>
                </a:solidFill>
                <a:latin typeface="Corbel" panose="020B0503020204020204" pitchFamily="34" charset="0"/>
              </a:rPr>
              <a:t> </a:t>
            </a:r>
            <a:r>
              <a:rPr lang="de-AT" sz="1400" dirty="0" err="1">
                <a:solidFill>
                  <a:schemeClr val="accent1"/>
                </a:solidFill>
                <a:latin typeface="Corbel" panose="020B0503020204020204" pitchFamily="34" charset="0"/>
              </a:rPr>
              <a:t>for</a:t>
            </a:r>
            <a:r>
              <a:rPr lang="de-AT" sz="1400" dirty="0">
                <a:solidFill>
                  <a:schemeClr val="accent1"/>
                </a:solidFill>
                <a:latin typeface="Corbel" panose="020B0503020204020204" pitchFamily="34" charset="0"/>
              </a:rPr>
              <a:t> Collection </a:t>
            </a:r>
            <a:r>
              <a:rPr lang="de-AT" sz="1400" dirty="0" err="1">
                <a:solidFill>
                  <a:schemeClr val="accent1"/>
                </a:solidFill>
                <a:latin typeface="Corbel" panose="020B0503020204020204" pitchFamily="34" charset="0"/>
              </a:rPr>
              <a:t>of</a:t>
            </a:r>
            <a:r>
              <a:rPr lang="de-AT" sz="1400" dirty="0">
                <a:solidFill>
                  <a:schemeClr val="accent1"/>
                </a:solidFill>
                <a:latin typeface="Corbel" panose="020B0503020204020204" pitchFamily="34" charset="0"/>
              </a:rPr>
              <a:t> Port </a:t>
            </a:r>
            <a:r>
              <a:rPr lang="de-AT" sz="1400" dirty="0" err="1">
                <a:solidFill>
                  <a:schemeClr val="accent1"/>
                </a:solidFill>
                <a:latin typeface="Corbel" panose="020B0503020204020204" pitchFamily="34" charset="0"/>
              </a:rPr>
              <a:t>Charges</a:t>
            </a:r>
            <a:endParaRPr lang="de-AT" sz="1400" dirty="0">
              <a:solidFill>
                <a:schemeClr val="accent1"/>
              </a:solidFill>
              <a:latin typeface="Corbel" panose="020B0503020204020204" pitchFamily="34" charset="0"/>
            </a:endParaRPr>
          </a:p>
          <a:p>
            <a:pPr lvl="3">
              <a:buClr>
                <a:srgbClr val="189BC4"/>
              </a:buClr>
              <a:buFont typeface="Courier New" panose="02070309020205020404" pitchFamily="49" charset="0"/>
              <a:buChar char="o"/>
            </a:pPr>
            <a:r>
              <a:rPr lang="de-AT" sz="1400" dirty="0">
                <a:solidFill>
                  <a:schemeClr val="accent1"/>
                </a:solidFill>
                <a:latin typeface="Corbel" panose="020B0503020204020204" pitchFamily="34" charset="0"/>
              </a:rPr>
              <a:t>definiert: Hafengebühren, Abrechnungsmethoden und Gebührenstandards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69</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9682" y="1916832"/>
            <a:ext cx="3675600" cy="2067525"/>
          </a:xfrm>
          <a:prstGeom prst="rect">
            <a:avLst/>
          </a:prstGeom>
        </p:spPr>
      </p:pic>
      <p:pic>
        <p:nvPicPr>
          <p:cNvPr id="6" name="Grafik 5"/>
          <p:cNvPicPr>
            <a:picLocks noChangeAspect="1"/>
          </p:cNvPicPr>
          <p:nvPr/>
        </p:nvPicPr>
        <p:blipFill>
          <a:blip r:embed="rId4"/>
          <a:stretch>
            <a:fillRect/>
          </a:stretch>
        </p:blipFill>
        <p:spPr>
          <a:xfrm>
            <a:off x="-9682" y="4417401"/>
            <a:ext cx="3676106" cy="2067810"/>
          </a:xfrm>
          <a:prstGeom prst="rect">
            <a:avLst/>
          </a:prstGeom>
        </p:spPr>
      </p:pic>
      <p:sp>
        <p:nvSpPr>
          <p:cNvPr id="7" name="TextBox 5"/>
          <p:cNvSpPr txBox="1"/>
          <p:nvPr/>
        </p:nvSpPr>
        <p:spPr>
          <a:xfrm>
            <a:off x="-32188" y="1916832"/>
            <a:ext cx="899265"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
        <p:nvSpPr>
          <p:cNvPr id="8" name="TextBox 5"/>
          <p:cNvSpPr txBox="1"/>
          <p:nvPr/>
        </p:nvSpPr>
        <p:spPr>
          <a:xfrm>
            <a:off x="-51162" y="4417401"/>
            <a:ext cx="899265" cy="215444"/>
          </a:xfrm>
          <a:prstGeom prst="rect">
            <a:avLst/>
          </a:prstGeom>
          <a:noFill/>
        </p:spPr>
        <p:txBody>
          <a:bodyPr wrap="square" rtlCol="0">
            <a:spAutoFit/>
          </a:bodyPr>
          <a:lstStyle/>
          <a:p>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en-US"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64491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960" y="3212976"/>
            <a:ext cx="4411040" cy="2487160"/>
          </a:xfrm>
          <a:prstGeom prst="rect">
            <a:avLst/>
          </a:prstGeom>
        </p:spPr>
      </p:pic>
      <p:sp>
        <p:nvSpPr>
          <p:cNvPr id="2" name="Title 1"/>
          <p:cNvSpPr>
            <a:spLocks noGrp="1"/>
          </p:cNvSpPr>
          <p:nvPr>
            <p:ph type="title"/>
          </p:nvPr>
        </p:nvSpPr>
        <p:spPr>
          <a:xfrm>
            <a:off x="457200" y="404664"/>
            <a:ext cx="6419056" cy="990600"/>
          </a:xfrm>
        </p:spPr>
        <p:txBody>
          <a:bodyPr>
            <a:normAutofit/>
          </a:bodyPr>
          <a:lstStyle/>
          <a:p>
            <a:r>
              <a:rPr lang="de-DE" dirty="0">
                <a:solidFill>
                  <a:schemeClr val="accent1"/>
                </a:solidFill>
                <a:latin typeface="Corbel" panose="020B0503020204020204" pitchFamily="34" charset="0"/>
              </a:rPr>
              <a:t>Eigenschaften von Großwasserstraßen</a:t>
            </a:r>
            <a:endParaRPr lang="de-AT"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653262"/>
            <a:ext cx="8435280" cy="4776192"/>
          </a:xfrm>
        </p:spPr>
        <p:txBody>
          <a:bodyPr>
            <a:noAutofit/>
          </a:bodyPr>
          <a:lstStyle/>
          <a:p>
            <a:pPr marL="0" indent="0">
              <a:spcBef>
                <a:spcPts val="600"/>
              </a:spcBef>
              <a:buClr>
                <a:srgbClr val="189BC4"/>
              </a:buClr>
              <a:buNone/>
              <a:tabLst>
                <a:tab pos="3492500" algn="l"/>
                <a:tab pos="3767138" algn="l"/>
              </a:tabLst>
            </a:pPr>
            <a:r>
              <a:rPr lang="de-AT" sz="1800" b="1" dirty="0">
                <a:solidFill>
                  <a:srgbClr val="189BC4"/>
                </a:solidFill>
                <a:latin typeface="Corbel" panose="020B0503020204020204" pitchFamily="34" charset="0"/>
              </a:rPr>
              <a:t>Wasserstraßeninfrastruktur</a:t>
            </a:r>
          </a:p>
          <a:p>
            <a:pPr marL="0" indent="0">
              <a:spcBef>
                <a:spcPts val="600"/>
              </a:spcBef>
              <a:buClr>
                <a:srgbClr val="189BC4"/>
              </a:buClr>
              <a:buNone/>
              <a:tabLst>
                <a:tab pos="3492500" algn="l"/>
                <a:tab pos="3767138" algn="l"/>
              </a:tabLst>
            </a:pPr>
            <a:r>
              <a:rPr lang="en-US" sz="1800" b="1"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Schlüsselfaktor für die Wettbewerbsfähigkeit der Binnenschifffahrt</a:t>
            </a:r>
            <a:endParaRPr lang="en-US" sz="1800" dirty="0">
              <a:solidFill>
                <a:schemeClr val="accent1"/>
              </a:solidFill>
              <a:latin typeface="Corbel" panose="020B0503020204020204" pitchFamily="34" charset="0"/>
            </a:endParaRPr>
          </a:p>
          <a:p>
            <a:pPr>
              <a:spcBef>
                <a:spcPts val="2400"/>
              </a:spcBef>
              <a:buClr>
                <a:srgbClr val="189BC4"/>
              </a:buClr>
            </a:pPr>
            <a:r>
              <a:rPr lang="de-AT" sz="1800" dirty="0">
                <a:solidFill>
                  <a:schemeClr val="accent1"/>
                </a:solidFill>
                <a:latin typeface="Corbel" panose="020B0503020204020204" pitchFamily="34" charset="0"/>
              </a:rPr>
              <a:t>Qualität und Zuverlässigkeit, sowie Wartung der Wasserstraßeninfrastruktur</a:t>
            </a:r>
          </a:p>
          <a:p>
            <a:pPr>
              <a:spcBef>
                <a:spcPts val="2400"/>
              </a:spcBef>
              <a:buClr>
                <a:srgbClr val="189BC4"/>
              </a:buClr>
            </a:pPr>
            <a:r>
              <a:rPr lang="de-AT" sz="1800" dirty="0">
                <a:solidFill>
                  <a:schemeClr val="accent1"/>
                </a:solidFill>
                <a:latin typeface="Corbel" panose="020B0503020204020204" pitchFamily="34" charset="0"/>
              </a:rPr>
              <a:t>Fahrwasser</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Wetterbedingungen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Infrastruktur - Brücken, Schleusen, ...</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Verfügbarkeit</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zeitliche Dynamik</a:t>
            </a:r>
          </a:p>
          <a:p>
            <a:pPr>
              <a:spcBef>
                <a:spcPts val="2400"/>
              </a:spcBef>
              <a:buClr>
                <a:srgbClr val="189BC4"/>
              </a:buClr>
            </a:pPr>
            <a:r>
              <a:rPr lang="de-AT" sz="1800" dirty="0">
                <a:solidFill>
                  <a:schemeClr val="accent1"/>
                </a:solidFill>
                <a:latin typeface="Corbel" panose="020B0503020204020204" pitchFamily="34" charset="0"/>
              </a:rPr>
              <a:t>Häfen als multimodale Knotenpunkte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Hinterland</a:t>
            </a:r>
          </a:p>
          <a:p>
            <a:pPr>
              <a:spcBef>
                <a:spcPts val="2400"/>
              </a:spcBef>
              <a:buClr>
                <a:srgbClr val="189BC4"/>
              </a:buClr>
            </a:pPr>
            <a:r>
              <a:rPr lang="de-AT" sz="1800" dirty="0">
                <a:solidFill>
                  <a:schemeClr val="accent1"/>
                </a:solidFill>
                <a:latin typeface="Corbel" panose="020B0503020204020204" pitchFamily="34" charset="0"/>
              </a:rPr>
              <a:t>geografische Lage (Topographie, politische/wirtschaftliche Bedeutung)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8" name="TextBox 5"/>
          <p:cNvSpPr txBox="1"/>
          <p:nvPr/>
        </p:nvSpPr>
        <p:spPr>
          <a:xfrm>
            <a:off x="8279904" y="6429454"/>
            <a:ext cx="864096" cy="215444"/>
          </a:xfrm>
          <a:prstGeom prst="rect">
            <a:avLst/>
          </a:prstGeom>
          <a:noFill/>
        </p:spPr>
        <p:txBody>
          <a:bodyPr wrap="square" rtlCol="0">
            <a:spAutoFit/>
          </a:bodyPr>
          <a:lstStyle/>
          <a:p>
            <a:r>
              <a:rPr lang="de-DE" sz="800" dirty="0">
                <a:solidFill>
                  <a:schemeClr val="accent1"/>
                </a:solidFill>
                <a:latin typeface="Corbel" panose="020B0503020204020204" pitchFamily="34" charset="0"/>
              </a:rPr>
              <a:t>Quelle: diverse</a:t>
            </a:r>
            <a:endParaRPr lang="en-US" sz="800" dirty="0">
              <a:solidFill>
                <a:schemeClr val="accent1"/>
              </a:solidFill>
              <a:latin typeface="Corbel" panose="020B0503020204020204" pitchFamily="34" charset="0"/>
            </a:endParaRPr>
          </a:p>
        </p:txBody>
      </p:sp>
      <p:sp>
        <p:nvSpPr>
          <p:cNvPr id="7" name="Rechteck 6"/>
          <p:cNvSpPr/>
          <p:nvPr/>
        </p:nvSpPr>
        <p:spPr>
          <a:xfrm>
            <a:off x="4732960" y="3212976"/>
            <a:ext cx="3155032" cy="215444"/>
          </a:xfrm>
          <a:prstGeom prst="rect">
            <a:avLst/>
          </a:prstGeom>
        </p:spPr>
        <p:txBody>
          <a:bodyPr wrap="square">
            <a:spAutoFit/>
          </a:bodyPr>
          <a:lstStyle/>
          <a:p>
            <a:r>
              <a:rPr lang="de-AT" sz="800" dirty="0">
                <a:solidFill>
                  <a:schemeClr val="accent1"/>
                </a:solidFill>
                <a:latin typeface="Corbel" panose="020B0503020204020204" pitchFamily="34" charset="0"/>
              </a:rPr>
              <a:t>Quelle: viadonau</a:t>
            </a:r>
          </a:p>
        </p:txBody>
      </p:sp>
    </p:spTree>
    <p:extLst>
      <p:ext uri="{BB962C8B-B14F-4D97-AF65-F5344CB8AC3E}">
        <p14:creationId xmlns:p14="http://schemas.microsoft.com/office/powerpoint/2010/main" val="30548614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131024" cy="990600"/>
          </a:xfrm>
        </p:spPr>
        <p:txBody>
          <a:bodyPr>
            <a:normAutofit/>
          </a:bodyPr>
          <a:lstStyle/>
          <a:p>
            <a:r>
              <a:rPr lang="de-AT" dirty="0">
                <a:solidFill>
                  <a:schemeClr val="accent1"/>
                </a:solidFill>
                <a:latin typeface="Corbel" panose="020B0503020204020204" pitchFamily="34" charset="0"/>
              </a:rPr>
              <a:t>Eckdaten Binnengewässer weltweit</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Vergleich: Europa, Asien und Südamerika</a:t>
            </a:r>
            <a:endParaRPr lang="de-AT" sz="2700" b="0" dirty="0">
              <a:solidFill>
                <a:schemeClr val="accent1"/>
              </a:solidFill>
              <a:latin typeface="Corbel" panose="020B0503020204020204" pitchFamily="34" charset="0"/>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620372698"/>
              </p:ext>
            </p:extLst>
          </p:nvPr>
        </p:nvGraphicFramePr>
        <p:xfrm>
          <a:off x="251520" y="2060848"/>
          <a:ext cx="8686800" cy="3749040"/>
        </p:xfrm>
        <a:graphic>
          <a:graphicData uri="http://schemas.openxmlformats.org/drawingml/2006/table">
            <a:tbl>
              <a:tblPr firstRow="1" bandRow="1">
                <a:tableStyleId>{69C7853C-536D-4A76-A0AE-DD22124D55A5}</a:tableStyleId>
              </a:tblPr>
              <a:tblGrid>
                <a:gridCol w="1440160">
                  <a:extLst>
                    <a:ext uri="{9D8B030D-6E8A-4147-A177-3AD203B41FA5}">
                      <a16:colId xmlns:a16="http://schemas.microsoft.com/office/drawing/2014/main" val="542537298"/>
                    </a:ext>
                  </a:extLst>
                </a:gridCol>
                <a:gridCol w="864096">
                  <a:extLst>
                    <a:ext uri="{9D8B030D-6E8A-4147-A177-3AD203B41FA5}">
                      <a16:colId xmlns:a16="http://schemas.microsoft.com/office/drawing/2014/main" val="2998002162"/>
                    </a:ext>
                  </a:extLst>
                </a:gridCol>
                <a:gridCol w="1224136">
                  <a:extLst>
                    <a:ext uri="{9D8B030D-6E8A-4147-A177-3AD203B41FA5}">
                      <a16:colId xmlns:a16="http://schemas.microsoft.com/office/drawing/2014/main" val="1335886684"/>
                    </a:ext>
                  </a:extLst>
                </a:gridCol>
                <a:gridCol w="1368152">
                  <a:extLst>
                    <a:ext uri="{9D8B030D-6E8A-4147-A177-3AD203B41FA5}">
                      <a16:colId xmlns:a16="http://schemas.microsoft.com/office/drawing/2014/main" val="2301074967"/>
                    </a:ext>
                  </a:extLst>
                </a:gridCol>
                <a:gridCol w="2304256">
                  <a:extLst>
                    <a:ext uri="{9D8B030D-6E8A-4147-A177-3AD203B41FA5}">
                      <a16:colId xmlns:a16="http://schemas.microsoft.com/office/drawing/2014/main" val="1968250484"/>
                    </a:ext>
                  </a:extLst>
                </a:gridCol>
                <a:gridCol w="1486000">
                  <a:extLst>
                    <a:ext uri="{9D8B030D-6E8A-4147-A177-3AD203B41FA5}">
                      <a16:colId xmlns:a16="http://schemas.microsoft.com/office/drawing/2014/main" val="2544314828"/>
                    </a:ext>
                  </a:extLst>
                </a:gridCol>
              </a:tblGrid>
              <a:tr h="370840">
                <a:tc>
                  <a:txBody>
                    <a:bodyPr/>
                    <a:lstStyle/>
                    <a:p>
                      <a:pPr>
                        <a:lnSpc>
                          <a:spcPct val="100000"/>
                        </a:lnSpc>
                      </a:pPr>
                      <a:endParaRPr lang="de-AT" sz="1200" dirty="0">
                        <a:latin typeface="Corbel" panose="020B0503020204020204" pitchFamily="34" charset="0"/>
                      </a:endParaRPr>
                    </a:p>
                  </a:txBody>
                  <a:tcPr/>
                </a:tc>
                <a:tc>
                  <a:txBody>
                    <a:bodyPr/>
                    <a:lstStyle/>
                    <a:p>
                      <a:pPr algn="ctr">
                        <a:lnSpc>
                          <a:spcPct val="100000"/>
                        </a:lnSpc>
                      </a:pPr>
                      <a:r>
                        <a:rPr lang="de-AT" sz="1200" dirty="0"/>
                        <a:t>Länge</a:t>
                      </a:r>
                      <a:endParaRPr lang="de-AT" sz="1200" dirty="0">
                        <a:latin typeface="Corbel" panose="020B0503020204020204" pitchFamily="34" charset="0"/>
                      </a:endParaRPr>
                    </a:p>
                  </a:txBody>
                  <a:tcPr anchor="ctr"/>
                </a:tc>
                <a:tc>
                  <a:txBody>
                    <a:bodyPr/>
                    <a:lstStyle/>
                    <a:p>
                      <a:pPr algn="ctr">
                        <a:lnSpc>
                          <a:spcPct val="100000"/>
                        </a:lnSpc>
                      </a:pPr>
                      <a:r>
                        <a:rPr lang="de-AT" sz="1200" dirty="0"/>
                        <a:t>Schiffbarkeit</a:t>
                      </a:r>
                      <a:endParaRPr lang="de-AT" sz="1200" dirty="0">
                        <a:latin typeface="Corbel" panose="020B0503020204020204" pitchFamily="34" charset="0"/>
                      </a:endParaRPr>
                    </a:p>
                  </a:txBody>
                  <a:tcPr anchor="ctr"/>
                </a:tc>
                <a:tc>
                  <a:txBody>
                    <a:bodyPr/>
                    <a:lstStyle/>
                    <a:p>
                      <a:pPr algn="ctr">
                        <a:lnSpc>
                          <a:spcPct val="100000"/>
                        </a:lnSpc>
                      </a:pPr>
                      <a:r>
                        <a:rPr lang="de-AT" sz="1200" dirty="0"/>
                        <a:t>Anrainer</a:t>
                      </a:r>
                      <a:br>
                        <a:rPr lang="de-AT" sz="1200" dirty="0"/>
                      </a:br>
                      <a:r>
                        <a:rPr lang="de-AT" sz="1200" dirty="0" err="1"/>
                        <a:t>staaten</a:t>
                      </a:r>
                      <a:endParaRPr lang="de-AT" sz="1200" dirty="0">
                        <a:latin typeface="Corbel" panose="020B0503020204020204" pitchFamily="34" charset="0"/>
                      </a:endParaRPr>
                    </a:p>
                  </a:txBody>
                  <a:tcPr anchor="ctr"/>
                </a:tc>
                <a:tc>
                  <a:txBody>
                    <a:bodyPr/>
                    <a:lstStyle/>
                    <a:p>
                      <a:pPr algn="ctr">
                        <a:lnSpc>
                          <a:spcPct val="100000"/>
                        </a:lnSpc>
                      </a:pPr>
                      <a:r>
                        <a:rPr lang="de-AT" sz="1200" dirty="0"/>
                        <a:t>zuständige Behörde</a:t>
                      </a:r>
                      <a:endParaRPr lang="de-AT" sz="1200" dirty="0">
                        <a:latin typeface="Corbel" panose="020B0503020204020204" pitchFamily="34" charset="0"/>
                      </a:endParaRPr>
                    </a:p>
                  </a:txBody>
                  <a:tcPr anchor="ctr"/>
                </a:tc>
                <a:tc>
                  <a:txBody>
                    <a:bodyPr/>
                    <a:lstStyle/>
                    <a:p>
                      <a:pPr algn="ctr">
                        <a:lnSpc>
                          <a:spcPct val="100000"/>
                        </a:lnSpc>
                      </a:pPr>
                      <a:r>
                        <a:rPr lang="de-AT" sz="1200" dirty="0"/>
                        <a:t>Verkehrs</a:t>
                      </a:r>
                      <a:br>
                        <a:rPr lang="de-AT" sz="1200" dirty="0"/>
                      </a:br>
                      <a:r>
                        <a:rPr lang="de-AT" sz="1200" dirty="0"/>
                        <a:t>aufkommen</a:t>
                      </a:r>
                      <a:endParaRPr lang="de-AT" sz="1200" dirty="0">
                        <a:latin typeface="Corbel" panose="020B0503020204020204" pitchFamily="34" charset="0"/>
                      </a:endParaRPr>
                    </a:p>
                  </a:txBody>
                  <a:tcPr anchor="ctr"/>
                </a:tc>
                <a:extLst>
                  <a:ext uri="{0D108BD9-81ED-4DB2-BD59-A6C34878D82A}">
                    <a16:rowId xmlns:a16="http://schemas.microsoft.com/office/drawing/2014/main" val="2075575387"/>
                  </a:ext>
                </a:extLst>
              </a:tr>
              <a:tr h="370840">
                <a:tc>
                  <a:txBody>
                    <a:bodyPr/>
                    <a:lstStyle/>
                    <a:p>
                      <a:pPr>
                        <a:lnSpc>
                          <a:spcPct val="100000"/>
                        </a:lnSpc>
                      </a:pPr>
                      <a:r>
                        <a:rPr lang="de-AT" sz="1200" dirty="0">
                          <a:solidFill>
                            <a:schemeClr val="accent1"/>
                          </a:solidFill>
                        </a:rPr>
                        <a:t>Sankt Lorenz Strom</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1.200 km</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Anfang April bis Mitte Dezember</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Kanada, USA</a:t>
                      </a:r>
                      <a:endParaRPr lang="de-AT" sz="1200" dirty="0">
                        <a:solidFill>
                          <a:schemeClr val="accent1"/>
                        </a:solidFill>
                        <a:latin typeface="Corbel" panose="020B0503020204020204" pitchFamily="34" charset="0"/>
                      </a:endParaRPr>
                    </a:p>
                  </a:txBody>
                  <a:tcPr anchor="ctr"/>
                </a:tc>
                <a:tc>
                  <a:txBody>
                    <a:bodyPr/>
                    <a:lstStyle/>
                    <a:p>
                      <a:pPr fontAlgn="base">
                        <a:lnSpc>
                          <a:spcPct val="100000"/>
                        </a:lnSpc>
                      </a:pPr>
                      <a:r>
                        <a:rPr lang="en-US" sz="1200" u="none" strike="noStrike" kern="1200" dirty="0">
                          <a:solidFill>
                            <a:schemeClr val="accent1"/>
                          </a:solidFill>
                          <a:effectLst/>
                        </a:rPr>
                        <a:t>International St Lawrence Board of control </a:t>
                      </a:r>
                      <a:r>
                        <a:rPr lang="en-US" sz="1200" u="none" strike="noStrike" kern="1200" dirty="0">
                          <a:solidFill>
                            <a:schemeClr val="accent1"/>
                          </a:solidFill>
                          <a:effectLst/>
                          <a:hlinkClick r:id="rId3"/>
                        </a:rPr>
                        <a:t>www.ijc.org/conseil_board/islrbc/en/main_accueil.htm</a:t>
                      </a:r>
                      <a:endParaRPr lang="en-US" sz="1200" b="0" i="0" u="none" strike="noStrike" kern="1200" dirty="0">
                        <a:solidFill>
                          <a:schemeClr val="accent1"/>
                        </a:solidFill>
                        <a:effectLst/>
                        <a:latin typeface="Corbel" panose="020B0503020204020204" pitchFamily="34" charset="0"/>
                        <a:ea typeface="+mn-ea"/>
                        <a:cs typeface="+mn-cs"/>
                      </a:endParaRPr>
                    </a:p>
                  </a:txBody>
                  <a:tcPr anchor="ctr"/>
                </a:tc>
                <a:tc>
                  <a:txBody>
                    <a:bodyPr/>
                    <a:lstStyle/>
                    <a:p>
                      <a:pPr>
                        <a:lnSpc>
                          <a:spcPct val="100000"/>
                        </a:lnSpc>
                      </a:pPr>
                      <a:r>
                        <a:rPr lang="de-AT" sz="1200" dirty="0">
                          <a:solidFill>
                            <a:schemeClr val="accent1"/>
                          </a:solidFill>
                        </a:rPr>
                        <a:t>200.000.000 t/Jahr</a:t>
                      </a:r>
                      <a:endParaRPr lang="de-AT" sz="120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390279124"/>
                  </a:ext>
                </a:extLst>
              </a:tr>
              <a:tr h="370840">
                <a:tc>
                  <a:txBody>
                    <a:bodyPr/>
                    <a:lstStyle/>
                    <a:p>
                      <a:pPr>
                        <a:lnSpc>
                          <a:spcPct val="100000"/>
                        </a:lnSpc>
                      </a:pPr>
                      <a:r>
                        <a:rPr lang="de-AT" sz="1200" dirty="0">
                          <a:solidFill>
                            <a:schemeClr val="accent1"/>
                          </a:solidFill>
                        </a:rPr>
                        <a:t>Mississippi</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3.780 km</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ganzjährig</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USA</a:t>
                      </a:r>
                      <a:endParaRPr lang="de-AT" sz="1200" dirty="0">
                        <a:solidFill>
                          <a:schemeClr val="accent1"/>
                        </a:solidFill>
                        <a:latin typeface="Corbel" panose="020B0503020204020204" pitchFamily="34" charset="0"/>
                      </a:endParaRPr>
                    </a:p>
                  </a:txBody>
                  <a:tcPr anchor="ctr"/>
                </a:tc>
                <a:tc>
                  <a:txBody>
                    <a:bodyPr/>
                    <a:lstStyle/>
                    <a:p>
                      <a:pPr fontAlgn="base">
                        <a:lnSpc>
                          <a:spcPct val="100000"/>
                        </a:lnSpc>
                      </a:pPr>
                      <a:r>
                        <a:rPr lang="en-US" sz="1200" u="none" strike="noStrike" kern="1200" dirty="0">
                          <a:solidFill>
                            <a:schemeClr val="accent1"/>
                          </a:solidFill>
                          <a:effectLst/>
                        </a:rPr>
                        <a:t>Institute for Water Resources, U.S. Army Corps of Engineers officers </a:t>
                      </a:r>
                      <a:r>
                        <a:rPr lang="en-US" sz="1200" u="none" strike="noStrike" kern="1200" dirty="0">
                          <a:solidFill>
                            <a:schemeClr val="accent1"/>
                          </a:solidFill>
                          <a:effectLst/>
                          <a:hlinkClick r:id="rId4"/>
                        </a:rPr>
                        <a:t>http://www.iwr.usace.army.mil/</a:t>
                      </a:r>
                      <a:endParaRPr lang="en-US" sz="1200" b="0" i="0" u="none" strike="noStrike" kern="1200" dirty="0">
                        <a:solidFill>
                          <a:schemeClr val="accent1"/>
                        </a:solidFill>
                        <a:effectLst/>
                        <a:latin typeface="Corbel" panose="020B0503020204020204" pitchFamily="34" charset="0"/>
                        <a:ea typeface="+mn-ea"/>
                        <a:cs typeface="+mn-cs"/>
                      </a:endParaRPr>
                    </a:p>
                  </a:txBody>
                  <a:tcPr anchor="ctr"/>
                </a:tc>
                <a:tc>
                  <a:txBody>
                    <a:bodyPr/>
                    <a:lstStyle/>
                    <a:p>
                      <a:pPr>
                        <a:lnSpc>
                          <a:spcPct val="100000"/>
                        </a:lnSpc>
                      </a:pPr>
                      <a:r>
                        <a:rPr lang="de-AT" sz="1200" dirty="0">
                          <a:solidFill>
                            <a:schemeClr val="accent1"/>
                          </a:solidFill>
                        </a:rPr>
                        <a:t>600.000.000 t/Jahr (USA gesamt)</a:t>
                      </a:r>
                      <a:endParaRPr lang="de-AT" sz="120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2023568890"/>
                  </a:ext>
                </a:extLst>
              </a:tr>
              <a:tr h="370840">
                <a:tc>
                  <a:txBody>
                    <a:bodyPr/>
                    <a:lstStyle/>
                    <a:p>
                      <a:pPr>
                        <a:lnSpc>
                          <a:spcPct val="100000"/>
                        </a:lnSpc>
                      </a:pPr>
                      <a:r>
                        <a:rPr lang="de-AT" sz="1200" dirty="0">
                          <a:solidFill>
                            <a:schemeClr val="accent1"/>
                          </a:solidFill>
                        </a:rPr>
                        <a:t>Amazonas</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6.280 km</a:t>
                      </a:r>
                      <a:endParaRPr lang="de-AT" sz="1200" dirty="0">
                        <a:solidFill>
                          <a:schemeClr val="accent1"/>
                        </a:solidFill>
                        <a:latin typeface="Corbel" panose="020B0503020204020204" pitchFamily="34" charset="0"/>
                      </a:endParaRPr>
                    </a:p>
                  </a:txBody>
                  <a:tcPr anchor="ctr"/>
                </a:tc>
                <a:tc>
                  <a:txBody>
                    <a:bodyPr/>
                    <a:lstStyle/>
                    <a:p>
                      <a:pPr>
                        <a:lnSpc>
                          <a:spcPct val="100000"/>
                        </a:lnSpc>
                      </a:pP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Brasilien</a:t>
                      </a:r>
                      <a:r>
                        <a:rPr lang="de-AT" sz="1200" baseline="0" dirty="0">
                          <a:solidFill>
                            <a:schemeClr val="accent1"/>
                          </a:solidFill>
                        </a:rPr>
                        <a:t> (Quellen: Peru, Ecuador und Kolumbien)</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noProof="0" dirty="0">
                          <a:solidFill>
                            <a:schemeClr val="accent1"/>
                          </a:solidFill>
                        </a:rPr>
                        <a:t>Brasilianische Verkehrsministerium</a:t>
                      </a:r>
                    </a:p>
                    <a:p>
                      <a:pPr>
                        <a:lnSpc>
                          <a:spcPct val="100000"/>
                        </a:lnSpc>
                      </a:pPr>
                      <a:r>
                        <a:rPr lang="en-US" sz="1200" dirty="0">
                          <a:solidFill>
                            <a:schemeClr val="accent1"/>
                          </a:solidFill>
                          <a:hlinkClick r:id="rId5"/>
                        </a:rPr>
                        <a:t>http://www.transportes.gov.br/conteudo/766</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45.000.000 t/Jahr (Brasilien gesamt)</a:t>
                      </a:r>
                      <a:endParaRPr lang="de-AT" sz="120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3769419670"/>
                  </a:ext>
                </a:extLst>
              </a:tr>
              <a:tr h="370840">
                <a:tc>
                  <a:txBody>
                    <a:bodyPr/>
                    <a:lstStyle/>
                    <a:p>
                      <a:pPr>
                        <a:lnSpc>
                          <a:spcPct val="100000"/>
                        </a:lnSpc>
                      </a:pPr>
                      <a:r>
                        <a:rPr lang="de-AT" sz="1200" dirty="0">
                          <a:solidFill>
                            <a:schemeClr val="accent1"/>
                          </a:solidFill>
                        </a:rPr>
                        <a:t>Nil</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6.671 km</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bis </a:t>
                      </a:r>
                      <a:r>
                        <a:rPr lang="de-AT" sz="1200" dirty="0" err="1">
                          <a:solidFill>
                            <a:schemeClr val="accent1"/>
                          </a:solidFill>
                        </a:rPr>
                        <a:t>Aswan</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Burundi, DRK, Ägypten, Eritrea, Äthiopien, Kenia, Rwanda, Sudan, Tansania, Uganda</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Ägyptische Verkehrsministerium</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rPr>
                        <a:t>3.000.000 t/Jahr</a:t>
                      </a:r>
                      <a:endParaRPr lang="de-AT" sz="120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459728471"/>
                  </a:ext>
                </a:extLst>
              </a:tr>
            </a:tbl>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70</a:t>
            </a:fld>
            <a:endParaRPr lang="de-AT" dirty="0">
              <a:solidFill>
                <a:prstClr val="white"/>
              </a:solidFill>
            </a:endParaRPr>
          </a:p>
        </p:txBody>
      </p:sp>
      <p:sp>
        <p:nvSpPr>
          <p:cNvPr id="3" name="Textfeld 2"/>
          <p:cNvSpPr txBox="1"/>
          <p:nvPr/>
        </p:nvSpPr>
        <p:spPr>
          <a:xfrm>
            <a:off x="6731924" y="6415300"/>
            <a:ext cx="237626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Zentralkommission für die Rheinschifffahrt</a:t>
            </a:r>
          </a:p>
        </p:txBody>
      </p:sp>
    </p:spTree>
    <p:extLst>
      <p:ext uri="{BB962C8B-B14F-4D97-AF65-F5344CB8AC3E}">
        <p14:creationId xmlns:p14="http://schemas.microsoft.com/office/powerpoint/2010/main" val="938692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842992" cy="990600"/>
          </a:xfrm>
        </p:spPr>
        <p:txBody>
          <a:bodyPr>
            <a:normAutofit/>
          </a:bodyPr>
          <a:lstStyle/>
          <a:p>
            <a:r>
              <a:rPr lang="de-AT" dirty="0">
                <a:solidFill>
                  <a:srgbClr val="3C628F"/>
                </a:solidFill>
                <a:latin typeface="Corbel" panose="020B0503020204020204" pitchFamily="34" charset="0"/>
              </a:rPr>
              <a:t>Eckdaten Binnengewässer weltweit</a:t>
            </a:r>
            <a:br>
              <a:rPr lang="de-AT" dirty="0">
                <a:solidFill>
                  <a:srgbClr val="3C628F"/>
                </a:solidFill>
                <a:latin typeface="Corbel" panose="020B0503020204020204" pitchFamily="34" charset="0"/>
              </a:rPr>
            </a:br>
            <a:r>
              <a:rPr lang="de-AT" sz="2400" b="0" dirty="0">
                <a:solidFill>
                  <a:srgbClr val="3C628F"/>
                </a:solidFill>
                <a:latin typeface="Corbel" panose="020B0503020204020204" pitchFamily="34" charset="0"/>
              </a:rPr>
              <a:t>Vergleich: Europa, Asien und Südamerika</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71</a:t>
            </a:fld>
            <a:endParaRPr lang="de-AT" dirty="0">
              <a:solidFill>
                <a:prstClr val="white"/>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080754320"/>
              </p:ext>
            </p:extLst>
          </p:nvPr>
        </p:nvGraphicFramePr>
        <p:xfrm>
          <a:off x="323528" y="1844824"/>
          <a:ext cx="8686800" cy="4572000"/>
        </p:xfrm>
        <a:graphic>
          <a:graphicData uri="http://schemas.openxmlformats.org/drawingml/2006/table">
            <a:tbl>
              <a:tblPr firstRow="1" bandRow="1">
                <a:tableStyleId>{69C7853C-536D-4A76-A0AE-DD22124D55A5}</a:tableStyleId>
              </a:tblPr>
              <a:tblGrid>
                <a:gridCol w="1440160">
                  <a:extLst>
                    <a:ext uri="{9D8B030D-6E8A-4147-A177-3AD203B41FA5}">
                      <a16:colId xmlns:a16="http://schemas.microsoft.com/office/drawing/2014/main" val="1099633896"/>
                    </a:ext>
                  </a:extLst>
                </a:gridCol>
                <a:gridCol w="864096">
                  <a:extLst>
                    <a:ext uri="{9D8B030D-6E8A-4147-A177-3AD203B41FA5}">
                      <a16:colId xmlns:a16="http://schemas.microsoft.com/office/drawing/2014/main" val="2964847530"/>
                    </a:ext>
                  </a:extLst>
                </a:gridCol>
                <a:gridCol w="1224136">
                  <a:extLst>
                    <a:ext uri="{9D8B030D-6E8A-4147-A177-3AD203B41FA5}">
                      <a16:colId xmlns:a16="http://schemas.microsoft.com/office/drawing/2014/main" val="2029798925"/>
                    </a:ext>
                  </a:extLst>
                </a:gridCol>
                <a:gridCol w="1368152">
                  <a:extLst>
                    <a:ext uri="{9D8B030D-6E8A-4147-A177-3AD203B41FA5}">
                      <a16:colId xmlns:a16="http://schemas.microsoft.com/office/drawing/2014/main" val="70495526"/>
                    </a:ext>
                  </a:extLst>
                </a:gridCol>
                <a:gridCol w="2160240">
                  <a:extLst>
                    <a:ext uri="{9D8B030D-6E8A-4147-A177-3AD203B41FA5}">
                      <a16:colId xmlns:a16="http://schemas.microsoft.com/office/drawing/2014/main" val="3697620449"/>
                    </a:ext>
                  </a:extLst>
                </a:gridCol>
                <a:gridCol w="1630016">
                  <a:extLst>
                    <a:ext uri="{9D8B030D-6E8A-4147-A177-3AD203B41FA5}">
                      <a16:colId xmlns:a16="http://schemas.microsoft.com/office/drawing/2014/main" val="1643299808"/>
                    </a:ext>
                  </a:extLst>
                </a:gridCol>
              </a:tblGrid>
              <a:tr h="370840">
                <a:tc>
                  <a:txBody>
                    <a:bodyPr/>
                    <a:lstStyle/>
                    <a:p>
                      <a:pPr algn="ctr">
                        <a:lnSpc>
                          <a:spcPct val="100000"/>
                        </a:lnSpc>
                      </a:pPr>
                      <a:endParaRPr lang="de-AT" sz="1200" dirty="0">
                        <a:latin typeface="Corbel" panose="020B0503020204020204" pitchFamily="34" charset="0"/>
                      </a:endParaRPr>
                    </a:p>
                  </a:txBody>
                  <a:tcPr anchor="ctr"/>
                </a:tc>
                <a:tc>
                  <a:txBody>
                    <a:bodyPr/>
                    <a:lstStyle/>
                    <a:p>
                      <a:pPr algn="ctr">
                        <a:lnSpc>
                          <a:spcPct val="100000"/>
                        </a:lnSpc>
                      </a:pPr>
                      <a:r>
                        <a:rPr lang="de-AT" sz="1200" dirty="0">
                          <a:latin typeface="Corbel" panose="020B0503020204020204" pitchFamily="34" charset="0"/>
                        </a:rPr>
                        <a:t>Länge</a:t>
                      </a:r>
                    </a:p>
                  </a:txBody>
                  <a:tcPr anchor="ctr"/>
                </a:tc>
                <a:tc>
                  <a:txBody>
                    <a:bodyPr/>
                    <a:lstStyle/>
                    <a:p>
                      <a:pPr algn="ctr">
                        <a:lnSpc>
                          <a:spcPct val="100000"/>
                        </a:lnSpc>
                      </a:pPr>
                      <a:r>
                        <a:rPr lang="de-AT" sz="1200" dirty="0">
                          <a:latin typeface="Corbel" panose="020B0503020204020204" pitchFamily="34" charset="0"/>
                        </a:rPr>
                        <a:t>Schiffbarkeit</a:t>
                      </a:r>
                    </a:p>
                  </a:txBody>
                  <a:tcPr anchor="ctr"/>
                </a:tc>
                <a:tc>
                  <a:txBody>
                    <a:bodyPr/>
                    <a:lstStyle/>
                    <a:p>
                      <a:pPr algn="ctr">
                        <a:lnSpc>
                          <a:spcPct val="100000"/>
                        </a:lnSpc>
                      </a:pPr>
                      <a:r>
                        <a:rPr lang="de-AT" sz="1200" dirty="0">
                          <a:latin typeface="Corbel" panose="020B0503020204020204" pitchFamily="34" charset="0"/>
                        </a:rPr>
                        <a:t>Anrainerstaaten</a:t>
                      </a:r>
                    </a:p>
                  </a:txBody>
                  <a:tcPr anchor="ctr"/>
                </a:tc>
                <a:tc>
                  <a:txBody>
                    <a:bodyPr/>
                    <a:lstStyle/>
                    <a:p>
                      <a:pPr algn="ctr">
                        <a:lnSpc>
                          <a:spcPct val="100000"/>
                        </a:lnSpc>
                      </a:pPr>
                      <a:r>
                        <a:rPr lang="de-AT" sz="1200" dirty="0">
                          <a:latin typeface="Corbel" panose="020B0503020204020204" pitchFamily="34" charset="0"/>
                        </a:rPr>
                        <a:t>Zuständige Behörde</a:t>
                      </a:r>
                    </a:p>
                  </a:txBody>
                  <a:tcPr anchor="ctr"/>
                </a:tc>
                <a:tc>
                  <a:txBody>
                    <a:bodyPr/>
                    <a:lstStyle/>
                    <a:p>
                      <a:pPr algn="ctr">
                        <a:lnSpc>
                          <a:spcPct val="100000"/>
                        </a:lnSpc>
                      </a:pPr>
                      <a:r>
                        <a:rPr lang="de-AT" sz="1200" dirty="0">
                          <a:latin typeface="Corbel" panose="020B0503020204020204" pitchFamily="34" charset="0"/>
                        </a:rPr>
                        <a:t>Verkehrs</a:t>
                      </a:r>
                      <a:br>
                        <a:rPr lang="de-AT" sz="1200" dirty="0">
                          <a:latin typeface="Corbel" panose="020B0503020204020204" pitchFamily="34" charset="0"/>
                        </a:rPr>
                      </a:br>
                      <a:r>
                        <a:rPr lang="de-AT" sz="1200" dirty="0">
                          <a:latin typeface="Corbel" panose="020B0503020204020204" pitchFamily="34" charset="0"/>
                        </a:rPr>
                        <a:t>aufkommen</a:t>
                      </a:r>
                    </a:p>
                  </a:txBody>
                  <a:tcPr anchor="ctr"/>
                </a:tc>
                <a:extLst>
                  <a:ext uri="{0D108BD9-81ED-4DB2-BD59-A6C34878D82A}">
                    <a16:rowId xmlns:a16="http://schemas.microsoft.com/office/drawing/2014/main" val="1463258835"/>
                  </a:ext>
                </a:extLst>
              </a:tr>
              <a:tr h="370840">
                <a:tc>
                  <a:txBody>
                    <a:bodyPr/>
                    <a:lstStyle/>
                    <a:p>
                      <a:pPr>
                        <a:lnSpc>
                          <a:spcPct val="100000"/>
                        </a:lnSpc>
                      </a:pPr>
                      <a:r>
                        <a:rPr lang="de-AT" sz="1200" dirty="0">
                          <a:solidFill>
                            <a:schemeClr val="accent1"/>
                          </a:solidFill>
                          <a:latin typeface="Corbel" panose="020B0503020204020204" pitchFamily="34" charset="0"/>
                        </a:rPr>
                        <a:t>Donau</a:t>
                      </a:r>
                    </a:p>
                  </a:txBody>
                  <a:tcPr anchor="ctr"/>
                </a:tc>
                <a:tc>
                  <a:txBody>
                    <a:bodyPr/>
                    <a:lstStyle/>
                    <a:p>
                      <a:pPr>
                        <a:lnSpc>
                          <a:spcPct val="100000"/>
                        </a:lnSpc>
                      </a:pPr>
                      <a:r>
                        <a:rPr lang="de-AT" sz="1200" dirty="0">
                          <a:solidFill>
                            <a:schemeClr val="accent1"/>
                          </a:solidFill>
                          <a:latin typeface="Corbel" panose="020B0503020204020204" pitchFamily="34" charset="0"/>
                        </a:rPr>
                        <a:t>2.860 km</a:t>
                      </a:r>
                    </a:p>
                  </a:txBody>
                  <a:tcPr anchor="ctr"/>
                </a:tc>
                <a:tc>
                  <a:txBody>
                    <a:bodyPr/>
                    <a:lstStyle/>
                    <a:p>
                      <a:pPr>
                        <a:lnSpc>
                          <a:spcPct val="100000"/>
                        </a:lnSpc>
                      </a:pPr>
                      <a:r>
                        <a:rPr lang="de-AT" sz="1200" dirty="0">
                          <a:solidFill>
                            <a:schemeClr val="accent1"/>
                          </a:solidFill>
                          <a:latin typeface="Corbel" panose="020B0503020204020204" pitchFamily="34" charset="0"/>
                        </a:rPr>
                        <a:t>2.415</a:t>
                      </a:r>
                      <a:r>
                        <a:rPr lang="de-AT" sz="1200" baseline="0" dirty="0">
                          <a:solidFill>
                            <a:schemeClr val="accent1"/>
                          </a:solidFill>
                          <a:latin typeface="Corbel" panose="020B0503020204020204" pitchFamily="34" charset="0"/>
                        </a:rPr>
                        <a:t> km</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latin typeface="Corbel" panose="020B0503020204020204" pitchFamily="34" charset="0"/>
                        </a:rPr>
                        <a:t>Deutschland, Österreich, Ungarn, Slowakei, Kroatien, Serbien, Rumänien, Bulgarien, Moldau, Ukraine</a:t>
                      </a:r>
                    </a:p>
                  </a:txBody>
                  <a:tcPr anchor="ctr"/>
                </a:tc>
                <a:tc>
                  <a:txBody>
                    <a:bodyPr/>
                    <a:lstStyle/>
                    <a:p>
                      <a:pPr>
                        <a:lnSpc>
                          <a:spcPct val="100000"/>
                        </a:lnSpc>
                      </a:pPr>
                      <a:r>
                        <a:rPr lang="de-AT" sz="1200" dirty="0">
                          <a:solidFill>
                            <a:schemeClr val="accent1"/>
                          </a:solidFill>
                          <a:latin typeface="Corbel" panose="020B0503020204020204" pitchFamily="34" charset="0"/>
                        </a:rPr>
                        <a:t>Donaukommission</a:t>
                      </a:r>
                    </a:p>
                    <a:p>
                      <a:pPr>
                        <a:lnSpc>
                          <a:spcPct val="100000"/>
                        </a:lnSpc>
                      </a:pPr>
                      <a:r>
                        <a:rPr lang="de-AT" sz="1200" dirty="0">
                          <a:solidFill>
                            <a:schemeClr val="accent1"/>
                          </a:solidFill>
                          <a:latin typeface="Corbel" panose="020B0503020204020204" pitchFamily="34" charset="0"/>
                          <a:hlinkClick r:id="rId3"/>
                        </a:rPr>
                        <a:t>www.danubecommission.org</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latin typeface="Corbel" panose="020B0503020204020204" pitchFamily="34" charset="0"/>
                        </a:rPr>
                        <a:t>40.000.000 t/Jahr</a:t>
                      </a:r>
                    </a:p>
                  </a:txBody>
                  <a:tcPr anchor="ctr"/>
                </a:tc>
                <a:extLst>
                  <a:ext uri="{0D108BD9-81ED-4DB2-BD59-A6C34878D82A}">
                    <a16:rowId xmlns:a16="http://schemas.microsoft.com/office/drawing/2014/main" val="3224484516"/>
                  </a:ext>
                </a:extLst>
              </a:tr>
              <a:tr h="370840">
                <a:tc>
                  <a:txBody>
                    <a:bodyPr/>
                    <a:lstStyle/>
                    <a:p>
                      <a:pPr>
                        <a:lnSpc>
                          <a:spcPct val="100000"/>
                        </a:lnSpc>
                      </a:pPr>
                      <a:r>
                        <a:rPr lang="de-AT" sz="1200" dirty="0">
                          <a:solidFill>
                            <a:schemeClr val="accent1"/>
                          </a:solidFill>
                          <a:latin typeface="Corbel" panose="020B0503020204020204" pitchFamily="34" charset="0"/>
                        </a:rPr>
                        <a:t>Rhein</a:t>
                      </a:r>
                    </a:p>
                  </a:txBody>
                  <a:tcPr anchor="ctr"/>
                </a:tc>
                <a:tc>
                  <a:txBody>
                    <a:bodyPr/>
                    <a:lstStyle/>
                    <a:p>
                      <a:pPr>
                        <a:lnSpc>
                          <a:spcPct val="100000"/>
                        </a:lnSpc>
                      </a:pPr>
                      <a:r>
                        <a:rPr lang="de-AT" sz="1200" dirty="0">
                          <a:solidFill>
                            <a:schemeClr val="accent1"/>
                          </a:solidFill>
                          <a:latin typeface="Corbel" panose="020B0503020204020204" pitchFamily="34" charset="0"/>
                        </a:rPr>
                        <a:t>1.320 km</a:t>
                      </a:r>
                    </a:p>
                  </a:txBody>
                  <a:tcPr anchor="ctr"/>
                </a:tc>
                <a:tc>
                  <a:txBody>
                    <a:bodyPr/>
                    <a:lstStyle/>
                    <a:p>
                      <a:pPr>
                        <a:lnSpc>
                          <a:spcPct val="100000"/>
                        </a:lnSpc>
                      </a:pPr>
                      <a:r>
                        <a:rPr lang="de-AT" sz="1200" dirty="0">
                          <a:solidFill>
                            <a:schemeClr val="accent1"/>
                          </a:solidFill>
                          <a:latin typeface="Corbel" panose="020B0503020204020204" pitchFamily="34" charset="0"/>
                        </a:rPr>
                        <a:t>885 km</a:t>
                      </a:r>
                    </a:p>
                  </a:txBody>
                  <a:tcPr anchor="ctr"/>
                </a:tc>
                <a:tc>
                  <a:txBody>
                    <a:bodyPr/>
                    <a:lstStyle/>
                    <a:p>
                      <a:pPr>
                        <a:lnSpc>
                          <a:spcPct val="100000"/>
                        </a:lnSpc>
                      </a:pPr>
                      <a:r>
                        <a:rPr lang="de-AT" sz="1200" dirty="0">
                          <a:solidFill>
                            <a:schemeClr val="accent1"/>
                          </a:solidFill>
                          <a:latin typeface="Corbel" panose="020B0503020204020204" pitchFamily="34" charset="0"/>
                        </a:rPr>
                        <a:t>Schweiz, Deutschland, Frankreich, Niederlande</a:t>
                      </a:r>
                    </a:p>
                  </a:txBody>
                  <a:tcPr anchor="ctr"/>
                </a:tc>
                <a:tc>
                  <a:txBody>
                    <a:bodyPr/>
                    <a:lstStyle/>
                    <a:p>
                      <a:pPr>
                        <a:lnSpc>
                          <a:spcPct val="100000"/>
                        </a:lnSpc>
                      </a:pPr>
                      <a:r>
                        <a:rPr lang="de-AT" sz="1200" dirty="0">
                          <a:solidFill>
                            <a:schemeClr val="accent1"/>
                          </a:solidFill>
                          <a:latin typeface="Corbel" panose="020B0503020204020204" pitchFamily="34" charset="0"/>
                        </a:rPr>
                        <a:t>Zentralkommission für die</a:t>
                      </a:r>
                      <a:r>
                        <a:rPr lang="de-AT" sz="1200" baseline="0" dirty="0">
                          <a:solidFill>
                            <a:schemeClr val="accent1"/>
                          </a:solidFill>
                          <a:latin typeface="Corbel" panose="020B0503020204020204" pitchFamily="34" charset="0"/>
                        </a:rPr>
                        <a:t> Rheinschifffahrt</a:t>
                      </a:r>
                    </a:p>
                    <a:p>
                      <a:pPr>
                        <a:lnSpc>
                          <a:spcPct val="100000"/>
                        </a:lnSpc>
                      </a:pPr>
                      <a:r>
                        <a:rPr lang="de-AT" sz="1200" baseline="0" dirty="0">
                          <a:solidFill>
                            <a:schemeClr val="accent1"/>
                          </a:solidFill>
                          <a:latin typeface="Corbel" panose="020B0503020204020204" pitchFamily="34" charset="0"/>
                          <a:hlinkClick r:id="rId4"/>
                        </a:rPr>
                        <a:t>http://ccr-zkr.org</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latin typeface="Corbel" panose="020B0503020204020204" pitchFamily="34" charset="0"/>
                        </a:rPr>
                        <a:t>330.000.000 t/Jahr</a:t>
                      </a:r>
                    </a:p>
                  </a:txBody>
                  <a:tcPr anchor="ctr"/>
                </a:tc>
                <a:extLst>
                  <a:ext uri="{0D108BD9-81ED-4DB2-BD59-A6C34878D82A}">
                    <a16:rowId xmlns:a16="http://schemas.microsoft.com/office/drawing/2014/main" val="3308532410"/>
                  </a:ext>
                </a:extLst>
              </a:tr>
              <a:tr h="370840">
                <a:tc>
                  <a:txBody>
                    <a:bodyPr/>
                    <a:lstStyle/>
                    <a:p>
                      <a:pPr>
                        <a:lnSpc>
                          <a:spcPct val="100000"/>
                        </a:lnSpc>
                      </a:pPr>
                      <a:r>
                        <a:rPr lang="de-AT" sz="1200" dirty="0">
                          <a:solidFill>
                            <a:schemeClr val="accent1"/>
                          </a:solidFill>
                          <a:latin typeface="Corbel" panose="020B0503020204020204" pitchFamily="34" charset="0"/>
                        </a:rPr>
                        <a:t>Wolga</a:t>
                      </a:r>
                    </a:p>
                  </a:txBody>
                  <a:tcPr anchor="ctr"/>
                </a:tc>
                <a:tc>
                  <a:txBody>
                    <a:bodyPr/>
                    <a:lstStyle/>
                    <a:p>
                      <a:pPr>
                        <a:lnSpc>
                          <a:spcPct val="100000"/>
                        </a:lnSpc>
                      </a:pPr>
                      <a:r>
                        <a:rPr lang="de-AT" sz="1200" dirty="0">
                          <a:solidFill>
                            <a:schemeClr val="accent1"/>
                          </a:solidFill>
                          <a:latin typeface="Corbel" panose="020B0503020204020204" pitchFamily="34" charset="0"/>
                        </a:rPr>
                        <a:t>3.700 km</a:t>
                      </a:r>
                    </a:p>
                  </a:txBody>
                  <a:tcPr anchor="ctr"/>
                </a:tc>
                <a:tc>
                  <a:txBody>
                    <a:bodyPr/>
                    <a:lstStyle/>
                    <a:p>
                      <a:pPr>
                        <a:lnSpc>
                          <a:spcPct val="100000"/>
                        </a:lnSpc>
                      </a:pPr>
                      <a:r>
                        <a:rPr lang="de-AT" sz="1200" dirty="0">
                          <a:solidFill>
                            <a:schemeClr val="accent1"/>
                          </a:solidFill>
                          <a:latin typeface="Corbel" panose="020B0503020204020204" pitchFamily="34" charset="0"/>
                        </a:rPr>
                        <a:t>Großteil der Länge</a:t>
                      </a:r>
                    </a:p>
                  </a:txBody>
                  <a:tcPr anchor="ctr"/>
                </a:tc>
                <a:tc>
                  <a:txBody>
                    <a:bodyPr/>
                    <a:lstStyle/>
                    <a:p>
                      <a:pPr>
                        <a:lnSpc>
                          <a:spcPct val="100000"/>
                        </a:lnSpc>
                      </a:pPr>
                      <a:r>
                        <a:rPr lang="de-AT" sz="1200" dirty="0">
                          <a:solidFill>
                            <a:schemeClr val="accent1"/>
                          </a:solidFill>
                          <a:latin typeface="Corbel" panose="020B0503020204020204" pitchFamily="34" charset="0"/>
                        </a:rPr>
                        <a:t>Russland</a:t>
                      </a:r>
                    </a:p>
                  </a:txBody>
                  <a:tcPr anchor="ctr"/>
                </a:tc>
                <a:tc>
                  <a:txBody>
                    <a:bodyPr/>
                    <a:lstStyle/>
                    <a:p>
                      <a:pPr>
                        <a:lnSpc>
                          <a:spcPct val="100000"/>
                        </a:lnSpc>
                      </a:pPr>
                      <a:r>
                        <a:rPr lang="de-AT" sz="1200" dirty="0">
                          <a:solidFill>
                            <a:schemeClr val="accent1"/>
                          </a:solidFill>
                          <a:latin typeface="Corbel" panose="020B0503020204020204" pitchFamily="34" charset="0"/>
                        </a:rPr>
                        <a:t>Russische Verkehrsministerium</a:t>
                      </a:r>
                    </a:p>
                    <a:p>
                      <a:pPr>
                        <a:lnSpc>
                          <a:spcPct val="100000"/>
                        </a:lnSpc>
                      </a:pPr>
                      <a:r>
                        <a:rPr lang="de-AT" sz="1200" dirty="0">
                          <a:solidFill>
                            <a:schemeClr val="accent1"/>
                          </a:solidFill>
                          <a:latin typeface="Corbel" panose="020B0503020204020204" pitchFamily="34" charset="0"/>
                          <a:hlinkClick r:id="rId5"/>
                        </a:rPr>
                        <a:t>www.mintrans.ru</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latin typeface="Corbel" panose="020B0503020204020204" pitchFamily="34" charset="0"/>
                        </a:rPr>
                        <a:t>20.000.000 t/Jahr</a:t>
                      </a:r>
                    </a:p>
                  </a:txBody>
                  <a:tcPr anchor="ctr"/>
                </a:tc>
                <a:extLst>
                  <a:ext uri="{0D108BD9-81ED-4DB2-BD59-A6C34878D82A}">
                    <a16:rowId xmlns:a16="http://schemas.microsoft.com/office/drawing/2014/main" val="110615837"/>
                  </a:ext>
                </a:extLst>
              </a:tr>
              <a:tr h="370840">
                <a:tc>
                  <a:txBody>
                    <a:bodyPr/>
                    <a:lstStyle/>
                    <a:p>
                      <a:pPr>
                        <a:lnSpc>
                          <a:spcPct val="100000"/>
                        </a:lnSpc>
                      </a:pPr>
                      <a:r>
                        <a:rPr lang="de-AT" sz="1200" dirty="0" err="1">
                          <a:solidFill>
                            <a:schemeClr val="accent1"/>
                          </a:solidFill>
                          <a:latin typeface="Corbel" panose="020B0503020204020204" pitchFamily="34" charset="0"/>
                        </a:rPr>
                        <a:t>Yangtze</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latin typeface="Corbel" panose="020B0503020204020204" pitchFamily="34" charset="0"/>
                        </a:rPr>
                        <a:t>6.418 km</a:t>
                      </a:r>
                    </a:p>
                  </a:txBody>
                  <a:tcPr anchor="ctr"/>
                </a:tc>
                <a:tc>
                  <a:txBody>
                    <a:bodyPr/>
                    <a:lstStyle/>
                    <a:p>
                      <a:pPr>
                        <a:lnSpc>
                          <a:spcPct val="100000"/>
                        </a:lnSpc>
                      </a:pPr>
                      <a:r>
                        <a:rPr lang="de-AT" sz="1200" dirty="0">
                          <a:solidFill>
                            <a:schemeClr val="accent1"/>
                          </a:solidFill>
                          <a:latin typeface="Corbel" panose="020B0503020204020204" pitchFamily="34" charset="0"/>
                        </a:rPr>
                        <a:t>3.000 km</a:t>
                      </a:r>
                    </a:p>
                  </a:txBody>
                  <a:tcPr anchor="ctr"/>
                </a:tc>
                <a:tc>
                  <a:txBody>
                    <a:bodyPr/>
                    <a:lstStyle/>
                    <a:p>
                      <a:pPr>
                        <a:lnSpc>
                          <a:spcPct val="100000"/>
                        </a:lnSpc>
                      </a:pPr>
                      <a:r>
                        <a:rPr lang="de-AT" sz="1200" dirty="0">
                          <a:solidFill>
                            <a:schemeClr val="accent1"/>
                          </a:solidFill>
                          <a:latin typeface="Corbel" panose="020B0503020204020204" pitchFamily="34" charset="0"/>
                        </a:rPr>
                        <a:t>China</a:t>
                      </a:r>
                    </a:p>
                  </a:txBody>
                  <a:tcPr anchor="ctr"/>
                </a:tc>
                <a:tc>
                  <a:txBody>
                    <a:bodyPr/>
                    <a:lstStyle/>
                    <a:p>
                      <a:pPr>
                        <a:lnSpc>
                          <a:spcPct val="100000"/>
                        </a:lnSpc>
                      </a:pPr>
                      <a:r>
                        <a:rPr lang="de-AT" sz="1200" dirty="0">
                          <a:solidFill>
                            <a:schemeClr val="accent1"/>
                          </a:solidFill>
                          <a:latin typeface="Corbel" panose="020B0503020204020204" pitchFamily="34" charset="0"/>
                        </a:rPr>
                        <a:t>Chinesische Verkehrsministerium</a:t>
                      </a:r>
                    </a:p>
                    <a:p>
                      <a:pPr>
                        <a:lnSpc>
                          <a:spcPct val="100000"/>
                        </a:lnSpc>
                      </a:pPr>
                      <a:r>
                        <a:rPr lang="de-AT" sz="1200" dirty="0">
                          <a:solidFill>
                            <a:schemeClr val="accent1"/>
                          </a:solidFill>
                          <a:latin typeface="Corbel" panose="020B0503020204020204" pitchFamily="34" charset="0"/>
                          <a:hlinkClick r:id="rId6"/>
                        </a:rPr>
                        <a:t>www.moc.gov.cn</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latin typeface="Corbel" panose="020B0503020204020204" pitchFamily="34" charset="0"/>
                        </a:rPr>
                        <a:t>850.000.000 t/Jahr</a:t>
                      </a:r>
                    </a:p>
                  </a:txBody>
                  <a:tcPr anchor="ctr"/>
                </a:tc>
                <a:extLst>
                  <a:ext uri="{0D108BD9-81ED-4DB2-BD59-A6C34878D82A}">
                    <a16:rowId xmlns:a16="http://schemas.microsoft.com/office/drawing/2014/main" val="3512130348"/>
                  </a:ext>
                </a:extLst>
              </a:tr>
              <a:tr h="370840">
                <a:tc>
                  <a:txBody>
                    <a:bodyPr/>
                    <a:lstStyle/>
                    <a:p>
                      <a:pPr>
                        <a:lnSpc>
                          <a:spcPct val="100000"/>
                        </a:lnSpc>
                      </a:pPr>
                      <a:r>
                        <a:rPr lang="de-AT" sz="1200" dirty="0">
                          <a:solidFill>
                            <a:schemeClr val="accent1"/>
                          </a:solidFill>
                          <a:latin typeface="Corbel" panose="020B0503020204020204" pitchFamily="34" charset="0"/>
                        </a:rPr>
                        <a:t>Mekong</a:t>
                      </a:r>
                    </a:p>
                  </a:txBody>
                  <a:tcPr anchor="ctr"/>
                </a:tc>
                <a:tc>
                  <a:txBody>
                    <a:bodyPr/>
                    <a:lstStyle/>
                    <a:p>
                      <a:pPr>
                        <a:lnSpc>
                          <a:spcPct val="100000"/>
                        </a:lnSpc>
                      </a:pPr>
                      <a:r>
                        <a:rPr lang="de-AT" sz="1200" dirty="0">
                          <a:solidFill>
                            <a:schemeClr val="accent1"/>
                          </a:solidFill>
                          <a:latin typeface="Corbel" panose="020B0503020204020204" pitchFamily="34" charset="0"/>
                        </a:rPr>
                        <a:t>4.900 km</a:t>
                      </a:r>
                    </a:p>
                  </a:txBody>
                  <a:tcPr anchor="ctr"/>
                </a:tc>
                <a:tc>
                  <a:txBody>
                    <a:bodyPr/>
                    <a:lstStyle/>
                    <a:p>
                      <a:pPr>
                        <a:lnSpc>
                          <a:spcPct val="100000"/>
                        </a:lnSpc>
                      </a:pPr>
                      <a:r>
                        <a:rPr lang="de-AT" sz="1200" dirty="0">
                          <a:solidFill>
                            <a:schemeClr val="accent1"/>
                          </a:solidFill>
                          <a:latin typeface="Corbel" panose="020B0503020204020204" pitchFamily="34" charset="0"/>
                        </a:rPr>
                        <a:t>Saisonabhängig</a:t>
                      </a:r>
                    </a:p>
                  </a:txBody>
                  <a:tcPr anchor="ctr"/>
                </a:tc>
                <a:tc>
                  <a:txBody>
                    <a:bodyPr/>
                    <a:lstStyle/>
                    <a:p>
                      <a:pPr>
                        <a:lnSpc>
                          <a:spcPct val="100000"/>
                        </a:lnSpc>
                      </a:pPr>
                      <a:r>
                        <a:rPr lang="de-AT" sz="1200" dirty="0">
                          <a:solidFill>
                            <a:schemeClr val="accent1"/>
                          </a:solidFill>
                          <a:latin typeface="Corbel" panose="020B0503020204020204" pitchFamily="34" charset="0"/>
                        </a:rPr>
                        <a:t>China, Myanmar,</a:t>
                      </a:r>
                      <a:r>
                        <a:rPr lang="de-AT" sz="1200" baseline="0" dirty="0">
                          <a:solidFill>
                            <a:schemeClr val="accent1"/>
                          </a:solidFill>
                          <a:latin typeface="Corbel" panose="020B0503020204020204" pitchFamily="34" charset="0"/>
                        </a:rPr>
                        <a:t> Thailand, Laos, Kambodscha, Vietnam</a:t>
                      </a:r>
                      <a:endParaRPr lang="de-AT" sz="1200" dirty="0">
                        <a:solidFill>
                          <a:schemeClr val="accent1"/>
                        </a:solidFill>
                        <a:latin typeface="Corbel" panose="020B0503020204020204" pitchFamily="34" charset="0"/>
                      </a:endParaRPr>
                    </a:p>
                  </a:txBody>
                  <a:tcPr anchor="ctr"/>
                </a:tc>
                <a:tc>
                  <a:txBody>
                    <a:bodyPr/>
                    <a:lstStyle/>
                    <a:p>
                      <a:pPr>
                        <a:lnSpc>
                          <a:spcPct val="100000"/>
                        </a:lnSpc>
                      </a:pPr>
                      <a:endParaRPr lang="de-AT" sz="1200" dirty="0">
                        <a:solidFill>
                          <a:schemeClr val="accent1"/>
                        </a:solidFill>
                        <a:latin typeface="Corbel" panose="020B0503020204020204" pitchFamily="34" charset="0"/>
                      </a:endParaRPr>
                    </a:p>
                    <a:p>
                      <a:pPr>
                        <a:lnSpc>
                          <a:spcPct val="100000"/>
                        </a:lnSpc>
                      </a:pPr>
                      <a:r>
                        <a:rPr lang="de-AT" sz="1200" dirty="0">
                          <a:solidFill>
                            <a:schemeClr val="accent1"/>
                          </a:solidFill>
                          <a:latin typeface="Corbel" panose="020B0503020204020204" pitchFamily="34" charset="0"/>
                        </a:rPr>
                        <a:t>Mekong River </a:t>
                      </a:r>
                      <a:r>
                        <a:rPr lang="de-AT" sz="1200" dirty="0" err="1">
                          <a:solidFill>
                            <a:schemeClr val="accent1"/>
                          </a:solidFill>
                          <a:latin typeface="Corbel" panose="020B0503020204020204" pitchFamily="34" charset="0"/>
                        </a:rPr>
                        <a:t>Commission</a:t>
                      </a:r>
                      <a:r>
                        <a:rPr lang="de-AT" sz="1200" dirty="0">
                          <a:solidFill>
                            <a:schemeClr val="accent1"/>
                          </a:solidFill>
                          <a:latin typeface="Corbel" panose="020B0503020204020204" pitchFamily="34" charset="0"/>
                        </a:rPr>
                        <a:t> </a:t>
                      </a:r>
                      <a:r>
                        <a:rPr lang="de-AT" sz="1200" dirty="0">
                          <a:solidFill>
                            <a:schemeClr val="accent1"/>
                          </a:solidFill>
                          <a:latin typeface="Corbel" panose="020B0503020204020204" pitchFamily="34" charset="0"/>
                          <a:hlinkClick r:id="rId7"/>
                        </a:rPr>
                        <a:t>http://www.mrcmekong.org/</a:t>
                      </a:r>
                      <a:endParaRPr lang="de-AT" sz="1200" dirty="0">
                        <a:solidFill>
                          <a:schemeClr val="accent1"/>
                        </a:solidFill>
                        <a:latin typeface="Corbel" panose="020B0503020204020204" pitchFamily="34" charset="0"/>
                      </a:endParaRPr>
                    </a:p>
                  </a:txBody>
                  <a:tcPr anchor="ctr"/>
                </a:tc>
                <a:tc>
                  <a:txBody>
                    <a:bodyPr/>
                    <a:lstStyle/>
                    <a:p>
                      <a:pPr>
                        <a:lnSpc>
                          <a:spcPct val="100000"/>
                        </a:lnSpc>
                      </a:pPr>
                      <a:r>
                        <a:rPr lang="de-AT" sz="1200" dirty="0">
                          <a:solidFill>
                            <a:schemeClr val="accent1"/>
                          </a:solidFill>
                          <a:latin typeface="Corbel" panose="020B0503020204020204" pitchFamily="34" charset="0"/>
                        </a:rPr>
                        <a:t>3.000.000 t/Jahr</a:t>
                      </a:r>
                    </a:p>
                  </a:txBody>
                  <a:tcPr anchor="ctr"/>
                </a:tc>
                <a:extLst>
                  <a:ext uri="{0D108BD9-81ED-4DB2-BD59-A6C34878D82A}">
                    <a16:rowId xmlns:a16="http://schemas.microsoft.com/office/drawing/2014/main" val="2713693686"/>
                  </a:ext>
                </a:extLst>
              </a:tr>
            </a:tbl>
          </a:graphicData>
        </a:graphic>
      </p:graphicFrame>
      <p:sp>
        <p:nvSpPr>
          <p:cNvPr id="7" name="Textfeld 6"/>
          <p:cNvSpPr txBox="1"/>
          <p:nvPr/>
        </p:nvSpPr>
        <p:spPr>
          <a:xfrm>
            <a:off x="6731924" y="6415300"/>
            <a:ext cx="237626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Zentralkommission für die Rheinschifffahrt</a:t>
            </a:r>
          </a:p>
        </p:txBody>
      </p:sp>
    </p:spTree>
    <p:extLst>
      <p:ext uri="{BB962C8B-B14F-4D97-AF65-F5344CB8AC3E}">
        <p14:creationId xmlns:p14="http://schemas.microsoft.com/office/powerpoint/2010/main" val="3254624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solidFill>
                  <a:schemeClr val="accent1"/>
                </a:solidFill>
                <a:latin typeface="Corbel" panose="020B0503020204020204" pitchFamily="34" charset="0"/>
              </a:rPr>
              <a:t>Vergleich</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78209106"/>
              </p:ext>
            </p:extLst>
          </p:nvPr>
        </p:nvGraphicFramePr>
        <p:xfrm>
          <a:off x="251520" y="1700808"/>
          <a:ext cx="8784976" cy="4896544"/>
        </p:xfrm>
        <a:graphic>
          <a:graphicData uri="http://schemas.openxmlformats.org/drawingml/2006/table">
            <a:tbl>
              <a:tblPr firstRow="1" bandRow="1">
                <a:tableStyleId>{F5AB1C69-6EDB-4FF4-983F-18BD219EF322}</a:tableStyleId>
              </a:tblPr>
              <a:tblGrid>
                <a:gridCol w="2459759">
                  <a:extLst>
                    <a:ext uri="{9D8B030D-6E8A-4147-A177-3AD203B41FA5}">
                      <a16:colId xmlns:a16="http://schemas.microsoft.com/office/drawing/2014/main" val="20000"/>
                    </a:ext>
                  </a:extLst>
                </a:gridCol>
                <a:gridCol w="2075422">
                  <a:extLst>
                    <a:ext uri="{9D8B030D-6E8A-4147-A177-3AD203B41FA5}">
                      <a16:colId xmlns:a16="http://schemas.microsoft.com/office/drawing/2014/main" val="20001"/>
                    </a:ext>
                  </a:extLst>
                </a:gridCol>
                <a:gridCol w="2075422">
                  <a:extLst>
                    <a:ext uri="{9D8B030D-6E8A-4147-A177-3AD203B41FA5}">
                      <a16:colId xmlns:a16="http://schemas.microsoft.com/office/drawing/2014/main" val="20002"/>
                    </a:ext>
                  </a:extLst>
                </a:gridCol>
                <a:gridCol w="2174373">
                  <a:extLst>
                    <a:ext uri="{9D8B030D-6E8A-4147-A177-3AD203B41FA5}">
                      <a16:colId xmlns:a16="http://schemas.microsoft.com/office/drawing/2014/main" val="20003"/>
                    </a:ext>
                  </a:extLst>
                </a:gridCol>
              </a:tblGrid>
              <a:tr h="415632">
                <a:tc>
                  <a:txBody>
                    <a:bodyPr/>
                    <a:lstStyle/>
                    <a:p>
                      <a:pPr algn="ctr"/>
                      <a:endParaRPr lang="en-GB" noProof="0" dirty="0">
                        <a:solidFill>
                          <a:schemeClr val="bg1"/>
                        </a:solidFill>
                        <a:latin typeface="Corbel" panose="020B0503020204020204" pitchFamily="34" charset="0"/>
                      </a:endParaRPr>
                    </a:p>
                  </a:txBody>
                  <a:tcPr anchor="ctr"/>
                </a:tc>
                <a:tc>
                  <a:txBody>
                    <a:bodyPr/>
                    <a:lstStyle/>
                    <a:p>
                      <a:pPr algn="ctr"/>
                      <a:r>
                        <a:rPr lang="en-GB" noProof="0" dirty="0">
                          <a:latin typeface="Corbel" panose="020B0503020204020204" pitchFamily="34" charset="0"/>
                        </a:rPr>
                        <a:t>Europa</a:t>
                      </a:r>
                      <a:endParaRPr lang="en-GB" noProof="0" dirty="0">
                        <a:solidFill>
                          <a:schemeClr val="bg1"/>
                        </a:solidFill>
                        <a:latin typeface="Corbel" panose="020B0503020204020204" pitchFamily="34" charset="0"/>
                      </a:endParaRPr>
                    </a:p>
                  </a:txBody>
                  <a:tcPr anchor="ctr"/>
                </a:tc>
                <a:tc>
                  <a:txBody>
                    <a:bodyPr/>
                    <a:lstStyle/>
                    <a:p>
                      <a:pPr algn="ctr"/>
                      <a:r>
                        <a:rPr lang="en-GB" noProof="0" dirty="0">
                          <a:latin typeface="Corbel" panose="020B0503020204020204" pitchFamily="34" charset="0"/>
                        </a:rPr>
                        <a:t>China</a:t>
                      </a:r>
                      <a:endParaRPr lang="en-GB" noProof="0" dirty="0">
                        <a:solidFill>
                          <a:schemeClr val="bg1"/>
                        </a:solidFill>
                        <a:latin typeface="Corbel" panose="020B0503020204020204" pitchFamily="34" charset="0"/>
                      </a:endParaRPr>
                    </a:p>
                  </a:txBody>
                  <a:tcPr anchor="ctr"/>
                </a:tc>
                <a:tc>
                  <a:txBody>
                    <a:bodyPr/>
                    <a:lstStyle/>
                    <a:p>
                      <a:pPr algn="ctr"/>
                      <a:r>
                        <a:rPr lang="de-AT" noProof="0" dirty="0">
                          <a:latin typeface="Corbel" panose="020B0503020204020204" pitchFamily="34" charset="0"/>
                        </a:rPr>
                        <a:t>Brasilien</a:t>
                      </a:r>
                      <a:endParaRPr lang="de-AT" noProof="0" dirty="0">
                        <a:solidFill>
                          <a:schemeClr val="bg1"/>
                        </a:solidFill>
                        <a:latin typeface="Corbel" panose="020B0503020204020204" pitchFamily="34" charset="0"/>
                      </a:endParaRPr>
                    </a:p>
                  </a:txBody>
                  <a:tcPr anchor="ctr"/>
                </a:tc>
                <a:extLst>
                  <a:ext uri="{0D108BD9-81ED-4DB2-BD59-A6C34878D82A}">
                    <a16:rowId xmlns:a16="http://schemas.microsoft.com/office/drawing/2014/main" val="10000"/>
                  </a:ext>
                </a:extLst>
              </a:tr>
              <a:tr h="537304">
                <a:tc>
                  <a:txBody>
                    <a:bodyPr/>
                    <a:lstStyle/>
                    <a:p>
                      <a:pPr marL="0" algn="l" defTabSz="914400" rtl="0" eaLnBrk="1" latinLnBrk="0" hangingPunct="1"/>
                      <a:r>
                        <a:rPr lang="de-DE" sz="1400" b="1" kern="1200" dirty="0">
                          <a:solidFill>
                            <a:schemeClr val="accent1"/>
                          </a:solidFill>
                          <a:latin typeface="Corbel" panose="020B0503020204020204" pitchFamily="34" charset="0"/>
                        </a:rPr>
                        <a:t>Verfügbare Wasserstraßen</a:t>
                      </a:r>
                      <a:endParaRPr lang="en-GB" sz="1400" b="1" kern="1200" noProof="0" dirty="0">
                        <a:solidFill>
                          <a:schemeClr val="accent1"/>
                        </a:solidFill>
                        <a:latin typeface="Corbel" panose="020B0503020204020204" pitchFamily="34" charset="0"/>
                        <a:ea typeface="+mn-ea"/>
                        <a:cs typeface="+mn-cs"/>
                      </a:endParaRPr>
                    </a:p>
                  </a:txBody>
                  <a:tcPr anchor="ctr"/>
                </a:tc>
                <a:tc>
                  <a:txBody>
                    <a:bodyPr/>
                    <a:lstStyle/>
                    <a:p>
                      <a:pPr algn="ctr"/>
                      <a:r>
                        <a:rPr lang="en-GB" sz="1600" spc="60" noProof="0" dirty="0">
                          <a:solidFill>
                            <a:schemeClr val="accent1"/>
                          </a:solidFill>
                          <a:latin typeface="Corbel" panose="020B0503020204020204" pitchFamily="34" charset="0"/>
                        </a:rPr>
                        <a:t>40.000 km </a:t>
                      </a:r>
                      <a:endParaRPr lang="en-GB" sz="1600" noProof="0" dirty="0">
                        <a:solidFill>
                          <a:schemeClr val="accent1"/>
                        </a:solidFill>
                        <a:latin typeface="Corbel" panose="020B0503020204020204" pitchFamily="34" charset="0"/>
                      </a:endParaRPr>
                    </a:p>
                  </a:txBody>
                  <a:tcPr anchor="ctr"/>
                </a:tc>
                <a:tc>
                  <a:txBody>
                    <a:bodyPr/>
                    <a:lstStyle/>
                    <a:p>
                      <a:pPr algn="ctr"/>
                      <a:r>
                        <a:rPr lang="en-GB" sz="1600" noProof="0" dirty="0">
                          <a:solidFill>
                            <a:schemeClr val="accent1"/>
                          </a:solidFill>
                          <a:latin typeface="Corbel" panose="020B0503020204020204" pitchFamily="34" charset="0"/>
                        </a:rPr>
                        <a:t>110.000 km</a:t>
                      </a:r>
                    </a:p>
                  </a:txBody>
                  <a:tcPr anchor="ctr"/>
                </a:tc>
                <a:tc>
                  <a:txBody>
                    <a:bodyPr/>
                    <a:lstStyle/>
                    <a:p>
                      <a:pPr algn="ctr"/>
                      <a:r>
                        <a:rPr lang="en-GB" sz="1600" noProof="0" dirty="0">
                          <a:solidFill>
                            <a:schemeClr val="accent1"/>
                          </a:solidFill>
                          <a:latin typeface="Corbel" panose="020B0503020204020204" pitchFamily="34" charset="0"/>
                        </a:rPr>
                        <a:t>60.000 km</a:t>
                      </a:r>
                    </a:p>
                  </a:txBody>
                  <a:tcPr anchor="ctr"/>
                </a:tc>
                <a:extLst>
                  <a:ext uri="{0D108BD9-81ED-4DB2-BD59-A6C34878D82A}">
                    <a16:rowId xmlns:a16="http://schemas.microsoft.com/office/drawing/2014/main" val="10001"/>
                  </a:ext>
                </a:extLst>
              </a:tr>
              <a:tr h="658085">
                <a:tc>
                  <a:txBody>
                    <a:bodyPr/>
                    <a:lstStyle/>
                    <a:p>
                      <a:r>
                        <a:rPr lang="de-AT" sz="1400" b="1" noProof="0" dirty="0">
                          <a:solidFill>
                            <a:schemeClr val="accent1"/>
                          </a:solidFill>
                          <a:latin typeface="Corbel" panose="020B0503020204020204" pitchFamily="34" charset="0"/>
                        </a:rPr>
                        <a:t>Wichtigste Wasserstraße in der Region</a:t>
                      </a:r>
                      <a:endParaRPr lang="en-GB" sz="1400" b="1" noProof="0" dirty="0">
                        <a:solidFill>
                          <a:schemeClr val="accent1"/>
                        </a:solidFill>
                        <a:latin typeface="Corbel" panose="020B0503020204020204" pitchFamily="34" charset="0"/>
                      </a:endParaRPr>
                    </a:p>
                  </a:txBody>
                  <a:tcPr anchor="ctr"/>
                </a:tc>
                <a:tc>
                  <a:txBody>
                    <a:bodyPr/>
                    <a:lstStyle/>
                    <a:p>
                      <a:r>
                        <a:rPr lang="de-AT" sz="1600" noProof="0" dirty="0">
                          <a:solidFill>
                            <a:schemeClr val="accent1"/>
                          </a:solidFill>
                          <a:latin typeface="Corbel" panose="020B0503020204020204" pitchFamily="34" charset="0"/>
                        </a:rPr>
                        <a:t>Rhein-Main</a:t>
                      </a:r>
                      <a:r>
                        <a:rPr lang="de-AT" sz="1600" baseline="0" noProof="0" dirty="0">
                          <a:solidFill>
                            <a:schemeClr val="accent1"/>
                          </a:solidFill>
                          <a:latin typeface="Corbel" panose="020B0503020204020204" pitchFamily="34" charset="0"/>
                        </a:rPr>
                        <a:t>-Donau- Korridor</a:t>
                      </a:r>
                      <a:endParaRPr lang="de-AT" sz="1600" noProof="0" dirty="0">
                        <a:solidFill>
                          <a:schemeClr val="accent1"/>
                        </a:solidFill>
                        <a:latin typeface="Corbel" panose="020B0503020204020204" pitchFamily="34" charset="0"/>
                      </a:endParaRPr>
                    </a:p>
                  </a:txBody>
                  <a:tcPr anchor="ctr"/>
                </a:tc>
                <a:tc>
                  <a:txBody>
                    <a:bodyPr/>
                    <a:lstStyle/>
                    <a:p>
                      <a:pPr algn="ctr"/>
                      <a:r>
                        <a:rPr lang="en-GB" sz="1600" noProof="0" dirty="0">
                          <a:solidFill>
                            <a:schemeClr val="accent1"/>
                          </a:solidFill>
                          <a:latin typeface="Corbel" panose="020B0503020204020204" pitchFamily="34" charset="0"/>
                        </a:rPr>
                        <a:t>Yangtze-River</a:t>
                      </a:r>
                    </a:p>
                  </a:txBody>
                  <a:tcPr anchor="ctr"/>
                </a:tc>
                <a:tc>
                  <a:txBody>
                    <a:bodyPr/>
                    <a:lstStyle/>
                    <a:p>
                      <a:pPr algn="ctr"/>
                      <a:r>
                        <a:rPr lang="en-GB" sz="1600" noProof="0" dirty="0">
                          <a:solidFill>
                            <a:schemeClr val="accent1"/>
                          </a:solidFill>
                          <a:latin typeface="Corbel" panose="020B0503020204020204" pitchFamily="34" charset="0"/>
                        </a:rPr>
                        <a:t>Amazonas</a:t>
                      </a:r>
                    </a:p>
                  </a:txBody>
                  <a:tcPr anchor="ctr"/>
                </a:tc>
                <a:extLst>
                  <a:ext uri="{0D108BD9-81ED-4DB2-BD59-A6C34878D82A}">
                    <a16:rowId xmlns:a16="http://schemas.microsoft.com/office/drawing/2014/main" val="10002"/>
                  </a:ext>
                </a:extLst>
              </a:tr>
              <a:tr h="658085">
                <a:tc>
                  <a:txBody>
                    <a:bodyPr/>
                    <a:lstStyle/>
                    <a:p>
                      <a:r>
                        <a:rPr lang="de-AT" sz="1400" b="1" noProof="0" dirty="0">
                          <a:solidFill>
                            <a:schemeClr val="accent1"/>
                          </a:solidFill>
                          <a:latin typeface="Corbel" panose="020B0503020204020204" pitchFamily="34" charset="0"/>
                        </a:rPr>
                        <a:t>Transportvolumen auf Wasserstraßen insgesamt</a:t>
                      </a:r>
                    </a:p>
                  </a:txBody>
                  <a:tcPr anchor="ctr"/>
                </a:tc>
                <a:tc>
                  <a:txBody>
                    <a:bodyPr/>
                    <a:lstStyle/>
                    <a:p>
                      <a:pPr algn="ctr"/>
                      <a:r>
                        <a:rPr lang="de-AT" sz="1600" noProof="0" dirty="0">
                          <a:solidFill>
                            <a:schemeClr val="accent1"/>
                          </a:solidFill>
                          <a:latin typeface="Corbel" panose="020B0503020204020204" pitchFamily="34" charset="0"/>
                        </a:rPr>
                        <a:t>544 Mio. Tonnen</a:t>
                      </a:r>
                    </a:p>
                  </a:txBody>
                  <a:tcPr anchor="ctr"/>
                </a:tc>
                <a:tc>
                  <a:txBody>
                    <a:bodyPr/>
                    <a:lstStyle/>
                    <a:p>
                      <a:pPr algn="ctr"/>
                      <a:r>
                        <a:rPr lang="de-AT" sz="1600" kern="1200" dirty="0">
                          <a:solidFill>
                            <a:schemeClr val="accent1"/>
                          </a:solidFill>
                          <a:latin typeface="Corbel" panose="020B0503020204020204" pitchFamily="34" charset="0"/>
                          <a:ea typeface="+mn-ea"/>
                          <a:cs typeface="+mn-cs"/>
                        </a:rPr>
                        <a:t>51.527,63</a:t>
                      </a:r>
                      <a:r>
                        <a:rPr lang="de-AT" sz="1600" noProof="0" dirty="0">
                          <a:solidFill>
                            <a:schemeClr val="accent1"/>
                          </a:solidFill>
                          <a:latin typeface="Corbel" panose="020B0503020204020204" pitchFamily="34" charset="0"/>
                        </a:rPr>
                        <a:t>Mio. Tonnen</a:t>
                      </a:r>
                    </a:p>
                  </a:txBody>
                  <a:tcPr anchor="ctr"/>
                </a:tc>
                <a:tc>
                  <a:txBody>
                    <a:bodyPr/>
                    <a:lstStyle/>
                    <a:p>
                      <a:pPr algn="ctr"/>
                      <a:r>
                        <a:rPr lang="de-AT" sz="1600" noProof="0" dirty="0">
                          <a:solidFill>
                            <a:schemeClr val="accent1"/>
                          </a:solidFill>
                          <a:latin typeface="Corbel" panose="020B0503020204020204" pitchFamily="34" charset="0"/>
                        </a:rPr>
                        <a:t>37,5 Mio.</a:t>
                      </a:r>
                      <a:r>
                        <a:rPr lang="de-AT" sz="1600" baseline="0" noProof="0" dirty="0">
                          <a:solidFill>
                            <a:schemeClr val="accent1"/>
                          </a:solidFill>
                          <a:latin typeface="Corbel" panose="020B0503020204020204" pitchFamily="34" charset="0"/>
                        </a:rPr>
                        <a:t> Tonnen</a:t>
                      </a:r>
                      <a:endParaRPr lang="de-AT" sz="1600" noProof="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10003"/>
                  </a:ext>
                </a:extLst>
              </a:tr>
              <a:tr h="935173">
                <a:tc>
                  <a:txBody>
                    <a:bodyPr/>
                    <a:lstStyle/>
                    <a:p>
                      <a:r>
                        <a:rPr lang="de-AT" sz="1400" b="1" noProof="0" dirty="0">
                          <a:solidFill>
                            <a:schemeClr val="accent1"/>
                          </a:solidFill>
                          <a:latin typeface="Corbel" panose="020B0503020204020204" pitchFamily="34" charset="0"/>
                        </a:rPr>
                        <a:t>Transportierte Waren</a:t>
                      </a:r>
                    </a:p>
                  </a:txBody>
                  <a:tcPr anchor="ctr"/>
                </a:tc>
                <a:tc>
                  <a:txBody>
                    <a:bodyPr/>
                    <a:lstStyle/>
                    <a:p>
                      <a:r>
                        <a:rPr lang="de-AT" sz="1600" noProof="0" dirty="0">
                          <a:solidFill>
                            <a:schemeClr val="accent1"/>
                          </a:solidFill>
                          <a:latin typeface="Corbel" panose="020B0503020204020204" pitchFamily="34" charset="0"/>
                        </a:rPr>
                        <a:t>Trocken- und Schüttgut, Baumaterial</a:t>
                      </a:r>
                    </a:p>
                  </a:txBody>
                  <a:tcPr anchor="ctr"/>
                </a:tc>
                <a:tc>
                  <a:txBody>
                    <a:bodyPr/>
                    <a:lstStyle/>
                    <a:p>
                      <a:r>
                        <a:rPr lang="de-AT" sz="1600" noProof="0" dirty="0">
                          <a:solidFill>
                            <a:schemeClr val="accent1"/>
                          </a:solidFill>
                          <a:latin typeface="Corbel" panose="020B0503020204020204" pitchFamily="34" charset="0"/>
                        </a:rPr>
                        <a:t>Trocken- und Schüttgut, Baumaterial</a:t>
                      </a:r>
                    </a:p>
                  </a:txBody>
                  <a:tcPr anchor="ctr"/>
                </a:tc>
                <a:tc>
                  <a:txBody>
                    <a:bodyPr/>
                    <a:lstStyle/>
                    <a:p>
                      <a:r>
                        <a:rPr lang="de-DE" sz="1600" dirty="0">
                          <a:solidFill>
                            <a:schemeClr val="accent1"/>
                          </a:solidFill>
                          <a:latin typeface="Corbel" panose="020B0503020204020204" pitchFamily="34" charset="0"/>
                        </a:rPr>
                        <a:t>landwirtschaftliche und mineralische Güter</a:t>
                      </a:r>
                      <a:endParaRPr lang="en-GB" sz="1600" noProof="0" dirty="0">
                        <a:solidFill>
                          <a:schemeClr val="accent1"/>
                        </a:solidFill>
                        <a:latin typeface="Corbel" panose="020B0503020204020204" pitchFamily="34" charset="0"/>
                      </a:endParaRPr>
                    </a:p>
                  </a:txBody>
                  <a:tcPr anchor="ctr"/>
                </a:tc>
                <a:extLst>
                  <a:ext uri="{0D108BD9-81ED-4DB2-BD59-A6C34878D82A}">
                    <a16:rowId xmlns:a16="http://schemas.microsoft.com/office/drawing/2014/main" val="10004"/>
                  </a:ext>
                </a:extLst>
              </a:tr>
              <a:tr h="618548">
                <a:tc>
                  <a:txBody>
                    <a:bodyPr/>
                    <a:lstStyle/>
                    <a:p>
                      <a:r>
                        <a:rPr lang="de-AT" sz="1400" b="1" noProof="0" dirty="0">
                          <a:solidFill>
                            <a:schemeClr val="accent1"/>
                          </a:solidFill>
                          <a:latin typeface="Corbel" panose="020B0503020204020204" pitchFamily="34" charset="0"/>
                        </a:rPr>
                        <a:t>Wichtigster Binnenhafen in der Region</a:t>
                      </a:r>
                      <a:endParaRPr lang="en-GB" sz="1400" b="1" noProof="0" dirty="0">
                        <a:solidFill>
                          <a:schemeClr val="accent1"/>
                        </a:solidFill>
                        <a:latin typeface="Corbel" panose="020B0503020204020204" pitchFamily="34" charset="0"/>
                      </a:endParaRPr>
                    </a:p>
                  </a:txBody>
                  <a:tcPr anchor="ctr"/>
                </a:tc>
                <a:tc>
                  <a:txBody>
                    <a:bodyPr/>
                    <a:lstStyle/>
                    <a:p>
                      <a:pPr algn="ctr"/>
                      <a:r>
                        <a:rPr lang="en-GB" sz="1600" noProof="0" dirty="0">
                          <a:solidFill>
                            <a:schemeClr val="accent1"/>
                          </a:solidFill>
                          <a:latin typeface="Corbel" panose="020B0503020204020204" pitchFamily="34" charset="0"/>
                        </a:rPr>
                        <a:t>Duisport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a:solidFill>
                            <a:schemeClr val="accent1"/>
                          </a:solidFill>
                          <a:latin typeface="Corbel" panose="020B0503020204020204" pitchFamily="34" charset="0"/>
                        </a:rPr>
                        <a:t>Chongqing</a:t>
                      </a:r>
                    </a:p>
                  </a:txBody>
                  <a:tcPr anchor="ctr"/>
                </a:tc>
                <a:tc>
                  <a:txBody>
                    <a:bodyPr/>
                    <a:lstStyle/>
                    <a:p>
                      <a:pPr algn="ctr"/>
                      <a:r>
                        <a:rPr lang="en-GB" sz="1600" noProof="0" dirty="0">
                          <a:solidFill>
                            <a:schemeClr val="accent1"/>
                          </a:solidFill>
                          <a:latin typeface="Corbel" panose="020B0503020204020204" pitchFamily="34" charset="0"/>
                        </a:rPr>
                        <a:t>Manaus</a:t>
                      </a:r>
                    </a:p>
                  </a:txBody>
                  <a:tcPr anchor="ctr"/>
                </a:tc>
                <a:extLst>
                  <a:ext uri="{0D108BD9-81ED-4DB2-BD59-A6C34878D82A}">
                    <a16:rowId xmlns:a16="http://schemas.microsoft.com/office/drawing/2014/main" val="10005"/>
                  </a:ext>
                </a:extLst>
              </a:tr>
              <a:tr h="1073717">
                <a:tc>
                  <a:txBody>
                    <a:bodyPr/>
                    <a:lstStyle/>
                    <a:p>
                      <a:r>
                        <a:rPr lang="de-AT" sz="1400" b="1" noProof="0" dirty="0">
                          <a:solidFill>
                            <a:schemeClr val="accent1"/>
                          </a:solidFill>
                          <a:latin typeface="Corbel" panose="020B0503020204020204" pitchFamily="34" charset="0"/>
                        </a:rPr>
                        <a:t>Bedeutung der Binnenschifffahrt in der Region (politisch / wirtschaftlich</a:t>
                      </a:r>
                      <a:r>
                        <a:rPr lang="en-GB" sz="1400" b="1" baseline="0" noProof="0" dirty="0">
                          <a:solidFill>
                            <a:schemeClr val="accent1"/>
                          </a:solidFill>
                          <a:latin typeface="Corbel" panose="020B0503020204020204" pitchFamily="34" charset="0"/>
                        </a:rPr>
                        <a:t>)</a:t>
                      </a:r>
                      <a:endParaRPr lang="en-GB" sz="1400" b="1" noProof="0" dirty="0">
                        <a:solidFill>
                          <a:schemeClr val="accent1"/>
                        </a:solidFill>
                        <a:latin typeface="Corbel" panose="020B0503020204020204" pitchFamily="34" charset="0"/>
                      </a:endParaRPr>
                    </a:p>
                  </a:txBody>
                  <a:tcPr anchor="ctr"/>
                </a:tc>
                <a:tc>
                  <a:txBody>
                    <a:bodyPr/>
                    <a:lstStyle/>
                    <a:p>
                      <a:pPr algn="ctr"/>
                      <a:r>
                        <a:rPr lang="en-GB" sz="1600" noProof="0" dirty="0">
                          <a:solidFill>
                            <a:schemeClr val="accent1"/>
                          </a:solidFill>
                          <a:latin typeface="Corbel" panose="020B0503020204020204" pitchFamily="34" charset="0"/>
                        </a:rPr>
                        <a:t>Hoch</a:t>
                      </a:r>
                      <a:endParaRPr lang="en-GB" sz="1600" b="0" noProof="0" dirty="0">
                        <a:solidFill>
                          <a:schemeClr val="accent1"/>
                        </a:solidFill>
                        <a:latin typeface="Corbel" panose="020B0503020204020204" pitchFamily="34" charset="0"/>
                      </a:endParaRPr>
                    </a:p>
                  </a:txBody>
                  <a:tcPr anchor="ctr"/>
                </a:tc>
                <a:tc>
                  <a:txBody>
                    <a:bodyPr/>
                    <a:lstStyle/>
                    <a:p>
                      <a:pPr algn="ctr"/>
                      <a:r>
                        <a:rPr lang="en-GB" sz="1600" noProof="0" dirty="0">
                          <a:solidFill>
                            <a:schemeClr val="accent1"/>
                          </a:solidFill>
                          <a:latin typeface="Corbel" panose="020B0503020204020204" pitchFamily="34" charset="0"/>
                        </a:rPr>
                        <a:t>Hoch</a:t>
                      </a:r>
                      <a:endParaRPr lang="en-GB" sz="1600" b="0" noProof="0" dirty="0">
                        <a:solidFill>
                          <a:schemeClr val="accent1"/>
                        </a:solidFill>
                        <a:latin typeface="Corbel" panose="020B0503020204020204" pitchFamily="34" charset="0"/>
                      </a:endParaRPr>
                    </a:p>
                  </a:txBody>
                  <a:tcPr anchor="ctr"/>
                </a:tc>
                <a:tc>
                  <a:txBody>
                    <a:bodyPr/>
                    <a:lstStyle/>
                    <a:p>
                      <a:pPr algn="ctr"/>
                      <a:r>
                        <a:rPr lang="de-AT" sz="1600" noProof="0" dirty="0">
                          <a:solidFill>
                            <a:schemeClr val="accent1"/>
                          </a:solidFill>
                          <a:latin typeface="Corbel" panose="020B0503020204020204" pitchFamily="34" charset="0"/>
                        </a:rPr>
                        <a:t>Niedrig</a:t>
                      </a:r>
                      <a:endParaRPr lang="de-AT" sz="1600" b="0" noProof="0" dirty="0">
                        <a:solidFill>
                          <a:schemeClr val="accent1"/>
                        </a:solidFill>
                        <a:latin typeface="Corbel" panose="020B0503020204020204" pitchFamily="34" charset="0"/>
                      </a:endParaRPr>
                    </a:p>
                  </a:txBody>
                  <a:tcPr anchor="ctr">
                    <a:solidFill>
                      <a:srgbClr val="FF0000"/>
                    </a:solidFill>
                  </a:tcPr>
                </a:tc>
                <a:extLst>
                  <a:ext uri="{0D108BD9-81ED-4DB2-BD59-A6C34878D82A}">
                    <a16:rowId xmlns:a16="http://schemas.microsoft.com/office/drawing/2014/main" val="10007"/>
                  </a:ext>
                </a:extLst>
              </a:tr>
            </a:tbl>
          </a:graphicData>
        </a:graphic>
      </p:graphicFrame>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72</a:t>
            </a:fld>
            <a:endParaRPr lang="de-AT" dirty="0">
              <a:solidFill>
                <a:prstClr val="white"/>
              </a:solidFill>
            </a:endParaRPr>
          </a:p>
        </p:txBody>
      </p:sp>
    </p:spTree>
    <p:extLst>
      <p:ext uri="{BB962C8B-B14F-4D97-AF65-F5344CB8AC3E}">
        <p14:creationId xmlns:p14="http://schemas.microsoft.com/office/powerpoint/2010/main" val="24182033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chemeClr val="accent1"/>
                </a:solidFill>
                <a:latin typeface="Corbel" panose="020B0503020204020204" pitchFamily="34" charset="0"/>
              </a:rPr>
              <a:t>Modal Split</a:t>
            </a:r>
            <a:br>
              <a:rPr lang="de-DE"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Vergleich</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73</a:t>
            </a:fld>
            <a:endParaRPr lang="de-AT" dirty="0">
              <a:solidFill>
                <a:prstClr val="white"/>
              </a:solidFill>
            </a:endParaRPr>
          </a:p>
        </p:txBody>
      </p:sp>
      <p:sp>
        <p:nvSpPr>
          <p:cNvPr id="6" name="Content Placeholder 2"/>
          <p:cNvSpPr txBox="1">
            <a:spLocks/>
          </p:cNvSpPr>
          <p:nvPr/>
        </p:nvSpPr>
        <p:spPr>
          <a:xfrm>
            <a:off x="457200" y="1862799"/>
            <a:ext cx="8205936" cy="41580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tabLst>
                <a:tab pos="1258888" algn="l"/>
              </a:tabLst>
            </a:pPr>
            <a:r>
              <a:rPr lang="en-US" sz="1800" b="1" dirty="0">
                <a:solidFill>
                  <a:srgbClr val="189BC4"/>
                </a:solidFill>
                <a:latin typeface="Corbel" panose="020B0503020204020204" pitchFamily="34" charset="0"/>
              </a:rPr>
              <a:t>Definition: </a:t>
            </a:r>
            <a:r>
              <a:rPr lang="en-US" sz="1800"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Anteil der unterschiedlichen Verkehrsträger am gesamten Güterverkehr</a:t>
            </a:r>
            <a:endParaRPr lang="en-US" sz="1400" i="1" dirty="0">
              <a:solidFill>
                <a:schemeClr val="accent1"/>
              </a:solidFill>
              <a:latin typeface="Corbel" panose="020B0503020204020204" pitchFamily="34" charset="0"/>
            </a:endParaRPr>
          </a:p>
        </p:txBody>
      </p:sp>
      <p:graphicFrame>
        <p:nvGraphicFramePr>
          <p:cNvPr id="7" name="Chart 6"/>
          <p:cNvGraphicFramePr/>
          <p:nvPr>
            <p:extLst>
              <p:ext uri="{D42A27DB-BD31-4B8C-83A1-F6EECF244321}">
                <p14:modId xmlns:p14="http://schemas.microsoft.com/office/powerpoint/2010/main" val="4070654566"/>
              </p:ext>
            </p:extLst>
          </p:nvPr>
        </p:nvGraphicFramePr>
        <p:xfrm>
          <a:off x="-540568" y="2932796"/>
          <a:ext cx="3816424" cy="288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1939006761"/>
              </p:ext>
            </p:extLst>
          </p:nvPr>
        </p:nvGraphicFramePr>
        <p:xfrm>
          <a:off x="5406517" y="2958326"/>
          <a:ext cx="3960440" cy="288745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5"/>
          <p:cNvSpPr txBox="1"/>
          <p:nvPr/>
        </p:nvSpPr>
        <p:spPr>
          <a:xfrm>
            <a:off x="8244408" y="6440308"/>
            <a:ext cx="1008112" cy="215444"/>
          </a:xfrm>
          <a:prstGeom prst="rect">
            <a:avLst/>
          </a:prstGeom>
          <a:noFill/>
        </p:spPr>
        <p:txBody>
          <a:bodyPr wrap="square" rtlCol="0">
            <a:spAutoFit/>
          </a:bodyPr>
          <a:lstStyle/>
          <a:p>
            <a:r>
              <a:rPr lang="de-DE" sz="800" dirty="0">
                <a:solidFill>
                  <a:schemeClr val="accent1"/>
                </a:solidFill>
              </a:rPr>
              <a:t>Quelle: diverse</a:t>
            </a:r>
            <a:endParaRPr lang="en-US" sz="800" dirty="0">
              <a:solidFill>
                <a:schemeClr val="accent1"/>
              </a:solidFill>
            </a:endParaRPr>
          </a:p>
        </p:txBody>
      </p:sp>
      <p:graphicFrame>
        <p:nvGraphicFramePr>
          <p:cNvPr id="12" name="Diagramm 11"/>
          <p:cNvGraphicFramePr/>
          <p:nvPr>
            <p:extLst>
              <p:ext uri="{D42A27DB-BD31-4B8C-83A1-F6EECF244321}">
                <p14:modId xmlns:p14="http://schemas.microsoft.com/office/powerpoint/2010/main" val="1060124154"/>
              </p:ext>
            </p:extLst>
          </p:nvPr>
        </p:nvGraphicFramePr>
        <p:xfrm>
          <a:off x="2699792" y="3028412"/>
          <a:ext cx="3528392" cy="274728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4"/>
          <p:cNvSpPr txBox="1"/>
          <p:nvPr/>
        </p:nvSpPr>
        <p:spPr>
          <a:xfrm>
            <a:off x="4788024" y="4869160"/>
            <a:ext cx="1091569" cy="2154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Statista</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10711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554960" cy="990600"/>
          </a:xfrm>
        </p:spPr>
        <p:txBody>
          <a:bodyPr>
            <a:normAutofit/>
          </a:bodyPr>
          <a:lstStyle/>
          <a:p>
            <a:r>
              <a:rPr lang="de-AT" dirty="0">
                <a:solidFill>
                  <a:schemeClr val="accent1"/>
                </a:solidFill>
                <a:latin typeface="Corbel" panose="020B0503020204020204" pitchFamily="34" charset="0"/>
              </a:rPr>
              <a:t>Fazit</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Vergleich</a:t>
            </a:r>
            <a:endParaRPr lang="de-AT" sz="2200" b="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spcBef>
                <a:spcPts val="600"/>
              </a:spcBef>
              <a:buClr>
                <a:srgbClr val="189BC4"/>
              </a:buClr>
            </a:pPr>
            <a:endParaRPr lang="de-AT" sz="1800" b="1" dirty="0">
              <a:solidFill>
                <a:schemeClr val="accent1"/>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Infrastruktur</a:t>
            </a:r>
            <a:r>
              <a:rPr lang="de-AT" sz="1800" dirty="0">
                <a:solidFill>
                  <a:schemeClr val="accent1"/>
                </a:solidFill>
                <a:latin typeface="Corbel" panose="020B0503020204020204" pitchFamily="34" charset="0"/>
              </a:rPr>
              <a:t> - Hauptwettbewerbsfaktor für die Binnenschifffahrt</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schiffbare Wasserstraßen, Fahrrinne</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Schiffsdimensionen</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Wasserstraßenklassen</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Brücken und Häfen</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Instandhaltung z.B. Sohlgrundvermessungen</a:t>
            </a:r>
          </a:p>
          <a:p>
            <a:pPr marL="274320" lvl="1" indent="0">
              <a:spcBef>
                <a:spcPts val="600"/>
              </a:spcBef>
              <a:buClr>
                <a:srgbClr val="189BC4"/>
              </a:buClr>
              <a:buNone/>
            </a:pPr>
            <a:endParaRPr lang="de-AT" sz="1800" dirty="0">
              <a:solidFill>
                <a:schemeClr val="accent1"/>
              </a:solidFill>
              <a:latin typeface="Corbel" panose="020B0503020204020204" pitchFamily="34" charset="0"/>
            </a:endParaRPr>
          </a:p>
          <a:p>
            <a:pPr>
              <a:spcBef>
                <a:spcPts val="600"/>
              </a:spcBef>
              <a:buClr>
                <a:srgbClr val="189BC4"/>
              </a:buClr>
            </a:pPr>
            <a:r>
              <a:rPr lang="de-AT" sz="1800" b="1" dirty="0">
                <a:solidFill>
                  <a:srgbClr val="189BC4"/>
                </a:solidFill>
                <a:latin typeface="Corbel" panose="020B0503020204020204" pitchFamily="34" charset="0"/>
              </a:rPr>
              <a:t>Einflussfaktoren</a:t>
            </a:r>
            <a:r>
              <a:rPr lang="de-AT" sz="1800" dirty="0">
                <a:solidFill>
                  <a:srgbClr val="189BC4"/>
                </a:solidFill>
                <a:latin typeface="Corbel" panose="020B0503020204020204" pitchFamily="34" charset="0"/>
              </a:rPr>
              <a:t> </a:t>
            </a:r>
            <a:r>
              <a:rPr lang="de-AT" sz="1800" dirty="0">
                <a:solidFill>
                  <a:schemeClr val="accent1"/>
                </a:solidFill>
                <a:latin typeface="Corbel" panose="020B0503020204020204" pitchFamily="34" charset="0"/>
              </a:rPr>
              <a:t>auf die Infrastruktur</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Politischer / wirtschaftlicher Rahmen</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Topographie</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Wetter</a:t>
            </a:r>
            <a:endParaRPr lang="en-GB" dirty="0">
              <a:solidFill>
                <a:schemeClr val="accent1"/>
              </a:solidFill>
              <a:latin typeface="Corbel" panose="020B0503020204020204" pitchFamily="34" charset="0"/>
            </a:endParaRPr>
          </a:p>
          <a:p>
            <a:pPr lvl="2"/>
            <a:endParaRPr lang="en-GB"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a:p>
            <a:endParaRPr lang="en-GB"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74</a:t>
            </a:fld>
            <a:endParaRPr lang="de-AT" dirty="0">
              <a:solidFill>
                <a:prstClr val="white"/>
              </a:solidFill>
            </a:endParaRPr>
          </a:p>
        </p:txBody>
      </p:sp>
    </p:spTree>
    <p:extLst>
      <p:ext uri="{BB962C8B-B14F-4D97-AF65-F5344CB8AC3E}">
        <p14:creationId xmlns:p14="http://schemas.microsoft.com/office/powerpoint/2010/main" val="280399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554960" cy="990600"/>
          </a:xfrm>
        </p:spPr>
        <p:txBody>
          <a:bodyPr>
            <a:normAutofit/>
          </a:bodyPr>
          <a:lstStyle/>
          <a:p>
            <a:r>
              <a:rPr lang="de-AT" dirty="0">
                <a:solidFill>
                  <a:schemeClr val="accent1"/>
                </a:solidFill>
                <a:latin typeface="Corbel" panose="020B0503020204020204" pitchFamily="34" charset="0"/>
              </a:rPr>
              <a:t>Fazit</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Vergleich</a:t>
            </a:r>
            <a:endParaRPr lang="de-AT" sz="2200" b="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spcBef>
                <a:spcPts val="0"/>
              </a:spcBef>
              <a:buClr>
                <a:srgbClr val="189BC4"/>
              </a:buClr>
            </a:pPr>
            <a:r>
              <a:rPr lang="de-AT" sz="1800" b="1" dirty="0">
                <a:solidFill>
                  <a:srgbClr val="189BC4"/>
                </a:solidFill>
                <a:latin typeface="Corbel" panose="020B0503020204020204" pitchFamily="34" charset="0"/>
              </a:rPr>
              <a:t>Europa</a:t>
            </a:r>
            <a:endParaRPr lang="de-AT" sz="1800" dirty="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544 Millionen Tonnen Fracht</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Rhein-Main-Donau-Korridor</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TEN, TEN-T</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Frankreich meisten verfügbaren Wasserstraßen,</a:t>
            </a:r>
            <a:br>
              <a:rPr lang="de-AT" sz="1600" dirty="0">
                <a:solidFill>
                  <a:schemeClr val="accent1"/>
                </a:solidFill>
                <a:latin typeface="Corbel" panose="020B0503020204020204" pitchFamily="34" charset="0"/>
              </a:rPr>
            </a:br>
            <a:r>
              <a:rPr lang="de-AT" sz="1600" dirty="0">
                <a:solidFill>
                  <a:schemeClr val="accent1"/>
                </a:solidFill>
                <a:latin typeface="Corbel" panose="020B0503020204020204" pitchFamily="34" charset="0"/>
              </a:rPr>
              <a:t>ABER Niederlande Binnenwasserstraßen höchsten Anteil am Modal Split</a:t>
            </a:r>
          </a:p>
          <a:p>
            <a:pPr>
              <a:spcBef>
                <a:spcPts val="0"/>
              </a:spcBef>
              <a:buClr>
                <a:srgbClr val="189BC4"/>
              </a:buClr>
            </a:pPr>
            <a:endParaRPr lang="de-AT" sz="1800" b="1" dirty="0">
              <a:solidFill>
                <a:srgbClr val="189BC4"/>
              </a:solidFill>
              <a:latin typeface="Corbel" panose="020B0503020204020204" pitchFamily="34" charset="0"/>
            </a:endParaRPr>
          </a:p>
          <a:p>
            <a:pPr>
              <a:spcBef>
                <a:spcPts val="0"/>
              </a:spcBef>
              <a:buClr>
                <a:srgbClr val="189BC4"/>
              </a:buClr>
            </a:pPr>
            <a:r>
              <a:rPr lang="de-AT" sz="1800" b="1" dirty="0">
                <a:solidFill>
                  <a:srgbClr val="189BC4"/>
                </a:solidFill>
                <a:latin typeface="Corbel" panose="020B0503020204020204" pitchFamily="34" charset="0"/>
              </a:rPr>
              <a:t>China</a:t>
            </a:r>
            <a:endParaRPr lang="de-AT" sz="1800" dirty="0">
              <a:solidFill>
                <a:schemeClr val="accent1"/>
              </a:solidFill>
              <a:latin typeface="Corbel" panose="020B0503020204020204" pitchFamily="34" charset="0"/>
            </a:endParaRPr>
          </a:p>
          <a:p>
            <a:pPr lvl="1">
              <a:spcBef>
                <a:spcPts val="0"/>
              </a:spcBef>
              <a:buClr>
                <a:srgbClr val="189BC4"/>
              </a:buClr>
              <a:buFont typeface="Symbol" panose="05050102010706020507" pitchFamily="18" charset="2"/>
              <a:buChar char="-"/>
            </a:pPr>
            <a:r>
              <a:rPr lang="de-AT" sz="1600" b="1" dirty="0">
                <a:solidFill>
                  <a:schemeClr val="accent1"/>
                </a:solidFill>
                <a:latin typeface="Corbel" panose="020B0503020204020204" pitchFamily="34" charset="0"/>
              </a:rPr>
              <a:t>51.527,63 </a:t>
            </a:r>
            <a:r>
              <a:rPr lang="de-AT" sz="1600" dirty="0">
                <a:solidFill>
                  <a:schemeClr val="accent1"/>
                </a:solidFill>
                <a:latin typeface="Corbel" panose="020B0503020204020204" pitchFamily="34" charset="0"/>
              </a:rPr>
              <a:t>Millionen Tonnen</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größtes Binnenwasserstraßennetz</a:t>
            </a:r>
          </a:p>
          <a:p>
            <a:pPr lvl="1">
              <a:spcBef>
                <a:spcPts val="0"/>
              </a:spcBef>
              <a:buClr>
                <a:srgbClr val="189BC4"/>
              </a:buClr>
              <a:buFont typeface="Symbol" panose="05050102010706020507" pitchFamily="18" charset="2"/>
              <a:buChar char="-"/>
            </a:pPr>
            <a:r>
              <a:rPr lang="de-AT" sz="1600" dirty="0" err="1">
                <a:solidFill>
                  <a:schemeClr val="accent1"/>
                </a:solidFill>
                <a:latin typeface="Corbel" panose="020B0503020204020204" pitchFamily="34" charset="0"/>
              </a:rPr>
              <a:t>Yangtze</a:t>
            </a:r>
            <a:r>
              <a:rPr lang="de-AT" sz="1600" dirty="0">
                <a:solidFill>
                  <a:schemeClr val="accent1"/>
                </a:solidFill>
                <a:latin typeface="Corbel" panose="020B0503020204020204" pitchFamily="34" charset="0"/>
              </a:rPr>
              <a:t> River, Grand </a:t>
            </a:r>
            <a:r>
              <a:rPr lang="de-AT" sz="1600" dirty="0" err="1">
                <a:solidFill>
                  <a:schemeClr val="accent1"/>
                </a:solidFill>
                <a:latin typeface="Corbel" panose="020B0503020204020204" pitchFamily="34" charset="0"/>
              </a:rPr>
              <a:t>Canal</a:t>
            </a:r>
            <a:r>
              <a:rPr lang="de-AT" sz="1600" dirty="0">
                <a:solidFill>
                  <a:schemeClr val="accent1"/>
                </a:solidFill>
                <a:latin typeface="Corbel" panose="020B0503020204020204" pitchFamily="34" charset="0"/>
              </a:rPr>
              <a:t>, Pearl River</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Drei-Schluchten-Damm </a:t>
            </a:r>
            <a:r>
              <a:rPr lang="de-AT" sz="1600" dirty="0">
                <a:solidFill>
                  <a:schemeClr val="accent1"/>
                </a:solidFill>
                <a:latin typeface="Corbel" panose="020B0503020204020204" pitchFamily="34" charset="0"/>
                <a:sym typeface="Wingdings" panose="05000000000000000000" pitchFamily="2" charset="2"/>
              </a:rPr>
              <a:t> Chongqing Hafen im Staugebiet</a:t>
            </a:r>
          </a:p>
          <a:p>
            <a:pPr>
              <a:spcBef>
                <a:spcPts val="0"/>
              </a:spcBef>
              <a:buClr>
                <a:srgbClr val="189BC4"/>
              </a:buClr>
            </a:pPr>
            <a:endParaRPr lang="de-AT" sz="1800" b="1" dirty="0">
              <a:solidFill>
                <a:srgbClr val="189BC4"/>
              </a:solidFill>
              <a:latin typeface="Corbel" panose="020B0503020204020204" pitchFamily="34" charset="0"/>
              <a:sym typeface="Wingdings" panose="05000000000000000000" pitchFamily="2" charset="2"/>
            </a:endParaRPr>
          </a:p>
          <a:p>
            <a:pPr>
              <a:spcBef>
                <a:spcPts val="0"/>
              </a:spcBef>
              <a:buClr>
                <a:srgbClr val="189BC4"/>
              </a:buClr>
            </a:pPr>
            <a:r>
              <a:rPr lang="de-AT" sz="1800" b="1" dirty="0">
                <a:solidFill>
                  <a:srgbClr val="189BC4"/>
                </a:solidFill>
                <a:latin typeface="Corbel" panose="020B0503020204020204" pitchFamily="34" charset="0"/>
                <a:sym typeface="Wingdings" panose="05000000000000000000" pitchFamily="2" charset="2"/>
              </a:rPr>
              <a:t>Südamerika</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Brasilien: 37,5 Millionen Tonnen Fracht</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Amazonas, Paraná</a:t>
            </a:r>
          </a:p>
          <a:p>
            <a:pPr lvl="1">
              <a:spcBef>
                <a:spcPts val="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Manaus Hafen</a:t>
            </a:r>
            <a:br>
              <a:rPr lang="de-AT" sz="1600" dirty="0">
                <a:solidFill>
                  <a:schemeClr val="accent1"/>
                </a:solidFill>
                <a:latin typeface="Corbel" panose="020B0503020204020204" pitchFamily="34" charset="0"/>
              </a:rPr>
            </a:br>
            <a:endParaRPr lang="en-GB" sz="1600"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a:p>
            <a:endParaRPr lang="en-GB"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a:p>
            <a:pPr lvl="1"/>
            <a:endParaRPr lang="en-GB"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75</a:t>
            </a:fld>
            <a:endParaRPr lang="de-AT" dirty="0">
              <a:solidFill>
                <a:prstClr val="white"/>
              </a:solidFill>
            </a:endParaRPr>
          </a:p>
        </p:txBody>
      </p:sp>
    </p:spTree>
    <p:extLst>
      <p:ext uri="{BB962C8B-B14F-4D97-AF65-F5344CB8AC3E}">
        <p14:creationId xmlns:p14="http://schemas.microsoft.com/office/powerpoint/2010/main" val="11030649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482952" cy="990600"/>
          </a:xfrm>
        </p:spPr>
        <p:txBody>
          <a:bodyPr>
            <a:normAutofit/>
          </a:bodyPr>
          <a:lstStyle/>
          <a:p>
            <a:r>
              <a:rPr lang="de-DE" b="1" dirty="0">
                <a:solidFill>
                  <a:schemeClr val="accent1"/>
                </a:solidFill>
                <a:latin typeface="Corbel" panose="020B0503020204020204" pitchFamily="34" charset="0"/>
              </a:rPr>
              <a:t>Quiz</a:t>
            </a:r>
            <a:br>
              <a:rPr lang="de-DE"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Vergleich</a:t>
            </a:r>
            <a:endParaRPr lang="de-AT" sz="2400"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25346"/>
            <a:ext cx="8363272" cy="4984385"/>
          </a:xfrm>
        </p:spPr>
        <p:txBody>
          <a:bodyPr>
            <a:normAutofit/>
          </a:bodyPr>
          <a:lstStyle/>
          <a:p>
            <a:pPr marL="0" indent="0" algn="ctr">
              <a:buNone/>
            </a:pPr>
            <a:endParaRPr lang="de-DE" dirty="0">
              <a:solidFill>
                <a:schemeClr val="accent1"/>
              </a:solidFill>
              <a:latin typeface="Corbel" panose="020B0503020204020204" pitchFamily="34" charset="0"/>
            </a:endParaRPr>
          </a:p>
          <a:p>
            <a:pPr marL="0" indent="0">
              <a:buNone/>
            </a:pPr>
            <a:r>
              <a:rPr lang="de-DE" dirty="0">
                <a:solidFill>
                  <a:schemeClr val="accent1"/>
                </a:solidFill>
                <a:latin typeface="Corbel" panose="020B0503020204020204" pitchFamily="34" charset="0"/>
              </a:rPr>
              <a:t>Welches Land hat die meisten verfügbaren Wasserstraßen?</a:t>
            </a:r>
          </a:p>
          <a:p>
            <a:pPr marL="0" indent="0" algn="ctr">
              <a:buNone/>
            </a:pPr>
            <a:endParaRPr lang="de-DE" dirty="0">
              <a:solidFill>
                <a:schemeClr val="accent1"/>
              </a:solidFill>
              <a:latin typeface="Corbel" panose="020B0503020204020204" pitchFamily="34" charset="0"/>
            </a:endParaRPr>
          </a:p>
          <a:p>
            <a:pPr marL="2959100" indent="-536575">
              <a:buSzPct val="100000"/>
              <a:buAutoNum type="alphaLcParenR"/>
            </a:pPr>
            <a:endParaRPr lang="de-DE" dirty="0">
              <a:solidFill>
                <a:schemeClr val="accent1"/>
              </a:solidFill>
              <a:latin typeface="Corbel" panose="020B0503020204020204" pitchFamily="34" charset="0"/>
            </a:endParaRPr>
          </a:p>
          <a:p>
            <a:pPr marL="1254125" indent="-536575">
              <a:buSzPct val="100000"/>
              <a:buAutoNum type="alphaLcParenR"/>
              <a:tabLst>
                <a:tab pos="4479925" algn="l"/>
                <a:tab pos="4929188" algn="l"/>
              </a:tabLst>
            </a:pPr>
            <a:r>
              <a:rPr lang="de-DE" dirty="0">
                <a:solidFill>
                  <a:schemeClr val="accent1"/>
                </a:solidFill>
                <a:latin typeface="Corbel" panose="020B0503020204020204" pitchFamily="34" charset="0"/>
              </a:rPr>
              <a:t>Europa</a:t>
            </a:r>
          </a:p>
          <a:p>
            <a:pPr marL="1254125" indent="-536575">
              <a:buSzPct val="100000"/>
              <a:buAutoNum type="alphaLcParenR"/>
              <a:tabLst>
                <a:tab pos="4479925" algn="l"/>
                <a:tab pos="4929188" algn="l"/>
              </a:tabLst>
            </a:pPr>
            <a:r>
              <a:rPr lang="de-DE" dirty="0">
                <a:solidFill>
                  <a:schemeClr val="accent1"/>
                </a:solidFill>
                <a:latin typeface="Corbel" panose="020B0503020204020204" pitchFamily="34" charset="0"/>
              </a:rPr>
              <a:t>China</a:t>
            </a:r>
          </a:p>
          <a:p>
            <a:pPr marL="1254125" indent="-536575">
              <a:buSzPct val="100000"/>
              <a:buAutoNum type="alphaLcParenR"/>
              <a:tabLst>
                <a:tab pos="4479925" algn="l"/>
                <a:tab pos="4929188" algn="l"/>
              </a:tabLst>
            </a:pPr>
            <a:r>
              <a:rPr lang="de-DE" dirty="0">
                <a:solidFill>
                  <a:schemeClr val="accent1"/>
                </a:solidFill>
                <a:latin typeface="Corbel" panose="020B0503020204020204" pitchFamily="34" charset="0"/>
              </a:rPr>
              <a:t>Brasilien</a:t>
            </a:r>
          </a:p>
          <a:p>
            <a:pPr marL="457200" indent="-457200" algn="ctr">
              <a:buAutoNum type="alphaLcParenR"/>
            </a:pPr>
            <a:endParaRPr lang="de-AT"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76</a:t>
            </a:fld>
            <a:endParaRPr lang="de-AT" dirty="0">
              <a:solidFill>
                <a:prstClr val="white"/>
              </a:solidFill>
            </a:endParaRPr>
          </a:p>
        </p:txBody>
      </p:sp>
      <p:sp>
        <p:nvSpPr>
          <p:cNvPr id="6" name="Ellipse 5"/>
          <p:cNvSpPr/>
          <p:nvPr/>
        </p:nvSpPr>
        <p:spPr>
          <a:xfrm>
            <a:off x="961256" y="4001514"/>
            <a:ext cx="2016224"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6813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accent1"/>
                </a:solidFill>
                <a:latin typeface="Corbel" panose="020B0503020204020204" pitchFamily="34" charset="0"/>
              </a:rPr>
              <a:t>Internetrecherche</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Abschlussübung 1</a:t>
            </a:r>
          </a:p>
        </p:txBody>
      </p:sp>
      <p:sp>
        <p:nvSpPr>
          <p:cNvPr id="3" name="Inhaltsplatzhalter 2"/>
          <p:cNvSpPr>
            <a:spLocks noGrp="1"/>
          </p:cNvSpPr>
          <p:nvPr>
            <p:ph idx="1"/>
          </p:nvPr>
        </p:nvSpPr>
        <p:spPr/>
        <p:txBody>
          <a:bodyPr/>
          <a:lstStyle/>
          <a:p>
            <a:pPr marL="0" indent="0">
              <a:buNone/>
            </a:pPr>
            <a:endParaRPr lang="de-AT"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a:p>
            <a:pPr marL="0" indent="0">
              <a:buNone/>
            </a:pPr>
            <a:r>
              <a:rPr lang="de-AT" dirty="0">
                <a:solidFill>
                  <a:schemeClr val="accent1"/>
                </a:solidFill>
                <a:latin typeface="Corbel" panose="020B0503020204020204" pitchFamily="34" charset="0"/>
              </a:rPr>
              <a:t>Recherchiert im </a:t>
            </a:r>
            <a:r>
              <a:rPr lang="de-AT" b="1" dirty="0">
                <a:solidFill>
                  <a:srgbClr val="189BC4"/>
                </a:solidFill>
                <a:latin typeface="Corbel" panose="020B0503020204020204" pitchFamily="34" charset="0"/>
              </a:rPr>
              <a:t>Internet</a:t>
            </a:r>
            <a:r>
              <a:rPr lang="de-AT" dirty="0">
                <a:solidFill>
                  <a:schemeClr val="accent1"/>
                </a:solidFill>
                <a:latin typeface="Corbel" panose="020B0503020204020204" pitchFamily="34" charset="0"/>
              </a:rPr>
              <a:t> genauere Informationen zu den</a:t>
            </a:r>
          </a:p>
          <a:p>
            <a:pPr marL="0" indent="0">
              <a:buNone/>
            </a:pPr>
            <a:endParaRPr lang="de-AT" dirty="0">
              <a:solidFill>
                <a:schemeClr val="accent1"/>
              </a:solidFill>
              <a:latin typeface="Corbel" panose="020B0503020204020204" pitchFamily="34" charset="0"/>
            </a:endParaRPr>
          </a:p>
          <a:p>
            <a:pPr marL="0" indent="0">
              <a:buNone/>
            </a:pPr>
            <a:r>
              <a:rPr lang="de-AT" dirty="0">
                <a:solidFill>
                  <a:schemeClr val="accent1"/>
                </a:solidFill>
                <a:latin typeface="Corbel" panose="020B0503020204020204" pitchFamily="34" charset="0"/>
              </a:rPr>
              <a:t>Binnenwasserstraßen in einem </a:t>
            </a:r>
            <a:r>
              <a:rPr lang="de-AT" b="1" dirty="0">
                <a:solidFill>
                  <a:srgbClr val="189BC4"/>
                </a:solidFill>
                <a:latin typeface="Corbel" panose="020B0503020204020204" pitchFamily="34" charset="0"/>
              </a:rPr>
              <a:t>Land</a:t>
            </a:r>
            <a:r>
              <a:rPr lang="de-AT" dirty="0">
                <a:solidFill>
                  <a:schemeClr val="accent1"/>
                </a:solidFill>
                <a:latin typeface="Corbel" panose="020B0503020204020204" pitchFamily="34" charset="0"/>
              </a:rPr>
              <a:t> eurer Wahl und bereitet </a:t>
            </a:r>
          </a:p>
          <a:p>
            <a:pPr marL="0" indent="0">
              <a:buNone/>
            </a:pPr>
            <a:endParaRPr lang="de-AT" dirty="0">
              <a:solidFill>
                <a:schemeClr val="accent1"/>
              </a:solidFill>
              <a:latin typeface="Corbel" panose="020B0503020204020204" pitchFamily="34" charset="0"/>
            </a:endParaRPr>
          </a:p>
          <a:p>
            <a:pPr marL="0" indent="0">
              <a:buNone/>
            </a:pPr>
            <a:r>
              <a:rPr lang="de-AT" dirty="0">
                <a:solidFill>
                  <a:schemeClr val="accent1"/>
                </a:solidFill>
                <a:latin typeface="Corbel" panose="020B0503020204020204" pitchFamily="34" charset="0"/>
              </a:rPr>
              <a:t>eine </a:t>
            </a:r>
            <a:r>
              <a:rPr lang="de-AT" b="1" dirty="0">
                <a:solidFill>
                  <a:srgbClr val="189BC4"/>
                </a:solidFill>
                <a:latin typeface="Corbel" panose="020B0503020204020204" pitchFamily="34" charset="0"/>
              </a:rPr>
              <a:t>Kurzpräsentation</a:t>
            </a:r>
            <a:r>
              <a:rPr lang="de-AT" dirty="0">
                <a:solidFill>
                  <a:schemeClr val="accent1"/>
                </a:solidFill>
                <a:latin typeface="Corbel" panose="020B0503020204020204" pitchFamily="34" charset="0"/>
              </a:rPr>
              <a:t> für eure Kolleg*innen vor.</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77</a:t>
            </a:fld>
            <a:endParaRPr lang="de-AT" dirty="0">
              <a:solidFill>
                <a:prstClr val="white"/>
              </a:solidFill>
            </a:endParaRPr>
          </a:p>
        </p:txBody>
      </p:sp>
    </p:spTree>
    <p:extLst>
      <p:ext uri="{BB962C8B-B14F-4D97-AF65-F5344CB8AC3E}">
        <p14:creationId xmlns:p14="http://schemas.microsoft.com/office/powerpoint/2010/main" val="3990811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ABC-Liste</a:t>
            </a:r>
            <a:br>
              <a:rPr lang="de-AT" dirty="0"/>
            </a:br>
            <a:r>
              <a:rPr lang="de-AT" b="0" dirty="0"/>
              <a:t>Abschlussübung 2</a:t>
            </a:r>
            <a:endParaRPr lang="en-US" b="0" dirty="0"/>
          </a:p>
        </p:txBody>
      </p:sp>
      <p:sp>
        <p:nvSpPr>
          <p:cNvPr id="3" name="Inhaltsplatzhalter 2"/>
          <p:cNvSpPr>
            <a:spLocks noGrp="1"/>
          </p:cNvSpPr>
          <p:nvPr>
            <p:ph idx="1"/>
          </p:nvPr>
        </p:nvSpPr>
        <p:spPr/>
        <p:txBody>
          <a:bodyPr/>
          <a:lstStyle/>
          <a:p>
            <a:r>
              <a:rPr lang="de-AT" dirty="0"/>
              <a:t>Erstelle eine </a:t>
            </a:r>
            <a:r>
              <a:rPr lang="de-AT" b="1" dirty="0">
                <a:solidFill>
                  <a:srgbClr val="189BC4"/>
                </a:solidFill>
                <a:latin typeface="Corbel" panose="020B0503020204020204" pitchFamily="34" charset="0"/>
              </a:rPr>
              <a:t>ABC-Liste</a:t>
            </a:r>
            <a:r>
              <a:rPr lang="de-AT" dirty="0"/>
              <a:t> mit den wichtigsten Begriffen zum Thema "Internationale Wasserstraßen".</a:t>
            </a:r>
          </a:p>
          <a:p>
            <a:r>
              <a:rPr lang="de-AT" dirty="0"/>
              <a:t>Nehme ein Blatt Papier und </a:t>
            </a:r>
            <a:r>
              <a:rPr lang="de-AT" b="1" dirty="0">
                <a:solidFill>
                  <a:srgbClr val="189BC4"/>
                </a:solidFill>
                <a:latin typeface="Corbel" panose="020B0503020204020204" pitchFamily="34" charset="0"/>
              </a:rPr>
              <a:t>notiere das ABC </a:t>
            </a:r>
            <a:r>
              <a:rPr lang="de-AT" dirty="0"/>
              <a:t>auf der längeren Seite des Papiers.</a:t>
            </a:r>
          </a:p>
          <a:p>
            <a:r>
              <a:rPr lang="de-AT" dirty="0"/>
              <a:t>Danach notiere </a:t>
            </a:r>
            <a:r>
              <a:rPr lang="de-AT" b="1" dirty="0">
                <a:solidFill>
                  <a:srgbClr val="189BC4"/>
                </a:solidFill>
                <a:latin typeface="Corbel" panose="020B0503020204020204" pitchFamily="34" charset="0"/>
              </a:rPr>
              <a:t>für jeden Buchstaben wichtige Begriffe </a:t>
            </a:r>
            <a:r>
              <a:rPr lang="de-AT" dirty="0"/>
              <a:t>zum Thema "Internationale Wasserstraßen". </a:t>
            </a:r>
          </a:p>
          <a:p>
            <a:r>
              <a:rPr lang="de-AT" dirty="0"/>
              <a:t>Schreibe in jeder Zeile Begriffe auf, die mit dem Buchstaben dieser Zeile beginnen, z.B. D ... Donau.</a:t>
            </a:r>
          </a:p>
          <a:p>
            <a:r>
              <a:rPr lang="de-AT" dirty="0"/>
              <a:t>Am Ende hast du eine </a:t>
            </a:r>
            <a:r>
              <a:rPr lang="de-AT" b="1" dirty="0">
                <a:solidFill>
                  <a:srgbClr val="189BC4"/>
                </a:solidFill>
                <a:latin typeface="Corbel" panose="020B0503020204020204" pitchFamily="34" charset="0"/>
              </a:rPr>
              <a:t>Sammlung </a:t>
            </a:r>
            <a:r>
              <a:rPr lang="de-AT" dirty="0"/>
              <a:t>aller wichtigen Begriffe zum Thema "Internationale Wasserstraßen".</a:t>
            </a:r>
            <a:endParaRPr lang="en-US" dirty="0"/>
          </a:p>
        </p:txBody>
      </p:sp>
      <p:sp>
        <p:nvSpPr>
          <p:cNvPr id="4" name="Datumsplatzhalter 3"/>
          <p:cNvSpPr>
            <a:spLocks noGrp="1"/>
          </p:cNvSpPr>
          <p:nvPr>
            <p:ph type="dt" sz="half" idx="10"/>
          </p:nvPr>
        </p:nvSpPr>
        <p:spPr/>
        <p:txBody>
          <a:bodyPr/>
          <a:lstStyle/>
          <a:p>
            <a:fld id="{3D30A152-6338-4088-BD66-55B2116834EC}"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78</a:t>
            </a:fld>
            <a:endParaRPr lang="de-AT" dirty="0">
              <a:solidFill>
                <a:prstClr val="white"/>
              </a:solidFill>
            </a:endParaRPr>
          </a:p>
        </p:txBody>
      </p:sp>
    </p:spTree>
    <p:extLst>
      <p:ext uri="{BB962C8B-B14F-4D97-AF65-F5344CB8AC3E}">
        <p14:creationId xmlns:p14="http://schemas.microsoft.com/office/powerpoint/2010/main" val="28758676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Quellen A-D</a:t>
            </a:r>
            <a:endParaRPr lang="en-US" dirty="0"/>
          </a:p>
        </p:txBody>
      </p:sp>
      <p:sp>
        <p:nvSpPr>
          <p:cNvPr id="3" name="Inhaltsplatzhalter 2"/>
          <p:cNvSpPr>
            <a:spLocks noGrp="1"/>
          </p:cNvSpPr>
          <p:nvPr>
            <p:ph idx="1"/>
          </p:nvPr>
        </p:nvSpPr>
        <p:spPr>
          <a:xfrm>
            <a:off x="0" y="1700808"/>
            <a:ext cx="9144000" cy="5225728"/>
          </a:xfrm>
        </p:spPr>
        <p:txBody>
          <a:bodyPr>
            <a:normAutofit fontScale="70000" lnSpcReduction="20000"/>
          </a:bodyPr>
          <a:lstStyle/>
          <a:p>
            <a:pPr>
              <a:spcBef>
                <a:spcPts val="0"/>
              </a:spcBef>
              <a:buClrTx/>
              <a:buSzTx/>
              <a:defRPr/>
            </a:pPr>
            <a:r>
              <a:rPr lang="en-GB" dirty="0"/>
              <a:t>“Amazon River”, URL: http://www.thefreedictionary.com/Transport+on+the+Amazon [28.04.2020]</a:t>
            </a:r>
            <a:endParaRPr lang="en-US" dirty="0"/>
          </a:p>
          <a:p>
            <a:pPr>
              <a:spcBef>
                <a:spcPts val="0"/>
              </a:spcBef>
              <a:buClrTx/>
              <a:buSzTx/>
              <a:defRPr/>
            </a:pPr>
            <a:r>
              <a:rPr lang="en-US" dirty="0"/>
              <a:t>Central Commission for the navigation of the Rhine, “Market observation for inland navigation in Europe”, (2008), p.11/12, Online: </a:t>
            </a:r>
          </a:p>
          <a:p>
            <a:pPr marL="0" indent="0">
              <a:spcBef>
                <a:spcPts val="0"/>
              </a:spcBef>
              <a:buClrTx/>
              <a:buSzTx/>
              <a:buNone/>
              <a:defRPr/>
            </a:pPr>
            <a:r>
              <a:rPr lang="en-US" dirty="0"/>
              <a:t>    http://www.ccr-zkr.org/files/documents/om/om07I_en.pdf [27.04.2020]</a:t>
            </a:r>
          </a:p>
          <a:p>
            <a:pPr>
              <a:spcBef>
                <a:spcPts val="0"/>
              </a:spcBef>
              <a:buClrTx/>
              <a:buSzTx/>
              <a:defRPr/>
            </a:pPr>
            <a:r>
              <a:rPr lang="en-US" dirty="0"/>
              <a:t>Central Commission for the navigation of the Rhine, “Information on the waterway Rhine”, URL: http://www.ccr-zkr.org/12030100-en.html [27.04.2020]</a:t>
            </a:r>
            <a:endParaRPr lang="en-GB" dirty="0"/>
          </a:p>
          <a:p>
            <a:r>
              <a:rPr lang="en-GB" dirty="0"/>
              <a:t>Chen Y., </a:t>
            </a:r>
            <a:r>
              <a:rPr lang="en-GB" dirty="0" err="1"/>
              <a:t>Matzinger</a:t>
            </a:r>
            <a:r>
              <a:rPr lang="en-GB" dirty="0"/>
              <a:t> S., </a:t>
            </a:r>
            <a:r>
              <a:rPr lang="en-GB" dirty="0" err="1"/>
              <a:t>Woetzel</a:t>
            </a:r>
            <a:r>
              <a:rPr lang="en-GB" dirty="0"/>
              <a:t> J., “Chinese infrastructure: The big picture”, URL: http://www.mckinsey.com/global-themes/winning-in-emerging-markets/chinese-infrastructure-the-big-picture [24.04.2020].</a:t>
            </a:r>
          </a:p>
          <a:p>
            <a:r>
              <a:rPr lang="en-GB" dirty="0"/>
              <a:t>“China's Three Gorges Dam”, URL: http </a:t>
            </a:r>
            <a:r>
              <a:rPr lang="en-GB" dirty="0" err="1"/>
              <a:t>Akkermann</a:t>
            </a:r>
            <a:r>
              <a:rPr lang="en-GB" dirty="0"/>
              <a:t> J., </a:t>
            </a:r>
            <a:r>
              <a:rPr lang="en-GB" dirty="0" err="1"/>
              <a:t>Runte</a:t>
            </a:r>
            <a:r>
              <a:rPr lang="en-GB" dirty="0"/>
              <a:t> T., Krebs D., "Ship lift at Three Gorges Dam, China–design of steel structures.“, in Steel Construction 2, No.2, p.61-71, 2009, p.61, Online: http://probeinternational.org/library/wp-content/uploads/2011/01/Ship-lift-at-Three-Gorges-Dam-China-design-of-steel-structures.pdf [27.04.2020]</a:t>
            </a:r>
          </a:p>
          <a:p>
            <a:r>
              <a:rPr lang="en-US" dirty="0"/>
              <a:t>“Container terminals in jungle city of Manaus face growing pains”, URL: http://www.joc.com/port-news/south-american-ports/container-terminals-jungle-city-manaus-face-growing-pains_20150702.html [28.04.2020]</a:t>
            </a:r>
          </a:p>
          <a:p>
            <a:r>
              <a:rPr lang="en-US" dirty="0"/>
              <a:t>Danube Commission, “</a:t>
            </a:r>
            <a:r>
              <a:rPr lang="en-GB" dirty="0"/>
              <a:t> Fairway Rehabilitation and Maintenance Master Plan -  – Danube and its navigable tributaries”, (2014), S.6, Online:  </a:t>
            </a:r>
            <a:r>
              <a:rPr lang="en-US" dirty="0"/>
              <a:t>http://ec.europa.eu/transport/modes/inland/news/2014-12-04-danube-ministrial-meeting/masterplan.pdf [23.04.2020]</a:t>
            </a:r>
          </a:p>
          <a:p>
            <a:r>
              <a:rPr lang="de-AT" dirty="0"/>
              <a:t>Donaukommission (2013): Zusatzbestimmungen für Binnenwasserstraßen auf dem Gebiet von Ungarn, Budapest.</a:t>
            </a:r>
            <a:endParaRPr lang="en-US" dirty="0"/>
          </a:p>
          <a:p>
            <a:r>
              <a:rPr lang="en-GB" dirty="0" err="1"/>
              <a:t>DeWoskin</a:t>
            </a:r>
            <a:r>
              <a:rPr lang="en-GB" dirty="0"/>
              <a:t> K., “China”, URL: http://www.britannica.com/place/China/Waterways [24.04.2020].</a:t>
            </a:r>
          </a:p>
          <a:p>
            <a:endParaRPr lang="en-GB" dirty="0"/>
          </a:p>
          <a:p>
            <a:endParaRPr lang="en-US" dirty="0"/>
          </a:p>
        </p:txBody>
      </p:sp>
      <p:sp>
        <p:nvSpPr>
          <p:cNvPr id="4" name="Foliennummernplatzhalter 3"/>
          <p:cNvSpPr>
            <a:spLocks noGrp="1"/>
          </p:cNvSpPr>
          <p:nvPr>
            <p:ph type="sldNum" sz="quarter" idx="12"/>
          </p:nvPr>
        </p:nvSpPr>
        <p:spPr/>
        <p:txBody>
          <a:bodyPr/>
          <a:lstStyle/>
          <a:p>
            <a:fld id="{7D34D7BA-8E13-46FE-8871-8877FE7E3568}" type="slidenum">
              <a:rPr lang="de-AT" smtClean="0">
                <a:solidFill>
                  <a:prstClr val="white"/>
                </a:solidFill>
              </a:rPr>
              <a:pPr/>
              <a:t>79</a:t>
            </a:fld>
            <a:endParaRPr lang="de-AT" dirty="0">
              <a:solidFill>
                <a:prstClr val="white"/>
              </a:solidFill>
            </a:endParaRPr>
          </a:p>
        </p:txBody>
      </p:sp>
    </p:spTree>
    <p:extLst>
      <p:ext uri="{BB962C8B-B14F-4D97-AF65-F5344CB8AC3E}">
        <p14:creationId xmlns:p14="http://schemas.microsoft.com/office/powerpoint/2010/main" val="162605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131024" cy="990600"/>
          </a:xfrm>
        </p:spPr>
        <p:txBody>
          <a:bodyPr>
            <a:normAutofit/>
          </a:bodyPr>
          <a:lstStyle/>
          <a:p>
            <a:r>
              <a:rPr lang="de-AT" dirty="0">
                <a:solidFill>
                  <a:schemeClr val="accent1"/>
                </a:solidFill>
                <a:latin typeface="Corbel" panose="020B0503020204020204" pitchFamily="34" charset="0"/>
              </a:rPr>
              <a:t>Schiffsdimensionen</a:t>
            </a:r>
            <a:br>
              <a:rPr lang="de-AT"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de-AT" b="0"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spcBef>
                <a:spcPts val="600"/>
              </a:spcBef>
              <a:buClr>
                <a:srgbClr val="189BC4"/>
              </a:buClr>
            </a:pPr>
            <a:r>
              <a:rPr lang="de-AT" sz="1800" dirty="0">
                <a:solidFill>
                  <a:schemeClr val="accent1"/>
                </a:solidFill>
                <a:latin typeface="Corbel" panose="020B0503020204020204" pitchFamily="34" charset="0"/>
              </a:rPr>
              <a:t>4 </a:t>
            </a:r>
            <a:r>
              <a:rPr lang="de-AT" sz="1800" b="1" dirty="0">
                <a:solidFill>
                  <a:srgbClr val="189BC4"/>
                </a:solidFill>
                <a:latin typeface="Corbel" panose="020B0503020204020204" pitchFamily="34" charset="0"/>
              </a:rPr>
              <a:t>Dimensionen</a:t>
            </a:r>
            <a:r>
              <a:rPr lang="de-AT" sz="1800" dirty="0">
                <a:solidFill>
                  <a:schemeClr val="accent1"/>
                </a:solidFill>
                <a:latin typeface="Corbel" panose="020B0503020204020204" pitchFamily="34" charset="0"/>
              </a:rPr>
              <a:t> bei Schiffen relevant:</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Länge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Breite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max. Tiefgang</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max. Tragfähigkeit</a:t>
            </a:r>
          </a:p>
          <a:p>
            <a:pPr>
              <a:spcBef>
                <a:spcPts val="600"/>
              </a:spcBef>
              <a:buClr>
                <a:srgbClr val="189BC4"/>
              </a:buClr>
            </a:pPr>
            <a:r>
              <a:rPr lang="de-AT" sz="1800" dirty="0">
                <a:solidFill>
                  <a:schemeClr val="accent1"/>
                </a:solidFill>
                <a:latin typeface="Corbel" panose="020B0503020204020204" pitchFamily="34" charset="0"/>
              </a:rPr>
              <a:t>in Europa gilt </a:t>
            </a:r>
            <a:r>
              <a:rPr lang="de-AT" sz="1800" b="1" dirty="0">
                <a:solidFill>
                  <a:srgbClr val="189BC4"/>
                </a:solidFill>
                <a:latin typeface="Corbel" panose="020B0503020204020204" pitchFamily="34" charset="0"/>
              </a:rPr>
              <a:t>AGN</a:t>
            </a:r>
            <a:r>
              <a:rPr lang="de-AT" sz="1800" dirty="0">
                <a:solidFill>
                  <a:schemeClr val="accent1"/>
                </a:solidFill>
                <a:latin typeface="Corbel" panose="020B0503020204020204" pitchFamily="34" charset="0"/>
              </a:rPr>
              <a:t> = Europäische Übereinkommen über die Hauptbinnenwasser-straßen von internationaler Bedeutung </a:t>
            </a:r>
            <a:r>
              <a:rPr lang="de-AT" sz="1800" dirty="0">
                <a:solidFill>
                  <a:schemeClr val="accent1"/>
                </a:solidFill>
                <a:latin typeface="Corbel" panose="020B0503020204020204" pitchFamily="34" charset="0"/>
                <a:sym typeface="Wingdings" panose="05000000000000000000" pitchFamily="2" charset="2"/>
              </a:rPr>
              <a:t> Klassifizierung von Wasserstraßen</a:t>
            </a:r>
          </a:p>
          <a:p>
            <a:pPr>
              <a:spcBef>
                <a:spcPts val="600"/>
              </a:spcBef>
              <a:buClr>
                <a:srgbClr val="189BC4"/>
              </a:buClr>
            </a:pPr>
            <a:r>
              <a:rPr lang="de-AT" sz="1800" b="1" dirty="0">
                <a:solidFill>
                  <a:srgbClr val="189BC4"/>
                </a:solidFill>
                <a:latin typeface="Corbel" panose="020B0503020204020204" pitchFamily="34" charset="0"/>
                <a:sym typeface="Wingdings" panose="05000000000000000000" pitchFamily="2" charset="2"/>
              </a:rPr>
              <a:t>Wasserstraßenklassen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internationale Bedeutung Klasse IV und höher</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Klassen I bis III regionale bzw. nationale Bedeutung</a:t>
            </a:r>
          </a:p>
          <a:p>
            <a:pPr>
              <a:spcBef>
                <a:spcPts val="600"/>
              </a:spcBef>
              <a:buClr>
                <a:srgbClr val="189BC4"/>
              </a:buClr>
            </a:pPr>
            <a:r>
              <a:rPr lang="de-AT" sz="1800" dirty="0">
                <a:solidFill>
                  <a:schemeClr val="accent1"/>
                </a:solidFill>
                <a:latin typeface="Corbel" panose="020B0503020204020204" pitchFamily="34" charset="0"/>
                <a:sym typeface="Wingdings" panose="05000000000000000000" pitchFamily="2" charset="2"/>
              </a:rPr>
              <a:t>Klasse einer Binnenwasserstraße bestimmt </a:t>
            </a:r>
            <a:r>
              <a:rPr lang="de-AT" sz="1800" b="1" dirty="0">
                <a:solidFill>
                  <a:srgbClr val="189BC4"/>
                </a:solidFill>
                <a:latin typeface="Corbel" panose="020B0503020204020204" pitchFamily="34" charset="0"/>
                <a:sym typeface="Wingdings" panose="05000000000000000000" pitchFamily="2" charset="2"/>
              </a:rPr>
              <a:t>max. Größe der Schiffe</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entscheidend Länge und Breite Binnenschiffs</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Mindest-Tiefgang von Schiffen</a:t>
            </a:r>
          </a:p>
          <a:p>
            <a:pPr lvl="1">
              <a:spcBef>
                <a:spcPts val="600"/>
              </a:spcBef>
              <a:buClr>
                <a:srgbClr val="189BC4"/>
              </a:buClr>
              <a:buFont typeface="Symbol" panose="05050102010706020507" pitchFamily="18" charset="2"/>
              <a:buChar char="-"/>
            </a:pPr>
            <a:r>
              <a:rPr lang="de-AT" sz="1600" dirty="0">
                <a:solidFill>
                  <a:schemeClr val="accent1"/>
                </a:solidFill>
                <a:latin typeface="Corbel" panose="020B0503020204020204" pitchFamily="34" charset="0"/>
                <a:sym typeface="Wingdings" panose="05000000000000000000" pitchFamily="2" charset="2"/>
              </a:rPr>
              <a:t>Mindest-Durchfahrtshöhe unter Brücken</a:t>
            </a:r>
            <a:endParaRPr lang="de-AT" sz="16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Tree>
    <p:extLst>
      <p:ext uri="{BB962C8B-B14F-4D97-AF65-F5344CB8AC3E}">
        <p14:creationId xmlns:p14="http://schemas.microsoft.com/office/powerpoint/2010/main" val="16061151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Quellen D-E</a:t>
            </a:r>
            <a:endParaRPr lang="en-US" dirty="0"/>
          </a:p>
        </p:txBody>
      </p:sp>
      <p:sp>
        <p:nvSpPr>
          <p:cNvPr id="3" name="Inhaltsplatzhalter 2"/>
          <p:cNvSpPr>
            <a:spLocks noGrp="1"/>
          </p:cNvSpPr>
          <p:nvPr>
            <p:ph idx="1"/>
          </p:nvPr>
        </p:nvSpPr>
        <p:spPr>
          <a:xfrm>
            <a:off x="0" y="1700808"/>
            <a:ext cx="9144000" cy="4776192"/>
          </a:xfrm>
        </p:spPr>
        <p:txBody>
          <a:bodyPr>
            <a:normAutofit lnSpcReduction="10000"/>
          </a:bodyPr>
          <a:lstStyle/>
          <a:p>
            <a:r>
              <a:rPr lang="en-US" sz="1600" dirty="0"/>
              <a:t>Duisburg </a:t>
            </a:r>
            <a:r>
              <a:rPr lang="en-US" sz="1600" dirty="0" err="1"/>
              <a:t>Hafen</a:t>
            </a:r>
            <a:r>
              <a:rPr lang="en-US" sz="1600" dirty="0"/>
              <a:t> AG, </a:t>
            </a:r>
            <a:r>
              <a:rPr lang="en-US" sz="1600" dirty="0" err="1"/>
              <a:t>Hafeninformation</a:t>
            </a:r>
            <a:r>
              <a:rPr lang="en-US" sz="1600" dirty="0"/>
              <a:t>: URL: https://www.duisport.de/hafeninformation/?lang=en [24.04.2020]</a:t>
            </a:r>
          </a:p>
          <a:p>
            <a:r>
              <a:rPr lang="en-GB" sz="1600" dirty="0"/>
              <a:t>Dong Yang, Kelly </a:t>
            </a:r>
            <a:r>
              <a:rPr lang="en-GB" sz="1600" dirty="0" err="1"/>
              <a:t>Yujle</a:t>
            </a:r>
            <a:r>
              <a:rPr lang="en-GB" sz="1600" dirty="0"/>
              <a:t> Wang, Hua Xu, </a:t>
            </a:r>
            <a:r>
              <a:rPr lang="en-GB" sz="1600" dirty="0" err="1"/>
              <a:t>Zhehui</a:t>
            </a:r>
            <a:r>
              <a:rPr lang="en-GB" sz="1600" dirty="0"/>
              <a:t> Zhang (2017) Path to a multi-layered transhipment port system: How the Yangtze River bulk port system has evolved. IN: Journal of Transport Geography. Volume 64. October 2017. S.54-64.</a:t>
            </a:r>
          </a:p>
          <a:p>
            <a:r>
              <a:rPr lang="de-AT" sz="1600" dirty="0"/>
              <a:t>DVZ (2019): URL: https://www.dvz.de/rubriken/see/haefen/detail/news/frankreichs-fuehrende-seehaefen-mit-2018-zufrieden.html </a:t>
            </a:r>
            <a:endParaRPr lang="en-GB" sz="1600" dirty="0"/>
          </a:p>
          <a:p>
            <a:r>
              <a:rPr lang="en-GB" sz="1600" dirty="0"/>
              <a:t>European Commission, “Inland Waterways”, URL: http://ec.europa.eu/transport/modes/inland/index_en.htm [24.04.2020].</a:t>
            </a:r>
          </a:p>
          <a:p>
            <a:r>
              <a:rPr lang="de-AT" sz="1600" dirty="0"/>
              <a:t>Europäische Kommission (2018) </a:t>
            </a:r>
            <a:r>
              <a:rPr lang="de-AT" sz="1600" dirty="0" err="1"/>
              <a:t>Motorways</a:t>
            </a:r>
            <a:r>
              <a:rPr lang="de-AT" sz="1600" dirty="0"/>
              <a:t> </a:t>
            </a:r>
            <a:r>
              <a:rPr lang="de-AT" sz="1600" dirty="0" err="1"/>
              <a:t>of</a:t>
            </a:r>
            <a:r>
              <a:rPr lang="de-AT" sz="1600" dirty="0"/>
              <a:t> </a:t>
            </a:r>
            <a:r>
              <a:rPr lang="de-AT" sz="1600" dirty="0" err="1"/>
              <a:t>the</a:t>
            </a:r>
            <a:r>
              <a:rPr lang="de-AT" sz="1600" dirty="0"/>
              <a:t> </a:t>
            </a:r>
            <a:r>
              <a:rPr lang="de-AT" sz="1600" dirty="0" err="1"/>
              <a:t>Sea</a:t>
            </a:r>
            <a:r>
              <a:rPr lang="de-AT" sz="1600" dirty="0"/>
              <a:t>. Online: https://ec.europa.eu/transport/themes/infrastructure/motorways-sea_en [24.04.2020]</a:t>
            </a:r>
          </a:p>
          <a:p>
            <a:r>
              <a:rPr lang="en-GB" sz="1600" dirty="0"/>
              <a:t>Eurostat, “Freight transport statistics – modal split”, (2020), URL: http://ec.europa.eu/eurostat/statistics-explained/index.php/Freight_transport_statistics_-_modal_split [24.04.2020]</a:t>
            </a:r>
          </a:p>
          <a:p>
            <a:r>
              <a:rPr lang="en-GB" sz="1600" dirty="0"/>
              <a:t>Eurostat, “Inland waterway transport statistics”, URL: http://ec.europa.eu/eurostat/statistics-explained/index.php/Inland_waterway_transport_statistics [24.04.2020.]</a:t>
            </a:r>
          </a:p>
          <a:p>
            <a:r>
              <a:rPr lang="en-GB" sz="1600" dirty="0"/>
              <a:t>Eurostat: “Modal Split of Freight Transport”: URL: https://ec.europa.eu/eurostat/tgm/refreshTableAction.do?tab=table&amp;plugin=1&amp;pcode=t2020_rk320&amp;language=en [24.04.2020]</a:t>
            </a:r>
          </a:p>
          <a:p>
            <a:endParaRPr lang="en-US" dirty="0"/>
          </a:p>
        </p:txBody>
      </p:sp>
      <p:sp>
        <p:nvSpPr>
          <p:cNvPr id="4" name="Foliennummernplatzhalter 3"/>
          <p:cNvSpPr>
            <a:spLocks noGrp="1"/>
          </p:cNvSpPr>
          <p:nvPr>
            <p:ph type="sldNum" sz="quarter" idx="12"/>
          </p:nvPr>
        </p:nvSpPr>
        <p:spPr/>
        <p:txBody>
          <a:bodyPr/>
          <a:lstStyle/>
          <a:p>
            <a:fld id="{7D34D7BA-8E13-46FE-8871-8877FE7E3568}" type="slidenum">
              <a:rPr lang="de-AT" smtClean="0">
                <a:solidFill>
                  <a:prstClr val="white"/>
                </a:solidFill>
              </a:rPr>
              <a:pPr/>
              <a:t>80</a:t>
            </a:fld>
            <a:endParaRPr lang="de-AT" dirty="0">
              <a:solidFill>
                <a:prstClr val="white"/>
              </a:solidFill>
            </a:endParaRPr>
          </a:p>
        </p:txBody>
      </p:sp>
    </p:spTree>
    <p:extLst>
      <p:ext uri="{BB962C8B-B14F-4D97-AF65-F5344CB8AC3E}">
        <p14:creationId xmlns:p14="http://schemas.microsoft.com/office/powerpoint/2010/main" val="9706213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Quellen F-I</a:t>
            </a:r>
            <a:endParaRPr lang="en-US" dirty="0"/>
          </a:p>
        </p:txBody>
      </p:sp>
      <p:sp>
        <p:nvSpPr>
          <p:cNvPr id="3" name="Inhaltsplatzhalter 2"/>
          <p:cNvSpPr>
            <a:spLocks noGrp="1"/>
          </p:cNvSpPr>
          <p:nvPr>
            <p:ph idx="1"/>
          </p:nvPr>
        </p:nvSpPr>
        <p:spPr>
          <a:xfrm>
            <a:off x="0" y="1700808"/>
            <a:ext cx="9144000" cy="5472608"/>
          </a:xfrm>
        </p:spPr>
        <p:txBody>
          <a:bodyPr>
            <a:normAutofit fontScale="85000" lnSpcReduction="20000"/>
          </a:bodyPr>
          <a:lstStyle/>
          <a:p>
            <a:r>
              <a:rPr lang="en-GB" sz="2100" dirty="0"/>
              <a:t>“Facts &amp; Figures- Inland Navigation in Europe”, slide 2, URL: http://de.slideshare.net/carolinevandeleur/platina-ff-general-14427068 [24.04.2020]</a:t>
            </a:r>
          </a:p>
          <a:p>
            <a:r>
              <a:rPr lang="en-GB" sz="2100" dirty="0"/>
              <a:t>French Waterways, URL: </a:t>
            </a:r>
            <a:r>
              <a:rPr lang="de-AT" sz="2100" dirty="0"/>
              <a:t>https://www.french-waterways.com/waterways/north/seine-nord-europe/ [24.04.2020]</a:t>
            </a:r>
          </a:p>
          <a:p>
            <a:r>
              <a:rPr lang="de-AT" sz="2100" dirty="0" err="1"/>
              <a:t>Grotzinger</a:t>
            </a:r>
            <a:r>
              <a:rPr lang="de-AT" sz="2100" dirty="0"/>
              <a:t> J., Jordan T. (2017) Flüsse: Der Transport zum Ozean. In: Press/</a:t>
            </a:r>
            <a:r>
              <a:rPr lang="de-AT" sz="2100" dirty="0" err="1"/>
              <a:t>Siever</a:t>
            </a:r>
            <a:r>
              <a:rPr lang="de-AT" sz="2100" dirty="0"/>
              <a:t> Allgemeine Geologie. 7. Auflage. Springer Spektrum, Berlin, Heidelberg. S.501ff.</a:t>
            </a:r>
          </a:p>
          <a:p>
            <a:r>
              <a:rPr lang="de-AT" sz="2100" dirty="0"/>
              <a:t>Hafen Hamburg, Statistiken: URL: https://www.hafen-hamburg.de/de/statistiken [24.04.2020].</a:t>
            </a:r>
          </a:p>
          <a:p>
            <a:r>
              <a:rPr lang="de-AT" sz="2100" dirty="0"/>
              <a:t>Hafen Rotterdam, Statistiken: URL: https://www.portofrotterdam.com/de/unser-hafen/fakten-und-zahlen-zum-hafen [24.04.2020].</a:t>
            </a:r>
          </a:p>
          <a:p>
            <a:pPr>
              <a:spcBef>
                <a:spcPts val="0"/>
              </a:spcBef>
              <a:buClrTx/>
              <a:buSzTx/>
              <a:defRPr/>
            </a:pPr>
            <a:r>
              <a:rPr lang="de-AT" sz="2100" dirty="0"/>
              <a:t>Hopp V. (2016) Staudämme und Kraftwerke [E. </a:t>
            </a:r>
            <a:r>
              <a:rPr lang="de-AT" sz="2100" dirty="0" err="1"/>
              <a:t>dams</a:t>
            </a:r>
            <a:r>
              <a:rPr lang="de-AT" sz="2100" dirty="0"/>
              <a:t> </a:t>
            </a:r>
            <a:r>
              <a:rPr lang="de-AT" sz="2100" dirty="0" err="1"/>
              <a:t>and</a:t>
            </a:r>
            <a:r>
              <a:rPr lang="de-AT" sz="2100" dirty="0"/>
              <a:t> power </a:t>
            </a:r>
            <a:r>
              <a:rPr lang="de-AT" sz="2100" dirty="0" err="1"/>
              <a:t>plants</a:t>
            </a:r>
            <a:r>
              <a:rPr lang="de-AT" sz="2100" dirty="0"/>
              <a:t>]. In: Wasser und Energie. Springer Spektrum, Berlin, Heidelberg. S.242.</a:t>
            </a:r>
            <a:endParaRPr lang="en-US" sz="2100" dirty="0"/>
          </a:p>
          <a:p>
            <a:r>
              <a:rPr lang="en-GB" sz="2100" dirty="0" err="1"/>
              <a:t>Indexmundi</a:t>
            </a:r>
            <a:r>
              <a:rPr lang="en-GB" sz="2100" dirty="0"/>
              <a:t>, URL: http://www.indexmundi.com/map/?t=10&amp;v=116&amp;r=xx&amp;l=en [24.04.2020]</a:t>
            </a:r>
          </a:p>
          <a:p>
            <a:r>
              <a:rPr lang="en-GB" sz="2100" dirty="0" err="1"/>
              <a:t>Indexmundi</a:t>
            </a:r>
            <a:r>
              <a:rPr lang="en-GB" sz="2100" dirty="0"/>
              <a:t>, URL: http://www.indexmundi.com/map/?t=10&amp;v=116&amp;r=eu&amp;l=en [24.04.2020].</a:t>
            </a:r>
          </a:p>
          <a:p>
            <a:r>
              <a:rPr lang="en-GB" sz="2100" dirty="0"/>
              <a:t>Inland Navigation Association (PIANC), “Inland Waterborne Transport: Connecting Countries”, (2009), p.4, Online: http://www.unwater.org/downloads/181794E.pdf [27.04.2020]</a:t>
            </a:r>
            <a:endParaRPr lang="de-AT" sz="2100" dirty="0"/>
          </a:p>
          <a:p>
            <a:r>
              <a:rPr lang="de-DE" sz="2100" dirty="0"/>
              <a:t>Inland Navigation Europe, „Maintenance </a:t>
            </a:r>
            <a:r>
              <a:rPr lang="de-DE" sz="2100" dirty="0" err="1"/>
              <a:t>of</a:t>
            </a:r>
            <a:r>
              <a:rPr lang="de-DE" sz="2100" dirty="0"/>
              <a:t> </a:t>
            </a:r>
            <a:r>
              <a:rPr lang="de-DE" sz="2100" dirty="0" err="1"/>
              <a:t>inland</a:t>
            </a:r>
            <a:r>
              <a:rPr lang="de-DE" sz="2100" dirty="0"/>
              <a:t> </a:t>
            </a:r>
            <a:r>
              <a:rPr lang="de-DE" sz="2100" dirty="0" err="1"/>
              <a:t>waterway</a:t>
            </a:r>
            <a:r>
              <a:rPr lang="de-DE" sz="2100" dirty="0"/>
              <a:t> </a:t>
            </a:r>
            <a:r>
              <a:rPr lang="de-DE" sz="2100" dirty="0" err="1"/>
              <a:t>is</a:t>
            </a:r>
            <a:r>
              <a:rPr lang="de-DE" sz="2100" dirty="0"/>
              <a:t> </a:t>
            </a:r>
            <a:r>
              <a:rPr lang="de-DE" sz="2100" dirty="0" err="1"/>
              <a:t>key</a:t>
            </a:r>
            <a:r>
              <a:rPr lang="de-DE" sz="2100" dirty="0"/>
              <a:t>“, URL: http://www.inlandnavigation.eu/news/infrastructure/maintenance-of-inland-waterways-is-key/ [23.04.2020]</a:t>
            </a:r>
          </a:p>
          <a:p>
            <a:r>
              <a:rPr lang="en-GB" sz="2100" dirty="0"/>
              <a:t>Inland navigation Europe, “EU waterway infrastructure priorities for 2014-2020”, URL: http://www.inlandnavigation.eu/news/infrastructure/eu-waterway-infrastructure-priorities-for-2014-2020/ [24.04.2020].</a:t>
            </a:r>
            <a:endParaRPr lang="de-DE" sz="2100" dirty="0"/>
          </a:p>
          <a:p>
            <a:endParaRPr lang="en-US" dirty="0"/>
          </a:p>
        </p:txBody>
      </p:sp>
      <p:sp>
        <p:nvSpPr>
          <p:cNvPr id="4" name="Foliennummernplatzhalter 3"/>
          <p:cNvSpPr>
            <a:spLocks noGrp="1"/>
          </p:cNvSpPr>
          <p:nvPr>
            <p:ph type="sldNum" sz="quarter" idx="12"/>
          </p:nvPr>
        </p:nvSpPr>
        <p:spPr/>
        <p:txBody>
          <a:bodyPr/>
          <a:lstStyle/>
          <a:p>
            <a:fld id="{7D34D7BA-8E13-46FE-8871-8877FE7E3568}" type="slidenum">
              <a:rPr lang="de-AT" smtClean="0">
                <a:solidFill>
                  <a:prstClr val="white"/>
                </a:solidFill>
              </a:rPr>
              <a:pPr/>
              <a:t>81</a:t>
            </a:fld>
            <a:endParaRPr lang="de-AT" dirty="0">
              <a:solidFill>
                <a:prstClr val="white"/>
              </a:solidFill>
            </a:endParaRPr>
          </a:p>
        </p:txBody>
      </p:sp>
    </p:spTree>
    <p:extLst>
      <p:ext uri="{BB962C8B-B14F-4D97-AF65-F5344CB8AC3E}">
        <p14:creationId xmlns:p14="http://schemas.microsoft.com/office/powerpoint/2010/main" val="1044764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Quellen J-O</a:t>
            </a:r>
            <a:endParaRPr lang="en-US" dirty="0"/>
          </a:p>
        </p:txBody>
      </p:sp>
      <p:sp>
        <p:nvSpPr>
          <p:cNvPr id="3" name="Inhaltsplatzhalter 2"/>
          <p:cNvSpPr>
            <a:spLocks noGrp="1"/>
          </p:cNvSpPr>
          <p:nvPr>
            <p:ph idx="1"/>
          </p:nvPr>
        </p:nvSpPr>
        <p:spPr>
          <a:xfrm>
            <a:off x="0" y="1772816"/>
            <a:ext cx="9144000" cy="5153720"/>
          </a:xfrm>
        </p:spPr>
        <p:txBody>
          <a:bodyPr>
            <a:normAutofit fontScale="62500" lnSpcReduction="20000"/>
          </a:bodyPr>
          <a:lstStyle/>
          <a:p>
            <a:r>
              <a:rPr lang="en-GB" dirty="0" err="1"/>
              <a:t>Juha</a:t>
            </a:r>
            <a:r>
              <a:rPr lang="en-GB" dirty="0"/>
              <a:t> </a:t>
            </a:r>
            <a:r>
              <a:rPr lang="en-GB" dirty="0" err="1"/>
              <a:t>Schweighofer</a:t>
            </a:r>
            <a:r>
              <a:rPr lang="en-GB" dirty="0"/>
              <a:t>, “The impact of extreme weather and climate change on inland waterway transport” in Natural Hazards, May 2014, Volume 72, Issue 1, p 23-40</a:t>
            </a:r>
          </a:p>
          <a:p>
            <a:r>
              <a:rPr lang="en-GB" dirty="0"/>
              <a:t>King, L., </a:t>
            </a:r>
            <a:r>
              <a:rPr lang="en-GB" dirty="0" err="1"/>
              <a:t>Gemmer</a:t>
            </a:r>
            <a:r>
              <a:rPr lang="en-GB" dirty="0"/>
              <a:t>, M., Metzler, M. (2002) Das </a:t>
            </a:r>
            <a:r>
              <a:rPr lang="en-GB" dirty="0" err="1"/>
              <a:t>Drei-Schluchten-Projekt</a:t>
            </a:r>
            <a:r>
              <a:rPr lang="en-GB" dirty="0"/>
              <a:t> am Yangtze. </a:t>
            </a:r>
            <a:r>
              <a:rPr lang="en-GB" dirty="0" err="1"/>
              <a:t>Gießener</a:t>
            </a:r>
            <a:r>
              <a:rPr lang="en-GB" dirty="0"/>
              <a:t> </a:t>
            </a:r>
            <a:r>
              <a:rPr lang="en-GB" dirty="0" err="1"/>
              <a:t>Forschergruppe</a:t>
            </a:r>
            <a:r>
              <a:rPr lang="en-GB" dirty="0"/>
              <a:t> </a:t>
            </a:r>
            <a:r>
              <a:rPr lang="en-GB" dirty="0" err="1"/>
              <a:t>untersucht</a:t>
            </a:r>
            <a:r>
              <a:rPr lang="en-GB" dirty="0"/>
              <a:t> </a:t>
            </a:r>
            <a:r>
              <a:rPr lang="en-GB" dirty="0" err="1"/>
              <a:t>Auswirkungen</a:t>
            </a:r>
            <a:r>
              <a:rPr lang="en-GB" dirty="0"/>
              <a:t> des </a:t>
            </a:r>
            <a:r>
              <a:rPr lang="en-GB" dirty="0" err="1"/>
              <a:t>weltgrößten</a:t>
            </a:r>
            <a:r>
              <a:rPr lang="en-GB" dirty="0"/>
              <a:t> </a:t>
            </a:r>
            <a:r>
              <a:rPr lang="en-GB" dirty="0" err="1"/>
              <a:t>Staudammprojekts</a:t>
            </a:r>
            <a:r>
              <a:rPr lang="en-GB" dirty="0"/>
              <a:t>. In: Spiegel der </a:t>
            </a:r>
            <a:r>
              <a:rPr lang="en-GB" dirty="0" err="1"/>
              <a:t>Forschung</a:t>
            </a:r>
            <a:r>
              <a:rPr lang="en-GB" dirty="0"/>
              <a:t>. 19. Jg./Nr.1.</a:t>
            </a:r>
          </a:p>
          <a:p>
            <a:r>
              <a:rPr lang="en-GB" dirty="0" err="1"/>
              <a:t>Lescesen</a:t>
            </a:r>
            <a:r>
              <a:rPr lang="en-GB" dirty="0"/>
              <a:t>, </a:t>
            </a:r>
            <a:r>
              <a:rPr lang="en-GB" dirty="0" err="1"/>
              <a:t>Urosev</a:t>
            </a:r>
            <a:r>
              <a:rPr lang="en-GB" dirty="0"/>
              <a:t>, </a:t>
            </a:r>
            <a:r>
              <a:rPr lang="en-GB" dirty="0" err="1"/>
              <a:t>Doinaj</a:t>
            </a:r>
            <a:r>
              <a:rPr lang="en-GB" dirty="0"/>
              <a:t> et. al (2016): </a:t>
            </a:r>
            <a:r>
              <a:rPr lang="en-US" dirty="0"/>
              <a:t>Regional Flood Frequency Analysis Based on L-Moment Approach (Case Study Tisza River Basin), p. 854</a:t>
            </a:r>
          </a:p>
          <a:p>
            <a:r>
              <a:rPr lang="de-AT" dirty="0"/>
              <a:t>Linden W. (1966) Dr. Gablers Verkehrs-Lexikon. Gabler Verlag, Wiesbaden. S.1347, S.1569.</a:t>
            </a:r>
            <a:endParaRPr lang="en-GB" dirty="0"/>
          </a:p>
          <a:p>
            <a:r>
              <a:rPr lang="de-AT" dirty="0" err="1"/>
              <a:t>Maniak</a:t>
            </a:r>
            <a:r>
              <a:rPr lang="de-AT" dirty="0"/>
              <a:t> U. (2016) Schnee und Eis. In: Hydrologie und Wasserwirtschaft. Springer Vieweg, Berlin, Heidelberg.</a:t>
            </a:r>
          </a:p>
          <a:p>
            <a:r>
              <a:rPr lang="en-GB" dirty="0" err="1"/>
              <a:t>Ministero</a:t>
            </a:r>
            <a:r>
              <a:rPr lang="en-GB" dirty="0"/>
              <a:t> de </a:t>
            </a:r>
            <a:r>
              <a:rPr lang="en-GB" dirty="0" err="1"/>
              <a:t>Infrastructura</a:t>
            </a:r>
            <a:r>
              <a:rPr lang="en-GB" dirty="0"/>
              <a:t>: </a:t>
            </a:r>
            <a:r>
              <a:rPr lang="en-GB" dirty="0" err="1"/>
              <a:t>Anuario</a:t>
            </a:r>
            <a:r>
              <a:rPr lang="en-GB" dirty="0"/>
              <a:t> </a:t>
            </a:r>
            <a:r>
              <a:rPr lang="en-GB" dirty="0" err="1"/>
              <a:t>Estatistico</a:t>
            </a:r>
            <a:r>
              <a:rPr lang="en-GB" dirty="0"/>
              <a:t> de </a:t>
            </a:r>
            <a:r>
              <a:rPr lang="en-GB" dirty="0" err="1"/>
              <a:t>Transportes</a:t>
            </a:r>
            <a:r>
              <a:rPr lang="en-GB" dirty="0"/>
              <a:t> 2010-2018 URL: https://issuu.com/bit_mtpa/docs/anuario_estatistico_2010_2017_web [27.04.2020].</a:t>
            </a:r>
          </a:p>
          <a:p>
            <a:r>
              <a:rPr lang="ro-RO" dirty="0"/>
              <a:t>Ministry of External Relations,</a:t>
            </a:r>
            <a:r>
              <a:rPr lang="de-DE" dirty="0"/>
              <a:t> „A</a:t>
            </a:r>
            <a:r>
              <a:rPr lang="ro-RO" dirty="0"/>
              <a:t>n ocean of Opportunities</a:t>
            </a:r>
            <a:r>
              <a:rPr lang="de-DE" dirty="0"/>
              <a:t>“</a:t>
            </a:r>
            <a:r>
              <a:rPr lang="ro-RO" dirty="0"/>
              <a:t>, in: Brazil, November</a:t>
            </a:r>
            <a:r>
              <a:rPr lang="de-DE" dirty="0"/>
              <a:t> 2008</a:t>
            </a:r>
            <a:r>
              <a:rPr lang="ro-RO" dirty="0"/>
              <a:t>, p. 4-12.</a:t>
            </a:r>
            <a:r>
              <a:rPr lang="de-DE" dirty="0"/>
              <a:t>, p.11, Online: </a:t>
            </a:r>
            <a:r>
              <a:rPr lang="en-US" dirty="0"/>
              <a:t>https://repositories.lib.utexas.edu/bitstream/handle/2152/13799/PUBRevistaBrasilMEPortosI.pdf [28.04.2020]</a:t>
            </a:r>
            <a:endParaRPr lang="de-AT" dirty="0"/>
          </a:p>
          <a:p>
            <a:r>
              <a:rPr lang="en-GB" dirty="0"/>
              <a:t>Observatory of European inland navigation, URL: http://www.inland-navigation.org/river/rhine/ [24.04.2020]</a:t>
            </a:r>
          </a:p>
          <a:p>
            <a:r>
              <a:rPr lang="en-GB" dirty="0" err="1"/>
              <a:t>Notteboom</a:t>
            </a:r>
            <a:r>
              <a:rPr lang="en-GB" dirty="0"/>
              <a:t>, T. (2012) Challenges for container river services on the Yangtze River: A case study for Chongqing. In: Research in Transportation Economics. Volume 35. Issue 1. Seiten 41-49.</a:t>
            </a:r>
          </a:p>
          <a:p>
            <a:r>
              <a:rPr lang="en-GB" dirty="0" err="1"/>
              <a:t>Notteboom</a:t>
            </a:r>
            <a:r>
              <a:rPr lang="en-GB" dirty="0"/>
              <a:t>, T. (2017) Port governance in China since 2004: Institutional layering and the growing impact of broader policies. In: Research in transportation Business &amp; management. Volume 22. Seiten 184-200</a:t>
            </a:r>
            <a:endParaRPr lang="de-AT" dirty="0"/>
          </a:p>
          <a:p>
            <a:endParaRPr lang="en-US" dirty="0"/>
          </a:p>
        </p:txBody>
      </p:sp>
      <p:sp>
        <p:nvSpPr>
          <p:cNvPr id="4" name="Foliennummernplatzhalter 3"/>
          <p:cNvSpPr>
            <a:spLocks noGrp="1"/>
          </p:cNvSpPr>
          <p:nvPr>
            <p:ph type="sldNum" sz="quarter" idx="12"/>
          </p:nvPr>
        </p:nvSpPr>
        <p:spPr/>
        <p:txBody>
          <a:bodyPr/>
          <a:lstStyle/>
          <a:p>
            <a:fld id="{7D34D7BA-8E13-46FE-8871-8877FE7E3568}" type="slidenum">
              <a:rPr lang="de-AT" smtClean="0">
                <a:solidFill>
                  <a:prstClr val="white"/>
                </a:solidFill>
              </a:rPr>
              <a:pPr/>
              <a:t>82</a:t>
            </a:fld>
            <a:endParaRPr lang="de-AT" dirty="0">
              <a:solidFill>
                <a:prstClr val="white"/>
              </a:solidFill>
            </a:endParaRPr>
          </a:p>
        </p:txBody>
      </p:sp>
    </p:spTree>
    <p:extLst>
      <p:ext uri="{BB962C8B-B14F-4D97-AF65-F5344CB8AC3E}">
        <p14:creationId xmlns:p14="http://schemas.microsoft.com/office/powerpoint/2010/main" val="36111776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Quellen P-T</a:t>
            </a:r>
            <a:endParaRPr lang="en-US" dirty="0"/>
          </a:p>
        </p:txBody>
      </p:sp>
      <p:sp>
        <p:nvSpPr>
          <p:cNvPr id="3" name="Inhaltsplatzhalter 2"/>
          <p:cNvSpPr>
            <a:spLocks noGrp="1"/>
          </p:cNvSpPr>
          <p:nvPr>
            <p:ph idx="1"/>
          </p:nvPr>
        </p:nvSpPr>
        <p:spPr/>
        <p:txBody>
          <a:bodyPr>
            <a:normAutofit fontScale="55000" lnSpcReduction="20000"/>
          </a:bodyPr>
          <a:lstStyle/>
          <a:p>
            <a:pPr>
              <a:defRPr/>
            </a:pPr>
            <a:r>
              <a:rPr lang="en-US" dirty="0" err="1"/>
              <a:t>Pastori</a:t>
            </a:r>
            <a:r>
              <a:rPr lang="en-US" dirty="0"/>
              <a:t> E., “Modal share of freight transport to and from EU ports”, (2015), p.29, Online: http://www.europarl.europa.eu/RegData/etudes/STUD/2015/540350/IPOL_STU(2015)540350_EN.pdf      [27.04.2020]</a:t>
            </a:r>
          </a:p>
          <a:p>
            <a:pPr>
              <a:defRPr/>
            </a:pPr>
            <a:r>
              <a:rPr lang="de-AT" dirty="0"/>
              <a:t>Port </a:t>
            </a:r>
            <a:r>
              <a:rPr lang="de-AT" dirty="0" err="1"/>
              <a:t>of</a:t>
            </a:r>
            <a:r>
              <a:rPr lang="de-AT" dirty="0"/>
              <a:t> </a:t>
            </a:r>
            <a:r>
              <a:rPr lang="de-AT" dirty="0" err="1"/>
              <a:t>Antwerp</a:t>
            </a:r>
            <a:r>
              <a:rPr lang="de-AT" dirty="0"/>
              <a:t>: Statistisches Jahrbuch 2019, URL: https://www.portofantwerp.com/sites/portofantwerp/files/Statistisch%20Jaarboek%202019_1.pdf [24.04.2020].</a:t>
            </a:r>
          </a:p>
          <a:p>
            <a:pPr>
              <a:defRPr/>
            </a:pPr>
            <a:r>
              <a:rPr lang="en-US" dirty="0"/>
              <a:t>Port de Liege, URL: http://www.portdeliege.be/assets/1a412596-e779-42c7-bfe8-50a9f450fb1f/20150304-CP-Trafics-2014_FINAL.pdf [24.04.2020].</a:t>
            </a:r>
          </a:p>
          <a:p>
            <a:pPr>
              <a:defRPr/>
            </a:pPr>
            <a:r>
              <a:rPr lang="en-US" dirty="0"/>
              <a:t>Port of </a:t>
            </a:r>
            <a:r>
              <a:rPr lang="en-US" dirty="0" err="1"/>
              <a:t>Constantza</a:t>
            </a:r>
            <a:r>
              <a:rPr lang="en-US" dirty="0"/>
              <a:t>, </a:t>
            </a:r>
            <a:r>
              <a:rPr lang="en-US" dirty="0" err="1"/>
              <a:t>Statistiken</a:t>
            </a:r>
            <a:r>
              <a:rPr lang="en-US" dirty="0"/>
              <a:t>: URL: https://www.portofconstantza.com/pn/page/np_statistici_port [24.04.2020].</a:t>
            </a:r>
          </a:p>
          <a:p>
            <a:pPr>
              <a:defRPr/>
            </a:pPr>
            <a:r>
              <a:rPr lang="en-GB" dirty="0"/>
              <a:t>Port of Rotterdam, Unser </a:t>
            </a:r>
            <a:r>
              <a:rPr lang="en-GB" dirty="0" err="1"/>
              <a:t>Hafen</a:t>
            </a:r>
            <a:r>
              <a:rPr lang="en-GB" dirty="0"/>
              <a:t>: URL: https://www.portofrotterdam.com/de/unser-hafen/fakten-und-zahlen/fakten-und-zahlen-zum-hafen/schiffe [24.04.2020]..</a:t>
            </a:r>
            <a:endParaRPr lang="de-AT" dirty="0"/>
          </a:p>
          <a:p>
            <a:r>
              <a:rPr lang="en-US" dirty="0" err="1"/>
              <a:t>Quispel</a:t>
            </a:r>
            <a:r>
              <a:rPr lang="en-US" dirty="0"/>
              <a:t> M., “</a:t>
            </a:r>
            <a:r>
              <a:rPr lang="en-GB" dirty="0"/>
              <a:t>Medium and long term perspectives of Inland Waterway Transport in the European Union”, Online: </a:t>
            </a:r>
            <a:r>
              <a:rPr lang="en-US" dirty="0"/>
              <a:t>http://ec.europa.eu/transport/modes/inland/events/doc/2011-07-05-naiades-stakeholder/2011-07-05-presentation-perspectives.pdf [27.04.2020].</a:t>
            </a:r>
          </a:p>
          <a:p>
            <a:r>
              <a:rPr lang="de-AT" dirty="0" err="1"/>
              <a:t>Riverwatch</a:t>
            </a:r>
            <a:r>
              <a:rPr lang="de-AT" dirty="0"/>
              <a:t>, </a:t>
            </a:r>
            <a:r>
              <a:rPr lang="de-AT" dirty="0" err="1"/>
              <a:t>EuroNatur</a:t>
            </a:r>
            <a:r>
              <a:rPr lang="de-AT" dirty="0"/>
              <a:t>: Die Save. Europas natürlicher Hochwasserschutz. URL: https://balkanrivers.net/de/schwerpunktgebiete/die-save [24.04.2020]</a:t>
            </a:r>
          </a:p>
          <a:p>
            <a:r>
              <a:rPr lang="en-GB" dirty="0"/>
              <a:t>Statista (2018): Freight traffic in China from 1980 to 2018, by transport carrier (in million metric tons). Online: https://www.statista.com/statistics/264809/freight-traffic-in-china/ [27.04.2020]</a:t>
            </a:r>
          </a:p>
          <a:p>
            <a:r>
              <a:rPr lang="en-GB" dirty="0" err="1"/>
              <a:t>Strobl</a:t>
            </a:r>
            <a:r>
              <a:rPr lang="en-GB" dirty="0"/>
              <a:t>, T., </a:t>
            </a:r>
            <a:r>
              <a:rPr lang="en-GB" dirty="0" err="1"/>
              <a:t>Zunic</a:t>
            </a:r>
            <a:r>
              <a:rPr lang="en-GB" dirty="0"/>
              <a:t>, F. (2006): </a:t>
            </a:r>
            <a:r>
              <a:rPr lang="en-GB" dirty="0" err="1"/>
              <a:t>Wasserbau</a:t>
            </a:r>
            <a:r>
              <a:rPr lang="en-GB" dirty="0"/>
              <a:t>. </a:t>
            </a:r>
            <a:r>
              <a:rPr lang="en-GB" dirty="0" err="1"/>
              <a:t>Aktuelle</a:t>
            </a:r>
            <a:r>
              <a:rPr lang="en-GB" dirty="0"/>
              <a:t> </a:t>
            </a:r>
            <a:r>
              <a:rPr lang="en-GB" dirty="0" err="1"/>
              <a:t>Grundlagen</a:t>
            </a:r>
            <a:r>
              <a:rPr lang="en-GB" dirty="0"/>
              <a:t> – </a:t>
            </a:r>
            <a:r>
              <a:rPr lang="en-GB" dirty="0" err="1"/>
              <a:t>Neue</a:t>
            </a:r>
            <a:r>
              <a:rPr lang="en-GB" dirty="0"/>
              <a:t> </a:t>
            </a:r>
            <a:r>
              <a:rPr lang="en-GB" dirty="0" err="1"/>
              <a:t>Entwicklungen</a:t>
            </a:r>
            <a:r>
              <a:rPr lang="en-GB" dirty="0"/>
              <a:t>. Springer-</a:t>
            </a:r>
            <a:r>
              <a:rPr lang="en-GB" dirty="0" err="1"/>
              <a:t>Verlag</a:t>
            </a:r>
            <a:r>
              <a:rPr lang="en-GB" dirty="0"/>
              <a:t>, Berlin Heidelberg. S.383-447.</a:t>
            </a:r>
          </a:p>
          <a:p>
            <a:r>
              <a:rPr lang="en-GB" dirty="0"/>
              <a:t>Sustainable Development Department, “How to decrease freight logistics costs in Brazil”, (2010), p.60/61, Online: http://siteresources.worldbank.org/BRAZILINPOREXTN/Resources/3817166-1323121030855/FreightLogistics.pdf?resourceurlname=FreightLogistics.pdf  [27.04.2020]</a:t>
            </a:r>
          </a:p>
          <a:p>
            <a:r>
              <a:rPr lang="en-GB" dirty="0"/>
              <a:t>“Three Gorges Dam, China”, URL: http://www.rivercruiseadvisor.com/city-guide/asia-city-guides/china-city-guides/three-gorges-dam-china/ [27.04.2020]</a:t>
            </a:r>
          </a:p>
          <a:p>
            <a:endParaRPr lang="en-GB" dirty="0"/>
          </a:p>
          <a:p>
            <a:endParaRPr lang="en-US" dirty="0"/>
          </a:p>
        </p:txBody>
      </p:sp>
      <p:sp>
        <p:nvSpPr>
          <p:cNvPr id="4" name="Foliennummernplatzhalter 3"/>
          <p:cNvSpPr>
            <a:spLocks noGrp="1"/>
          </p:cNvSpPr>
          <p:nvPr>
            <p:ph type="sldNum" sz="quarter" idx="12"/>
          </p:nvPr>
        </p:nvSpPr>
        <p:spPr/>
        <p:txBody>
          <a:bodyPr/>
          <a:lstStyle/>
          <a:p>
            <a:fld id="{7D34D7BA-8E13-46FE-8871-8877FE7E3568}" type="slidenum">
              <a:rPr lang="de-AT" smtClean="0">
                <a:solidFill>
                  <a:prstClr val="white"/>
                </a:solidFill>
              </a:rPr>
              <a:pPr/>
              <a:t>83</a:t>
            </a:fld>
            <a:endParaRPr lang="de-AT" dirty="0">
              <a:solidFill>
                <a:prstClr val="white"/>
              </a:solidFill>
            </a:endParaRPr>
          </a:p>
        </p:txBody>
      </p:sp>
    </p:spTree>
    <p:extLst>
      <p:ext uri="{BB962C8B-B14F-4D97-AF65-F5344CB8AC3E}">
        <p14:creationId xmlns:p14="http://schemas.microsoft.com/office/powerpoint/2010/main" val="42549513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Quellen U-Z</a:t>
            </a:r>
            <a:endParaRPr lang="en-US" dirty="0"/>
          </a:p>
        </p:txBody>
      </p:sp>
      <p:sp>
        <p:nvSpPr>
          <p:cNvPr id="3" name="Inhaltsplatzhalter 2"/>
          <p:cNvSpPr>
            <a:spLocks noGrp="1"/>
          </p:cNvSpPr>
          <p:nvPr>
            <p:ph idx="1"/>
          </p:nvPr>
        </p:nvSpPr>
        <p:spPr>
          <a:xfrm>
            <a:off x="-2952" y="1700808"/>
            <a:ext cx="9144000" cy="4776192"/>
          </a:xfrm>
        </p:spPr>
        <p:txBody>
          <a:bodyPr>
            <a:normAutofit fontScale="40000" lnSpcReduction="20000"/>
          </a:bodyPr>
          <a:lstStyle/>
          <a:p>
            <a:r>
              <a:rPr lang="en-GB" sz="3100" dirty="0"/>
              <a:t>UNECE (2012) Inventory of main standards and parameters of the E waterway network. Blue Book. Online: http://www.unece.org/fileadmin/DAM/trans/doc/2012/sc3wp3/ECE-TRANS-SC3-144rev2e.pdf [24.04.2020].</a:t>
            </a:r>
          </a:p>
          <a:p>
            <a:r>
              <a:rPr lang="en-US" sz="3100" dirty="0" err="1"/>
              <a:t>Verkehrsrundschau</a:t>
            </a:r>
            <a:r>
              <a:rPr lang="en-US" sz="3100" dirty="0"/>
              <a:t>, URL:https://www.verkehrsrundschau.de/mediathek/galerie/die-zehn-groessten-binnenhaefen-deutschlands-1383589.html</a:t>
            </a:r>
          </a:p>
          <a:p>
            <a:r>
              <a:rPr lang="en-US" sz="3100" dirty="0"/>
              <a:t>Viadonau </a:t>
            </a:r>
            <a:r>
              <a:rPr lang="de-AT" sz="3100" dirty="0"/>
              <a:t>(2019): Handbuch der Donauschifffahrt, Wien</a:t>
            </a:r>
          </a:p>
          <a:p>
            <a:r>
              <a:rPr lang="de-AT" sz="3100" dirty="0"/>
              <a:t>Viadonau (2021): Jahresbericht Donauschifffahrt in Österreich 2021, Wien.</a:t>
            </a:r>
          </a:p>
          <a:p>
            <a:r>
              <a:rPr lang="en-GB" sz="3100" dirty="0"/>
              <a:t>viadonau, “Good Practice Manual on Inland Waterway Maintenance. Focus: Fairway maintenance of free-flowing rivers”, (2016) S.6, Online:  http://www.viadonau.org/fileadmin/content/viadonau/01Newsroom/Bilder/2016/167_PL2_Manual_Waterway_Maintenance.pdf </a:t>
            </a:r>
            <a:r>
              <a:rPr lang="de-AT" sz="3100" dirty="0"/>
              <a:t>[23.04.2020].</a:t>
            </a:r>
          </a:p>
          <a:p>
            <a:r>
              <a:rPr lang="de-AT" sz="3100" dirty="0"/>
              <a:t>Wellbrock W., </a:t>
            </a:r>
            <a:r>
              <a:rPr lang="de-AT" sz="3100" dirty="0" err="1"/>
              <a:t>Unterharnscheidt</a:t>
            </a:r>
            <a:r>
              <a:rPr lang="de-AT" sz="3100" dirty="0"/>
              <a:t> V. (2013) Logistik in Russland. In: Göpfert I., Braun D. (</a:t>
            </a:r>
            <a:r>
              <a:rPr lang="de-AT" sz="3100" dirty="0" err="1"/>
              <a:t>eds</a:t>
            </a:r>
            <a:r>
              <a:rPr lang="de-AT" sz="3100" dirty="0"/>
              <a:t>) Internationale Logistik in und zwischen unterschiedlichen Weltregionen. Springer Gabler, Wiesbaden. S.107-136.</a:t>
            </a:r>
          </a:p>
          <a:p>
            <a:r>
              <a:rPr lang="en-GB" sz="3100" dirty="0" err="1"/>
              <a:t>Wirtschaftskommission</a:t>
            </a:r>
            <a:r>
              <a:rPr lang="en-GB" sz="3100" dirty="0"/>
              <a:t> </a:t>
            </a:r>
            <a:r>
              <a:rPr lang="en-GB" sz="3100" dirty="0" err="1"/>
              <a:t>für</a:t>
            </a:r>
            <a:r>
              <a:rPr lang="en-GB" sz="3100" dirty="0"/>
              <a:t> Europa (2013): CEVNI. </a:t>
            </a:r>
            <a:r>
              <a:rPr lang="de-AT" sz="3100" dirty="0"/>
              <a:t>Europäische Binnenschifffahrtsstraßen-Ordnung, S.47. Online: https://www.unece.org/fileadmin/DAM/trans/doc/2013/sc3wp3/Final_German_CEVNI-Rev4.pdf [23.04.2020].</a:t>
            </a:r>
          </a:p>
          <a:p>
            <a:r>
              <a:rPr lang="en-US" sz="3100" dirty="0"/>
              <a:t>World Port Source, “Port of Manaus”, URL: http://www.worldportsource.com/ports/review/BRA_Port_of_Manaus_3506.php [27.04.2020]</a:t>
            </a:r>
            <a:endParaRPr lang="de-AT" sz="3100" dirty="0"/>
          </a:p>
          <a:p>
            <a:r>
              <a:rPr lang="en-GB" sz="3100" dirty="0"/>
              <a:t>World Wide Inland Navigation Network, URL: http://www.wwinn.org/china-inland-waterways [24.04.2020].</a:t>
            </a:r>
          </a:p>
          <a:p>
            <a:r>
              <a:rPr lang="en-GB" sz="3100" dirty="0"/>
              <a:t>World wide inland navigation network, URL: http://www.wwinn.org/the-rhine [24.04.2020].</a:t>
            </a:r>
          </a:p>
          <a:p>
            <a:r>
              <a:rPr lang="en-GB" sz="3100" dirty="0"/>
              <a:t>World wide Inland Navigation Network, URL: </a:t>
            </a:r>
            <a:r>
              <a:rPr lang="de-AT" sz="3100" dirty="0"/>
              <a:t>https://www.wwinn.org/volga [26.04.2020].</a:t>
            </a:r>
          </a:p>
          <a:p>
            <a:r>
              <a:rPr lang="en-GB" sz="3100" dirty="0"/>
              <a:t>World Wide Inland Navigation Network, URL: http://www.wwinn.org/brazil-inland-waterways [27.04.2020]</a:t>
            </a:r>
          </a:p>
          <a:p>
            <a:r>
              <a:rPr lang="de-AT" sz="3100" dirty="0"/>
              <a:t>World Wide Inland Navigation Network, URL: </a:t>
            </a:r>
            <a:r>
              <a:rPr lang="de-AT" sz="3100" dirty="0">
                <a:hlinkClick r:id="rId3"/>
              </a:rPr>
              <a:t>https://www.wwinn.org/the-hydrovia-parana-paraguay</a:t>
            </a:r>
            <a:endParaRPr lang="de-AT" sz="3100" dirty="0"/>
          </a:p>
          <a:p>
            <a:r>
              <a:rPr lang="en-US" sz="3100" dirty="0"/>
              <a:t>Yang J. (2017) Development of Shipping Logistics in China. In: Jiao Z., Lee S., Wang L., Liu B. (</a:t>
            </a:r>
            <a:r>
              <a:rPr lang="en-US" sz="3100" dirty="0" err="1"/>
              <a:t>eds</a:t>
            </a:r>
            <a:r>
              <a:rPr lang="en-US" sz="3100" dirty="0"/>
              <a:t>) Contemporary Logistics in China. Current Chinese Economic Report Series. Springer, Singapore.</a:t>
            </a:r>
            <a:endParaRPr lang="en-GB" sz="3100" dirty="0"/>
          </a:p>
          <a:p>
            <a:r>
              <a:rPr lang="de-AT" sz="3100" dirty="0"/>
              <a:t>Zentralkommission der Rheinschifffahrt, URL: https://www.ccr-zkr.org/11020100-de.html [24.04.2020]</a:t>
            </a:r>
          </a:p>
          <a:p>
            <a:r>
              <a:rPr lang="en-GB" sz="3100" dirty="0" err="1"/>
              <a:t>Zentralkommission</a:t>
            </a:r>
            <a:r>
              <a:rPr lang="en-GB" sz="3100" dirty="0"/>
              <a:t> </a:t>
            </a:r>
            <a:r>
              <a:rPr lang="en-GB" sz="3100" dirty="0" err="1"/>
              <a:t>für</a:t>
            </a:r>
            <a:r>
              <a:rPr lang="en-GB" sz="3100" dirty="0"/>
              <a:t> die </a:t>
            </a:r>
            <a:r>
              <a:rPr lang="en-GB" sz="3100" dirty="0" err="1"/>
              <a:t>Rheinschifffahrt</a:t>
            </a:r>
            <a:r>
              <a:rPr lang="en-GB" sz="3100" dirty="0"/>
              <a:t> (2017) </a:t>
            </a:r>
            <a:r>
              <a:rPr lang="en-GB" sz="3100" dirty="0" err="1"/>
              <a:t>Jahresbericht</a:t>
            </a:r>
            <a:r>
              <a:rPr lang="en-GB" sz="3100" dirty="0"/>
              <a:t> 2017 </a:t>
            </a:r>
            <a:r>
              <a:rPr lang="en-GB" sz="3100" dirty="0" err="1"/>
              <a:t>Europäische</a:t>
            </a:r>
            <a:r>
              <a:rPr lang="en-GB" sz="3100" dirty="0"/>
              <a:t> </a:t>
            </a:r>
            <a:r>
              <a:rPr lang="en-GB" sz="3100" dirty="0" err="1"/>
              <a:t>Binnenschifffahrt</a:t>
            </a:r>
            <a:r>
              <a:rPr lang="en-GB" sz="3100" dirty="0"/>
              <a:t> </a:t>
            </a:r>
            <a:r>
              <a:rPr lang="en-GB" sz="3100" dirty="0" err="1"/>
              <a:t>Marktbeobachtung</a:t>
            </a:r>
            <a:r>
              <a:rPr lang="en-GB" sz="3100" dirty="0"/>
              <a:t>. S.24-25. </a:t>
            </a:r>
          </a:p>
          <a:p>
            <a:r>
              <a:rPr lang="de-AT" sz="3100" dirty="0"/>
              <a:t>Zentralkommission der Rheinschifffahrt, Marktbeobachtung 2019, URL: https://inland-navigation-market.org/wp-content/uploads/2019/11/ccnr_2019_Q2_de-min2.pdf.pdf [24.04.2020]</a:t>
            </a:r>
            <a:endParaRPr lang="en-GB" sz="3100" dirty="0"/>
          </a:p>
          <a:p>
            <a:endParaRPr lang="en-US" dirty="0"/>
          </a:p>
        </p:txBody>
      </p:sp>
      <p:sp>
        <p:nvSpPr>
          <p:cNvPr id="4" name="Foliennummernplatzhalter 3"/>
          <p:cNvSpPr>
            <a:spLocks noGrp="1"/>
          </p:cNvSpPr>
          <p:nvPr>
            <p:ph type="sldNum" sz="quarter" idx="12"/>
          </p:nvPr>
        </p:nvSpPr>
        <p:spPr/>
        <p:txBody>
          <a:bodyPr/>
          <a:lstStyle/>
          <a:p>
            <a:fld id="{7D34D7BA-8E13-46FE-8871-8877FE7E3568}" type="slidenum">
              <a:rPr lang="de-AT" smtClean="0">
                <a:solidFill>
                  <a:prstClr val="white"/>
                </a:solidFill>
              </a:rPr>
              <a:pPr/>
              <a:t>84</a:t>
            </a:fld>
            <a:endParaRPr lang="de-AT" dirty="0">
              <a:solidFill>
                <a:prstClr val="white"/>
              </a:solidFill>
            </a:endParaRPr>
          </a:p>
        </p:txBody>
      </p:sp>
    </p:spTree>
    <p:extLst>
      <p:ext uri="{BB962C8B-B14F-4D97-AF65-F5344CB8AC3E}">
        <p14:creationId xmlns:p14="http://schemas.microsoft.com/office/powerpoint/2010/main" val="6989379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Zusatzinformation</a:t>
            </a:r>
          </a:p>
        </p:txBody>
      </p:sp>
      <p:sp>
        <p:nvSpPr>
          <p:cNvPr id="3" name="Content Placeholder 2"/>
          <p:cNvSpPr>
            <a:spLocks noGrp="1"/>
          </p:cNvSpPr>
          <p:nvPr>
            <p:ph idx="1"/>
          </p:nvPr>
        </p:nvSpPr>
        <p:spPr/>
        <p:txBody>
          <a:bodyPr>
            <a:normAutofit fontScale="92500" lnSpcReduction="20000"/>
          </a:bodyPr>
          <a:lstStyle/>
          <a:p>
            <a:pPr marL="0" indent="0">
              <a:buNone/>
            </a:pPr>
            <a:r>
              <a:rPr lang="de-AT" sz="1800" b="1" dirty="0">
                <a:solidFill>
                  <a:schemeClr val="accent1"/>
                </a:solidFill>
                <a:latin typeface="Corbel" panose="020B0503020204020204" pitchFamily="34" charset="0"/>
              </a:rPr>
              <a:t>Wir hoffen unser Foliensatz hat Ihren Ansprüchen entsprochen!</a:t>
            </a:r>
          </a:p>
          <a:p>
            <a:pPr marL="0" indent="0">
              <a:buNone/>
            </a:pPr>
            <a:endParaRPr lang="de-AT" sz="1800" b="1" dirty="0">
              <a:solidFill>
                <a:schemeClr val="accent1"/>
              </a:solidFill>
              <a:latin typeface="Corbel" panose="020B0503020204020204" pitchFamily="34" charset="0"/>
            </a:endParaRPr>
          </a:p>
          <a:p>
            <a:pPr marL="0" indent="0">
              <a:buNone/>
            </a:pPr>
            <a:r>
              <a:rPr lang="de-AT" sz="1800" b="1" dirty="0">
                <a:solidFill>
                  <a:schemeClr val="accent1"/>
                </a:solidFill>
                <a:latin typeface="Corbel" panose="020B0503020204020204" pitchFamily="34" charset="0"/>
              </a:rPr>
              <a:t>         - Sie können den Foliensatz gerne Ihren Wünschen und Anforderungen entsprechend adaptieren und für Ihren Unterricht/Vorträge verwenden.</a:t>
            </a:r>
          </a:p>
          <a:p>
            <a:pPr marL="0" indent="0">
              <a:buNone/>
            </a:pPr>
            <a:endParaRPr lang="de-AT" sz="1800" b="1" dirty="0">
              <a:solidFill>
                <a:schemeClr val="accent1"/>
              </a:solidFill>
              <a:latin typeface="Corbel" panose="020B0503020204020204" pitchFamily="34" charset="0"/>
            </a:endParaRPr>
          </a:p>
          <a:p>
            <a:pPr marL="0" indent="0">
              <a:buNone/>
            </a:pPr>
            <a:r>
              <a:rPr lang="de-AT" sz="1800" b="1" dirty="0">
                <a:solidFill>
                  <a:schemeClr val="accent1"/>
                </a:solidFill>
                <a:latin typeface="Corbel" panose="020B0503020204020204" pitchFamily="34" charset="0"/>
              </a:rPr>
              <a:t>Weitere Präsentationen sowie andere Lehrmittel finden Sie s auf unserer Website: </a:t>
            </a:r>
            <a:r>
              <a:rPr lang="de-AT" sz="1800" b="1" dirty="0">
                <a:solidFill>
                  <a:schemeClr val="accent1"/>
                </a:solidFill>
                <a:latin typeface="Corbel" panose="020B0503020204020204" pitchFamily="34" charset="0"/>
                <a:hlinkClick r:id="rId3"/>
              </a:rPr>
              <a:t>www.rewway.at</a:t>
            </a:r>
            <a:r>
              <a:rPr lang="de-AT" sz="1800" b="1" dirty="0">
                <a:solidFill>
                  <a:schemeClr val="accent1"/>
                </a:solidFill>
                <a:latin typeface="Corbel" panose="020B0503020204020204" pitchFamily="34" charset="0"/>
              </a:rPr>
              <a:t> Wir bieten unsere Lehrmittel gebührenfrei und sowohl in Englisch als auch auf Deutsch an.</a:t>
            </a:r>
          </a:p>
          <a:p>
            <a:pPr marL="0" indent="0">
              <a:buNone/>
            </a:pPr>
            <a:endParaRPr lang="de-AT" sz="1800" b="1" dirty="0">
              <a:solidFill>
                <a:schemeClr val="accent1"/>
              </a:solidFill>
              <a:latin typeface="Corbel" panose="020B0503020204020204" pitchFamily="34" charset="0"/>
            </a:endParaRPr>
          </a:p>
          <a:p>
            <a:pPr marL="0" indent="0">
              <a:buNone/>
            </a:pPr>
            <a:r>
              <a:rPr lang="de-AT" sz="1800" b="1" dirty="0">
                <a:solidFill>
                  <a:schemeClr val="accent1"/>
                </a:solidFill>
                <a:latin typeface="Corbel" panose="020B0503020204020204" pitchFamily="34" charset="0"/>
              </a:rPr>
              <a:t>Für Fragen und Rückmeldungen stehen wir jederzeit gerne per Mail unter </a:t>
            </a:r>
          </a:p>
          <a:p>
            <a:pPr marL="0" indent="0">
              <a:buNone/>
            </a:pPr>
            <a:r>
              <a:rPr lang="de-AT" sz="1800" b="1" dirty="0">
                <a:solidFill>
                  <a:schemeClr val="accent1"/>
                </a:solidFill>
                <a:latin typeface="Corbel" panose="020B0503020204020204" pitchFamily="34" charset="0"/>
                <a:hlinkClick r:id="rId4"/>
              </a:rPr>
              <a:t>rewway@fh-steyr.at</a:t>
            </a:r>
            <a:r>
              <a:rPr lang="de-AT" sz="1800" b="1" dirty="0">
                <a:solidFill>
                  <a:schemeClr val="accent1"/>
                </a:solidFill>
                <a:latin typeface="Corbel" panose="020B0503020204020204" pitchFamily="34" charset="0"/>
              </a:rPr>
              <a:t> zur Verfügung.</a:t>
            </a:r>
          </a:p>
          <a:p>
            <a:pPr marL="0" indent="0">
              <a:buNone/>
            </a:pPr>
            <a:endParaRPr lang="de-AT" sz="1800" b="1" dirty="0">
              <a:solidFill>
                <a:schemeClr val="accent1"/>
              </a:solidFill>
              <a:latin typeface="Corbel" panose="020B0503020204020204" pitchFamily="34" charset="0"/>
            </a:endParaRPr>
          </a:p>
          <a:p>
            <a:pPr marL="0" indent="0">
              <a:buNone/>
            </a:pPr>
            <a:r>
              <a:rPr lang="de-AT" sz="1800" b="1" dirty="0">
                <a:solidFill>
                  <a:schemeClr val="accent1"/>
                </a:solidFill>
                <a:latin typeface="Corbel" panose="020B0503020204020204" pitchFamily="34" charset="0"/>
              </a:rPr>
              <a:t>Weitere Foliensätze finden Sie unter:</a:t>
            </a:r>
          </a:p>
          <a:p>
            <a:pPr marL="0" indent="0">
              <a:buNone/>
            </a:pPr>
            <a:r>
              <a:rPr lang="de-AT" sz="1800" dirty="0">
                <a:solidFill>
                  <a:schemeClr val="accent1"/>
                </a:solidFill>
                <a:latin typeface="Corbel" panose="020B0503020204020204" pitchFamily="34" charset="0"/>
                <a:hlinkClick r:id="rId5"/>
              </a:rPr>
              <a:t>http://www.rewway.at/de/lehrmittel/pakete/</a:t>
            </a:r>
            <a:r>
              <a:rPr lang="de-AT" sz="1800" dirty="0">
                <a:solidFill>
                  <a:schemeClr val="accent1"/>
                </a:solidFill>
                <a:latin typeface="Corbel" panose="020B0503020204020204" pitchFamily="34" charset="0"/>
              </a:rPr>
              <a:t> </a:t>
            </a:r>
          </a:p>
          <a:p>
            <a:pPr marL="0" indent="0">
              <a:buNone/>
            </a:pPr>
            <a:endParaRPr lang="de-AT" sz="1800" dirty="0">
              <a:latin typeface="Corbel" panose="020B0503020204020204" pitchFamily="34" charset="0"/>
            </a:endParaRPr>
          </a:p>
          <a:p>
            <a:pPr marL="0" indent="0">
              <a:buNone/>
            </a:pPr>
            <a:r>
              <a:rPr lang="de-AT" sz="1800" b="1" dirty="0">
                <a:solidFill>
                  <a:schemeClr val="accent1"/>
                </a:solidFill>
                <a:latin typeface="Corbel" panose="020B0503020204020204" pitchFamily="34" charset="0"/>
              </a:rPr>
              <a:t>Haben Sie vielleicht Interesse an einem Transport School Lab, einer Exkursion oder einem Fachvortrag?</a:t>
            </a:r>
          </a:p>
          <a:p>
            <a:pPr marL="0" indent="0">
              <a:buNone/>
            </a:pPr>
            <a:r>
              <a:rPr lang="de-AT" sz="1800" dirty="0">
                <a:solidFill>
                  <a:schemeClr val="accent1"/>
                </a:solidFill>
                <a:latin typeface="Corbel" panose="020B0503020204020204" pitchFamily="34" charset="0"/>
                <a:hlinkClick r:id="rId6"/>
              </a:rPr>
              <a:t>http://www.rewway.at/de/services/</a:t>
            </a:r>
            <a:r>
              <a:rPr lang="de-AT" sz="18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85</a:t>
            </a:fld>
            <a:endParaRPr lang="de-AT" dirty="0"/>
          </a:p>
        </p:txBody>
      </p:sp>
      <p:pic>
        <p:nvPicPr>
          <p:cNvPr id="4" name="Picture 3"/>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209428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5292081" y="4729054"/>
            <a:ext cx="3865268" cy="1854248"/>
          </a:xfrm>
          <a:prstGeom prst="rect">
            <a:avLst/>
          </a:prstGeom>
        </p:spPr>
      </p:pic>
      <p:sp>
        <p:nvSpPr>
          <p:cNvPr id="2" name="Title 1"/>
          <p:cNvSpPr>
            <a:spLocks noGrp="1"/>
          </p:cNvSpPr>
          <p:nvPr>
            <p:ph type="title"/>
          </p:nvPr>
        </p:nvSpPr>
        <p:spPr>
          <a:xfrm>
            <a:off x="457200" y="404664"/>
            <a:ext cx="6203032" cy="990600"/>
          </a:xfrm>
        </p:spPr>
        <p:txBody>
          <a:bodyPr>
            <a:normAutofit/>
          </a:bodyPr>
          <a:lstStyle/>
          <a:p>
            <a:pPr lvl="0"/>
            <a:r>
              <a:rPr lang="de-AT" dirty="0">
                <a:solidFill>
                  <a:schemeClr val="accent1"/>
                </a:solidFill>
                <a:latin typeface="Corbel" panose="020B0503020204020204" pitchFamily="34" charset="0"/>
              </a:rPr>
              <a:t>Fahrrinne</a:t>
            </a:r>
            <a:br>
              <a:rPr lang="de-AT" sz="200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Eigenschaften von Großwasserstraßen</a:t>
            </a:r>
            <a:endParaRPr lang="de-AT" sz="2000" b="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93060"/>
            <a:ext cx="7283152" cy="4776192"/>
          </a:xfrm>
        </p:spPr>
        <p:txBody>
          <a:bodyPr>
            <a:noAutofit/>
          </a:bodyPr>
          <a:lstStyle/>
          <a:p>
            <a:pPr>
              <a:spcBef>
                <a:spcPts val="1200"/>
              </a:spcBef>
              <a:buClr>
                <a:srgbClr val="189BC4"/>
              </a:buClr>
            </a:pPr>
            <a:r>
              <a:rPr lang="de-AT" sz="1800" b="1" dirty="0">
                <a:solidFill>
                  <a:srgbClr val="189BC4"/>
                </a:solidFill>
                <a:latin typeface="Corbel" panose="020B0503020204020204" pitchFamily="34" charset="0"/>
              </a:rPr>
              <a:t>Fahrrinne</a:t>
            </a:r>
            <a:r>
              <a:rPr lang="de-AT" sz="1800" dirty="0">
                <a:solidFill>
                  <a:schemeClr val="accent1"/>
                </a:solidFill>
                <a:latin typeface="Corbel" panose="020B0503020204020204" pitchFamily="34" charset="0"/>
              </a:rPr>
              <a:t> = jener Bereich eines Binnengewässers, indem bestimmte Fahrwassertiefen und –breiten angestrebt werden</a:t>
            </a:r>
          </a:p>
          <a:p>
            <a:pPr>
              <a:spcBef>
                <a:spcPts val="1200"/>
              </a:spcBef>
              <a:buClr>
                <a:srgbClr val="189BC4"/>
              </a:buClr>
            </a:pPr>
            <a:endParaRPr lang="de-AT" sz="1800" b="1" dirty="0">
              <a:solidFill>
                <a:srgbClr val="189BC4"/>
              </a:solidFill>
              <a:latin typeface="Corbel" panose="020B0503020204020204" pitchFamily="34" charset="0"/>
            </a:endParaRPr>
          </a:p>
          <a:p>
            <a:pPr>
              <a:spcBef>
                <a:spcPts val="1200"/>
              </a:spcBef>
              <a:buClr>
                <a:srgbClr val="189BC4"/>
              </a:buClr>
            </a:pPr>
            <a:r>
              <a:rPr lang="de-AT" sz="1800" b="1" dirty="0">
                <a:solidFill>
                  <a:srgbClr val="189BC4"/>
                </a:solidFill>
                <a:latin typeface="Corbel" panose="020B0503020204020204" pitchFamily="34" charset="0"/>
              </a:rPr>
              <a:t>kritischer Faktor </a:t>
            </a:r>
            <a:r>
              <a:rPr lang="de-AT" sz="1800" dirty="0">
                <a:solidFill>
                  <a:schemeClr val="accent1"/>
                </a:solidFill>
                <a:latin typeface="Corbel" panose="020B0503020204020204" pitchFamily="34" charset="0"/>
              </a:rPr>
              <a:t>für den Transport auf dem Wasserweg</a:t>
            </a:r>
          </a:p>
          <a:p>
            <a:pPr>
              <a:spcBef>
                <a:spcPts val="1200"/>
              </a:spcBef>
              <a:buClr>
                <a:srgbClr val="189BC4"/>
              </a:buClr>
            </a:pPr>
            <a:endParaRPr lang="de-AT" sz="1800" dirty="0">
              <a:solidFill>
                <a:schemeClr val="accent1"/>
              </a:solidFill>
              <a:latin typeface="Corbel" panose="020B0503020204020204" pitchFamily="34" charset="0"/>
            </a:endParaRPr>
          </a:p>
          <a:p>
            <a:pPr>
              <a:spcBef>
                <a:spcPts val="1200"/>
              </a:spcBef>
              <a:buClr>
                <a:srgbClr val="189BC4"/>
              </a:buClr>
            </a:pPr>
            <a:r>
              <a:rPr lang="de-AT" sz="1800" dirty="0">
                <a:solidFill>
                  <a:schemeClr val="accent1"/>
                </a:solidFill>
                <a:latin typeface="Corbel" panose="020B0503020204020204" pitchFamily="34" charset="0"/>
              </a:rPr>
              <a:t>das mögliche Frachtaufkommen</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hängt von der Fahrwassertiefe ab</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sym typeface="Wingdings" panose="05000000000000000000" pitchFamily="2" charset="2"/>
              </a:rPr>
              <a:t> Fahrwassertiefe definiert mögliche Schiffsdimension /Tiefgang, Abladetiefe)</a:t>
            </a:r>
            <a:endParaRPr lang="de-AT" sz="1800" dirty="0">
              <a:solidFill>
                <a:schemeClr val="accent1"/>
              </a:solidFill>
              <a:latin typeface="Corbel" panose="020B0503020204020204" pitchFamily="34" charset="0"/>
            </a:endParaRPr>
          </a:p>
          <a:p>
            <a:pPr>
              <a:spcBef>
                <a:spcPts val="1200"/>
              </a:spcBef>
              <a:buClr>
                <a:srgbClr val="189BC4"/>
              </a:buClr>
            </a:pPr>
            <a:endParaRPr lang="de-AT" sz="1800" dirty="0">
              <a:solidFill>
                <a:schemeClr val="accent1"/>
              </a:solidFill>
              <a:latin typeface="Corbel" panose="020B0503020204020204" pitchFamily="34" charset="0"/>
            </a:endParaRPr>
          </a:p>
          <a:p>
            <a:pPr>
              <a:spcBef>
                <a:spcPts val="1200"/>
              </a:spcBef>
              <a:buClr>
                <a:srgbClr val="189BC4"/>
              </a:buClr>
            </a:pPr>
            <a:r>
              <a:rPr lang="de-AT" sz="1800" dirty="0">
                <a:solidFill>
                  <a:schemeClr val="accent1"/>
                </a:solidFill>
                <a:latin typeface="Corbel" panose="020B0503020204020204" pitchFamily="34" charset="0"/>
              </a:rPr>
              <a:t>Einfluss auf die Wirtschaftlichkeit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9" name="TextBox 5"/>
          <p:cNvSpPr txBox="1"/>
          <p:nvPr/>
        </p:nvSpPr>
        <p:spPr>
          <a:xfrm>
            <a:off x="5292081" y="6367337"/>
            <a:ext cx="1728192" cy="230832"/>
          </a:xfrm>
          <a:prstGeom prst="rect">
            <a:avLst/>
          </a:prstGeom>
          <a:noFill/>
        </p:spPr>
        <p:txBody>
          <a:bodyPr wrap="square" rtlCol="0">
            <a:spAutoFit/>
          </a:bodyPr>
          <a:lstStyle/>
          <a:p>
            <a:r>
              <a:rPr lang="de-DE" sz="900" dirty="0">
                <a:solidFill>
                  <a:schemeClr val="bg1"/>
                </a:solidFill>
              </a:rPr>
              <a:t>Quelle: viadonau</a:t>
            </a:r>
            <a:endParaRPr lang="en-US" sz="900" dirty="0">
              <a:solidFill>
                <a:schemeClr val="bg1"/>
              </a:solidFill>
            </a:endParaRPr>
          </a:p>
        </p:txBody>
      </p:sp>
    </p:spTree>
    <p:extLst>
      <p:ext uri="{BB962C8B-B14F-4D97-AF65-F5344CB8AC3E}">
        <p14:creationId xmlns:p14="http://schemas.microsoft.com/office/powerpoint/2010/main" val="88766670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19582</Words>
  <Application>Microsoft Office PowerPoint</Application>
  <PresentationFormat>On-screen Show (4:3)</PresentationFormat>
  <Paragraphs>1866</Paragraphs>
  <Slides>85</Slides>
  <Notes>79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85</vt:i4>
      </vt:variant>
    </vt:vector>
  </HeadingPairs>
  <TitlesOfParts>
    <vt:vector size="94" baseType="lpstr">
      <vt:lpstr>Arial</vt:lpstr>
      <vt:lpstr>Calibri</vt:lpstr>
      <vt:lpstr>Corbel</vt:lpstr>
      <vt:lpstr>Courier New</vt:lpstr>
      <vt:lpstr>Symbol</vt:lpstr>
      <vt:lpstr>Wingdings</vt:lpstr>
      <vt:lpstr>Custom Design</vt:lpstr>
      <vt:lpstr>1_Clarity</vt:lpstr>
      <vt:lpstr>Benutzerdefiniertes Design</vt:lpstr>
      <vt:lpstr>Wie man am besten mit diesem Lehrmaterial arbeitet</vt:lpstr>
      <vt:lpstr>Lernziele und Zielgruppen</vt:lpstr>
      <vt:lpstr>Internationale Wasserstraßen</vt:lpstr>
      <vt:lpstr>Warm-Up-Diskussion Internationale Wasserstraßen</vt:lpstr>
      <vt:lpstr>Internationale Wasserstraßen</vt:lpstr>
      <vt:lpstr>Definitionen Eigenschaften von Großwasserstraßen</vt:lpstr>
      <vt:lpstr>Eigenschaften von Großwasserstraßen</vt:lpstr>
      <vt:lpstr>Schiffsdimensionen Eigenschaften von Großwasserstraßen</vt:lpstr>
      <vt:lpstr>Fahrrinne Eigenschaften von Großwasserstraßen</vt:lpstr>
      <vt:lpstr>Fahrwassertiefe Eigenschaften von Großwasserstraßen</vt:lpstr>
      <vt:lpstr>Instandhaltung Eigenschaften von Großwasserstraßen</vt:lpstr>
      <vt:lpstr>Verfügbarkeit – am Beispiel der Donau Eigenschaften von Großwasserstraßen</vt:lpstr>
      <vt:lpstr>Dieselpreis Eigenschaften von Großwasserstraßen</vt:lpstr>
      <vt:lpstr>Infrastrukturabgaben Eigenschaften von Großwasserstraßen</vt:lpstr>
      <vt:lpstr>Umschlagsmöglichkeiten Eigenschaften von Großwasserstraßen</vt:lpstr>
      <vt:lpstr>Häfen Eigenschaften von Großwasserstraßen</vt:lpstr>
      <vt:lpstr>Häfen Eigenschaften von Großwasserstraßen</vt:lpstr>
      <vt:lpstr>Hinterland(verkehr) Eigenschaften von Großwasserstraßen</vt:lpstr>
      <vt:lpstr>Wetter - Hochwasser Eigenschaften von Großwasserstraßen</vt:lpstr>
      <vt:lpstr>Wetter - Niederwasser Eigenschaften von Großwasserstraßen</vt:lpstr>
      <vt:lpstr>PowerPoint Presentation</vt:lpstr>
      <vt:lpstr>PowerPoint Presentation</vt:lpstr>
      <vt:lpstr>PowerPoint Presentation</vt:lpstr>
      <vt:lpstr>Brücken Eigenschaften von Großwasserstraßen</vt:lpstr>
      <vt:lpstr>Brücken Eigenschaften von Großwasserstraßen</vt:lpstr>
      <vt:lpstr>Geografische Lage und politische Bedeutung Eigenschaften von Großwasserstraßen</vt:lpstr>
      <vt:lpstr>Geografische Lage und politische Bedeutung Eigenschaften von Großwasserstraßen</vt:lpstr>
      <vt:lpstr>Quiz Eigenschaften von Großwasserstraßen</vt:lpstr>
      <vt:lpstr>Internationale Wasserstraßen</vt:lpstr>
      <vt:lpstr>Marktübersicht Binnenwasserstraßen in Europa</vt:lpstr>
      <vt:lpstr>TEN und TEN-T  Europäische Wasserstraßen</vt:lpstr>
      <vt:lpstr>Klassifizierung von Binnenwasserstraßen Binnenwasserstraßen in Europa</vt:lpstr>
      <vt:lpstr>Binnenschifffahrt in Europa Binnenwasserstraßen in Europa</vt:lpstr>
      <vt:lpstr>Hauptverkehrsrouten Binnenwasserstraßen in Europa</vt:lpstr>
      <vt:lpstr>Rhein und Donau Binnenwasserstraßen in Europa</vt:lpstr>
      <vt:lpstr>Rhein und Donau Binnenwasserstraßen in Europa</vt:lpstr>
      <vt:lpstr>Rhein-Main-Donau Korridor Binnenwasserstraßen in Europa</vt:lpstr>
      <vt:lpstr>Theiß Binnenwasserstraßen in Europa</vt:lpstr>
      <vt:lpstr>Save Binnenwasserstraßen in Europa</vt:lpstr>
      <vt:lpstr>Seine Binnenwasserstraßen in Europa</vt:lpstr>
      <vt:lpstr>Seine-Nord-Europa Kanal (Projekt) Binnenwasserstraßen in Europa</vt:lpstr>
      <vt:lpstr>Bedeutendste Häfen Europas Binnenwasserstraßen in Europa</vt:lpstr>
      <vt:lpstr>Bedeutendste Häfen Europas Binnenwasserstraßen in Europa</vt:lpstr>
      <vt:lpstr>Hafen Rotterdam Binnenwasserstraßen in Europa</vt:lpstr>
      <vt:lpstr>Duisport Binnenwasserstraßen in Europa</vt:lpstr>
      <vt:lpstr>Russland Binnenwasserstraßen in Europa</vt:lpstr>
      <vt:lpstr>Wolga Binnenwasserstraßen in Europa</vt:lpstr>
      <vt:lpstr>Wolga Binnenwasserstraßen in Europa</vt:lpstr>
      <vt:lpstr>Quiz Binnenwasserstraßen in Europa</vt:lpstr>
      <vt:lpstr>Agenda</vt:lpstr>
      <vt:lpstr>Überblick Binnenwasserstraßen in Asien</vt:lpstr>
      <vt:lpstr>Überblick Binnenwasserstraßen in Asien</vt:lpstr>
      <vt:lpstr>Yangtze River Binnenwasserstraßen in Asien</vt:lpstr>
      <vt:lpstr>Yangtze River Binnenwasserstraßen in Asien</vt:lpstr>
      <vt:lpstr>Schiffe am Yangtze Wasserstraßen in Asien</vt:lpstr>
      <vt:lpstr>Chongqing Hafen Binnenwasserstraßen in Asien</vt:lpstr>
      <vt:lpstr>Drei-Schluchten-Staudamm  Binnenwasserstraßen in Asien</vt:lpstr>
      <vt:lpstr>Quiz Binnenwasserstraßen in Asien</vt:lpstr>
      <vt:lpstr>Agenda</vt:lpstr>
      <vt:lpstr>Überblick Binnenwasserstraßen in Südamerika</vt:lpstr>
      <vt:lpstr>Gütertransport - Brasilien Binnenwasserstraßen in Südamerika</vt:lpstr>
      <vt:lpstr>Amazonas Binnenwasserstraßen in Südamerika</vt:lpstr>
      <vt:lpstr>Manaus Hafen Binnenwasserstraßen in Südamerika</vt:lpstr>
      <vt:lpstr>Paraná Fluss Wasserstraßen in Südamerika</vt:lpstr>
      <vt:lpstr>Paraná Fluss Wasserstraßen in Südamerika</vt:lpstr>
      <vt:lpstr>Quiz Binnenwasserstraßen in Südamerika</vt:lpstr>
      <vt:lpstr>Agenda</vt:lpstr>
      <vt:lpstr>Gebühren und Zugänge Vergleich: Europa, Asien</vt:lpstr>
      <vt:lpstr>Gebühren und Zugänge Vergleich: Europa, Asien</vt:lpstr>
      <vt:lpstr>Eckdaten Binnengewässer weltweit Vergleich: Europa, Asien und Südamerika</vt:lpstr>
      <vt:lpstr>Eckdaten Binnengewässer weltweit Vergleich: Europa, Asien und Südamerika</vt:lpstr>
      <vt:lpstr>Vergleich</vt:lpstr>
      <vt:lpstr>Modal Split Vergleich</vt:lpstr>
      <vt:lpstr>Fazit Vergleich</vt:lpstr>
      <vt:lpstr>Fazit Vergleich</vt:lpstr>
      <vt:lpstr>Quiz Vergleich</vt:lpstr>
      <vt:lpstr>Internetrecherche Abschlussübung 1</vt:lpstr>
      <vt:lpstr>ABC-Liste Abschlussübung 2</vt:lpstr>
      <vt:lpstr>Quellen A-D</vt:lpstr>
      <vt:lpstr>Quellen D-E</vt:lpstr>
      <vt:lpstr>Quellen F-I</vt:lpstr>
      <vt:lpstr>Quellen J-O</vt:lpstr>
      <vt:lpstr>Quellen P-T</vt:lpstr>
      <vt:lpstr>Quellen U-Z</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1564</cp:revision>
  <cp:lastPrinted>2018-02-02T06:35:13Z</cp:lastPrinted>
  <dcterms:created xsi:type="dcterms:W3CDTF">2012-09-17T08:31:25Z</dcterms:created>
  <dcterms:modified xsi:type="dcterms:W3CDTF">2022-09-20T11:52:48Z</dcterms:modified>
</cp:coreProperties>
</file>